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Lst>
  <p:notesMasterIdLst>
    <p:notesMasterId r:id="rId31"/>
  </p:notesMasterIdLst>
  <p:handoutMasterIdLst>
    <p:handoutMasterId r:id="rId32"/>
  </p:handoutMasterIdLst>
  <p:sldIdLst>
    <p:sldId id="278" r:id="rId5"/>
    <p:sldId id="471" r:id="rId6"/>
    <p:sldId id="463" r:id="rId7"/>
    <p:sldId id="464" r:id="rId8"/>
    <p:sldId id="452" r:id="rId9"/>
    <p:sldId id="462" r:id="rId10"/>
    <p:sldId id="311" r:id="rId11"/>
    <p:sldId id="453" r:id="rId12"/>
    <p:sldId id="468" r:id="rId13"/>
    <p:sldId id="454" r:id="rId14"/>
    <p:sldId id="470" r:id="rId15"/>
    <p:sldId id="455" r:id="rId16"/>
    <p:sldId id="457" r:id="rId17"/>
    <p:sldId id="437" r:id="rId18"/>
    <p:sldId id="443" r:id="rId19"/>
    <p:sldId id="461" r:id="rId20"/>
    <p:sldId id="460" r:id="rId21"/>
    <p:sldId id="444" r:id="rId22"/>
    <p:sldId id="456" r:id="rId23"/>
    <p:sldId id="465" r:id="rId24"/>
    <p:sldId id="466" r:id="rId25"/>
    <p:sldId id="438" r:id="rId26"/>
    <p:sldId id="439" r:id="rId27"/>
    <p:sldId id="467" r:id="rId28"/>
    <p:sldId id="442" r:id="rId29"/>
    <p:sldId id="47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FD58DCDC-2FA4-42C6-9A22-267F9D54DE63}">
          <p14:sldIdLst>
            <p14:sldId id="278"/>
            <p14:sldId id="471"/>
            <p14:sldId id="463"/>
            <p14:sldId id="464"/>
            <p14:sldId id="452"/>
            <p14:sldId id="462"/>
            <p14:sldId id="311"/>
            <p14:sldId id="453"/>
            <p14:sldId id="468"/>
            <p14:sldId id="454"/>
            <p14:sldId id="470"/>
            <p14:sldId id="455"/>
            <p14:sldId id="457"/>
            <p14:sldId id="437"/>
            <p14:sldId id="443"/>
            <p14:sldId id="461"/>
            <p14:sldId id="460"/>
            <p14:sldId id="444"/>
            <p14:sldId id="456"/>
            <p14:sldId id="465"/>
            <p14:sldId id="466"/>
            <p14:sldId id="438"/>
            <p14:sldId id="439"/>
            <p14:sldId id="467"/>
            <p14:sldId id="442"/>
            <p14:sldId id="4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F37E6D-B812-B01A-9E9A-13D3A1423856}" name="THOMAS, Sara (EAST LONDON NHS FOUNDATION TRUST)" initials="TS(LNFT" userId="S::sara.thomas16@nhs.net::f5fe5997-0f20-4311-bcc4-4675ad30a0ae" providerId="AD"/>
  <p188:author id="{BDF5A4AF-24C0-40EF-EF59-18054CFA38DC}" name="Ray" initials="R" userId="S::ray@rayjordancompany.com::65e03953-fd18-44d5-8d52-e38fb1b4b9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UGHTON, Alison (EAST LONDON NHS FOUNDATION TRUST)" initials="NA(LNFT" lastIdx="1" clrIdx="0">
    <p:extLst>
      <p:ext uri="{19B8F6BF-5375-455C-9EA6-DF929625EA0E}">
        <p15:presenceInfo xmlns:p15="http://schemas.microsoft.com/office/powerpoint/2012/main" userId="S::alison.naughton@nhs.net::855e8bff-986d-4deb-8886-f347b194e3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67A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A6D240-B550-D68F-2DDD-673AAD832A33}" v="17" dt="2026-02-25T12:26:01.983"/>
    <p1510:client id="{C0147ABB-E7EF-449C-8A17-46D20E2A7024}" v="11" dt="2026-02-25T11:52:39.203"/>
    <p1510:client id="{D7105DB5-90DF-4C02-8351-59654AA5FEEE}" v="17" dt="2026-02-24T18:05:19.086"/>
    <p1510:client id="{E4E45939-7C29-4D2F-BDCD-42E548309905}" v="164" dt="2026-02-25T11:31:23.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9A2748-34D7-406B-930C-EDE6F24F042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GB"/>
        </a:p>
      </dgm:t>
    </dgm:pt>
    <dgm:pt modelId="{3D240AEF-115B-4F08-B090-2B3A64DE24B9}">
      <dgm:prSet phldrT="[Text]" custT="1"/>
      <dgm:spPr/>
      <dgm:t>
        <a:bodyPr/>
        <a:lstStyle/>
        <a:p>
          <a:r>
            <a:rPr lang="en-GB" sz="2000" b="1">
              <a:solidFill>
                <a:srgbClr val="7030A0"/>
              </a:solidFill>
            </a:rPr>
            <a:t>Foundations</a:t>
          </a:r>
        </a:p>
        <a:p>
          <a:r>
            <a:rPr lang="en-GB" sz="1400"/>
            <a:t>Governance</a:t>
          </a:r>
        </a:p>
        <a:p>
          <a:r>
            <a:rPr lang="en-GB" sz="1400"/>
            <a:t>Strategy</a:t>
          </a:r>
        </a:p>
        <a:p>
          <a:r>
            <a:rPr lang="en-GB" sz="1400"/>
            <a:t>National Guidance</a:t>
          </a:r>
        </a:p>
        <a:p>
          <a:r>
            <a:rPr lang="en-GB" sz="1400"/>
            <a:t>Collaboration</a:t>
          </a:r>
        </a:p>
        <a:p>
          <a:r>
            <a:rPr lang="en-GB" sz="1400"/>
            <a:t>Horizon Scanning</a:t>
          </a:r>
        </a:p>
        <a:p>
          <a:r>
            <a:rPr lang="en-GB" sz="1400"/>
            <a:t>Business Change</a:t>
          </a:r>
        </a:p>
      </dgm:t>
    </dgm:pt>
    <dgm:pt modelId="{048FCB88-D26C-4855-9C8B-7E600DB5FEE6}" type="parTrans" cxnId="{DB45C206-1932-4C07-AD4E-0B677BE54980}">
      <dgm:prSet/>
      <dgm:spPr/>
      <dgm:t>
        <a:bodyPr/>
        <a:lstStyle/>
        <a:p>
          <a:endParaRPr lang="en-GB"/>
        </a:p>
      </dgm:t>
    </dgm:pt>
    <dgm:pt modelId="{0059FC0C-3C14-4549-BC8A-41DC17F62375}" type="sibTrans" cxnId="{DB45C206-1932-4C07-AD4E-0B677BE54980}">
      <dgm:prSet/>
      <dgm:spPr/>
      <dgm:t>
        <a:bodyPr/>
        <a:lstStyle/>
        <a:p>
          <a:endParaRPr lang="en-GB"/>
        </a:p>
      </dgm:t>
    </dgm:pt>
    <dgm:pt modelId="{A73BE740-B4F9-42C8-9D8B-D629D223FFFC}">
      <dgm:prSet phldrT="[Text]" custT="1"/>
      <dgm:spPr/>
      <dgm:t>
        <a:bodyPr/>
        <a:lstStyle/>
        <a:p>
          <a:r>
            <a:rPr lang="en-GB" sz="2000" b="1">
              <a:solidFill>
                <a:schemeClr val="accent6">
                  <a:lumMod val="50000"/>
                </a:schemeClr>
              </a:solidFill>
            </a:rPr>
            <a:t>Current Initiatives</a:t>
          </a:r>
        </a:p>
        <a:p>
          <a:r>
            <a:rPr lang="en-GB" sz="1400"/>
            <a:t>Non-clinical meeting summaries</a:t>
          </a:r>
        </a:p>
        <a:p>
          <a:r>
            <a:rPr lang="en-GB" sz="1400"/>
            <a:t>Non-clinical GenAI</a:t>
          </a:r>
        </a:p>
        <a:p>
          <a:r>
            <a:rPr lang="en-GB" sz="1400"/>
            <a:t>Clinical Ambient Scribe Technology</a:t>
          </a:r>
        </a:p>
        <a:p>
          <a:endParaRPr lang="en-GB" sz="1300"/>
        </a:p>
        <a:p>
          <a:endParaRPr lang="en-GB" sz="1300"/>
        </a:p>
      </dgm:t>
    </dgm:pt>
    <dgm:pt modelId="{C591491B-0D52-40D2-8764-7897BBCABAAB}" type="parTrans" cxnId="{C7EBFE5A-3322-48A2-A256-C2B8FD94CC26}">
      <dgm:prSet/>
      <dgm:spPr/>
      <dgm:t>
        <a:bodyPr/>
        <a:lstStyle/>
        <a:p>
          <a:endParaRPr lang="en-GB"/>
        </a:p>
      </dgm:t>
    </dgm:pt>
    <dgm:pt modelId="{8C2C2B1E-389C-47FA-881A-33BF8306DB8A}" type="sibTrans" cxnId="{C7EBFE5A-3322-48A2-A256-C2B8FD94CC26}">
      <dgm:prSet/>
      <dgm:spPr/>
      <dgm:t>
        <a:bodyPr/>
        <a:lstStyle/>
        <a:p>
          <a:endParaRPr lang="en-GB"/>
        </a:p>
      </dgm:t>
    </dgm:pt>
    <dgm:pt modelId="{3CDE5CCF-C16F-48C0-B650-CBEF3FE5CA3A}">
      <dgm:prSet phldrT="[Text]" custT="1"/>
      <dgm:spPr/>
      <dgm:t>
        <a:bodyPr/>
        <a:lstStyle/>
        <a:p>
          <a:r>
            <a:rPr lang="en-GB" sz="2000" b="1">
              <a:solidFill>
                <a:srgbClr val="0070C0"/>
              </a:solidFill>
            </a:rPr>
            <a:t>Scoping Use Cases</a:t>
          </a:r>
        </a:p>
        <a:p>
          <a:r>
            <a:rPr lang="en-GB" sz="1400"/>
            <a:t>Translation</a:t>
          </a:r>
        </a:p>
        <a:p>
          <a:r>
            <a:rPr lang="en-GB" sz="1400"/>
            <a:t>Non-clinical GenAI expansion</a:t>
          </a:r>
        </a:p>
        <a:p>
          <a:endParaRPr lang="en-GB" sz="1400"/>
        </a:p>
      </dgm:t>
    </dgm:pt>
    <dgm:pt modelId="{D36C3DA0-BBC3-4125-8922-762467A6B1B3}" type="parTrans" cxnId="{24FF2A80-67C0-49E8-95F6-E33276ECE307}">
      <dgm:prSet/>
      <dgm:spPr/>
      <dgm:t>
        <a:bodyPr/>
        <a:lstStyle/>
        <a:p>
          <a:endParaRPr lang="en-GB"/>
        </a:p>
      </dgm:t>
    </dgm:pt>
    <dgm:pt modelId="{08012AEB-5BAD-4CDC-BC05-EFD4C1E7AF6A}" type="sibTrans" cxnId="{24FF2A80-67C0-49E8-95F6-E33276ECE307}">
      <dgm:prSet/>
      <dgm:spPr/>
      <dgm:t>
        <a:bodyPr/>
        <a:lstStyle/>
        <a:p>
          <a:endParaRPr lang="en-GB"/>
        </a:p>
      </dgm:t>
    </dgm:pt>
    <dgm:pt modelId="{8394D295-569A-4C2A-8C6B-1F59FD1CBBC6}">
      <dgm:prSet custT="1"/>
      <dgm:spPr/>
      <dgm:t>
        <a:bodyPr/>
        <a:lstStyle/>
        <a:p>
          <a:r>
            <a:rPr lang="en-GB" sz="2000" b="1">
              <a:solidFill>
                <a:srgbClr val="C00000"/>
              </a:solidFill>
            </a:rPr>
            <a:t>Potential Future Use Cases</a:t>
          </a:r>
        </a:p>
        <a:p>
          <a:r>
            <a:rPr lang="en-GB" sz="1400"/>
            <a:t>Clinical Decision Support</a:t>
          </a:r>
        </a:p>
        <a:p>
          <a:r>
            <a:rPr lang="en-GB" sz="1400"/>
            <a:t>Conversational AI and Digital Therapists</a:t>
          </a:r>
        </a:p>
        <a:p>
          <a:r>
            <a:rPr lang="en-GB" sz="1400"/>
            <a:t>Population Health and Risk Stratification</a:t>
          </a:r>
        </a:p>
        <a:p>
          <a:r>
            <a:rPr lang="en-GB" sz="1400"/>
            <a:t>Remote Monitoring and Digital Phenotyping</a:t>
          </a:r>
        </a:p>
        <a:p>
          <a:r>
            <a:rPr lang="en-GB" sz="1400"/>
            <a:t>Research and Clinical Trials</a:t>
          </a:r>
        </a:p>
        <a:p>
          <a:r>
            <a:rPr lang="en-GB" sz="1400"/>
            <a:t>Staff Support and Burnout Prevention</a:t>
          </a:r>
        </a:p>
      </dgm:t>
    </dgm:pt>
    <dgm:pt modelId="{123C5AAD-2937-47AE-A4D5-2E2893DDE00C}" type="parTrans" cxnId="{D303E555-EF2B-4104-8A4F-FD9014437F2F}">
      <dgm:prSet/>
      <dgm:spPr/>
      <dgm:t>
        <a:bodyPr/>
        <a:lstStyle/>
        <a:p>
          <a:endParaRPr lang="en-GB"/>
        </a:p>
      </dgm:t>
    </dgm:pt>
    <dgm:pt modelId="{791FD7C0-A4EE-4F1C-A0FE-95563F0709A1}" type="sibTrans" cxnId="{D303E555-EF2B-4104-8A4F-FD9014437F2F}">
      <dgm:prSet/>
      <dgm:spPr/>
      <dgm:t>
        <a:bodyPr/>
        <a:lstStyle/>
        <a:p>
          <a:endParaRPr lang="en-GB"/>
        </a:p>
      </dgm:t>
    </dgm:pt>
    <dgm:pt modelId="{A597E70A-D4AF-4CC6-8108-394385B37420}" type="pres">
      <dgm:prSet presAssocID="{739A2748-34D7-406B-930C-EDE6F24F0427}" presName="rootnode" presStyleCnt="0">
        <dgm:presLayoutVars>
          <dgm:chMax/>
          <dgm:chPref/>
          <dgm:dir/>
          <dgm:animLvl val="lvl"/>
        </dgm:presLayoutVars>
      </dgm:prSet>
      <dgm:spPr/>
    </dgm:pt>
    <dgm:pt modelId="{576D7ED1-B2E1-4414-9CD7-085CF450278D}" type="pres">
      <dgm:prSet presAssocID="{3D240AEF-115B-4F08-B090-2B3A64DE24B9}" presName="composite" presStyleCnt="0"/>
      <dgm:spPr/>
    </dgm:pt>
    <dgm:pt modelId="{584D18D2-C1FB-4FB2-9045-0E9AF5984DC5}" type="pres">
      <dgm:prSet presAssocID="{3D240AEF-115B-4F08-B090-2B3A64DE24B9}" presName="LShape" presStyleLbl="alignNode1" presStyleIdx="0" presStyleCnt="7"/>
      <dgm:spPr/>
    </dgm:pt>
    <dgm:pt modelId="{5049FDF1-4F3C-42DD-901E-E7BD1F8EC6A7}" type="pres">
      <dgm:prSet presAssocID="{3D240AEF-115B-4F08-B090-2B3A64DE24B9}" presName="ParentText" presStyleLbl="revTx" presStyleIdx="0" presStyleCnt="4">
        <dgm:presLayoutVars>
          <dgm:chMax val="0"/>
          <dgm:chPref val="0"/>
          <dgm:bulletEnabled val="1"/>
        </dgm:presLayoutVars>
      </dgm:prSet>
      <dgm:spPr/>
    </dgm:pt>
    <dgm:pt modelId="{244F08FA-370C-4B6F-8B2E-6C51C627899F}" type="pres">
      <dgm:prSet presAssocID="{3D240AEF-115B-4F08-B090-2B3A64DE24B9}" presName="Triangle" presStyleLbl="alignNode1" presStyleIdx="1" presStyleCnt="7"/>
      <dgm:spPr/>
    </dgm:pt>
    <dgm:pt modelId="{023F023F-BDF0-4BD1-BE2D-E9FDEDC8DF0D}" type="pres">
      <dgm:prSet presAssocID="{0059FC0C-3C14-4549-BC8A-41DC17F62375}" presName="sibTrans" presStyleCnt="0"/>
      <dgm:spPr/>
    </dgm:pt>
    <dgm:pt modelId="{4317B4B7-C13B-4381-A887-2CAAED326341}" type="pres">
      <dgm:prSet presAssocID="{0059FC0C-3C14-4549-BC8A-41DC17F62375}" presName="space" presStyleCnt="0"/>
      <dgm:spPr/>
    </dgm:pt>
    <dgm:pt modelId="{FD391F3D-977D-46FA-A8AF-A84EE72D7963}" type="pres">
      <dgm:prSet presAssocID="{A73BE740-B4F9-42C8-9D8B-D629D223FFFC}" presName="composite" presStyleCnt="0"/>
      <dgm:spPr/>
    </dgm:pt>
    <dgm:pt modelId="{482B87E8-929A-40AB-8BE5-D8EAEAC047B0}" type="pres">
      <dgm:prSet presAssocID="{A73BE740-B4F9-42C8-9D8B-D629D223FFFC}" presName="LShape" presStyleLbl="alignNode1" presStyleIdx="2" presStyleCnt="7"/>
      <dgm:spPr/>
    </dgm:pt>
    <dgm:pt modelId="{461E8338-1561-4245-A256-C42CF8E63FD0}" type="pres">
      <dgm:prSet presAssocID="{A73BE740-B4F9-42C8-9D8B-D629D223FFFC}" presName="ParentText" presStyleLbl="revTx" presStyleIdx="1" presStyleCnt="4">
        <dgm:presLayoutVars>
          <dgm:chMax val="0"/>
          <dgm:chPref val="0"/>
          <dgm:bulletEnabled val="1"/>
        </dgm:presLayoutVars>
      </dgm:prSet>
      <dgm:spPr/>
    </dgm:pt>
    <dgm:pt modelId="{20320DE0-66DB-4182-B46E-AB6B2ECF06CA}" type="pres">
      <dgm:prSet presAssocID="{A73BE740-B4F9-42C8-9D8B-D629D223FFFC}" presName="Triangle" presStyleLbl="alignNode1" presStyleIdx="3" presStyleCnt="7"/>
      <dgm:spPr/>
    </dgm:pt>
    <dgm:pt modelId="{1A7B5FE2-7B81-4D9F-8D86-F958DBE82A6D}" type="pres">
      <dgm:prSet presAssocID="{8C2C2B1E-389C-47FA-881A-33BF8306DB8A}" presName="sibTrans" presStyleCnt="0"/>
      <dgm:spPr/>
    </dgm:pt>
    <dgm:pt modelId="{A1CEADBB-3366-4CC0-A964-44F2F9D7A8DF}" type="pres">
      <dgm:prSet presAssocID="{8C2C2B1E-389C-47FA-881A-33BF8306DB8A}" presName="space" presStyleCnt="0"/>
      <dgm:spPr/>
    </dgm:pt>
    <dgm:pt modelId="{9B83910B-D92F-4202-9F1F-BC553D870BF1}" type="pres">
      <dgm:prSet presAssocID="{3CDE5CCF-C16F-48C0-B650-CBEF3FE5CA3A}" presName="composite" presStyleCnt="0"/>
      <dgm:spPr/>
    </dgm:pt>
    <dgm:pt modelId="{73A066EE-2F38-4E4E-B54F-F3353B248016}" type="pres">
      <dgm:prSet presAssocID="{3CDE5CCF-C16F-48C0-B650-CBEF3FE5CA3A}" presName="LShape" presStyleLbl="alignNode1" presStyleIdx="4" presStyleCnt="7"/>
      <dgm:spPr/>
    </dgm:pt>
    <dgm:pt modelId="{CE2C57E2-47A0-4526-8318-490AFF805B12}" type="pres">
      <dgm:prSet presAssocID="{3CDE5CCF-C16F-48C0-B650-CBEF3FE5CA3A}" presName="ParentText" presStyleLbl="revTx" presStyleIdx="2" presStyleCnt="4">
        <dgm:presLayoutVars>
          <dgm:chMax val="0"/>
          <dgm:chPref val="0"/>
          <dgm:bulletEnabled val="1"/>
        </dgm:presLayoutVars>
      </dgm:prSet>
      <dgm:spPr/>
    </dgm:pt>
    <dgm:pt modelId="{741592EC-5AC7-4D7D-8BA5-B11D16A93E13}" type="pres">
      <dgm:prSet presAssocID="{3CDE5CCF-C16F-48C0-B650-CBEF3FE5CA3A}" presName="Triangle" presStyleLbl="alignNode1" presStyleIdx="5" presStyleCnt="7"/>
      <dgm:spPr/>
    </dgm:pt>
    <dgm:pt modelId="{135C01C6-6FE7-4555-B312-66FA332141F1}" type="pres">
      <dgm:prSet presAssocID="{08012AEB-5BAD-4CDC-BC05-EFD4C1E7AF6A}" presName="sibTrans" presStyleCnt="0"/>
      <dgm:spPr/>
    </dgm:pt>
    <dgm:pt modelId="{F4741BE8-15B3-4F64-8E81-1F624D7A08E1}" type="pres">
      <dgm:prSet presAssocID="{08012AEB-5BAD-4CDC-BC05-EFD4C1E7AF6A}" presName="space" presStyleCnt="0"/>
      <dgm:spPr/>
    </dgm:pt>
    <dgm:pt modelId="{125820B5-FFED-419C-9389-6F039F154616}" type="pres">
      <dgm:prSet presAssocID="{8394D295-569A-4C2A-8C6B-1F59FD1CBBC6}" presName="composite" presStyleCnt="0"/>
      <dgm:spPr/>
    </dgm:pt>
    <dgm:pt modelId="{70FEBFD5-D2E8-4470-8D08-EE44FD28E8A6}" type="pres">
      <dgm:prSet presAssocID="{8394D295-569A-4C2A-8C6B-1F59FD1CBBC6}" presName="LShape" presStyleLbl="alignNode1" presStyleIdx="6" presStyleCnt="7"/>
      <dgm:spPr/>
    </dgm:pt>
    <dgm:pt modelId="{20CF75F7-728D-475B-B7C8-F98F1AF59DC0}" type="pres">
      <dgm:prSet presAssocID="{8394D295-569A-4C2A-8C6B-1F59FD1CBBC6}" presName="ParentText" presStyleLbl="revTx" presStyleIdx="3" presStyleCnt="4" custScaleY="183143" custLinFactNeighborX="688" custLinFactNeighborY="44117">
        <dgm:presLayoutVars>
          <dgm:chMax val="0"/>
          <dgm:chPref val="0"/>
          <dgm:bulletEnabled val="1"/>
        </dgm:presLayoutVars>
      </dgm:prSet>
      <dgm:spPr/>
    </dgm:pt>
  </dgm:ptLst>
  <dgm:cxnLst>
    <dgm:cxn modelId="{DB45C206-1932-4C07-AD4E-0B677BE54980}" srcId="{739A2748-34D7-406B-930C-EDE6F24F0427}" destId="{3D240AEF-115B-4F08-B090-2B3A64DE24B9}" srcOrd="0" destOrd="0" parTransId="{048FCB88-D26C-4855-9C8B-7E600DB5FEE6}" sibTransId="{0059FC0C-3C14-4549-BC8A-41DC17F62375}"/>
    <dgm:cxn modelId="{0719DA1D-021E-4424-8349-F92CF25E4DAB}" type="presOf" srcId="{A73BE740-B4F9-42C8-9D8B-D629D223FFFC}" destId="{461E8338-1561-4245-A256-C42CF8E63FD0}" srcOrd="0" destOrd="0" presId="urn:microsoft.com/office/officeart/2009/3/layout/StepUpProcess"/>
    <dgm:cxn modelId="{6210A127-698F-4BED-A019-18CA166D3464}" type="presOf" srcId="{3CDE5CCF-C16F-48C0-B650-CBEF3FE5CA3A}" destId="{CE2C57E2-47A0-4526-8318-490AFF805B12}" srcOrd="0" destOrd="0" presId="urn:microsoft.com/office/officeart/2009/3/layout/StepUpProcess"/>
    <dgm:cxn modelId="{A1647137-294A-47EA-AAD7-A61F55628501}" type="presOf" srcId="{739A2748-34D7-406B-930C-EDE6F24F0427}" destId="{A597E70A-D4AF-4CC6-8108-394385B37420}" srcOrd="0" destOrd="0" presId="urn:microsoft.com/office/officeart/2009/3/layout/StepUpProcess"/>
    <dgm:cxn modelId="{296C1A3B-DBF4-41AD-AA88-72E016067B61}" type="presOf" srcId="{3D240AEF-115B-4F08-B090-2B3A64DE24B9}" destId="{5049FDF1-4F3C-42DD-901E-E7BD1F8EC6A7}" srcOrd="0" destOrd="0" presId="urn:microsoft.com/office/officeart/2009/3/layout/StepUpProcess"/>
    <dgm:cxn modelId="{D303E555-EF2B-4104-8A4F-FD9014437F2F}" srcId="{739A2748-34D7-406B-930C-EDE6F24F0427}" destId="{8394D295-569A-4C2A-8C6B-1F59FD1CBBC6}" srcOrd="3" destOrd="0" parTransId="{123C5AAD-2937-47AE-A4D5-2E2893DDE00C}" sibTransId="{791FD7C0-A4EE-4F1C-A0FE-95563F0709A1}"/>
    <dgm:cxn modelId="{C7EBFE5A-3322-48A2-A256-C2B8FD94CC26}" srcId="{739A2748-34D7-406B-930C-EDE6F24F0427}" destId="{A73BE740-B4F9-42C8-9D8B-D629D223FFFC}" srcOrd="1" destOrd="0" parTransId="{C591491B-0D52-40D2-8764-7897BBCABAAB}" sibTransId="{8C2C2B1E-389C-47FA-881A-33BF8306DB8A}"/>
    <dgm:cxn modelId="{24FF2A80-67C0-49E8-95F6-E33276ECE307}" srcId="{739A2748-34D7-406B-930C-EDE6F24F0427}" destId="{3CDE5CCF-C16F-48C0-B650-CBEF3FE5CA3A}" srcOrd="2" destOrd="0" parTransId="{D36C3DA0-BBC3-4125-8922-762467A6B1B3}" sibTransId="{08012AEB-5BAD-4CDC-BC05-EFD4C1E7AF6A}"/>
    <dgm:cxn modelId="{0B0A40BF-B62D-4C1A-AA3A-A98CA19C7D07}" type="presOf" srcId="{8394D295-569A-4C2A-8C6B-1F59FD1CBBC6}" destId="{20CF75F7-728D-475B-B7C8-F98F1AF59DC0}" srcOrd="0" destOrd="0" presId="urn:microsoft.com/office/officeart/2009/3/layout/StepUpProcess"/>
    <dgm:cxn modelId="{F82F1A28-3191-4FE8-A441-1E4DC3C22AD3}" type="presParOf" srcId="{A597E70A-D4AF-4CC6-8108-394385B37420}" destId="{576D7ED1-B2E1-4414-9CD7-085CF450278D}" srcOrd="0" destOrd="0" presId="urn:microsoft.com/office/officeart/2009/3/layout/StepUpProcess"/>
    <dgm:cxn modelId="{10BCA758-C841-45B1-82E6-DDE6B56417C6}" type="presParOf" srcId="{576D7ED1-B2E1-4414-9CD7-085CF450278D}" destId="{584D18D2-C1FB-4FB2-9045-0E9AF5984DC5}" srcOrd="0" destOrd="0" presId="urn:microsoft.com/office/officeart/2009/3/layout/StepUpProcess"/>
    <dgm:cxn modelId="{EBAB7EF9-2960-4B9A-85B7-9167F6C3814C}" type="presParOf" srcId="{576D7ED1-B2E1-4414-9CD7-085CF450278D}" destId="{5049FDF1-4F3C-42DD-901E-E7BD1F8EC6A7}" srcOrd="1" destOrd="0" presId="urn:microsoft.com/office/officeart/2009/3/layout/StepUpProcess"/>
    <dgm:cxn modelId="{12461EBD-088E-4D83-86CB-38829B67DA55}" type="presParOf" srcId="{576D7ED1-B2E1-4414-9CD7-085CF450278D}" destId="{244F08FA-370C-4B6F-8B2E-6C51C627899F}" srcOrd="2" destOrd="0" presId="urn:microsoft.com/office/officeart/2009/3/layout/StepUpProcess"/>
    <dgm:cxn modelId="{F5C6EC8F-4D7E-41CA-A877-BA11650DD5BC}" type="presParOf" srcId="{A597E70A-D4AF-4CC6-8108-394385B37420}" destId="{023F023F-BDF0-4BD1-BE2D-E9FDEDC8DF0D}" srcOrd="1" destOrd="0" presId="urn:microsoft.com/office/officeart/2009/3/layout/StepUpProcess"/>
    <dgm:cxn modelId="{08EA5EE7-7AAC-42E8-8BE4-5E4D1689876C}" type="presParOf" srcId="{023F023F-BDF0-4BD1-BE2D-E9FDEDC8DF0D}" destId="{4317B4B7-C13B-4381-A887-2CAAED326341}" srcOrd="0" destOrd="0" presId="urn:microsoft.com/office/officeart/2009/3/layout/StepUpProcess"/>
    <dgm:cxn modelId="{2A836DB8-DF2A-4091-92C3-318B3E7D7176}" type="presParOf" srcId="{A597E70A-D4AF-4CC6-8108-394385B37420}" destId="{FD391F3D-977D-46FA-A8AF-A84EE72D7963}" srcOrd="2" destOrd="0" presId="urn:microsoft.com/office/officeart/2009/3/layout/StepUpProcess"/>
    <dgm:cxn modelId="{D5638DB4-B272-40B8-8DA0-74EC49F84238}" type="presParOf" srcId="{FD391F3D-977D-46FA-A8AF-A84EE72D7963}" destId="{482B87E8-929A-40AB-8BE5-D8EAEAC047B0}" srcOrd="0" destOrd="0" presId="urn:microsoft.com/office/officeart/2009/3/layout/StepUpProcess"/>
    <dgm:cxn modelId="{BCE801CB-5978-4EB6-9B48-F215F06ACBD5}" type="presParOf" srcId="{FD391F3D-977D-46FA-A8AF-A84EE72D7963}" destId="{461E8338-1561-4245-A256-C42CF8E63FD0}" srcOrd="1" destOrd="0" presId="urn:microsoft.com/office/officeart/2009/3/layout/StepUpProcess"/>
    <dgm:cxn modelId="{CF3005A8-337A-4A4D-BD17-8ABF430823D9}" type="presParOf" srcId="{FD391F3D-977D-46FA-A8AF-A84EE72D7963}" destId="{20320DE0-66DB-4182-B46E-AB6B2ECF06CA}" srcOrd="2" destOrd="0" presId="urn:microsoft.com/office/officeart/2009/3/layout/StepUpProcess"/>
    <dgm:cxn modelId="{D14F0478-376E-4C36-9608-6A67E5A5D4FB}" type="presParOf" srcId="{A597E70A-D4AF-4CC6-8108-394385B37420}" destId="{1A7B5FE2-7B81-4D9F-8D86-F958DBE82A6D}" srcOrd="3" destOrd="0" presId="urn:microsoft.com/office/officeart/2009/3/layout/StepUpProcess"/>
    <dgm:cxn modelId="{D22B072D-1371-4183-B793-C62C337EF9B1}" type="presParOf" srcId="{1A7B5FE2-7B81-4D9F-8D86-F958DBE82A6D}" destId="{A1CEADBB-3366-4CC0-A964-44F2F9D7A8DF}" srcOrd="0" destOrd="0" presId="urn:microsoft.com/office/officeart/2009/3/layout/StepUpProcess"/>
    <dgm:cxn modelId="{7EF3F131-7DBD-4680-9170-BA8B001FB9B7}" type="presParOf" srcId="{A597E70A-D4AF-4CC6-8108-394385B37420}" destId="{9B83910B-D92F-4202-9F1F-BC553D870BF1}" srcOrd="4" destOrd="0" presId="urn:microsoft.com/office/officeart/2009/3/layout/StepUpProcess"/>
    <dgm:cxn modelId="{A59EB14F-929D-4209-9ED0-E337BA5F7743}" type="presParOf" srcId="{9B83910B-D92F-4202-9F1F-BC553D870BF1}" destId="{73A066EE-2F38-4E4E-B54F-F3353B248016}" srcOrd="0" destOrd="0" presId="urn:microsoft.com/office/officeart/2009/3/layout/StepUpProcess"/>
    <dgm:cxn modelId="{5C319F1B-998B-47BE-B166-F15328AED51E}" type="presParOf" srcId="{9B83910B-D92F-4202-9F1F-BC553D870BF1}" destId="{CE2C57E2-47A0-4526-8318-490AFF805B12}" srcOrd="1" destOrd="0" presId="urn:microsoft.com/office/officeart/2009/3/layout/StepUpProcess"/>
    <dgm:cxn modelId="{30AD0A69-7361-4D1C-AA07-13CCF997CDF7}" type="presParOf" srcId="{9B83910B-D92F-4202-9F1F-BC553D870BF1}" destId="{741592EC-5AC7-4D7D-8BA5-B11D16A93E13}" srcOrd="2" destOrd="0" presId="urn:microsoft.com/office/officeart/2009/3/layout/StepUpProcess"/>
    <dgm:cxn modelId="{6D5E27BD-EBB2-42B4-91C8-7BA9D798998F}" type="presParOf" srcId="{A597E70A-D4AF-4CC6-8108-394385B37420}" destId="{135C01C6-6FE7-4555-B312-66FA332141F1}" srcOrd="5" destOrd="0" presId="urn:microsoft.com/office/officeart/2009/3/layout/StepUpProcess"/>
    <dgm:cxn modelId="{C4DC2D3C-55CD-41E3-93F0-05B40D772D09}" type="presParOf" srcId="{135C01C6-6FE7-4555-B312-66FA332141F1}" destId="{F4741BE8-15B3-4F64-8E81-1F624D7A08E1}" srcOrd="0" destOrd="0" presId="urn:microsoft.com/office/officeart/2009/3/layout/StepUpProcess"/>
    <dgm:cxn modelId="{C90B91E7-C1DA-41A0-A121-8184EE743A86}" type="presParOf" srcId="{A597E70A-D4AF-4CC6-8108-394385B37420}" destId="{125820B5-FFED-419C-9389-6F039F154616}" srcOrd="6" destOrd="0" presId="urn:microsoft.com/office/officeart/2009/3/layout/StepUpProcess"/>
    <dgm:cxn modelId="{C40F09F4-3796-428C-BCF9-67D7450870EB}" type="presParOf" srcId="{125820B5-FFED-419C-9389-6F039F154616}" destId="{70FEBFD5-D2E8-4470-8D08-EE44FD28E8A6}" srcOrd="0" destOrd="0" presId="urn:microsoft.com/office/officeart/2009/3/layout/StepUpProcess"/>
    <dgm:cxn modelId="{798A4B29-9039-4F25-B3F8-2E67D6F097AA}" type="presParOf" srcId="{125820B5-FFED-419C-9389-6F039F154616}" destId="{20CF75F7-728D-475B-B7C8-F98F1AF59DC0}"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D18D2-C1FB-4FB2-9045-0E9AF5984DC5}">
      <dsp:nvSpPr>
        <dsp:cNvPr id="0" name=""/>
        <dsp:cNvSpPr/>
      </dsp:nvSpPr>
      <dsp:spPr>
        <a:xfrm rot="5400000">
          <a:off x="494501" y="2895106"/>
          <a:ext cx="1469443" cy="244512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49FDF1-4F3C-42DD-901E-E7BD1F8EC6A7}">
      <dsp:nvSpPr>
        <dsp:cNvPr id="0" name=""/>
        <dsp:cNvSpPr/>
      </dsp:nvSpPr>
      <dsp:spPr>
        <a:xfrm>
          <a:off x="249215" y="3625670"/>
          <a:ext cx="2207468" cy="193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a:solidFill>
                <a:srgbClr val="7030A0"/>
              </a:solidFill>
            </a:rPr>
            <a:t>Foundations</a:t>
          </a:r>
        </a:p>
        <a:p>
          <a:pPr marL="0" lvl="0" indent="0" algn="l" defTabSz="889000">
            <a:lnSpc>
              <a:spcPct val="90000"/>
            </a:lnSpc>
            <a:spcBef>
              <a:spcPct val="0"/>
            </a:spcBef>
            <a:spcAft>
              <a:spcPct val="35000"/>
            </a:spcAft>
            <a:buNone/>
          </a:pPr>
          <a:r>
            <a:rPr lang="en-GB" sz="1400" kern="1200"/>
            <a:t>Governance</a:t>
          </a:r>
        </a:p>
        <a:p>
          <a:pPr marL="0" lvl="0" indent="0" algn="l" defTabSz="889000">
            <a:lnSpc>
              <a:spcPct val="90000"/>
            </a:lnSpc>
            <a:spcBef>
              <a:spcPct val="0"/>
            </a:spcBef>
            <a:spcAft>
              <a:spcPct val="35000"/>
            </a:spcAft>
            <a:buNone/>
          </a:pPr>
          <a:r>
            <a:rPr lang="en-GB" sz="1400" kern="1200"/>
            <a:t>Strategy</a:t>
          </a:r>
        </a:p>
        <a:p>
          <a:pPr marL="0" lvl="0" indent="0" algn="l" defTabSz="889000">
            <a:lnSpc>
              <a:spcPct val="90000"/>
            </a:lnSpc>
            <a:spcBef>
              <a:spcPct val="0"/>
            </a:spcBef>
            <a:spcAft>
              <a:spcPct val="35000"/>
            </a:spcAft>
            <a:buNone/>
          </a:pPr>
          <a:r>
            <a:rPr lang="en-GB" sz="1400" kern="1200"/>
            <a:t>National Guidance</a:t>
          </a:r>
        </a:p>
        <a:p>
          <a:pPr marL="0" lvl="0" indent="0" algn="l" defTabSz="889000">
            <a:lnSpc>
              <a:spcPct val="90000"/>
            </a:lnSpc>
            <a:spcBef>
              <a:spcPct val="0"/>
            </a:spcBef>
            <a:spcAft>
              <a:spcPct val="35000"/>
            </a:spcAft>
            <a:buNone/>
          </a:pPr>
          <a:r>
            <a:rPr lang="en-GB" sz="1400" kern="1200"/>
            <a:t>Collaboration</a:t>
          </a:r>
        </a:p>
        <a:p>
          <a:pPr marL="0" lvl="0" indent="0" algn="l" defTabSz="889000">
            <a:lnSpc>
              <a:spcPct val="90000"/>
            </a:lnSpc>
            <a:spcBef>
              <a:spcPct val="0"/>
            </a:spcBef>
            <a:spcAft>
              <a:spcPct val="35000"/>
            </a:spcAft>
            <a:buNone/>
          </a:pPr>
          <a:r>
            <a:rPr lang="en-GB" sz="1400" kern="1200"/>
            <a:t>Horizon Scanning</a:t>
          </a:r>
        </a:p>
        <a:p>
          <a:pPr marL="0" lvl="0" indent="0" algn="l" defTabSz="889000">
            <a:lnSpc>
              <a:spcPct val="90000"/>
            </a:lnSpc>
            <a:spcBef>
              <a:spcPct val="0"/>
            </a:spcBef>
            <a:spcAft>
              <a:spcPct val="35000"/>
            </a:spcAft>
            <a:buNone/>
          </a:pPr>
          <a:r>
            <a:rPr lang="en-GB" sz="1400" kern="1200"/>
            <a:t>Business Change</a:t>
          </a:r>
        </a:p>
      </dsp:txBody>
      <dsp:txXfrm>
        <a:off x="249215" y="3625670"/>
        <a:ext cx="2207468" cy="1934975"/>
      </dsp:txXfrm>
    </dsp:sp>
    <dsp:sp modelId="{244F08FA-370C-4B6F-8B2E-6C51C627899F}">
      <dsp:nvSpPr>
        <dsp:cNvPr id="0" name=""/>
        <dsp:cNvSpPr/>
      </dsp:nvSpPr>
      <dsp:spPr>
        <a:xfrm>
          <a:off x="2040180" y="2715094"/>
          <a:ext cx="416503" cy="41650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2B87E8-929A-40AB-8BE5-D8EAEAC047B0}">
      <dsp:nvSpPr>
        <dsp:cNvPr id="0" name=""/>
        <dsp:cNvSpPr/>
      </dsp:nvSpPr>
      <dsp:spPr>
        <a:xfrm rot="5400000">
          <a:off x="3196874" y="2226401"/>
          <a:ext cx="1469443" cy="244512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1E8338-1561-4245-A256-C42CF8E63FD0}">
      <dsp:nvSpPr>
        <dsp:cNvPr id="0" name=""/>
        <dsp:cNvSpPr/>
      </dsp:nvSpPr>
      <dsp:spPr>
        <a:xfrm>
          <a:off x="2951587" y="2956965"/>
          <a:ext cx="2207468" cy="193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a:solidFill>
                <a:schemeClr val="accent6">
                  <a:lumMod val="50000"/>
                </a:schemeClr>
              </a:solidFill>
            </a:rPr>
            <a:t>Current Initiatives</a:t>
          </a:r>
        </a:p>
        <a:p>
          <a:pPr marL="0" lvl="0" indent="0" algn="l" defTabSz="889000">
            <a:lnSpc>
              <a:spcPct val="90000"/>
            </a:lnSpc>
            <a:spcBef>
              <a:spcPct val="0"/>
            </a:spcBef>
            <a:spcAft>
              <a:spcPct val="35000"/>
            </a:spcAft>
            <a:buNone/>
          </a:pPr>
          <a:r>
            <a:rPr lang="en-GB" sz="1400" kern="1200"/>
            <a:t>Non-clinical meeting summaries</a:t>
          </a:r>
        </a:p>
        <a:p>
          <a:pPr marL="0" lvl="0" indent="0" algn="l" defTabSz="889000">
            <a:lnSpc>
              <a:spcPct val="90000"/>
            </a:lnSpc>
            <a:spcBef>
              <a:spcPct val="0"/>
            </a:spcBef>
            <a:spcAft>
              <a:spcPct val="35000"/>
            </a:spcAft>
            <a:buNone/>
          </a:pPr>
          <a:r>
            <a:rPr lang="en-GB" sz="1400" kern="1200"/>
            <a:t>Non-clinical GenAI</a:t>
          </a:r>
        </a:p>
        <a:p>
          <a:pPr marL="0" lvl="0" indent="0" algn="l" defTabSz="889000">
            <a:lnSpc>
              <a:spcPct val="90000"/>
            </a:lnSpc>
            <a:spcBef>
              <a:spcPct val="0"/>
            </a:spcBef>
            <a:spcAft>
              <a:spcPct val="35000"/>
            </a:spcAft>
            <a:buNone/>
          </a:pPr>
          <a:r>
            <a:rPr lang="en-GB" sz="1400" kern="1200"/>
            <a:t>Clinical Ambient Scribe Technology</a:t>
          </a:r>
        </a:p>
        <a:p>
          <a:pPr marL="0" lvl="0" indent="0" algn="l" defTabSz="889000">
            <a:lnSpc>
              <a:spcPct val="90000"/>
            </a:lnSpc>
            <a:spcBef>
              <a:spcPct val="0"/>
            </a:spcBef>
            <a:spcAft>
              <a:spcPct val="35000"/>
            </a:spcAft>
            <a:buNone/>
          </a:pPr>
          <a:endParaRPr lang="en-GB" sz="1300" kern="1200"/>
        </a:p>
        <a:p>
          <a:pPr marL="0" lvl="0" indent="0" algn="l" defTabSz="889000">
            <a:lnSpc>
              <a:spcPct val="90000"/>
            </a:lnSpc>
            <a:spcBef>
              <a:spcPct val="0"/>
            </a:spcBef>
            <a:spcAft>
              <a:spcPct val="35000"/>
            </a:spcAft>
            <a:buNone/>
          </a:pPr>
          <a:endParaRPr lang="en-GB" sz="1300" kern="1200"/>
        </a:p>
      </dsp:txBody>
      <dsp:txXfrm>
        <a:off x="2951587" y="2956965"/>
        <a:ext cx="2207468" cy="1934975"/>
      </dsp:txXfrm>
    </dsp:sp>
    <dsp:sp modelId="{20320DE0-66DB-4182-B46E-AB6B2ECF06CA}">
      <dsp:nvSpPr>
        <dsp:cNvPr id="0" name=""/>
        <dsp:cNvSpPr/>
      </dsp:nvSpPr>
      <dsp:spPr>
        <a:xfrm>
          <a:off x="4742552" y="2046389"/>
          <a:ext cx="416503" cy="41650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A066EE-2F38-4E4E-B54F-F3353B248016}">
      <dsp:nvSpPr>
        <dsp:cNvPr id="0" name=""/>
        <dsp:cNvSpPr/>
      </dsp:nvSpPr>
      <dsp:spPr>
        <a:xfrm rot="5400000">
          <a:off x="5899246" y="1557697"/>
          <a:ext cx="1469443" cy="244512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2C57E2-47A0-4526-8318-490AFF805B12}">
      <dsp:nvSpPr>
        <dsp:cNvPr id="0" name=""/>
        <dsp:cNvSpPr/>
      </dsp:nvSpPr>
      <dsp:spPr>
        <a:xfrm>
          <a:off x="5653960" y="2288261"/>
          <a:ext cx="2207468" cy="193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a:solidFill>
                <a:srgbClr val="0070C0"/>
              </a:solidFill>
            </a:rPr>
            <a:t>Scoping Use Cases</a:t>
          </a:r>
        </a:p>
        <a:p>
          <a:pPr marL="0" lvl="0" indent="0" algn="l" defTabSz="889000">
            <a:lnSpc>
              <a:spcPct val="90000"/>
            </a:lnSpc>
            <a:spcBef>
              <a:spcPct val="0"/>
            </a:spcBef>
            <a:spcAft>
              <a:spcPct val="35000"/>
            </a:spcAft>
            <a:buNone/>
          </a:pPr>
          <a:r>
            <a:rPr lang="en-GB" sz="1400" kern="1200"/>
            <a:t>Translation</a:t>
          </a:r>
        </a:p>
        <a:p>
          <a:pPr marL="0" lvl="0" indent="0" algn="l" defTabSz="889000">
            <a:lnSpc>
              <a:spcPct val="90000"/>
            </a:lnSpc>
            <a:spcBef>
              <a:spcPct val="0"/>
            </a:spcBef>
            <a:spcAft>
              <a:spcPct val="35000"/>
            </a:spcAft>
            <a:buNone/>
          </a:pPr>
          <a:r>
            <a:rPr lang="en-GB" sz="1400" kern="1200"/>
            <a:t>Non-clinical GenAI expansion</a:t>
          </a:r>
        </a:p>
        <a:p>
          <a:pPr marL="0" lvl="0" indent="0" algn="l" defTabSz="889000">
            <a:lnSpc>
              <a:spcPct val="90000"/>
            </a:lnSpc>
            <a:spcBef>
              <a:spcPct val="0"/>
            </a:spcBef>
            <a:spcAft>
              <a:spcPct val="35000"/>
            </a:spcAft>
            <a:buNone/>
          </a:pPr>
          <a:endParaRPr lang="en-GB" sz="1400" kern="1200"/>
        </a:p>
      </dsp:txBody>
      <dsp:txXfrm>
        <a:off x="5653960" y="2288261"/>
        <a:ext cx="2207468" cy="1934975"/>
      </dsp:txXfrm>
    </dsp:sp>
    <dsp:sp modelId="{741592EC-5AC7-4D7D-8BA5-B11D16A93E13}">
      <dsp:nvSpPr>
        <dsp:cNvPr id="0" name=""/>
        <dsp:cNvSpPr/>
      </dsp:nvSpPr>
      <dsp:spPr>
        <a:xfrm>
          <a:off x="7444924" y="1377684"/>
          <a:ext cx="416503" cy="41650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FEBFD5-D2E8-4470-8D08-EE44FD28E8A6}">
      <dsp:nvSpPr>
        <dsp:cNvPr id="0" name=""/>
        <dsp:cNvSpPr/>
      </dsp:nvSpPr>
      <dsp:spPr>
        <a:xfrm rot="5400000">
          <a:off x="8601619" y="84593"/>
          <a:ext cx="1469443" cy="244512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CF75F7-728D-475B-B7C8-F98F1AF59DC0}">
      <dsp:nvSpPr>
        <dsp:cNvPr id="0" name=""/>
        <dsp:cNvSpPr/>
      </dsp:nvSpPr>
      <dsp:spPr>
        <a:xfrm>
          <a:off x="8362995" y="864412"/>
          <a:ext cx="2207468" cy="3543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a:solidFill>
                <a:srgbClr val="C00000"/>
              </a:solidFill>
            </a:rPr>
            <a:t>Potential Future Use Cases</a:t>
          </a:r>
        </a:p>
        <a:p>
          <a:pPr marL="0" lvl="0" indent="0" algn="l" defTabSz="889000">
            <a:lnSpc>
              <a:spcPct val="90000"/>
            </a:lnSpc>
            <a:spcBef>
              <a:spcPct val="0"/>
            </a:spcBef>
            <a:spcAft>
              <a:spcPct val="35000"/>
            </a:spcAft>
            <a:buNone/>
          </a:pPr>
          <a:r>
            <a:rPr lang="en-GB" sz="1400" kern="1200"/>
            <a:t>Clinical Decision Support</a:t>
          </a:r>
        </a:p>
        <a:p>
          <a:pPr marL="0" lvl="0" indent="0" algn="l" defTabSz="889000">
            <a:lnSpc>
              <a:spcPct val="90000"/>
            </a:lnSpc>
            <a:spcBef>
              <a:spcPct val="0"/>
            </a:spcBef>
            <a:spcAft>
              <a:spcPct val="35000"/>
            </a:spcAft>
            <a:buNone/>
          </a:pPr>
          <a:r>
            <a:rPr lang="en-GB" sz="1400" kern="1200"/>
            <a:t>Conversational AI and Digital Therapists</a:t>
          </a:r>
        </a:p>
        <a:p>
          <a:pPr marL="0" lvl="0" indent="0" algn="l" defTabSz="889000">
            <a:lnSpc>
              <a:spcPct val="90000"/>
            </a:lnSpc>
            <a:spcBef>
              <a:spcPct val="0"/>
            </a:spcBef>
            <a:spcAft>
              <a:spcPct val="35000"/>
            </a:spcAft>
            <a:buNone/>
          </a:pPr>
          <a:r>
            <a:rPr lang="en-GB" sz="1400" kern="1200"/>
            <a:t>Population Health and Risk Stratification</a:t>
          </a:r>
        </a:p>
        <a:p>
          <a:pPr marL="0" lvl="0" indent="0" algn="l" defTabSz="889000">
            <a:lnSpc>
              <a:spcPct val="90000"/>
            </a:lnSpc>
            <a:spcBef>
              <a:spcPct val="0"/>
            </a:spcBef>
            <a:spcAft>
              <a:spcPct val="35000"/>
            </a:spcAft>
            <a:buNone/>
          </a:pPr>
          <a:r>
            <a:rPr lang="en-GB" sz="1400" kern="1200"/>
            <a:t>Remote Monitoring and Digital Phenotyping</a:t>
          </a:r>
        </a:p>
        <a:p>
          <a:pPr marL="0" lvl="0" indent="0" algn="l" defTabSz="889000">
            <a:lnSpc>
              <a:spcPct val="90000"/>
            </a:lnSpc>
            <a:spcBef>
              <a:spcPct val="0"/>
            </a:spcBef>
            <a:spcAft>
              <a:spcPct val="35000"/>
            </a:spcAft>
            <a:buNone/>
          </a:pPr>
          <a:r>
            <a:rPr lang="en-GB" sz="1400" kern="1200"/>
            <a:t>Research and Clinical Trials</a:t>
          </a:r>
        </a:p>
        <a:p>
          <a:pPr marL="0" lvl="0" indent="0" algn="l" defTabSz="889000">
            <a:lnSpc>
              <a:spcPct val="90000"/>
            </a:lnSpc>
            <a:spcBef>
              <a:spcPct val="0"/>
            </a:spcBef>
            <a:spcAft>
              <a:spcPct val="35000"/>
            </a:spcAft>
            <a:buNone/>
          </a:pPr>
          <a:r>
            <a:rPr lang="en-GB" sz="1400" kern="1200"/>
            <a:t>Staff Support and Burnout Prevention</a:t>
          </a:r>
        </a:p>
      </dsp:txBody>
      <dsp:txXfrm>
        <a:off x="8362995" y="864412"/>
        <a:ext cx="2207468" cy="354377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FEEB1-92A3-4E07-A37E-25820150AE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ADEEFA9-8860-4B1F-8B19-CEC5BF1D57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66A8ED-7F0A-4DD2-8BDA-704C984781AC}" type="datetimeFigureOut">
              <a:rPr lang="en-GB" smtClean="0"/>
              <a:t>25/02/2026</a:t>
            </a:fld>
            <a:endParaRPr lang="en-GB"/>
          </a:p>
        </p:txBody>
      </p:sp>
      <p:sp>
        <p:nvSpPr>
          <p:cNvPr id="4" name="Footer Placeholder 3">
            <a:extLst>
              <a:ext uri="{FF2B5EF4-FFF2-40B4-BE49-F238E27FC236}">
                <a16:creationId xmlns:a16="http://schemas.microsoft.com/office/drawing/2014/main" id="{70065E7A-EBEF-4D69-AB41-C052B5F351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968D888-764A-43DF-A965-7BB9D8ECFD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7F5428-348F-4389-9B7B-D5986B1D718A}" type="slidenum">
              <a:rPr lang="en-GB" smtClean="0"/>
              <a:t>‹#›</a:t>
            </a:fld>
            <a:endParaRPr lang="en-GB"/>
          </a:p>
        </p:txBody>
      </p:sp>
    </p:spTree>
    <p:extLst>
      <p:ext uri="{BB962C8B-B14F-4D97-AF65-F5344CB8AC3E}">
        <p14:creationId xmlns:p14="http://schemas.microsoft.com/office/powerpoint/2010/main" val="2842221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32" tIns="45716" rIns="91432" bIns="45716" rtlCol="0"/>
          <a:lstStyle>
            <a:lvl1pPr algn="r">
              <a:defRPr sz="1200"/>
            </a:lvl1pPr>
          </a:lstStyle>
          <a:p>
            <a:fld id="{43DE8AFF-A02C-F043-B9C1-5CD9C13D7AF6}"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2" tIns="45716" rIns="91432" bIns="45716"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4"/>
            <a:ext cx="2971800" cy="458787"/>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2" tIns="45716" rIns="91432" bIns="45716" rtlCol="0" anchor="b"/>
          <a:lstStyle>
            <a:lvl1pPr algn="r">
              <a:defRPr sz="1200"/>
            </a:lvl1pPr>
          </a:lstStyle>
          <a:p>
            <a:fld id="{DD3D3C33-0D26-1D4D-8462-1A3E81CAE05B}" type="slidenum">
              <a:rPr lang="en-US" smtClean="0"/>
              <a:t>‹#›</a:t>
            </a:fld>
            <a:endParaRPr lang="en-US"/>
          </a:p>
        </p:txBody>
      </p:sp>
    </p:spTree>
    <p:extLst>
      <p:ext uri="{BB962C8B-B14F-4D97-AF65-F5344CB8AC3E}">
        <p14:creationId xmlns:p14="http://schemas.microsoft.com/office/powerpoint/2010/main" val="784953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097F0-4E6A-EEC9-6FDD-29A4996F1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01A2F-DB61-6D9E-A1AE-C96E5A57BC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D5331-DFED-0884-D50A-3C2067A3EB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F3ABC8-CC46-72FB-4CD0-7EAAC97B4A86}"/>
              </a:ext>
            </a:extLst>
          </p:cNvPr>
          <p:cNvSpPr>
            <a:spLocks noGrp="1"/>
          </p:cNvSpPr>
          <p:nvPr>
            <p:ph type="sldNum" sz="quarter" idx="5"/>
          </p:nvPr>
        </p:nvSpPr>
        <p:spPr/>
        <p:txBody>
          <a:bodyPr/>
          <a:lstStyle/>
          <a:p>
            <a:fld id="{021C396C-7210-4230-9308-16E380BD9A24}" type="slidenum">
              <a:rPr lang="en-GB" smtClean="0"/>
              <a:t>2</a:t>
            </a:fld>
            <a:endParaRPr lang="en-GB"/>
          </a:p>
        </p:txBody>
      </p:sp>
    </p:spTree>
    <p:extLst>
      <p:ext uri="{BB962C8B-B14F-4D97-AF65-F5344CB8AC3E}">
        <p14:creationId xmlns:p14="http://schemas.microsoft.com/office/powerpoint/2010/main" val="165450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5FB7F-FC03-0ECB-24F6-66AA7FB37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E14A6-134F-3BC8-61C4-B6C0F3E32A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4D568-2F8D-808E-949B-59B3D10B999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2CFCC14-F0C8-183D-CB0A-4D324A416F82}"/>
              </a:ext>
            </a:extLst>
          </p:cNvPr>
          <p:cNvSpPr>
            <a:spLocks noGrp="1"/>
          </p:cNvSpPr>
          <p:nvPr>
            <p:ph type="sldNum" sz="quarter" idx="5"/>
          </p:nvPr>
        </p:nvSpPr>
        <p:spPr/>
        <p:txBody>
          <a:bodyPr/>
          <a:lstStyle/>
          <a:p>
            <a:fld id="{021C396C-7210-4230-9308-16E380BD9A24}" type="slidenum">
              <a:rPr lang="en-GB" smtClean="0"/>
              <a:t>11</a:t>
            </a:fld>
            <a:endParaRPr lang="en-GB"/>
          </a:p>
        </p:txBody>
      </p:sp>
    </p:spTree>
    <p:extLst>
      <p:ext uri="{BB962C8B-B14F-4D97-AF65-F5344CB8AC3E}">
        <p14:creationId xmlns:p14="http://schemas.microsoft.com/office/powerpoint/2010/main" val="3279351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9D6B9-5B17-50F7-AF1D-02DA36B6C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174BA-F665-B987-1DC7-9AE946158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8D775-6F72-7F19-9ECE-1BEC20C82D1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6D36D73-9BC5-5107-9B1F-C022151CEAD3}"/>
              </a:ext>
            </a:extLst>
          </p:cNvPr>
          <p:cNvSpPr>
            <a:spLocks noGrp="1"/>
          </p:cNvSpPr>
          <p:nvPr>
            <p:ph type="sldNum" sz="quarter" idx="5"/>
          </p:nvPr>
        </p:nvSpPr>
        <p:spPr/>
        <p:txBody>
          <a:bodyPr/>
          <a:lstStyle/>
          <a:p>
            <a:fld id="{021C396C-7210-4230-9308-16E380BD9A24}" type="slidenum">
              <a:rPr lang="en-GB" smtClean="0"/>
              <a:t>12</a:t>
            </a:fld>
            <a:endParaRPr lang="en-GB"/>
          </a:p>
        </p:txBody>
      </p:sp>
    </p:spTree>
    <p:extLst>
      <p:ext uri="{BB962C8B-B14F-4D97-AF65-F5344CB8AC3E}">
        <p14:creationId xmlns:p14="http://schemas.microsoft.com/office/powerpoint/2010/main" val="570784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C3396-C9D8-C09E-63F8-8B843DC11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0A008-8112-8521-EECE-81029514E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C4E7D-74CB-9EBF-5E8F-9F59426C72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F654647-774B-9D03-A64F-F4784FEA65BD}"/>
              </a:ext>
            </a:extLst>
          </p:cNvPr>
          <p:cNvSpPr>
            <a:spLocks noGrp="1"/>
          </p:cNvSpPr>
          <p:nvPr>
            <p:ph type="sldNum" sz="quarter" idx="5"/>
          </p:nvPr>
        </p:nvSpPr>
        <p:spPr/>
        <p:txBody>
          <a:bodyPr/>
          <a:lstStyle/>
          <a:p>
            <a:fld id="{021C396C-7210-4230-9308-16E380BD9A24}" type="slidenum">
              <a:rPr lang="en-GB" smtClean="0"/>
              <a:t>13</a:t>
            </a:fld>
            <a:endParaRPr lang="en-GB"/>
          </a:p>
        </p:txBody>
      </p:sp>
    </p:spTree>
    <p:extLst>
      <p:ext uri="{BB962C8B-B14F-4D97-AF65-F5344CB8AC3E}">
        <p14:creationId xmlns:p14="http://schemas.microsoft.com/office/powerpoint/2010/main" val="3721656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9708A-83E6-7E18-830E-D82ACF65D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5F659-94AF-B3BA-ECCA-BE2E2BC0AB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50565-C16E-E2A4-02B4-2623D4DCBA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D340A1-53E7-F820-AC7E-EE4AC695E85A}"/>
              </a:ext>
            </a:extLst>
          </p:cNvPr>
          <p:cNvSpPr>
            <a:spLocks noGrp="1"/>
          </p:cNvSpPr>
          <p:nvPr>
            <p:ph type="sldNum" sz="quarter" idx="5"/>
          </p:nvPr>
        </p:nvSpPr>
        <p:spPr/>
        <p:txBody>
          <a:bodyPr/>
          <a:lstStyle/>
          <a:p>
            <a:fld id="{021C396C-7210-4230-9308-16E380BD9A24}" type="slidenum">
              <a:rPr lang="en-GB" smtClean="0"/>
              <a:t>14</a:t>
            </a:fld>
            <a:endParaRPr lang="en-GB"/>
          </a:p>
        </p:txBody>
      </p:sp>
    </p:spTree>
    <p:extLst>
      <p:ext uri="{BB962C8B-B14F-4D97-AF65-F5344CB8AC3E}">
        <p14:creationId xmlns:p14="http://schemas.microsoft.com/office/powerpoint/2010/main" val="2478923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C3396-C9D8-C09E-63F8-8B843DC11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0A008-8112-8521-EECE-81029514E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C4E7D-74CB-9EBF-5E8F-9F59426C72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F654647-774B-9D03-A64F-F4784FEA65BD}"/>
              </a:ext>
            </a:extLst>
          </p:cNvPr>
          <p:cNvSpPr>
            <a:spLocks noGrp="1"/>
          </p:cNvSpPr>
          <p:nvPr>
            <p:ph type="sldNum" sz="quarter" idx="5"/>
          </p:nvPr>
        </p:nvSpPr>
        <p:spPr/>
        <p:txBody>
          <a:bodyPr/>
          <a:lstStyle/>
          <a:p>
            <a:fld id="{021C396C-7210-4230-9308-16E380BD9A24}" type="slidenum">
              <a:rPr lang="en-GB" smtClean="0"/>
              <a:t>15</a:t>
            </a:fld>
            <a:endParaRPr lang="en-GB"/>
          </a:p>
        </p:txBody>
      </p:sp>
    </p:spTree>
    <p:extLst>
      <p:ext uri="{BB962C8B-B14F-4D97-AF65-F5344CB8AC3E}">
        <p14:creationId xmlns:p14="http://schemas.microsoft.com/office/powerpoint/2010/main" val="3721656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508E4-B6B1-0167-D4EA-C7D6048A4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914EB-35CC-D428-B061-8F8939BBD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46D02-B1F0-19A3-9FA0-D5BDE303310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135DF85-4342-D818-7D2C-1018419A8B88}"/>
              </a:ext>
            </a:extLst>
          </p:cNvPr>
          <p:cNvSpPr>
            <a:spLocks noGrp="1"/>
          </p:cNvSpPr>
          <p:nvPr>
            <p:ph type="sldNum" sz="quarter" idx="5"/>
          </p:nvPr>
        </p:nvSpPr>
        <p:spPr/>
        <p:txBody>
          <a:bodyPr/>
          <a:lstStyle/>
          <a:p>
            <a:fld id="{021C396C-7210-4230-9308-16E380BD9A24}" type="slidenum">
              <a:rPr lang="en-GB" smtClean="0"/>
              <a:t>16</a:t>
            </a:fld>
            <a:endParaRPr lang="en-GB"/>
          </a:p>
        </p:txBody>
      </p:sp>
    </p:spTree>
    <p:extLst>
      <p:ext uri="{BB962C8B-B14F-4D97-AF65-F5344CB8AC3E}">
        <p14:creationId xmlns:p14="http://schemas.microsoft.com/office/powerpoint/2010/main" val="1051185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4DF9F-BC3D-2F8D-D921-03AC19F8C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BCC2C-BAC0-2C34-A985-692FA9BEB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9B78E-2422-6823-D107-A3F9F9FD1B6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73D1EC2-A688-131E-B5DF-BEDBB21E896F}"/>
              </a:ext>
            </a:extLst>
          </p:cNvPr>
          <p:cNvSpPr>
            <a:spLocks noGrp="1"/>
          </p:cNvSpPr>
          <p:nvPr>
            <p:ph type="sldNum" sz="quarter" idx="5"/>
          </p:nvPr>
        </p:nvSpPr>
        <p:spPr/>
        <p:txBody>
          <a:bodyPr/>
          <a:lstStyle/>
          <a:p>
            <a:fld id="{021C396C-7210-4230-9308-16E380BD9A24}" type="slidenum">
              <a:rPr lang="en-GB" smtClean="0"/>
              <a:t>17</a:t>
            </a:fld>
            <a:endParaRPr lang="en-GB"/>
          </a:p>
        </p:txBody>
      </p:sp>
    </p:spTree>
    <p:extLst>
      <p:ext uri="{BB962C8B-B14F-4D97-AF65-F5344CB8AC3E}">
        <p14:creationId xmlns:p14="http://schemas.microsoft.com/office/powerpoint/2010/main" val="3473806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C9F2A-3311-5FDB-C9A9-6FA8697CB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27098-8869-6EAF-036A-A5E25C6472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31E2A-4439-925D-1D39-8204847246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AC84A7B-8A23-F4F7-6801-C6A7AD64F33B}"/>
              </a:ext>
            </a:extLst>
          </p:cNvPr>
          <p:cNvSpPr>
            <a:spLocks noGrp="1"/>
          </p:cNvSpPr>
          <p:nvPr>
            <p:ph type="sldNum" sz="quarter" idx="5"/>
          </p:nvPr>
        </p:nvSpPr>
        <p:spPr/>
        <p:txBody>
          <a:bodyPr/>
          <a:lstStyle/>
          <a:p>
            <a:fld id="{021C396C-7210-4230-9308-16E380BD9A24}" type="slidenum">
              <a:rPr lang="en-GB" smtClean="0"/>
              <a:t>18</a:t>
            </a:fld>
            <a:endParaRPr lang="en-GB"/>
          </a:p>
        </p:txBody>
      </p:sp>
    </p:spTree>
    <p:extLst>
      <p:ext uri="{BB962C8B-B14F-4D97-AF65-F5344CB8AC3E}">
        <p14:creationId xmlns:p14="http://schemas.microsoft.com/office/powerpoint/2010/main" val="97524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9BF7E-ABBA-C6AA-7C47-5840F559E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AB791-AE0C-D793-7B25-8172EAF8E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C3D15-F01D-CB47-7F8B-706EBB5F4ED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2786E9-157C-710A-0D5D-47ACB5337D1A}"/>
              </a:ext>
            </a:extLst>
          </p:cNvPr>
          <p:cNvSpPr>
            <a:spLocks noGrp="1"/>
          </p:cNvSpPr>
          <p:nvPr>
            <p:ph type="sldNum" sz="quarter" idx="5"/>
          </p:nvPr>
        </p:nvSpPr>
        <p:spPr/>
        <p:txBody>
          <a:bodyPr/>
          <a:lstStyle/>
          <a:p>
            <a:fld id="{021C396C-7210-4230-9308-16E380BD9A24}" type="slidenum">
              <a:rPr lang="en-GB" smtClean="0"/>
              <a:t>19</a:t>
            </a:fld>
            <a:endParaRPr lang="en-GB"/>
          </a:p>
        </p:txBody>
      </p:sp>
    </p:spTree>
    <p:extLst>
      <p:ext uri="{BB962C8B-B14F-4D97-AF65-F5344CB8AC3E}">
        <p14:creationId xmlns:p14="http://schemas.microsoft.com/office/powerpoint/2010/main" val="38116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FB5A7-F5B0-6A96-6A17-0D86451F9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97800-A780-7912-9DB6-DE6185EFB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0922D-8255-A245-710E-00966D903A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52AE75-B84D-BF73-884F-79ECC98EF6E1}"/>
              </a:ext>
            </a:extLst>
          </p:cNvPr>
          <p:cNvSpPr>
            <a:spLocks noGrp="1"/>
          </p:cNvSpPr>
          <p:nvPr>
            <p:ph type="sldNum" sz="quarter" idx="5"/>
          </p:nvPr>
        </p:nvSpPr>
        <p:spPr/>
        <p:txBody>
          <a:bodyPr/>
          <a:lstStyle/>
          <a:p>
            <a:fld id="{021C396C-7210-4230-9308-16E380BD9A24}" type="slidenum">
              <a:rPr lang="en-GB" smtClean="0"/>
              <a:t>20</a:t>
            </a:fld>
            <a:endParaRPr lang="en-GB"/>
          </a:p>
        </p:txBody>
      </p:sp>
    </p:spTree>
    <p:extLst>
      <p:ext uri="{BB962C8B-B14F-4D97-AF65-F5344CB8AC3E}">
        <p14:creationId xmlns:p14="http://schemas.microsoft.com/office/powerpoint/2010/main" val="1080985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ECEA6-6155-59F5-23FC-AAB17935B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C5603-26DE-2A1B-2E43-616A1923E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5C8CCD-78BE-6945-43C1-005FC4C971C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1F6515E-129A-9B67-D3BB-4C446A194382}"/>
              </a:ext>
            </a:extLst>
          </p:cNvPr>
          <p:cNvSpPr>
            <a:spLocks noGrp="1"/>
          </p:cNvSpPr>
          <p:nvPr>
            <p:ph type="sldNum" sz="quarter" idx="5"/>
          </p:nvPr>
        </p:nvSpPr>
        <p:spPr/>
        <p:txBody>
          <a:bodyPr/>
          <a:lstStyle/>
          <a:p>
            <a:fld id="{021C396C-7210-4230-9308-16E380BD9A24}" type="slidenum">
              <a:rPr lang="en-GB" smtClean="0"/>
              <a:t>3</a:t>
            </a:fld>
            <a:endParaRPr lang="en-GB"/>
          </a:p>
        </p:txBody>
      </p:sp>
    </p:spTree>
    <p:extLst>
      <p:ext uri="{BB962C8B-B14F-4D97-AF65-F5344CB8AC3E}">
        <p14:creationId xmlns:p14="http://schemas.microsoft.com/office/powerpoint/2010/main" val="1672216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DF1C9-6F1A-0EF5-4B9A-BE2D82EB6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EC63B-697F-5BDC-EFCE-B9C985D3E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A1263-1F1A-3A84-E96A-D0E9D89CFEB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98D284-8859-10AA-3D06-4851AC4477CE}"/>
              </a:ext>
            </a:extLst>
          </p:cNvPr>
          <p:cNvSpPr>
            <a:spLocks noGrp="1"/>
          </p:cNvSpPr>
          <p:nvPr>
            <p:ph type="sldNum" sz="quarter" idx="5"/>
          </p:nvPr>
        </p:nvSpPr>
        <p:spPr/>
        <p:txBody>
          <a:bodyPr/>
          <a:lstStyle/>
          <a:p>
            <a:fld id="{021C396C-7210-4230-9308-16E380BD9A24}" type="slidenum">
              <a:rPr lang="en-GB" smtClean="0"/>
              <a:t>21</a:t>
            </a:fld>
            <a:endParaRPr lang="en-GB"/>
          </a:p>
        </p:txBody>
      </p:sp>
    </p:spTree>
    <p:extLst>
      <p:ext uri="{BB962C8B-B14F-4D97-AF65-F5344CB8AC3E}">
        <p14:creationId xmlns:p14="http://schemas.microsoft.com/office/powerpoint/2010/main" val="1274404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178C1-FB70-379E-4B02-612FDA6DC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308AE-988F-B591-5F9E-7BBC08E22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701DC-1EEA-666F-642D-2D84606A2D3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88E720-7666-268C-5548-EE8CA9808831}"/>
              </a:ext>
            </a:extLst>
          </p:cNvPr>
          <p:cNvSpPr>
            <a:spLocks noGrp="1"/>
          </p:cNvSpPr>
          <p:nvPr>
            <p:ph type="sldNum" sz="quarter" idx="5"/>
          </p:nvPr>
        </p:nvSpPr>
        <p:spPr/>
        <p:txBody>
          <a:bodyPr/>
          <a:lstStyle/>
          <a:p>
            <a:fld id="{021C396C-7210-4230-9308-16E380BD9A24}" type="slidenum">
              <a:rPr lang="en-GB" smtClean="0"/>
              <a:t>22</a:t>
            </a:fld>
            <a:endParaRPr lang="en-GB"/>
          </a:p>
        </p:txBody>
      </p:sp>
    </p:spTree>
    <p:extLst>
      <p:ext uri="{BB962C8B-B14F-4D97-AF65-F5344CB8AC3E}">
        <p14:creationId xmlns:p14="http://schemas.microsoft.com/office/powerpoint/2010/main" val="3202738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A8992-B7B0-B8E2-BC32-84A570DD0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F02A4-A01A-F735-9350-CB69ED9A74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7EEF6-890C-3D92-9573-6699C3DF051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F08BC9-481D-EE76-D37E-3E41AD0B434A}"/>
              </a:ext>
            </a:extLst>
          </p:cNvPr>
          <p:cNvSpPr>
            <a:spLocks noGrp="1"/>
          </p:cNvSpPr>
          <p:nvPr>
            <p:ph type="sldNum" sz="quarter" idx="5"/>
          </p:nvPr>
        </p:nvSpPr>
        <p:spPr/>
        <p:txBody>
          <a:bodyPr/>
          <a:lstStyle/>
          <a:p>
            <a:fld id="{021C396C-7210-4230-9308-16E380BD9A24}" type="slidenum">
              <a:rPr lang="en-GB" smtClean="0"/>
              <a:t>23</a:t>
            </a:fld>
            <a:endParaRPr lang="en-GB"/>
          </a:p>
        </p:txBody>
      </p:sp>
    </p:spTree>
    <p:extLst>
      <p:ext uri="{BB962C8B-B14F-4D97-AF65-F5344CB8AC3E}">
        <p14:creationId xmlns:p14="http://schemas.microsoft.com/office/powerpoint/2010/main" val="593514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6565B-244C-0B74-81FD-B4D1FEB0A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8F3B2-C39C-2A12-E391-913D0F5F1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DD89-D121-E256-4125-E2610CF4565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4028597-08AF-6FAB-1FC5-9B4A29276EA1}"/>
              </a:ext>
            </a:extLst>
          </p:cNvPr>
          <p:cNvSpPr>
            <a:spLocks noGrp="1"/>
          </p:cNvSpPr>
          <p:nvPr>
            <p:ph type="sldNum" sz="quarter" idx="5"/>
          </p:nvPr>
        </p:nvSpPr>
        <p:spPr/>
        <p:txBody>
          <a:bodyPr/>
          <a:lstStyle/>
          <a:p>
            <a:fld id="{021C396C-7210-4230-9308-16E380BD9A24}" type="slidenum">
              <a:rPr lang="en-GB" smtClean="0"/>
              <a:t>24</a:t>
            </a:fld>
            <a:endParaRPr lang="en-GB"/>
          </a:p>
        </p:txBody>
      </p:sp>
    </p:spTree>
    <p:extLst>
      <p:ext uri="{BB962C8B-B14F-4D97-AF65-F5344CB8AC3E}">
        <p14:creationId xmlns:p14="http://schemas.microsoft.com/office/powerpoint/2010/main" val="2077766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1929-81EE-F616-0E09-2CAAC546B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FE2DA-0A1F-C8E4-7F2D-C28EE768D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0DCA5-52CB-0291-8325-8147EFBB1C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E0C46F-F387-6012-F5D0-49FD28A2E852}"/>
              </a:ext>
            </a:extLst>
          </p:cNvPr>
          <p:cNvSpPr>
            <a:spLocks noGrp="1"/>
          </p:cNvSpPr>
          <p:nvPr>
            <p:ph type="sldNum" sz="quarter" idx="5"/>
          </p:nvPr>
        </p:nvSpPr>
        <p:spPr/>
        <p:txBody>
          <a:bodyPr/>
          <a:lstStyle/>
          <a:p>
            <a:fld id="{021C396C-7210-4230-9308-16E380BD9A24}" type="slidenum">
              <a:rPr lang="en-GB" smtClean="0"/>
              <a:t>25</a:t>
            </a:fld>
            <a:endParaRPr lang="en-GB"/>
          </a:p>
        </p:txBody>
      </p:sp>
    </p:spTree>
    <p:extLst>
      <p:ext uri="{BB962C8B-B14F-4D97-AF65-F5344CB8AC3E}">
        <p14:creationId xmlns:p14="http://schemas.microsoft.com/office/powerpoint/2010/main" val="3347591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4F758-33F1-525E-4239-B867E579E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ABF90-8EAF-1F5E-98A6-5DE55F827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930B1-F354-89DA-84FE-03DF80352C9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DC31D4E-8276-9940-11AE-B735FFCEE615}"/>
              </a:ext>
            </a:extLst>
          </p:cNvPr>
          <p:cNvSpPr>
            <a:spLocks noGrp="1"/>
          </p:cNvSpPr>
          <p:nvPr>
            <p:ph type="sldNum" sz="quarter" idx="5"/>
          </p:nvPr>
        </p:nvSpPr>
        <p:spPr/>
        <p:txBody>
          <a:bodyPr/>
          <a:lstStyle/>
          <a:p>
            <a:fld id="{021C396C-7210-4230-9308-16E380BD9A24}" type="slidenum">
              <a:rPr lang="en-GB" smtClean="0"/>
              <a:t>4</a:t>
            </a:fld>
            <a:endParaRPr lang="en-GB"/>
          </a:p>
        </p:txBody>
      </p:sp>
    </p:spTree>
    <p:extLst>
      <p:ext uri="{BB962C8B-B14F-4D97-AF65-F5344CB8AC3E}">
        <p14:creationId xmlns:p14="http://schemas.microsoft.com/office/powerpoint/2010/main" val="3567035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1C396C-7210-4230-9308-16E380BD9A24}" type="slidenum">
              <a:rPr lang="en-GB" smtClean="0"/>
              <a:t>5</a:t>
            </a:fld>
            <a:endParaRPr lang="en-GB"/>
          </a:p>
        </p:txBody>
      </p:sp>
    </p:spTree>
    <p:extLst>
      <p:ext uri="{BB962C8B-B14F-4D97-AF65-F5344CB8AC3E}">
        <p14:creationId xmlns:p14="http://schemas.microsoft.com/office/powerpoint/2010/main" val="301078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CAB31-02E4-B839-68DD-368B33AE5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04DC8-E227-9F1D-6365-778B286F7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E76C8-C6F6-192B-7575-DE3BE9BCF80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37A0DE-0F7E-5136-4756-2F25761DA4FF}"/>
              </a:ext>
            </a:extLst>
          </p:cNvPr>
          <p:cNvSpPr>
            <a:spLocks noGrp="1"/>
          </p:cNvSpPr>
          <p:nvPr>
            <p:ph type="sldNum" sz="quarter" idx="5"/>
          </p:nvPr>
        </p:nvSpPr>
        <p:spPr/>
        <p:txBody>
          <a:bodyPr/>
          <a:lstStyle/>
          <a:p>
            <a:fld id="{021C396C-7210-4230-9308-16E380BD9A24}" type="slidenum">
              <a:rPr lang="en-GB" smtClean="0"/>
              <a:t>6</a:t>
            </a:fld>
            <a:endParaRPr lang="en-GB"/>
          </a:p>
        </p:txBody>
      </p:sp>
    </p:spTree>
    <p:extLst>
      <p:ext uri="{BB962C8B-B14F-4D97-AF65-F5344CB8AC3E}">
        <p14:creationId xmlns:p14="http://schemas.microsoft.com/office/powerpoint/2010/main" val="184893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21C396C-7210-4230-9308-16E380BD9A24}" type="slidenum">
              <a:rPr lang="en-GB" smtClean="0"/>
              <a:t>7</a:t>
            </a:fld>
            <a:endParaRPr lang="en-GB"/>
          </a:p>
        </p:txBody>
      </p:sp>
    </p:spTree>
    <p:extLst>
      <p:ext uri="{BB962C8B-B14F-4D97-AF65-F5344CB8AC3E}">
        <p14:creationId xmlns:p14="http://schemas.microsoft.com/office/powerpoint/2010/main" val="301078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B1393-E3A0-5343-BAFA-39DE6CCBF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32828-8160-7281-A313-15DCAF5C5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16F72-91E2-CC1A-31AD-C918FAEB49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076D099-69D0-4F58-570A-F43A6E80B634}"/>
              </a:ext>
            </a:extLst>
          </p:cNvPr>
          <p:cNvSpPr>
            <a:spLocks noGrp="1"/>
          </p:cNvSpPr>
          <p:nvPr>
            <p:ph type="sldNum" sz="quarter" idx="5"/>
          </p:nvPr>
        </p:nvSpPr>
        <p:spPr/>
        <p:txBody>
          <a:bodyPr/>
          <a:lstStyle/>
          <a:p>
            <a:fld id="{021C396C-7210-4230-9308-16E380BD9A24}" type="slidenum">
              <a:rPr lang="en-GB" smtClean="0"/>
              <a:t>8</a:t>
            </a:fld>
            <a:endParaRPr lang="en-GB"/>
          </a:p>
        </p:txBody>
      </p:sp>
    </p:spTree>
    <p:extLst>
      <p:ext uri="{BB962C8B-B14F-4D97-AF65-F5344CB8AC3E}">
        <p14:creationId xmlns:p14="http://schemas.microsoft.com/office/powerpoint/2010/main" val="2812212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4E12F-FF48-B2B3-EB53-1083DCFC5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6EC6D-FD11-E6CE-1474-719AA66C9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C404A-33B2-6CC8-32C4-B552E69BDAA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F971E9-3B8B-D0F6-E2BF-F13B7748DCC7}"/>
              </a:ext>
            </a:extLst>
          </p:cNvPr>
          <p:cNvSpPr>
            <a:spLocks noGrp="1"/>
          </p:cNvSpPr>
          <p:nvPr>
            <p:ph type="sldNum" sz="quarter" idx="5"/>
          </p:nvPr>
        </p:nvSpPr>
        <p:spPr/>
        <p:txBody>
          <a:bodyPr/>
          <a:lstStyle/>
          <a:p>
            <a:fld id="{021C396C-7210-4230-9308-16E380BD9A24}" type="slidenum">
              <a:rPr lang="en-GB" smtClean="0"/>
              <a:t>9</a:t>
            </a:fld>
            <a:endParaRPr lang="en-GB"/>
          </a:p>
        </p:txBody>
      </p:sp>
    </p:spTree>
    <p:extLst>
      <p:ext uri="{BB962C8B-B14F-4D97-AF65-F5344CB8AC3E}">
        <p14:creationId xmlns:p14="http://schemas.microsoft.com/office/powerpoint/2010/main" val="79510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87C86-FE73-C838-94E4-21CCA0942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35356-A1F8-1302-9733-936EADC7C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7B6CC-54BC-C90D-FE6E-7CC7409641A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E29369-B514-0390-0E10-5A098ACD4F28}"/>
              </a:ext>
            </a:extLst>
          </p:cNvPr>
          <p:cNvSpPr>
            <a:spLocks noGrp="1"/>
          </p:cNvSpPr>
          <p:nvPr>
            <p:ph type="sldNum" sz="quarter" idx="5"/>
          </p:nvPr>
        </p:nvSpPr>
        <p:spPr/>
        <p:txBody>
          <a:bodyPr/>
          <a:lstStyle/>
          <a:p>
            <a:fld id="{021C396C-7210-4230-9308-16E380BD9A24}" type="slidenum">
              <a:rPr lang="en-GB" smtClean="0"/>
              <a:t>10</a:t>
            </a:fld>
            <a:endParaRPr lang="en-GB"/>
          </a:p>
        </p:txBody>
      </p:sp>
    </p:spTree>
    <p:extLst>
      <p:ext uri="{BB962C8B-B14F-4D97-AF65-F5344CB8AC3E}">
        <p14:creationId xmlns:p14="http://schemas.microsoft.com/office/powerpoint/2010/main" val="2336002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456AA98-2768-4D45-83C1-8315F6F6E1C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0D142-1B03-BC40-A2C3-A8EF1618708E}" type="slidenum">
              <a:rPr lang="en-US" smtClean="0"/>
              <a:t>‹#›</a:t>
            </a:fld>
            <a:endParaRPr lang="en-US"/>
          </a:p>
        </p:txBody>
      </p:sp>
    </p:spTree>
    <p:extLst>
      <p:ext uri="{BB962C8B-B14F-4D97-AF65-F5344CB8AC3E}">
        <p14:creationId xmlns:p14="http://schemas.microsoft.com/office/powerpoint/2010/main" val="1554796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456AA98-2768-4D45-83C1-8315F6F6E1C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0D142-1B03-BC40-A2C3-A8EF1618708E}" type="slidenum">
              <a:rPr lang="en-US" smtClean="0"/>
              <a:t>‹#›</a:t>
            </a:fld>
            <a:endParaRPr lang="en-US"/>
          </a:p>
        </p:txBody>
      </p:sp>
    </p:spTree>
    <p:extLst>
      <p:ext uri="{BB962C8B-B14F-4D97-AF65-F5344CB8AC3E}">
        <p14:creationId xmlns:p14="http://schemas.microsoft.com/office/powerpoint/2010/main" val="1276669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456AA98-2768-4D45-83C1-8315F6F6E1C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0D142-1B03-BC40-A2C3-A8EF1618708E}" type="slidenum">
              <a:rPr lang="en-US" smtClean="0"/>
              <a:t>‹#›</a:t>
            </a:fld>
            <a:endParaRPr lang="en-US"/>
          </a:p>
        </p:txBody>
      </p:sp>
    </p:spTree>
    <p:extLst>
      <p:ext uri="{BB962C8B-B14F-4D97-AF65-F5344CB8AC3E}">
        <p14:creationId xmlns:p14="http://schemas.microsoft.com/office/powerpoint/2010/main" val="2390425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3" name="Picture 12" descr="A group of people posing for a photo&#10;&#10;Description automatically generated">
            <a:extLst>
              <a:ext uri="{FF2B5EF4-FFF2-40B4-BE49-F238E27FC236}">
                <a16:creationId xmlns:a16="http://schemas.microsoft.com/office/drawing/2014/main" id="{EB58D663-5E6C-4FFB-8FE6-7404B2AA132C}"/>
              </a:ext>
            </a:extLst>
          </p:cNvPr>
          <p:cNvPicPr>
            <a:picLocks noChangeAspect="1"/>
          </p:cNvPicPr>
          <p:nvPr userDrawn="1"/>
        </p:nvPicPr>
        <p:blipFill>
          <a:blip r:embed="rId2"/>
          <a:stretch>
            <a:fillRect/>
          </a:stretch>
        </p:blipFill>
        <p:spPr>
          <a:xfrm>
            <a:off x="-3048000" y="-2"/>
            <a:ext cx="9144000" cy="6858000"/>
          </a:xfrm>
          <a:prstGeom prst="rect">
            <a:avLst/>
          </a:prstGeom>
        </p:spPr>
      </p:pic>
      <p:pic>
        <p:nvPicPr>
          <p:cNvPr id="16" name="Picture 15">
            <a:extLst>
              <a:ext uri="{FF2B5EF4-FFF2-40B4-BE49-F238E27FC236}">
                <a16:creationId xmlns:a16="http://schemas.microsoft.com/office/drawing/2014/main" id="{9DB919B0-3EA0-B44B-AA4D-90F4864FB852}"/>
              </a:ext>
            </a:extLst>
          </p:cNvPr>
          <p:cNvPicPr>
            <a:picLocks noChangeAspect="1"/>
          </p:cNvPicPr>
          <p:nvPr userDrawn="1"/>
        </p:nvPicPr>
        <p:blipFill>
          <a:blip r:embed="rId3"/>
          <a:srcRect/>
          <a:stretch/>
        </p:blipFill>
        <p:spPr>
          <a:xfrm>
            <a:off x="269159" y="-1"/>
            <a:ext cx="12162234" cy="6857999"/>
          </a:xfrm>
          <a:prstGeom prst="rect">
            <a:avLst/>
          </a:prstGeom>
        </p:spPr>
      </p:pic>
      <p:pic>
        <p:nvPicPr>
          <p:cNvPr id="19" name="Picture 18" descr="Graphical user interface, text, website&#10;&#10;Description automatically generated">
            <a:extLst>
              <a:ext uri="{FF2B5EF4-FFF2-40B4-BE49-F238E27FC236}">
                <a16:creationId xmlns:a16="http://schemas.microsoft.com/office/drawing/2014/main" id="{BBEE5E69-C9B1-6542-B9A4-06B5CCC82BE6}"/>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E5DE5D1C-E438-D044-95ED-CA8BD7D978FA}"/>
              </a:ext>
            </a:extLst>
          </p:cNvPr>
          <p:cNvSpPr>
            <a:spLocks noGrp="1"/>
          </p:cNvSpPr>
          <p:nvPr>
            <p:ph type="body" sz="quarter" idx="12" hasCustomPrompt="1"/>
          </p:nvPr>
        </p:nvSpPr>
        <p:spPr>
          <a:xfrm>
            <a:off x="5884772" y="2031620"/>
            <a:ext cx="5202327"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7" name="Text Placeholder 11">
            <a:extLst>
              <a:ext uri="{FF2B5EF4-FFF2-40B4-BE49-F238E27FC236}">
                <a16:creationId xmlns:a16="http://schemas.microsoft.com/office/drawing/2014/main" id="{713804BC-8A61-D94F-A0AB-1A71C4C5C786}"/>
              </a:ext>
            </a:extLst>
          </p:cNvPr>
          <p:cNvSpPr>
            <a:spLocks noGrp="1"/>
          </p:cNvSpPr>
          <p:nvPr>
            <p:ph type="body" sz="quarter" idx="13" hasCustomPrompt="1"/>
          </p:nvPr>
        </p:nvSpPr>
        <p:spPr>
          <a:xfrm>
            <a:off x="5884554" y="3236836"/>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413055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Tree>
    <p:extLst>
      <p:ext uri="{BB962C8B-B14F-4D97-AF65-F5344CB8AC3E}">
        <p14:creationId xmlns:p14="http://schemas.microsoft.com/office/powerpoint/2010/main" val="2675524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692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44096" y="-1304130"/>
            <a:ext cx="12468225" cy="8612505"/>
          </a:xfrm>
          <a:prstGeom prst="rect">
            <a:avLst/>
          </a:prstGeom>
        </p:spPr>
      </p:pic>
      <p:pic>
        <p:nvPicPr>
          <p:cNvPr id="15" name="Picture 14">
            <a:extLst>
              <a:ext uri="{FF2B5EF4-FFF2-40B4-BE49-F238E27FC236}">
                <a16:creationId xmlns:a16="http://schemas.microsoft.com/office/drawing/2014/main" id="{BC1984C3-8F41-5549-9C48-A3CD955A2EE6}"/>
              </a:ext>
            </a:extLst>
          </p:cNvPr>
          <p:cNvPicPr>
            <a:picLocks noChangeAspect="1"/>
          </p:cNvPicPr>
          <p:nvPr userDrawn="1"/>
        </p:nvPicPr>
        <p:blipFill>
          <a:blip r:embed="rId4"/>
          <a:srcRect/>
          <a:stretch/>
        </p:blipFill>
        <p:spPr>
          <a:xfrm>
            <a:off x="-1134932" y="3127936"/>
            <a:ext cx="9117106" cy="3837641"/>
          </a:xfrm>
          <a:prstGeom prst="rect">
            <a:avLst/>
          </a:prstGeom>
        </p:spPr>
      </p:pic>
      <p:pic>
        <p:nvPicPr>
          <p:cNvPr id="17" name="Picture 16">
            <a:extLst>
              <a:ext uri="{FF2B5EF4-FFF2-40B4-BE49-F238E27FC236}">
                <a16:creationId xmlns:a16="http://schemas.microsoft.com/office/drawing/2014/main" id="{3285CB97-A50E-6A46-BD38-BF161B7B23A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14" name="Text Placeholder 5">
            <a:extLst>
              <a:ext uri="{FF2B5EF4-FFF2-40B4-BE49-F238E27FC236}">
                <a16:creationId xmlns:a16="http://schemas.microsoft.com/office/drawing/2014/main" id="{B53A195E-1660-654A-8108-D6AFA3C18B8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2" name="Text Placeholder 11">
            <a:extLst>
              <a:ext uri="{FF2B5EF4-FFF2-40B4-BE49-F238E27FC236}">
                <a16:creationId xmlns:a16="http://schemas.microsoft.com/office/drawing/2014/main" id="{4C43D625-8B2E-1E49-8D7D-0CD6A4EC76F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006154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A3FA01E7-4C26-024E-97E0-E9E82AE3D8F2}"/>
              </a:ext>
            </a:extLst>
          </p:cNvPr>
          <p:cNvPicPr>
            <a:picLocks noChangeAspect="1"/>
          </p:cNvPicPr>
          <p:nvPr userDrawn="1"/>
        </p:nvPicPr>
        <p:blipFill>
          <a:blip r:embed="rId4"/>
          <a:srcRect/>
          <a:stretch/>
        </p:blipFill>
        <p:spPr>
          <a:xfrm>
            <a:off x="-467958" y="3225406"/>
            <a:ext cx="8287812" cy="3488568"/>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1A141490-5034-4643-9D01-5028962395CC}"/>
              </a:ext>
            </a:extLst>
          </p:cNvPr>
          <p:cNvPicPr>
            <a:picLocks noChangeAspect="1"/>
          </p:cNvPicPr>
          <p:nvPr userDrawn="1"/>
        </p:nvPicPr>
        <p:blipFill>
          <a:blip r:embed="rId5"/>
          <a:stretch>
            <a:fillRect/>
          </a:stretch>
        </p:blipFill>
        <p:spPr>
          <a:xfrm>
            <a:off x="5067303" y="794766"/>
            <a:ext cx="4970869" cy="10240674"/>
          </a:xfrm>
          <a:prstGeom prst="rect">
            <a:avLst/>
          </a:prstGeom>
        </p:spPr>
      </p:pic>
      <p:sp>
        <p:nvSpPr>
          <p:cNvPr id="13" name="Text Placeholder 11">
            <a:extLst>
              <a:ext uri="{FF2B5EF4-FFF2-40B4-BE49-F238E27FC236}">
                <a16:creationId xmlns:a16="http://schemas.microsoft.com/office/drawing/2014/main" id="{EDC7330C-1B6D-BA41-B752-2EC5D46B69F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7596E864-17D4-B743-87BC-90EF3DEE68D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533601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7A148596-FF87-9E46-9522-923B2A1F2B30}"/>
              </a:ext>
            </a:extLst>
          </p:cNvPr>
          <p:cNvPicPr>
            <a:picLocks noChangeAspect="1"/>
          </p:cNvPicPr>
          <p:nvPr userDrawn="1"/>
        </p:nvPicPr>
        <p:blipFill>
          <a:blip r:embed="rId4"/>
          <a:srcRect/>
          <a:stretch/>
        </p:blipFill>
        <p:spPr>
          <a:xfrm>
            <a:off x="-1073428" y="3302143"/>
            <a:ext cx="8882151" cy="3738741"/>
          </a:xfrm>
          <a:prstGeom prst="rect">
            <a:avLst/>
          </a:prstGeom>
        </p:spPr>
      </p:pic>
      <p:pic>
        <p:nvPicPr>
          <p:cNvPr id="13" name="Picture 12" descr="A picture containing person, person, standing, posing&#10;&#10;Description automatically generated">
            <a:extLst>
              <a:ext uri="{FF2B5EF4-FFF2-40B4-BE49-F238E27FC236}">
                <a16:creationId xmlns:a16="http://schemas.microsoft.com/office/drawing/2014/main" id="{CCD3FB8C-85C8-CC41-BB0F-5E013579A506}"/>
              </a:ext>
            </a:extLst>
          </p:cNvPr>
          <p:cNvPicPr>
            <a:picLocks noChangeAspect="1"/>
          </p:cNvPicPr>
          <p:nvPr userDrawn="1"/>
        </p:nvPicPr>
        <p:blipFill>
          <a:blip r:embed="rId5"/>
          <a:stretch>
            <a:fillRect/>
          </a:stretch>
        </p:blipFill>
        <p:spPr>
          <a:xfrm>
            <a:off x="4463278" y="484084"/>
            <a:ext cx="6931519" cy="6456880"/>
          </a:xfrm>
          <a:prstGeom prst="rect">
            <a:avLst/>
          </a:prstGeom>
        </p:spPr>
      </p:pic>
      <p:sp>
        <p:nvSpPr>
          <p:cNvPr id="14" name="Text Placeholder 11">
            <a:extLst>
              <a:ext uri="{FF2B5EF4-FFF2-40B4-BE49-F238E27FC236}">
                <a16:creationId xmlns:a16="http://schemas.microsoft.com/office/drawing/2014/main" id="{0A1FEC01-A21C-DA41-9B8A-D3578508A6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6" name="Text Placeholder 5">
            <a:extLst>
              <a:ext uri="{FF2B5EF4-FFF2-40B4-BE49-F238E27FC236}">
                <a16:creationId xmlns:a16="http://schemas.microsoft.com/office/drawing/2014/main" id="{DAEC8B79-53CE-5F4D-B87F-387260B52A59}"/>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380569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1163254" y="3312901"/>
            <a:ext cx="7962087" cy="3351461"/>
          </a:xfrm>
          <a:prstGeom prst="rect">
            <a:avLst/>
          </a:prstGeom>
        </p:spPr>
      </p:pic>
      <p:pic>
        <p:nvPicPr>
          <p:cNvPr id="3" name="Picture 2">
            <a:extLst>
              <a:ext uri="{FF2B5EF4-FFF2-40B4-BE49-F238E27FC236}">
                <a16:creationId xmlns:a16="http://schemas.microsoft.com/office/drawing/2014/main" id="{92F6E1FF-E0FC-D747-80AE-332396F27C77}"/>
              </a:ext>
            </a:extLst>
          </p:cNvPr>
          <p:cNvPicPr>
            <a:picLocks noChangeAspect="1"/>
          </p:cNvPicPr>
          <p:nvPr userDrawn="1"/>
        </p:nvPicPr>
        <p:blipFill>
          <a:blip r:embed="rId5"/>
          <a:srcRect/>
          <a:stretch/>
        </p:blipFill>
        <p:spPr>
          <a:xfrm>
            <a:off x="4667610" y="137304"/>
            <a:ext cx="9693408" cy="6857999"/>
          </a:xfrm>
          <a:prstGeom prst="rect">
            <a:avLst/>
          </a:prstGeom>
        </p:spPr>
      </p:pic>
      <p:sp>
        <p:nvSpPr>
          <p:cNvPr id="10" name="Text Placeholder 11">
            <a:extLst>
              <a:ext uri="{FF2B5EF4-FFF2-40B4-BE49-F238E27FC236}">
                <a16:creationId xmlns:a16="http://schemas.microsoft.com/office/drawing/2014/main" id="{5D724160-6B51-2F40-B918-942BD445B7E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4" name="Text Placeholder 3">
            <a:extLst>
              <a:ext uri="{FF2B5EF4-FFF2-40B4-BE49-F238E27FC236}">
                <a16:creationId xmlns:a16="http://schemas.microsoft.com/office/drawing/2014/main" id="{E511B041-5A14-4B46-A5E3-657476A301D8}"/>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74067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18938"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B79B9E1-C1F9-494F-80CE-6816B7E390A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4B8AB1F6-605C-084C-9FE0-6B7691D78F0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D8273D9C-478B-9443-BA3D-96B19E28C2F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68626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A6E5BCA-9A6B-421A-9510-8ED753CE532A}" type="datetimeFigureOut">
              <a:rPr lang="en-GB" smtClean="0"/>
              <a:t>25/02/2026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B21927F-5BFC-4FE5-AD37-9AF33562FE7A}" type="slidenum">
              <a:rPr lang="en-GB" smtClean="0"/>
              <a:t>‹#›</a:t>
            </a:fld>
            <a:endParaRPr lang="en-GB"/>
          </a:p>
        </p:txBody>
      </p:sp>
    </p:spTree>
    <p:extLst>
      <p:ext uri="{BB962C8B-B14F-4D97-AF65-F5344CB8AC3E}">
        <p14:creationId xmlns:p14="http://schemas.microsoft.com/office/powerpoint/2010/main" val="3889650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0808"/>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64EABC-5EE5-4E42-8707-86B609F98A82}"/>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8F3C4CC0-5AAB-1243-ABA2-B281A3724AE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2FCEBC83-98B5-2044-ADE7-88A62F6BDC95}"/>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49980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AA064C0-AF87-7044-A82F-14A2D005772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2E9537C3-4EA3-3D4C-A36E-A6C52C2BBEC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27EB1E4-0E11-E04F-8A37-DBF1AC8B142B}"/>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666656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2045"/>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5" name="Text Placeholder 11">
            <a:extLst>
              <a:ext uri="{FF2B5EF4-FFF2-40B4-BE49-F238E27FC236}">
                <a16:creationId xmlns:a16="http://schemas.microsoft.com/office/drawing/2014/main" id="{8AA38C17-1B8A-DB45-AC2D-81B39A1507E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442363F3-BC61-734B-8766-59E5EA4DA82C}"/>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2129460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920650B4-F245-484A-B1DD-447FCBA94B6E}"/>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3B8627C6-44FB-1248-82FA-C488A189659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ACEF3CD7-E885-5A4F-8275-8604C92498C6}"/>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512896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2" name="Picture 11">
            <a:extLst>
              <a:ext uri="{FF2B5EF4-FFF2-40B4-BE49-F238E27FC236}">
                <a16:creationId xmlns:a16="http://schemas.microsoft.com/office/drawing/2014/main" id="{7D26CC88-3086-4741-9586-5EEEDBBE330D}"/>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DD970C54-399E-3645-B551-BAC41A6D785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F696068-7F03-A747-8E32-F0103BA2664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32413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85086"/>
            <a:ext cx="12468225" cy="8612505"/>
          </a:xfrm>
          <a:prstGeom prst="rect">
            <a:avLst/>
          </a:prstGeom>
        </p:spPr>
      </p:pic>
      <p:pic>
        <p:nvPicPr>
          <p:cNvPr id="12" name="Picture 11">
            <a:extLst>
              <a:ext uri="{FF2B5EF4-FFF2-40B4-BE49-F238E27FC236}">
                <a16:creationId xmlns:a16="http://schemas.microsoft.com/office/drawing/2014/main" id="{75BD21DB-FF37-5541-9AC0-767FAEDD513F}"/>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C6C19D77-3822-F64E-956D-733A4DF647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2802774-BA82-724F-AB81-AE25B069487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704904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2" name="Picture 11">
            <a:extLst>
              <a:ext uri="{FF2B5EF4-FFF2-40B4-BE49-F238E27FC236}">
                <a16:creationId xmlns:a16="http://schemas.microsoft.com/office/drawing/2014/main" id="{47E5E201-7156-D74D-B082-8697152B4F99}"/>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5" name="Text Placeholder 11">
            <a:extLst>
              <a:ext uri="{FF2B5EF4-FFF2-40B4-BE49-F238E27FC236}">
                <a16:creationId xmlns:a16="http://schemas.microsoft.com/office/drawing/2014/main" id="{4DB8CE2D-E001-8C46-95A9-A11808880AE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8C8DDC90-0ED8-0340-AB14-7E3970D2F829}"/>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2748460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1" name="Picture 10">
            <a:extLst>
              <a:ext uri="{FF2B5EF4-FFF2-40B4-BE49-F238E27FC236}">
                <a16:creationId xmlns:a16="http://schemas.microsoft.com/office/drawing/2014/main" id="{B6FE6EF1-6693-564F-8152-2F4774DF95D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97C74292-7469-1747-82B2-9A56C2BBB2D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D02CEEB-8A89-084E-AC35-4F08F94AB3B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70915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DB3E7218-2A5B-D64A-8204-BE877915434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4" name="Text Placeholder 11">
            <a:extLst>
              <a:ext uri="{FF2B5EF4-FFF2-40B4-BE49-F238E27FC236}">
                <a16:creationId xmlns:a16="http://schemas.microsoft.com/office/drawing/2014/main" id="{BBF69272-7131-F94E-93EC-EA94336F196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5" name="Text Placeholder 5">
            <a:extLst>
              <a:ext uri="{FF2B5EF4-FFF2-40B4-BE49-F238E27FC236}">
                <a16:creationId xmlns:a16="http://schemas.microsoft.com/office/drawing/2014/main" id="{5129FAEB-5244-3146-BD09-D08936800F2F}"/>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295743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41E090E5-6304-2F49-9B7C-963C89A7ABA2}"/>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EE42718C-27B2-014A-89D9-2B8B88BB13E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2C60AC1-24E8-DA4C-933E-8BC8450A395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49612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456AA98-2768-4D45-83C1-8315F6F6E1CC}"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0D142-1B03-BC40-A2C3-A8EF1618708E}" type="slidenum">
              <a:rPr lang="en-US" smtClean="0"/>
              <a:t>‹#›</a:t>
            </a:fld>
            <a:endParaRPr lang="en-US"/>
          </a:p>
        </p:txBody>
      </p:sp>
    </p:spTree>
    <p:extLst>
      <p:ext uri="{BB962C8B-B14F-4D97-AF65-F5344CB8AC3E}">
        <p14:creationId xmlns:p14="http://schemas.microsoft.com/office/powerpoint/2010/main" val="1820008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1" name="Picture 10">
            <a:extLst>
              <a:ext uri="{FF2B5EF4-FFF2-40B4-BE49-F238E27FC236}">
                <a16:creationId xmlns:a16="http://schemas.microsoft.com/office/drawing/2014/main" id="{24DBB46C-1676-1046-8102-C87CD56D3EE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5" name="Text Placeholder 11">
            <a:extLst>
              <a:ext uri="{FF2B5EF4-FFF2-40B4-BE49-F238E27FC236}">
                <a16:creationId xmlns:a16="http://schemas.microsoft.com/office/drawing/2014/main" id="{029F391B-6259-5340-9786-562B3E3C0D7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8C3575C4-B8F3-3941-B8C8-317360D110FD}"/>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1674271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6B020C7B-91A1-D94A-B069-8F7F7FBAB8C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BD0B422-ABA4-144F-85D4-B1BA80860341}"/>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1234D51E-02B9-664A-9E9A-F41832F2252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667128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7FBAF386-1067-0F42-9DF1-EC5D5D8FBED2}"/>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31819A66-AE34-B149-8DD6-09B8C95DD84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CE21C8B0-6AB0-5E44-908E-8D9240D6CB2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488784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B1E7619C-BCC3-A84C-8229-5BED1769507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50C25E8-CBBF-BA42-8543-9C80E367E1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EC3B3E9-1287-804E-940A-8A1A81F96CF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011618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8" name="Picture 7">
            <a:extLst>
              <a:ext uri="{FF2B5EF4-FFF2-40B4-BE49-F238E27FC236}">
                <a16:creationId xmlns:a16="http://schemas.microsoft.com/office/drawing/2014/main" id="{2189B45D-C9F5-D748-949A-AF470CAAEA93}"/>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5" name="Text Placeholder 11">
            <a:extLst>
              <a:ext uri="{FF2B5EF4-FFF2-40B4-BE49-F238E27FC236}">
                <a16:creationId xmlns:a16="http://schemas.microsoft.com/office/drawing/2014/main" id="{BE41FE29-F6BD-F04D-86FB-09256508417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D959FF24-5B81-9249-9B0B-8BA0B415E8F0}"/>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881219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32057" y="-1324199"/>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141D0BCB-AB70-0145-BA86-A20885BAAB9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3" name="Text Placeholder 5">
            <a:extLst>
              <a:ext uri="{FF2B5EF4-FFF2-40B4-BE49-F238E27FC236}">
                <a16:creationId xmlns:a16="http://schemas.microsoft.com/office/drawing/2014/main" id="{F74A9007-A491-E044-A4C4-78F737E36E3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9065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AF97EB47-A8F4-7E4B-9506-7D8D182EAB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3" name="Text Placeholder 5">
            <a:extLst>
              <a:ext uri="{FF2B5EF4-FFF2-40B4-BE49-F238E27FC236}">
                <a16:creationId xmlns:a16="http://schemas.microsoft.com/office/drawing/2014/main" id="{ACDFBDB3-5B38-1A41-871E-F46931489330}"/>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288396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208886C5-4CBA-694E-9EC1-1212B32DC7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5" name="Text Placeholder 5">
            <a:extLst>
              <a:ext uri="{FF2B5EF4-FFF2-40B4-BE49-F238E27FC236}">
                <a16:creationId xmlns:a16="http://schemas.microsoft.com/office/drawing/2014/main" id="{0467B13B-1B98-D84C-8408-0937EEC05CA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1122605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5" name="Text Placeholder 11">
            <a:extLst>
              <a:ext uri="{FF2B5EF4-FFF2-40B4-BE49-F238E27FC236}">
                <a16:creationId xmlns:a16="http://schemas.microsoft.com/office/drawing/2014/main" id="{A7802EA8-6EF8-AF42-AC6C-9405776144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3AA28693-3F3D-EB4D-9372-702894124EDA}"/>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3889575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48B643A-89BB-4442-B258-1B984B162227}"/>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7" name="Text Placeholder 5">
            <a:extLst>
              <a:ext uri="{FF2B5EF4-FFF2-40B4-BE49-F238E27FC236}">
                <a16:creationId xmlns:a16="http://schemas.microsoft.com/office/drawing/2014/main" id="{2CDA35B9-EB17-B446-9C9A-24AB085C40B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pic>
        <p:nvPicPr>
          <p:cNvPr id="9" name="Picture 8" descr="A picture containing text, sign&#10;&#10;Description automatically generated">
            <a:extLst>
              <a:ext uri="{FF2B5EF4-FFF2-40B4-BE49-F238E27FC236}">
                <a16:creationId xmlns:a16="http://schemas.microsoft.com/office/drawing/2014/main" id="{4A2EE2B9-6AB3-5A4D-8DF0-34863544DBE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11">
            <a:extLst>
              <a:ext uri="{FF2B5EF4-FFF2-40B4-BE49-F238E27FC236}">
                <a16:creationId xmlns:a16="http://schemas.microsoft.com/office/drawing/2014/main" id="{C703CB74-987A-6043-B132-8E7410594A4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273790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456AA98-2768-4D45-83C1-8315F6F6E1CC}"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B0D142-1B03-BC40-A2C3-A8EF1618708E}" type="slidenum">
              <a:rPr lang="en-US" smtClean="0"/>
              <a:t>‹#›</a:t>
            </a:fld>
            <a:endParaRPr lang="en-US"/>
          </a:p>
        </p:txBody>
      </p:sp>
    </p:spTree>
    <p:extLst>
      <p:ext uri="{BB962C8B-B14F-4D97-AF65-F5344CB8AC3E}">
        <p14:creationId xmlns:p14="http://schemas.microsoft.com/office/powerpoint/2010/main" val="1647570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8DD35917-254D-9549-B5CB-CE041643D7BE}"/>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948D7C32-D52E-494F-832B-CF43291ED3B1}"/>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9DE7C7D-F322-F042-8B0B-58288B61980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C6CF76-0937-F841-9289-504F92821A0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10B58281-CAA9-9C41-8E3A-BE2CF3BF926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583857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6CCCAFA4-D873-C541-A557-EC1DE3FEFF67}"/>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4AECAADC-4588-5941-A53A-FA67F11D072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22FCDA1-03D1-DF47-8AE0-1BC330C858EA}"/>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7E0D92A-1626-364B-BA50-5018A850E66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823E3098-85D5-884C-AB24-36D557A48AD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337095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1" name="Picture 20">
            <a:extLst>
              <a:ext uri="{FF2B5EF4-FFF2-40B4-BE49-F238E27FC236}">
                <a16:creationId xmlns:a16="http://schemas.microsoft.com/office/drawing/2014/main" id="{D08325B1-DE6B-8341-BED9-F5497D22E079}"/>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22" name="Picture 21" descr="Graphical user interface, text, website&#10;&#10;Description automatically generated">
            <a:extLst>
              <a:ext uri="{FF2B5EF4-FFF2-40B4-BE49-F238E27FC236}">
                <a16:creationId xmlns:a16="http://schemas.microsoft.com/office/drawing/2014/main" id="{29F7EF16-201C-B44F-8E00-054C5C8C5A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5D02A7CE-EA03-0B4C-B6F7-78AAFDB5A340}"/>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91C563CB-2C73-7444-A1A9-DEDA869EA766}"/>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24D2D975-5783-5944-80CD-4E3D70C8936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9332847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801FDC-1A59-F746-B028-24115C1F5A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9ED9A9E-0B74-F24D-BB95-ADE28F5AD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0B97341A-350C-E64E-B189-DF92ECAD4ABC}"/>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0CA84C5-C3A4-6548-8FFE-71EC69930F3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888235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0118FB27-1A0A-EB42-9415-192ECE1DAA2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6FD26E6-230E-774B-A9B5-1242C93E92C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2784EDD-38D5-5C40-B896-52C7384A048D}"/>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D1876F74-855B-F444-8D2A-7A840AFE353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B44E234-23AC-374F-9BF1-3F56796D5B48}"/>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448661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C18AC974-F38A-7644-B27E-1AB18E47FE65}"/>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D1439AC-6B6F-A34D-8E5F-B3571E28665E}"/>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B051E3D-1403-1C46-9959-3D9E205A310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C31BB00D-ED29-884E-8AF9-8518863FB733}"/>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1B1F33E-22E5-FE42-8083-571DDF79E6E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2414458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767B4C60-2EEE-F14F-91A2-A744F2615AC9}"/>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AB3A59D1-E64A-7D4C-A740-8C7B6ADEA45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33DB3AA4-A7A0-D349-B50A-98337F51997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4D5367A-7304-AF48-B39D-4A4172DC075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7E24856-0E36-8D45-9C28-06F15180BAB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070530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0" name="Picture 19">
            <a:extLst>
              <a:ext uri="{FF2B5EF4-FFF2-40B4-BE49-F238E27FC236}">
                <a16:creationId xmlns:a16="http://schemas.microsoft.com/office/drawing/2014/main" id="{FAB4D1BB-E2A5-5A4F-B0AC-94F79FED9F7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36662F50-02DC-AD40-910F-F0697F91CED3}"/>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5AEB2F1-BB11-1149-B4AD-32E69FFB022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75AC629B-D33F-D744-A26D-211809A75AC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A4D7F96-0A94-B540-9E77-589D7A33AED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9387496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9AF1A4DA-EFFF-5A49-BD67-CDEE6E78A7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DFE12BA3-09BD-0140-884A-61D79209E59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5C739924-0BCD-514C-984A-A162ADE89DB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C5BCA992-5020-5D4E-8EEB-BBE999BA1FF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988941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37BD0D9C-25DB-C24D-AA22-C46D56036CE5}"/>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436B0E-35D8-6F46-9A18-AA682CA273F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7992FF8-8AFE-5C40-8B29-F86C3CC92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A7B8F075-2D85-A94F-A8CF-DD13C9D4AE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8CF8EEB-B87C-F945-BA76-E2292EDFD10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630099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456AA98-2768-4D45-83C1-8315F6F6E1CC}" type="datetimeFigureOut">
              <a:rPr lang="en-US" smtClean="0"/>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B0D142-1B03-BC40-A2C3-A8EF1618708E}" type="slidenum">
              <a:rPr lang="en-US" smtClean="0"/>
              <a:t>‹#›</a:t>
            </a:fld>
            <a:endParaRPr lang="en-US"/>
          </a:p>
        </p:txBody>
      </p:sp>
    </p:spTree>
    <p:extLst>
      <p:ext uri="{BB962C8B-B14F-4D97-AF65-F5344CB8AC3E}">
        <p14:creationId xmlns:p14="http://schemas.microsoft.com/office/powerpoint/2010/main" val="1093002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5BB425-B20D-B045-A7EA-A1C604103533}"/>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8CCDFF9-1C24-E34B-806F-F14131285E10}"/>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EF9D48-7957-104C-B062-BF52B075BFC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577B5800-9FFE-FE4B-9AEC-67856960341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802D930-25AB-6D45-9CEC-210857298A4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811005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931594-A2E1-9347-AE69-22F998E0827D}"/>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A3D06FF-6224-7941-9847-6C35E7104782}"/>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AB96521-3048-044A-9659-31C67D31182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4E0C0E37-A8A5-4F46-88C0-83DEE3DE1B49}"/>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81EC3EE-4D87-AA4D-AFF4-2ECD3B2ACF8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831813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9" name="Picture 18">
            <a:extLst>
              <a:ext uri="{FF2B5EF4-FFF2-40B4-BE49-F238E27FC236}">
                <a16:creationId xmlns:a16="http://schemas.microsoft.com/office/drawing/2014/main" id="{3D9D114C-8084-764E-AC67-0038E3156A58}"/>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154CA67-8A55-8E40-9702-297E758D9FA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127A9CC9-049F-A842-9F99-9CF4614CF75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6C3AE03-8E1A-764B-8FD7-3F1F03D6CA2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423824D-9A5E-4648-B5ED-1043273F37C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572670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9323DC2-DABD-DE47-8547-36B8E6CC6AF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ADE370F-BFAF-EB48-BFEB-1D71B813AC7F}"/>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392B522-CF6F-074A-85B5-3852673EF44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FF513AAE-9C90-EA43-B134-4E69BD56C9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053933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AD442D53-B514-0D4A-9E77-48264C38C2B1}"/>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17FC095-DB12-9E44-B5BC-FA596C72240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70859C-16FA-1B43-AFF0-BCD66A9DBDE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BAC6536B-5147-9345-9E6B-703FA546AF7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1934F7DF-3CE8-2A47-B177-D83C3FCAA4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40792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8EF26EAB-E469-4241-BE81-B2C7C8B949B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A099AF5-3912-D146-B5C5-03122F04CC3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EEBD1932-751A-504D-986C-E7218F7B2A0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7353193-8A1A-824A-A93B-8D51F70EBDF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268295F-E230-9544-8C8E-165A2CC4C1D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95027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2C0FC17E-3ACB-4846-B094-6EE38829632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82EED5D-EF1F-6D48-B2DA-FF957958453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4AC0103-BF57-1C46-BC86-14E0C71C9F38}"/>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01E1045-7BA8-4546-99DE-B85954019D40}"/>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FF86C59D-B3B6-094E-A485-CAD851EE4BE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882445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8" name="Picture 17">
            <a:extLst>
              <a:ext uri="{FF2B5EF4-FFF2-40B4-BE49-F238E27FC236}">
                <a16:creationId xmlns:a16="http://schemas.microsoft.com/office/drawing/2014/main" id="{0C8D7921-73F7-B042-982E-493632DFA91A}"/>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A3E9EEE-230A-FB45-A1DA-2A28C53A2E5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642156C1-EBF6-D949-9960-3BECC21321E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E964EAF-2338-A54E-A7FD-FBA00717CFE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BB89EB84-6465-5E49-BD81-D44EAA8946AB}"/>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122982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0A0AC06-889A-F44D-AA73-A70566AC0EC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6A43E65-8C72-6F45-B105-6716150EE68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20DBEB4-1A03-2340-BF6E-99E3A4AD8D0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BFB2325-2BAC-1547-8105-C54051AD037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667250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51E27CE3-0B14-EF49-AD98-F87328BBEC2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D8AC908-51CB-764C-9D48-0D0267023D4B}"/>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EE684C14-2C91-E844-924D-563346D8571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C4B5EB9-3D19-A74C-81FE-D471691566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564094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456AA98-2768-4D45-83C1-8315F6F6E1CC}" type="datetimeFigureOut">
              <a:rPr lang="en-US" smtClean="0"/>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B0D142-1B03-BC40-A2C3-A8EF1618708E}" type="slidenum">
              <a:rPr lang="en-US" smtClean="0"/>
              <a:t>‹#›</a:t>
            </a:fld>
            <a:endParaRPr lang="en-US"/>
          </a:p>
        </p:txBody>
      </p:sp>
    </p:spTree>
    <p:extLst>
      <p:ext uri="{BB962C8B-B14F-4D97-AF65-F5344CB8AC3E}">
        <p14:creationId xmlns:p14="http://schemas.microsoft.com/office/powerpoint/2010/main" val="115351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DB810939-77EC-3644-8BC1-665918D3F4BC}"/>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B3DCE9A-44AA-CE46-BB49-E7934B49CED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EC4A07-7F48-7D4E-830A-2D92329CF47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D7A5156-FDFB-B447-8B09-8F02160821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472835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46F5EC5A-D97B-BA4D-8ED9-9183F944A2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323BB19-5DA0-E941-B27C-79DE67398E4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85AB0088-05A0-D84F-A161-9D301412543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237AE29-019C-2640-A707-657FE385383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4817042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7B66B55-C6AD-AA4C-A247-F1CE96B5FAE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D53C6B1-DEC9-B244-8471-A52946B11445}"/>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C2719E5-AEF7-8544-A5EF-E7F12A511C1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A3A26F29-E8EF-0641-8CE6-17A770415E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8524198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53578D8-02C4-284A-B49B-A4C1BB162CE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592A5FE-3EE7-ED4D-9109-4E299AFF851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A3E6508B-A0EE-2745-ADDD-630048394A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25094473-C219-B847-97CF-163D4D89D2F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788234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C84FE-4872-F046-9B76-270268026D77}"/>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10" name="Rectangle 9">
            <a:extLst>
              <a:ext uri="{FF2B5EF4-FFF2-40B4-BE49-F238E27FC236}">
                <a16:creationId xmlns:a16="http://schemas.microsoft.com/office/drawing/2014/main" id="{E3B8EE77-E704-A846-88EE-2CD45BE4F5F5}"/>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742AA5E-E3FC-6347-B269-796EDD5400AE}"/>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6" name="Text Placeholder 5">
            <a:extLst>
              <a:ext uri="{FF2B5EF4-FFF2-40B4-BE49-F238E27FC236}">
                <a16:creationId xmlns:a16="http://schemas.microsoft.com/office/drawing/2014/main" id="{79E3A09B-5DAC-D646-A2F1-A9878220F3F1}"/>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sp>
        <p:nvSpPr>
          <p:cNvPr id="17" name="Text Placeholder 5">
            <a:extLst>
              <a:ext uri="{FF2B5EF4-FFF2-40B4-BE49-F238E27FC236}">
                <a16:creationId xmlns:a16="http://schemas.microsoft.com/office/drawing/2014/main" id="{22E55B67-8419-1647-9839-E323A1DFBC76}"/>
              </a:ext>
            </a:extLst>
          </p:cNvPr>
          <p:cNvSpPr>
            <a:spLocks noGrp="1"/>
          </p:cNvSpPr>
          <p:nvPr>
            <p:ph type="body" sz="quarter" idx="13" hasCustomPrompt="1"/>
          </p:nvPr>
        </p:nvSpPr>
        <p:spPr>
          <a:xfrm>
            <a:off x="812279" y="1984975"/>
            <a:ext cx="6244504"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pic>
        <p:nvPicPr>
          <p:cNvPr id="14" name="Picture 13" descr="A picture containing text, sign&#10;&#10;Description automatically generated">
            <a:extLst>
              <a:ext uri="{FF2B5EF4-FFF2-40B4-BE49-F238E27FC236}">
                <a16:creationId xmlns:a16="http://schemas.microsoft.com/office/drawing/2014/main" id="{D89F89D2-A657-1043-8B63-2BB144BBC858}"/>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9" name="Text Placeholder 11">
            <a:extLst>
              <a:ext uri="{FF2B5EF4-FFF2-40B4-BE49-F238E27FC236}">
                <a16:creationId xmlns:a16="http://schemas.microsoft.com/office/drawing/2014/main" id="{1B0B9284-C77F-0845-9FD6-5A27AB397A65}"/>
              </a:ext>
            </a:extLst>
          </p:cNvPr>
          <p:cNvSpPr>
            <a:spLocks noGrp="1"/>
          </p:cNvSpPr>
          <p:nvPr>
            <p:ph type="body" sz="quarter" idx="14" hasCustomPrompt="1"/>
          </p:nvPr>
        </p:nvSpPr>
        <p:spPr>
          <a:xfrm>
            <a:off x="812279" y="3182571"/>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386482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6446520"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Tree>
    <p:extLst>
      <p:ext uri="{BB962C8B-B14F-4D97-AF65-F5344CB8AC3E}">
        <p14:creationId xmlns:p14="http://schemas.microsoft.com/office/powerpoint/2010/main" val="17565560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80"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515874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9505202" y="1884363"/>
            <a:ext cx="2243886" cy="3335337"/>
          </a:xfrm>
        </p:spPr>
        <p:txBody>
          <a:bodyPr/>
          <a:lstStyle/>
          <a:p>
            <a:endParaRPr lang="en-US"/>
          </a:p>
        </p:txBody>
      </p:sp>
    </p:spTree>
    <p:extLst>
      <p:ext uri="{BB962C8B-B14F-4D97-AF65-F5344CB8AC3E}">
        <p14:creationId xmlns:p14="http://schemas.microsoft.com/office/powerpoint/2010/main" val="18076160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345599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7802452"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12279" y="1884363"/>
            <a:ext cx="2243886" cy="3335337"/>
          </a:xfrm>
        </p:spPr>
        <p:txBody>
          <a:bodyPr/>
          <a:lstStyle/>
          <a:p>
            <a:endParaRPr lang="en-US"/>
          </a:p>
        </p:txBody>
      </p:sp>
    </p:spTree>
    <p:extLst>
      <p:ext uri="{BB962C8B-B14F-4D97-AF65-F5344CB8AC3E}">
        <p14:creationId xmlns:p14="http://schemas.microsoft.com/office/powerpoint/2010/main" val="30000240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740140"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5214087" y="1884363"/>
            <a:ext cx="3071405" cy="3335337"/>
          </a:xfrm>
        </p:spPr>
        <p:txBody>
          <a:bodyPr/>
          <a:lstStyle/>
          <a:p>
            <a:endParaRPr lang="en-US"/>
          </a:p>
        </p:txBody>
      </p:sp>
    </p:spTree>
    <p:extLst>
      <p:ext uri="{BB962C8B-B14F-4D97-AF65-F5344CB8AC3E}">
        <p14:creationId xmlns:p14="http://schemas.microsoft.com/office/powerpoint/2010/main" val="15126216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7864385"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4338332"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812279" y="1884363"/>
            <a:ext cx="3071405" cy="3335337"/>
          </a:xfrm>
        </p:spPr>
        <p:txBody>
          <a:bodyPr/>
          <a:lstStyle/>
          <a:p>
            <a:endParaRPr lang="en-US"/>
          </a:p>
        </p:txBody>
      </p:sp>
    </p:spTree>
    <p:extLst>
      <p:ext uri="{BB962C8B-B14F-4D97-AF65-F5344CB8AC3E}">
        <p14:creationId xmlns:p14="http://schemas.microsoft.com/office/powerpoint/2010/main" val="400635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56AA98-2768-4D45-83C1-8315F6F6E1CC}" type="datetimeFigureOut">
              <a:rPr lang="en-US" smtClean="0"/>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B0D142-1B03-BC40-A2C3-A8EF1618708E}" type="slidenum">
              <a:rPr lang="en-US" smtClean="0"/>
              <a:t>‹#›</a:t>
            </a:fld>
            <a:endParaRPr lang="en-US"/>
          </a:p>
        </p:txBody>
      </p:sp>
    </p:spTree>
    <p:extLst>
      <p:ext uri="{BB962C8B-B14F-4D97-AF65-F5344CB8AC3E}">
        <p14:creationId xmlns:p14="http://schemas.microsoft.com/office/powerpoint/2010/main" val="41677099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05320"/>
          </a:xfrm>
        </p:spPr>
        <p:txBody>
          <a:bodyPr>
            <a:normAutofit/>
          </a:bodyPr>
          <a:lstStyle>
            <a:lvl1pPr>
              <a:defRPr sz="1800"/>
            </a:lvl1pPr>
          </a:lstStyle>
          <a:p>
            <a:pPr lvl="0"/>
            <a:r>
              <a:rPr lang="en-GB"/>
              <a:t>Bullet 1</a:t>
            </a:r>
          </a:p>
          <a:p>
            <a:pPr lvl="0"/>
            <a:r>
              <a:rPr lang="en-GB"/>
              <a:t>Bullet 2</a:t>
            </a:r>
          </a:p>
          <a:p>
            <a:pPr lvl="0"/>
            <a:r>
              <a:rPr lang="en-GB"/>
              <a:t>Bullet 3</a:t>
            </a:r>
          </a:p>
        </p:txBody>
      </p:sp>
    </p:spTree>
    <p:extLst>
      <p:ext uri="{BB962C8B-B14F-4D97-AF65-F5344CB8AC3E}">
        <p14:creationId xmlns:p14="http://schemas.microsoft.com/office/powerpoint/2010/main" val="7437349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35337"/>
          </a:xfrm>
        </p:spPr>
        <p:txBody>
          <a:bodyPr>
            <a:normAutofit/>
          </a:bodyPr>
          <a:lstStyle>
            <a:lvl1pPr>
              <a:defRPr sz="1800"/>
            </a:lvl1pPr>
          </a:lstStyle>
          <a:p>
            <a:pPr lvl="0"/>
            <a:r>
              <a:rPr lang="en-GB"/>
              <a:t>Bullet 1</a:t>
            </a:r>
          </a:p>
          <a:p>
            <a:pPr lvl="0"/>
            <a:r>
              <a:rPr lang="en-GB"/>
              <a:t>Bullet 2</a:t>
            </a:r>
          </a:p>
          <a:p>
            <a:pPr lvl="0"/>
            <a:r>
              <a:rPr lang="en-GB"/>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Tree>
    <p:extLst>
      <p:ext uri="{BB962C8B-B14F-4D97-AF65-F5344CB8AC3E}">
        <p14:creationId xmlns:p14="http://schemas.microsoft.com/office/powerpoint/2010/main" val="2190348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2952001" cy="3335337"/>
          </a:xfrm>
        </p:spPr>
        <p:txBody>
          <a:bodyPr>
            <a:normAutofit/>
          </a:bodyPr>
          <a:lstStyle>
            <a:lvl1pPr>
              <a:defRPr sz="1800"/>
            </a:lvl1pPr>
          </a:lstStyle>
          <a:p>
            <a:pPr lvl="0"/>
            <a:r>
              <a:rPr lang="en-GB"/>
              <a:t>Bullet 1</a:t>
            </a:r>
          </a:p>
          <a:p>
            <a:pPr lvl="0"/>
            <a:r>
              <a:rPr lang="en-GB"/>
              <a:t>Bullet 2</a:t>
            </a:r>
          </a:p>
          <a:p>
            <a:pPr lvl="0"/>
            <a:r>
              <a:rPr lang="en-GB"/>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
        <p:nvSpPr>
          <p:cNvPr id="13" name="Text Placeholder 2">
            <a:extLst>
              <a:ext uri="{FF2B5EF4-FFF2-40B4-BE49-F238E27FC236}">
                <a16:creationId xmlns:a16="http://schemas.microsoft.com/office/drawing/2014/main" id="{64B963EB-3564-4042-B0A1-CEFA508CF833}"/>
              </a:ext>
            </a:extLst>
          </p:cNvPr>
          <p:cNvSpPr>
            <a:spLocks noGrp="1"/>
          </p:cNvSpPr>
          <p:nvPr>
            <p:ph type="body" sz="quarter" idx="16" hasCustomPrompt="1"/>
          </p:nvPr>
        </p:nvSpPr>
        <p:spPr>
          <a:xfrm>
            <a:off x="4505699" y="1883900"/>
            <a:ext cx="2952001" cy="3335337"/>
          </a:xfrm>
        </p:spPr>
        <p:txBody>
          <a:bodyPr>
            <a:normAutofit/>
          </a:bodyPr>
          <a:lstStyle>
            <a:lvl1pPr>
              <a:defRPr sz="1800"/>
            </a:lvl1pPr>
          </a:lstStyle>
          <a:p>
            <a:pPr lvl="0"/>
            <a:r>
              <a:rPr lang="en-GB"/>
              <a:t>Bullet 1</a:t>
            </a:r>
          </a:p>
          <a:p>
            <a:pPr lvl="0"/>
            <a:r>
              <a:rPr lang="en-GB"/>
              <a:t>Bullet 2</a:t>
            </a:r>
          </a:p>
          <a:p>
            <a:pPr lvl="0"/>
            <a:r>
              <a:rPr lang="en-GB"/>
              <a:t>Bullet 3</a:t>
            </a:r>
          </a:p>
        </p:txBody>
      </p:sp>
    </p:spTree>
    <p:extLst>
      <p:ext uri="{BB962C8B-B14F-4D97-AF65-F5344CB8AC3E}">
        <p14:creationId xmlns:p14="http://schemas.microsoft.com/office/powerpoint/2010/main" val="9797187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D7C83-DD42-0842-A80F-C07B05D6B35E}"/>
              </a:ext>
            </a:extLst>
          </p:cNvPr>
          <p:cNvSpPr/>
          <p:nvPr userDrawn="1"/>
        </p:nvSpPr>
        <p:spPr>
          <a:xfrm>
            <a:off x="0" y="51"/>
            <a:ext cx="12192000" cy="5647765"/>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E4B76F-0818-7648-89C0-D9B10EDF9045}"/>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a:solidFill>
                  <a:srgbClr val="0067A5"/>
                </a:solidFill>
                <a:effectLst/>
                <a:latin typeface="Arial" panose="020B0604020202020204" pitchFamily="34" charset="0"/>
                <a:ea typeface="+mn-ea"/>
                <a:cs typeface="Arial" panose="020B0604020202020204" pitchFamily="34" charset="0"/>
              </a:rPr>
              <a:t>elft.nhs.uk</a:t>
            </a:r>
          </a:p>
        </p:txBody>
      </p:sp>
      <p:sp>
        <p:nvSpPr>
          <p:cNvPr id="9" name="TextBox 8">
            <a:extLst>
              <a:ext uri="{FF2B5EF4-FFF2-40B4-BE49-F238E27FC236}">
                <a16:creationId xmlns:a16="http://schemas.microsoft.com/office/drawing/2014/main" id="{BB30478C-E861-CD4B-8190-0B58D968139E}"/>
              </a:ext>
            </a:extLst>
          </p:cNvPr>
          <p:cNvSpPr txBox="1"/>
          <p:nvPr userDrawn="1"/>
        </p:nvSpPr>
        <p:spPr>
          <a:xfrm>
            <a:off x="626535" y="2489644"/>
            <a:ext cx="5875866" cy="2862322"/>
          </a:xfrm>
          <a:prstGeom prst="rect">
            <a:avLst/>
          </a:prstGeom>
          <a:noFill/>
        </p:spPr>
        <p:txBody>
          <a:bodyPr wrap="square" rtlCol="0">
            <a:spAutoFit/>
          </a:bodyPr>
          <a:lstStyle/>
          <a:p>
            <a:r>
              <a:rPr lang="en-GB" sz="1200" kern="1200">
                <a:solidFill>
                  <a:schemeClr val="bg1"/>
                </a:solidFill>
                <a:effectLst/>
                <a:latin typeface="+mn-lt"/>
                <a:ea typeface="+mn-ea"/>
                <a:cs typeface="+mn-cs"/>
              </a:rPr>
              <a:t>Contact us</a:t>
            </a:r>
          </a:p>
          <a:p>
            <a:br>
              <a:rPr lang="en-GB" sz="1200" kern="1200">
                <a:solidFill>
                  <a:schemeClr val="bg1"/>
                </a:solidFill>
                <a:effectLst/>
                <a:latin typeface="+mn-lt"/>
                <a:ea typeface="+mn-ea"/>
                <a:cs typeface="+mn-cs"/>
              </a:rPr>
            </a:br>
            <a:r>
              <a:rPr lang="en-GB" sz="1200" kern="1200">
                <a:solidFill>
                  <a:schemeClr val="bg1"/>
                </a:solidFill>
                <a:effectLst/>
                <a:latin typeface="+mn-lt"/>
                <a:ea typeface="+mn-ea"/>
                <a:cs typeface="+mn-cs"/>
              </a:rPr>
              <a:t>East London NHS Foundation Trust</a:t>
            </a:r>
          </a:p>
          <a:p>
            <a:r>
              <a:rPr lang="en-GB" sz="1200" kern="1200">
                <a:solidFill>
                  <a:schemeClr val="bg1"/>
                </a:solidFill>
                <a:effectLst/>
                <a:latin typeface="+mn-lt"/>
                <a:ea typeface="+mn-ea"/>
                <a:cs typeface="+mn-cs"/>
              </a:rPr>
              <a:t>Robert Dolan House</a:t>
            </a:r>
          </a:p>
          <a:p>
            <a:r>
              <a:rPr lang="en-GB" sz="1200" kern="1200">
                <a:solidFill>
                  <a:schemeClr val="bg1"/>
                </a:solidFill>
                <a:effectLst/>
                <a:latin typeface="+mn-lt"/>
                <a:ea typeface="+mn-ea"/>
                <a:cs typeface="+mn-cs"/>
              </a:rPr>
              <a:t>Trust Headquarters</a:t>
            </a:r>
          </a:p>
          <a:p>
            <a:r>
              <a:rPr lang="en-GB" sz="1200" kern="1200">
                <a:solidFill>
                  <a:schemeClr val="bg1"/>
                </a:solidFill>
                <a:effectLst/>
                <a:latin typeface="+mn-lt"/>
                <a:ea typeface="+mn-ea"/>
                <a:cs typeface="+mn-cs"/>
              </a:rPr>
              <a:t>9 Alie Street</a:t>
            </a:r>
          </a:p>
          <a:p>
            <a:r>
              <a:rPr lang="en-GB" sz="1200" kern="1200">
                <a:solidFill>
                  <a:schemeClr val="bg1"/>
                </a:solidFill>
                <a:effectLst/>
                <a:latin typeface="+mn-lt"/>
                <a:ea typeface="+mn-ea"/>
                <a:cs typeface="+mn-cs"/>
              </a:rPr>
              <a:t>London E1 8DE</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Tel: 020 8548 5550</a:t>
            </a:r>
          </a:p>
          <a:p>
            <a:r>
              <a:rPr lang="en-GB" sz="1200" kern="1200">
                <a:solidFill>
                  <a:schemeClr val="bg1"/>
                </a:solidFill>
                <a:effectLst/>
                <a:latin typeface="+mn-lt"/>
                <a:ea typeface="+mn-ea"/>
                <a:cs typeface="+mn-cs"/>
              </a:rPr>
              <a:t>Email: elft.communications@nhs.net</a:t>
            </a:r>
          </a:p>
          <a:p>
            <a:r>
              <a:rPr lang="en-GB" sz="1200" kern="1200">
                <a:solidFill>
                  <a:schemeClr val="bg1"/>
                </a:solidFill>
                <a:effectLst/>
                <a:latin typeface="+mn-lt"/>
                <a:ea typeface="+mn-ea"/>
                <a:cs typeface="+mn-cs"/>
              </a:rPr>
              <a:t>Web: elft.nhs.uk</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NHS_ELFT</a:t>
            </a:r>
          </a:p>
          <a:p>
            <a:r>
              <a:rPr lang="en-GB" sz="1200" kern="1200">
                <a:solidFill>
                  <a:schemeClr val="bg1"/>
                </a:solidFill>
                <a:effectLst/>
                <a:latin typeface="+mn-lt"/>
                <a:ea typeface="+mn-ea"/>
                <a:cs typeface="+mn-cs"/>
              </a:rPr>
              <a:t>     EastLondonNHSFoundationTrust</a:t>
            </a:r>
          </a:p>
          <a:p>
            <a:r>
              <a:rPr lang="en-GB" sz="1200" kern="1200">
                <a:solidFill>
                  <a:schemeClr val="bg1"/>
                </a:solidFill>
                <a:effectLst/>
                <a:latin typeface="+mn-lt"/>
                <a:ea typeface="+mn-ea"/>
                <a:cs typeface="+mn-cs"/>
              </a:rPr>
              <a:t>     NHSELFT</a:t>
            </a:r>
          </a:p>
        </p:txBody>
      </p:sp>
      <p:pic>
        <p:nvPicPr>
          <p:cNvPr id="3" name="Picture 2" descr="A picture containing text, ax&#10;&#10;Description automatically generated">
            <a:extLst>
              <a:ext uri="{FF2B5EF4-FFF2-40B4-BE49-F238E27FC236}">
                <a16:creationId xmlns:a16="http://schemas.microsoft.com/office/drawing/2014/main" id="{C4504E7A-F901-2748-BEA3-74204B262326}"/>
              </a:ext>
            </a:extLst>
          </p:cNvPr>
          <p:cNvPicPr>
            <a:picLocks noChangeAspect="1"/>
          </p:cNvPicPr>
          <p:nvPr userDrawn="1"/>
        </p:nvPicPr>
        <p:blipFill>
          <a:blip r:embed="rId2"/>
          <a:stretch>
            <a:fillRect/>
          </a:stretch>
        </p:blipFill>
        <p:spPr>
          <a:xfrm>
            <a:off x="714939" y="4747111"/>
            <a:ext cx="157714" cy="150545"/>
          </a:xfrm>
          <a:prstGeom prst="rect">
            <a:avLst/>
          </a:prstGeom>
        </p:spPr>
      </p:pic>
      <p:pic>
        <p:nvPicPr>
          <p:cNvPr id="5" name="Picture 4" descr="Icon&#10;&#10;Description automatically generated">
            <a:extLst>
              <a:ext uri="{FF2B5EF4-FFF2-40B4-BE49-F238E27FC236}">
                <a16:creationId xmlns:a16="http://schemas.microsoft.com/office/drawing/2014/main" id="{FA4C459E-85B8-3C4B-80E3-39F220E60646}"/>
              </a:ext>
            </a:extLst>
          </p:cNvPr>
          <p:cNvPicPr>
            <a:picLocks noChangeAspect="1"/>
          </p:cNvPicPr>
          <p:nvPr userDrawn="1"/>
        </p:nvPicPr>
        <p:blipFill>
          <a:blip r:embed="rId3"/>
          <a:stretch>
            <a:fillRect/>
          </a:stretch>
        </p:blipFill>
        <p:spPr>
          <a:xfrm>
            <a:off x="708361" y="4931689"/>
            <a:ext cx="157714" cy="15054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F64A2BE-DE86-B849-91AE-95B5B70F9D44}"/>
              </a:ext>
            </a:extLst>
          </p:cNvPr>
          <p:cNvPicPr>
            <a:picLocks noChangeAspect="1"/>
          </p:cNvPicPr>
          <p:nvPr userDrawn="1"/>
        </p:nvPicPr>
        <p:blipFill>
          <a:blip r:embed="rId4"/>
          <a:stretch>
            <a:fillRect/>
          </a:stretch>
        </p:blipFill>
        <p:spPr>
          <a:xfrm>
            <a:off x="708361" y="5119417"/>
            <a:ext cx="157714" cy="150545"/>
          </a:xfrm>
          <a:prstGeom prst="rect">
            <a:avLst/>
          </a:prstGeom>
        </p:spPr>
      </p:pic>
      <p:sp>
        <p:nvSpPr>
          <p:cNvPr id="13" name="Text Placeholder 5">
            <a:extLst>
              <a:ext uri="{FF2B5EF4-FFF2-40B4-BE49-F238E27FC236}">
                <a16:creationId xmlns:a16="http://schemas.microsoft.com/office/drawing/2014/main" id="{7B1203F5-86DB-E345-B8A6-2C39BBB0BC0E}"/>
              </a:ext>
            </a:extLst>
          </p:cNvPr>
          <p:cNvSpPr>
            <a:spLocks noGrp="1"/>
          </p:cNvSpPr>
          <p:nvPr>
            <p:ph type="body" sz="quarter" idx="11" hasCustomPrompt="1"/>
          </p:nvPr>
        </p:nvSpPr>
        <p:spPr>
          <a:xfrm>
            <a:off x="626535" y="787323"/>
            <a:ext cx="5788779" cy="154947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We promise to work together creatively to: learn ‘what matters’ to everyone, achieve a better quality of life and continuously improve our services.</a:t>
            </a:r>
          </a:p>
        </p:txBody>
      </p:sp>
      <p:pic>
        <p:nvPicPr>
          <p:cNvPr id="11" name="Picture 10" descr="A picture containing text, sign&#10;&#10;Description automatically generated">
            <a:extLst>
              <a:ext uri="{FF2B5EF4-FFF2-40B4-BE49-F238E27FC236}">
                <a16:creationId xmlns:a16="http://schemas.microsoft.com/office/drawing/2014/main" id="{9EE3F140-4F19-834A-B4AF-60AF4C8DBEE3}"/>
              </a:ext>
            </a:extLst>
          </p:cNvPr>
          <p:cNvPicPr>
            <a:picLocks noChangeAspect="1"/>
          </p:cNvPicPr>
          <p:nvPr userDrawn="1"/>
        </p:nvPicPr>
        <p:blipFill>
          <a:blip r:embed="rId5"/>
          <a:stretch>
            <a:fillRect/>
          </a:stretch>
        </p:blipFill>
        <p:spPr>
          <a:xfrm>
            <a:off x="412294" y="5993296"/>
            <a:ext cx="1848986" cy="591675"/>
          </a:xfrm>
          <a:prstGeom prst="rect">
            <a:avLst/>
          </a:prstGeom>
        </p:spPr>
      </p:pic>
    </p:spTree>
    <p:extLst>
      <p:ext uri="{BB962C8B-B14F-4D97-AF65-F5344CB8AC3E}">
        <p14:creationId xmlns:p14="http://schemas.microsoft.com/office/powerpoint/2010/main" val="3913025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456AA98-2768-4D45-83C1-8315F6F6E1CC}"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B0D142-1B03-BC40-A2C3-A8EF1618708E}" type="slidenum">
              <a:rPr lang="en-US" smtClean="0"/>
              <a:t>‹#›</a:t>
            </a:fld>
            <a:endParaRPr lang="en-US"/>
          </a:p>
        </p:txBody>
      </p:sp>
    </p:spTree>
    <p:extLst>
      <p:ext uri="{BB962C8B-B14F-4D97-AF65-F5344CB8AC3E}">
        <p14:creationId xmlns:p14="http://schemas.microsoft.com/office/powerpoint/2010/main" val="152750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456AA98-2768-4D45-83C1-8315F6F6E1CC}"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B0D142-1B03-BC40-A2C3-A8EF1618708E}" type="slidenum">
              <a:rPr lang="en-US" smtClean="0"/>
              <a:t>‹#›</a:t>
            </a:fld>
            <a:endParaRPr lang="en-US"/>
          </a:p>
        </p:txBody>
      </p:sp>
    </p:spTree>
    <p:extLst>
      <p:ext uri="{BB962C8B-B14F-4D97-AF65-F5344CB8AC3E}">
        <p14:creationId xmlns:p14="http://schemas.microsoft.com/office/powerpoint/2010/main" val="104461465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6AA98-2768-4D45-83C1-8315F6F6E1CC}" type="datetimeFigureOut">
              <a:rPr lang="en-US" smtClean="0"/>
              <a:t>2/25/2026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D142-1B03-BC40-A2C3-A8EF1618708E}" type="slidenum">
              <a:rPr lang="en-US" smtClean="0"/>
              <a:t>‹#›</a:t>
            </a:fld>
            <a:endParaRPr lang="en-US"/>
          </a:p>
        </p:txBody>
      </p:sp>
    </p:spTree>
    <p:extLst>
      <p:ext uri="{BB962C8B-B14F-4D97-AF65-F5344CB8AC3E}">
        <p14:creationId xmlns:p14="http://schemas.microsoft.com/office/powerpoint/2010/main" val="359391679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31" r:id="rId14"/>
    <p:sldLayoutId id="2147483688" r:id="rId15"/>
    <p:sldLayoutId id="2147483687" r:id="rId16"/>
    <p:sldLayoutId id="2147483686" r:id="rId17"/>
    <p:sldLayoutId id="2147483685" r:id="rId18"/>
    <p:sldLayoutId id="2147483710" r:id="rId19"/>
    <p:sldLayoutId id="2147483711" r:id="rId20"/>
    <p:sldLayoutId id="2147483712" r:id="rId21"/>
    <p:sldLayoutId id="2147483713" r:id="rId22"/>
    <p:sldLayoutId id="2147483705" r:id="rId23"/>
    <p:sldLayoutId id="2147483706" r:id="rId24"/>
    <p:sldLayoutId id="2147483707" r:id="rId25"/>
    <p:sldLayoutId id="2147483708" r:id="rId26"/>
    <p:sldLayoutId id="2147483700" r:id="rId27"/>
    <p:sldLayoutId id="2147483701" r:id="rId28"/>
    <p:sldLayoutId id="2147483702" r:id="rId29"/>
    <p:sldLayoutId id="2147483703" r:id="rId30"/>
    <p:sldLayoutId id="2147483695" r:id="rId31"/>
    <p:sldLayoutId id="2147483696" r:id="rId32"/>
    <p:sldLayoutId id="2147483697" r:id="rId33"/>
    <p:sldLayoutId id="2147483698" r:id="rId34"/>
    <p:sldLayoutId id="2147483690" r:id="rId35"/>
    <p:sldLayoutId id="2147483691" r:id="rId36"/>
    <p:sldLayoutId id="2147483692" r:id="rId37"/>
    <p:sldLayoutId id="2147483693" r:id="rId38"/>
    <p:sldLayoutId id="2147483684" r:id="rId39"/>
    <p:sldLayoutId id="2147483662" r:id="rId40"/>
    <p:sldLayoutId id="2147483661" r:id="rId41"/>
    <p:sldLayoutId id="2147483733" r:id="rId42"/>
    <p:sldLayoutId id="2147483737" r:id="rId43"/>
    <p:sldLayoutId id="2147483678" r:id="rId44"/>
    <p:sldLayoutId id="2147483679" r:id="rId45"/>
    <p:sldLayoutId id="2147483680" r:id="rId46"/>
    <p:sldLayoutId id="2147483681" r:id="rId47"/>
    <p:sldLayoutId id="2147483682" r:id="rId48"/>
    <p:sldLayoutId id="2147483673" r:id="rId49"/>
    <p:sldLayoutId id="2147483674" r:id="rId50"/>
    <p:sldLayoutId id="2147483675" r:id="rId51"/>
    <p:sldLayoutId id="2147483676" r:id="rId52"/>
    <p:sldLayoutId id="2147483677" r:id="rId53"/>
    <p:sldLayoutId id="2147483668" r:id="rId54"/>
    <p:sldLayoutId id="2147483669" r:id="rId55"/>
    <p:sldLayoutId id="2147483670" r:id="rId56"/>
    <p:sldLayoutId id="2147483671" r:id="rId57"/>
    <p:sldLayoutId id="2147483672" r:id="rId58"/>
    <p:sldLayoutId id="2147483663" r:id="rId59"/>
    <p:sldLayoutId id="2147483664" r:id="rId60"/>
    <p:sldLayoutId id="2147483665" r:id="rId61"/>
    <p:sldLayoutId id="2147483666" r:id="rId62"/>
    <p:sldLayoutId id="2147483667" r:id="rId63"/>
    <p:sldLayoutId id="2147483734" r:id="rId64"/>
    <p:sldLayoutId id="2147483723" r:id="rId65"/>
    <p:sldLayoutId id="2147483724" r:id="rId66"/>
    <p:sldLayoutId id="2147483725" r:id="rId67"/>
    <p:sldLayoutId id="2147483728" r:id="rId68"/>
    <p:sldLayoutId id="2147483729" r:id="rId69"/>
    <p:sldLayoutId id="2147483735" r:id="rId70"/>
    <p:sldLayoutId id="2147483726" r:id="rId71"/>
    <p:sldLayoutId id="2147483727" r:id="rId72"/>
    <p:sldLayoutId id="2147483736" r:id="rId7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gbr01.safelinks.protection.outlook.com/?url=https%3A%2F%2Fwww.elft.nhs.uk%2Fintranet%2Fnews%2Felft-genai-guidance&amp;data=05%7C02%7Cphilippa.graves1%40nhs.net%7Cb258dba3c6aa45547cee08de744db7bd%7C37c354b285b047f5b22207b48d774ee3%7C0%7C0%7C639076074320653475%7CUnknown%7CTWFpbGZsb3d8eyJFbXB0eU1hcGkiOnRydWUsIlYiOiIwLjAuMDAwMCIsIlAiOiJXaW4zMiIsIkFOIjoiTWFpbCIsIldUIjoyfQ%3D%3D%7C0%7C%7C%7C&amp;sdata=7UU7eOgEBC2dR3HTGyxNbYw42%2Bjw094H3wR2nsb4nT4%3D&amp;reserved=0"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hyperlink" Target="https://gbr01.safelinks.protection.outlook.com/?url=https%3A%2F%2Fwww.elft.nhs.uk%2Fintranet%2Fnews%2Felft-genai-guidance&amp;data=05%7C02%7Cphilippa.graves1%40nhs.net%7Cb258dba3c6aa45547cee08de744db7bd%7C37c354b285b047f5b22207b48d774ee3%7C0%7C0%7C639076074320612770%7CUnknown%7CTWFpbGZsb3d8eyJFbXB0eU1hcGkiOnRydWUsIlYiOiIwLjAuMDAwMCIsIlAiOiJXaW4zMiIsIkFOIjoiTWFpbCIsIldUIjoyfQ%3D%3D%7C0%7C%7C%7C&amp;sdata=GVh0dgsniqQ9kfhcX6eK9D4QAc4vNouB1m9ful9vWxc%3D&amp;reserved=0" TargetMode="External"/><Relationship Id="rId5" Type="http://schemas.openxmlformats.org/officeDocument/2006/relationships/image" Target="../media/image43.png"/><Relationship Id="rId4" Type="http://schemas.openxmlformats.org/officeDocument/2006/relationships/hyperlink" Target="mailto:elft.digitalpio@nhs.ne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descr="Logo&#10;&#10;Description automatically generated">
            <a:extLst>
              <a:ext uri="{FF2B5EF4-FFF2-40B4-BE49-F238E27FC236}">
                <a16:creationId xmlns:a16="http://schemas.microsoft.com/office/drawing/2014/main" id="{653A121F-524F-5978-752B-5CCA05FAD669}"/>
              </a:ext>
            </a:extLst>
          </p:cNvPr>
          <p:cNvPicPr>
            <a:picLocks noChangeAspect="1"/>
          </p:cNvPicPr>
          <p:nvPr/>
        </p:nvPicPr>
        <p:blipFill>
          <a:blip r:embed="rId2"/>
          <a:stretch>
            <a:fillRect/>
          </a:stretch>
        </p:blipFill>
        <p:spPr>
          <a:xfrm>
            <a:off x="11287690" y="6074682"/>
            <a:ext cx="593671" cy="595264"/>
          </a:xfrm>
          <a:prstGeom prst="rect">
            <a:avLst/>
          </a:prstGeom>
          <a:ln>
            <a:noFill/>
          </a:ln>
        </p:spPr>
      </p:pic>
      <p:sp>
        <p:nvSpPr>
          <p:cNvPr id="6" name="Text Placeholder 5">
            <a:extLst>
              <a:ext uri="{FF2B5EF4-FFF2-40B4-BE49-F238E27FC236}">
                <a16:creationId xmlns:a16="http://schemas.microsoft.com/office/drawing/2014/main" id="{4E3218FB-03AD-40EC-9DD2-6B3AF34FBFCB}"/>
              </a:ext>
            </a:extLst>
          </p:cNvPr>
          <p:cNvSpPr>
            <a:spLocks noGrp="1"/>
          </p:cNvSpPr>
          <p:nvPr>
            <p:ph type="body" sz="quarter" idx="4294967295"/>
          </p:nvPr>
        </p:nvSpPr>
        <p:spPr>
          <a:xfrm>
            <a:off x="5633032" y="1607479"/>
            <a:ext cx="6066456" cy="3647299"/>
          </a:xfrm>
        </p:spPr>
        <p:txBody>
          <a:bodyPr vert="horz" lIns="91440" tIns="45720" rIns="91440" bIns="45720" rtlCol="0" anchor="t">
            <a:normAutofit/>
          </a:bodyPr>
          <a:lstStyle/>
          <a:p>
            <a:pPr marL="0" indent="0">
              <a:buNone/>
            </a:pPr>
            <a:r>
              <a:rPr lang="en-GB" sz="4800" b="1">
                <a:solidFill>
                  <a:srgbClr val="002060"/>
                </a:solidFill>
              </a:rPr>
              <a:t>  AI Trust Talk Live</a:t>
            </a:r>
            <a:endParaRPr lang="en-GB" sz="4800" b="1">
              <a:solidFill>
                <a:srgbClr val="002060"/>
              </a:solidFill>
              <a:ea typeface="Calibri"/>
              <a:cs typeface="Calibri"/>
            </a:endParaRPr>
          </a:p>
          <a:p>
            <a:pPr marL="0" indent="0">
              <a:buNone/>
            </a:pPr>
            <a:endParaRPr lang="en-GB" sz="4800">
              <a:ea typeface="Calibri" panose="020F0502020204030204"/>
              <a:cs typeface="Calibri" panose="020F0502020204030204"/>
            </a:endParaRPr>
          </a:p>
          <a:p>
            <a:pPr marL="0" indent="0">
              <a:buNone/>
            </a:pPr>
            <a:r>
              <a:rPr lang="en-GB" sz="1800"/>
              <a:t>                                   </a:t>
            </a:r>
            <a:r>
              <a:rPr lang="en-GB" b="1"/>
              <a:t>Hosted by </a:t>
            </a:r>
            <a:endParaRPr lang="en-GB" b="1">
              <a:ea typeface="Calibri"/>
              <a:cs typeface="Calibri"/>
            </a:endParaRPr>
          </a:p>
          <a:p>
            <a:pPr marL="0" indent="0">
              <a:buNone/>
            </a:pPr>
            <a:r>
              <a:rPr lang="en-GB"/>
              <a:t>               Philippa Graves CDO</a:t>
            </a:r>
            <a:endParaRPr lang="en-GB">
              <a:ea typeface="Calibri" panose="020F0502020204030204"/>
              <a:cs typeface="Calibri" panose="020F0502020204030204"/>
            </a:endParaRPr>
          </a:p>
          <a:p>
            <a:pPr marL="0" indent="0">
              <a:buNone/>
            </a:pPr>
            <a:r>
              <a:rPr lang="en-GB"/>
              <a:t>                 Edwin Ndlovu COO</a:t>
            </a:r>
            <a:endParaRPr lang="en-GB">
              <a:ea typeface="Calibri" panose="020F0502020204030204"/>
              <a:cs typeface="Calibri" panose="020F0502020204030204"/>
            </a:endParaRPr>
          </a:p>
        </p:txBody>
      </p:sp>
      <p:sp>
        <p:nvSpPr>
          <p:cNvPr id="4" name="Text Placeholder 3">
            <a:extLst>
              <a:ext uri="{FF2B5EF4-FFF2-40B4-BE49-F238E27FC236}">
                <a16:creationId xmlns:a16="http://schemas.microsoft.com/office/drawing/2014/main" id="{CD969015-356C-43AA-6955-FAFE3E255515}"/>
              </a:ext>
            </a:extLst>
          </p:cNvPr>
          <p:cNvSpPr>
            <a:spLocks noGrp="1"/>
          </p:cNvSpPr>
          <p:nvPr>
            <p:ph type="body" sz="quarter" idx="4294967295"/>
          </p:nvPr>
        </p:nvSpPr>
        <p:spPr>
          <a:xfrm>
            <a:off x="6805496" y="5615840"/>
            <a:ext cx="3425748" cy="920750"/>
          </a:xfrm>
        </p:spPr>
        <p:txBody>
          <a:bodyPr/>
          <a:lstStyle/>
          <a:p>
            <a:r>
              <a:rPr lang="en-GB"/>
              <a:t>February 25</a:t>
            </a:r>
            <a:r>
              <a:rPr lang="en-GB" baseline="30000"/>
              <a:t>th</a:t>
            </a:r>
            <a:r>
              <a:rPr lang="en-GB"/>
              <a:t>, 2026</a:t>
            </a:r>
          </a:p>
        </p:txBody>
      </p:sp>
      <p:pic>
        <p:nvPicPr>
          <p:cNvPr id="8" name="Picture 7" descr="ESPAI – AI Impacts">
            <a:extLst>
              <a:ext uri="{FF2B5EF4-FFF2-40B4-BE49-F238E27FC236}">
                <a16:creationId xmlns:a16="http://schemas.microsoft.com/office/drawing/2014/main" id="{F430C814-1491-EC65-1E27-DF376361251F}"/>
              </a:ext>
            </a:extLst>
          </p:cNvPr>
          <p:cNvPicPr>
            <a:picLocks noChangeAspect="1"/>
          </p:cNvPicPr>
          <p:nvPr/>
        </p:nvPicPr>
        <p:blipFill>
          <a:blip r:embed="rId3"/>
          <a:stretch>
            <a:fillRect/>
          </a:stretch>
        </p:blipFill>
        <p:spPr>
          <a:xfrm>
            <a:off x="224883" y="1290754"/>
            <a:ext cx="5283819" cy="4564566"/>
          </a:xfrm>
          <a:prstGeom prst="rect">
            <a:avLst/>
          </a:prstGeom>
        </p:spPr>
      </p:pic>
    </p:spTree>
    <p:extLst>
      <p:ext uri="{BB962C8B-B14F-4D97-AF65-F5344CB8AC3E}">
        <p14:creationId xmlns:p14="http://schemas.microsoft.com/office/powerpoint/2010/main" val="371096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737E0-0EED-B5D5-6B26-33EEF357C8E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FAF072-371E-5034-7614-35642F66A02F}"/>
              </a:ext>
            </a:extLst>
          </p:cNvPr>
          <p:cNvSpPr>
            <a:spLocks noGrp="1"/>
          </p:cNvSpPr>
          <p:nvPr>
            <p:ph type="body" sz="quarter" idx="12"/>
          </p:nvPr>
        </p:nvSpPr>
        <p:spPr>
          <a:xfrm>
            <a:off x="812278" y="371445"/>
            <a:ext cx="6769139" cy="642424"/>
          </a:xfrm>
        </p:spPr>
        <p:txBody>
          <a:bodyPr/>
          <a:lstStyle/>
          <a:p>
            <a:r>
              <a:rPr lang="en-GB" sz="2000" b="1">
                <a:solidFill>
                  <a:schemeClr val="bg1"/>
                </a:solidFill>
              </a:rPr>
              <a:t>What are the risks?</a:t>
            </a: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E765F40A-D451-C037-84A9-BB8C2A518409}"/>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3DA1E8A6-F818-5396-86F4-E8EA78C7D971}"/>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Shape 1">
            <a:extLst>
              <a:ext uri="{FF2B5EF4-FFF2-40B4-BE49-F238E27FC236}">
                <a16:creationId xmlns:a16="http://schemas.microsoft.com/office/drawing/2014/main" id="{B50E33E5-2ACE-81CE-8538-5AF779541CC5}"/>
              </a:ext>
            </a:extLst>
          </p:cNvPr>
          <p:cNvSpPr/>
          <p:nvPr/>
        </p:nvSpPr>
        <p:spPr>
          <a:xfrm>
            <a:off x="476302" y="1189018"/>
            <a:ext cx="5458917" cy="1172468"/>
          </a:xfrm>
          <a:prstGeom prst="roundRect">
            <a:avLst>
              <a:gd name="adj" fmla="val 12227"/>
            </a:avLst>
          </a:prstGeom>
          <a:solidFill>
            <a:schemeClr val="accent2">
              <a:lumMod val="20000"/>
              <a:lumOff val="80000"/>
            </a:schemeClr>
          </a:solidFill>
          <a:ln/>
        </p:spPr>
        <p:txBody>
          <a:bodyPr/>
          <a:lstStyle/>
          <a:p>
            <a:pPr defTabSz="761970"/>
            <a:endParaRPr lang="en-GB" sz="1500">
              <a:solidFill>
                <a:prstClr val="black"/>
              </a:solidFill>
              <a:latin typeface="Calibri" panose="020F0502020204030204"/>
            </a:endParaRPr>
          </a:p>
        </p:txBody>
      </p:sp>
      <p:sp>
        <p:nvSpPr>
          <p:cNvPr id="5" name="Text 2">
            <a:extLst>
              <a:ext uri="{FF2B5EF4-FFF2-40B4-BE49-F238E27FC236}">
                <a16:creationId xmlns:a16="http://schemas.microsoft.com/office/drawing/2014/main" id="{0D10610B-D17F-57A5-1CFA-9792E80D4391}"/>
              </a:ext>
            </a:extLst>
          </p:cNvPr>
          <p:cNvSpPr/>
          <p:nvPr/>
        </p:nvSpPr>
        <p:spPr>
          <a:xfrm>
            <a:off x="635549" y="1348264"/>
            <a:ext cx="3394869" cy="248841"/>
          </a:xfrm>
          <a:prstGeom prst="rect">
            <a:avLst/>
          </a:prstGeom>
          <a:noFill/>
          <a:ln/>
        </p:spPr>
        <p:txBody>
          <a:bodyPr wrap="none" lIns="0" tIns="0" rIns="0" bIns="0" rtlCol="0" anchor="t"/>
          <a:lstStyle/>
          <a:p>
            <a:pPr defTabSz="761970">
              <a:lnSpc>
                <a:spcPts val="1958"/>
              </a:lnSpc>
            </a:pPr>
            <a:r>
              <a:rPr lang="en-US" sz="2000" b="1">
                <a:solidFill>
                  <a:srgbClr val="FF0000"/>
                </a:solidFill>
                <a:latin typeface="Fraunces Extra Bold" pitchFamily="34" charset="0"/>
                <a:ea typeface="Fraunces Extra Bold" pitchFamily="34" charset="-122"/>
                <a:cs typeface="Fraunces Extra Bold" pitchFamily="34" charset="-120"/>
              </a:rPr>
              <a:t>Data Privacy &amp; Security Concerns</a:t>
            </a:r>
            <a:endParaRPr lang="en-US" sz="2000">
              <a:solidFill>
                <a:srgbClr val="FF0000"/>
              </a:solidFill>
              <a:latin typeface="Calibri" panose="020F0502020204030204"/>
            </a:endParaRPr>
          </a:p>
        </p:txBody>
      </p:sp>
      <p:sp>
        <p:nvSpPr>
          <p:cNvPr id="7" name="Text 3">
            <a:extLst>
              <a:ext uri="{FF2B5EF4-FFF2-40B4-BE49-F238E27FC236}">
                <a16:creationId xmlns:a16="http://schemas.microsoft.com/office/drawing/2014/main" id="{F0F2EA2B-E043-2AD0-2F71-F1CA916FBA23}"/>
              </a:ext>
            </a:extLst>
          </p:cNvPr>
          <p:cNvSpPr/>
          <p:nvPr/>
        </p:nvSpPr>
        <p:spPr>
          <a:xfrm>
            <a:off x="635549" y="1692653"/>
            <a:ext cx="5140424"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Handling sensitive data in AI systems increases the risk of breaches and leaks.</a:t>
            </a:r>
            <a:endParaRPr lang="en-US" sz="1250">
              <a:solidFill>
                <a:prstClr val="black"/>
              </a:solidFill>
              <a:latin typeface="Calibri" panose="020F0502020204030204"/>
            </a:endParaRPr>
          </a:p>
        </p:txBody>
      </p:sp>
      <p:sp>
        <p:nvSpPr>
          <p:cNvPr id="8" name="Shape 4">
            <a:extLst>
              <a:ext uri="{FF2B5EF4-FFF2-40B4-BE49-F238E27FC236}">
                <a16:creationId xmlns:a16="http://schemas.microsoft.com/office/drawing/2014/main" id="{CAB7FAFD-4CA8-E249-E92C-9B372C2EB211}"/>
              </a:ext>
            </a:extLst>
          </p:cNvPr>
          <p:cNvSpPr/>
          <p:nvPr/>
        </p:nvSpPr>
        <p:spPr>
          <a:xfrm>
            <a:off x="6094464" y="1189018"/>
            <a:ext cx="5458917" cy="1172468"/>
          </a:xfrm>
          <a:prstGeom prst="roundRect">
            <a:avLst>
              <a:gd name="adj" fmla="val 12227"/>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9" name="Text 5">
            <a:extLst>
              <a:ext uri="{FF2B5EF4-FFF2-40B4-BE49-F238E27FC236}">
                <a16:creationId xmlns:a16="http://schemas.microsoft.com/office/drawing/2014/main" id="{B91DC9B3-108F-16FF-B0E3-5A64A86E35EB}"/>
              </a:ext>
            </a:extLst>
          </p:cNvPr>
          <p:cNvSpPr/>
          <p:nvPr/>
        </p:nvSpPr>
        <p:spPr>
          <a:xfrm>
            <a:off x="6253711" y="1348264"/>
            <a:ext cx="2236788" cy="248841"/>
          </a:xfrm>
          <a:prstGeom prst="rect">
            <a:avLst/>
          </a:prstGeom>
          <a:noFill/>
          <a:ln/>
        </p:spPr>
        <p:txBody>
          <a:bodyPr wrap="none" lIns="0" tIns="0" rIns="0" bIns="0" rtlCol="0" anchor="t"/>
          <a:lstStyle/>
          <a:p>
            <a:pPr defTabSz="761970">
              <a:lnSpc>
                <a:spcPts val="1958"/>
              </a:lnSpc>
            </a:pPr>
            <a:r>
              <a:rPr lang="en-US" sz="2000" b="1">
                <a:solidFill>
                  <a:schemeClr val="accent2">
                    <a:lumMod val="75000"/>
                  </a:schemeClr>
                </a:solidFill>
                <a:latin typeface="Fraunces Extra Bold" pitchFamily="34" charset="0"/>
                <a:ea typeface="Fraunces Extra Bold" pitchFamily="34" charset="-122"/>
                <a:cs typeface="Fraunces Extra Bold" pitchFamily="34" charset="-120"/>
              </a:rPr>
              <a:t>Model Bias and Errors</a:t>
            </a:r>
            <a:endParaRPr lang="en-US" sz="2000">
              <a:solidFill>
                <a:schemeClr val="accent2">
                  <a:lumMod val="75000"/>
                </a:schemeClr>
              </a:solidFill>
              <a:latin typeface="Calibri" panose="020F0502020204030204"/>
            </a:endParaRPr>
          </a:p>
        </p:txBody>
      </p:sp>
      <p:sp>
        <p:nvSpPr>
          <p:cNvPr id="10" name="Text 6">
            <a:extLst>
              <a:ext uri="{FF2B5EF4-FFF2-40B4-BE49-F238E27FC236}">
                <a16:creationId xmlns:a16="http://schemas.microsoft.com/office/drawing/2014/main" id="{E71B51B7-26D1-8469-BCF4-82728EA77F67}"/>
              </a:ext>
            </a:extLst>
          </p:cNvPr>
          <p:cNvSpPr/>
          <p:nvPr/>
        </p:nvSpPr>
        <p:spPr>
          <a:xfrm>
            <a:off x="6253711" y="1692653"/>
            <a:ext cx="5140424"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models trained on biased or incomplete data can produce misleading results, eroding trust.</a:t>
            </a:r>
            <a:endParaRPr lang="en-US" sz="1250">
              <a:solidFill>
                <a:prstClr val="black"/>
              </a:solidFill>
              <a:latin typeface="Calibri" panose="020F0502020204030204"/>
            </a:endParaRPr>
          </a:p>
        </p:txBody>
      </p:sp>
      <p:sp>
        <p:nvSpPr>
          <p:cNvPr id="59" name="Shape 7">
            <a:extLst>
              <a:ext uri="{FF2B5EF4-FFF2-40B4-BE49-F238E27FC236}">
                <a16:creationId xmlns:a16="http://schemas.microsoft.com/office/drawing/2014/main" id="{18707D61-E7AF-5ECE-77A7-BE3264F64820}"/>
              </a:ext>
            </a:extLst>
          </p:cNvPr>
          <p:cNvSpPr/>
          <p:nvPr/>
        </p:nvSpPr>
        <p:spPr>
          <a:xfrm>
            <a:off x="476302" y="2520733"/>
            <a:ext cx="5458917" cy="1172468"/>
          </a:xfrm>
          <a:prstGeom prst="roundRect">
            <a:avLst>
              <a:gd name="adj" fmla="val 12227"/>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60" name="Text 8">
            <a:extLst>
              <a:ext uri="{FF2B5EF4-FFF2-40B4-BE49-F238E27FC236}">
                <a16:creationId xmlns:a16="http://schemas.microsoft.com/office/drawing/2014/main" id="{549FAD8B-996E-68DE-2B44-2235FC0E90D8}"/>
              </a:ext>
            </a:extLst>
          </p:cNvPr>
          <p:cNvSpPr/>
          <p:nvPr/>
        </p:nvSpPr>
        <p:spPr>
          <a:xfrm>
            <a:off x="635548" y="2679979"/>
            <a:ext cx="3186643" cy="248841"/>
          </a:xfrm>
          <a:prstGeom prst="rect">
            <a:avLst/>
          </a:prstGeom>
          <a:noFill/>
          <a:ln/>
        </p:spPr>
        <p:txBody>
          <a:bodyPr wrap="none" lIns="0" tIns="0" rIns="0" bIns="0" rtlCol="0" anchor="t"/>
          <a:lstStyle/>
          <a:p>
            <a:pPr defTabSz="761970">
              <a:lnSpc>
                <a:spcPts val="1958"/>
              </a:lnSpc>
            </a:pPr>
            <a:r>
              <a:rPr lang="en-US" sz="2000" b="1">
                <a:solidFill>
                  <a:schemeClr val="accent4">
                    <a:lumMod val="50000"/>
                  </a:schemeClr>
                </a:solidFill>
                <a:latin typeface="Fraunces Extra Bold" pitchFamily="34" charset="0"/>
                <a:ea typeface="Fraunces Extra Bold" pitchFamily="34" charset="-122"/>
                <a:cs typeface="Fraunces Extra Bold" pitchFamily="34" charset="-120"/>
              </a:rPr>
              <a:t>Over-Reliance on Automation</a:t>
            </a:r>
            <a:endParaRPr lang="en-US" sz="2000">
              <a:solidFill>
                <a:schemeClr val="accent4">
                  <a:lumMod val="50000"/>
                </a:schemeClr>
              </a:solidFill>
              <a:latin typeface="Calibri" panose="020F0502020204030204"/>
            </a:endParaRPr>
          </a:p>
        </p:txBody>
      </p:sp>
      <p:sp>
        <p:nvSpPr>
          <p:cNvPr id="61" name="Text 9">
            <a:extLst>
              <a:ext uri="{FF2B5EF4-FFF2-40B4-BE49-F238E27FC236}">
                <a16:creationId xmlns:a16="http://schemas.microsoft.com/office/drawing/2014/main" id="{58AD5B78-7FB0-0AD2-31A7-7198CB300D5F}"/>
              </a:ext>
            </a:extLst>
          </p:cNvPr>
          <p:cNvSpPr/>
          <p:nvPr/>
        </p:nvSpPr>
        <p:spPr>
          <a:xfrm>
            <a:off x="635549" y="3024367"/>
            <a:ext cx="5140424"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Excessive reliance on AI can erode human judgment and lead to undetected errors in processes.</a:t>
            </a:r>
            <a:endParaRPr lang="en-US" sz="1250">
              <a:solidFill>
                <a:prstClr val="black"/>
              </a:solidFill>
              <a:latin typeface="Calibri" panose="020F0502020204030204"/>
            </a:endParaRPr>
          </a:p>
        </p:txBody>
      </p:sp>
      <p:sp>
        <p:nvSpPr>
          <p:cNvPr id="62" name="Shape 10">
            <a:extLst>
              <a:ext uri="{FF2B5EF4-FFF2-40B4-BE49-F238E27FC236}">
                <a16:creationId xmlns:a16="http://schemas.microsoft.com/office/drawing/2014/main" id="{56FBEE94-F512-DA93-A6BA-278FCB3505F8}"/>
              </a:ext>
            </a:extLst>
          </p:cNvPr>
          <p:cNvSpPr/>
          <p:nvPr/>
        </p:nvSpPr>
        <p:spPr>
          <a:xfrm>
            <a:off x="6094464" y="2520733"/>
            <a:ext cx="5458917" cy="1172468"/>
          </a:xfrm>
          <a:prstGeom prst="roundRect">
            <a:avLst>
              <a:gd name="adj" fmla="val 12227"/>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63" name="Text 11">
            <a:extLst>
              <a:ext uri="{FF2B5EF4-FFF2-40B4-BE49-F238E27FC236}">
                <a16:creationId xmlns:a16="http://schemas.microsoft.com/office/drawing/2014/main" id="{EEFA76D8-8BE6-70A9-A11B-E9CD708400AB}"/>
              </a:ext>
            </a:extLst>
          </p:cNvPr>
          <p:cNvSpPr/>
          <p:nvPr/>
        </p:nvSpPr>
        <p:spPr>
          <a:xfrm>
            <a:off x="6253710" y="2679979"/>
            <a:ext cx="2316957" cy="248841"/>
          </a:xfrm>
          <a:prstGeom prst="rect">
            <a:avLst/>
          </a:prstGeom>
          <a:noFill/>
          <a:ln/>
        </p:spPr>
        <p:txBody>
          <a:bodyPr wrap="none" lIns="0" tIns="0" rIns="0" bIns="0" rtlCol="0" anchor="t"/>
          <a:lstStyle/>
          <a:p>
            <a:pPr defTabSz="761970">
              <a:lnSpc>
                <a:spcPts val="1958"/>
              </a:lnSpc>
            </a:pPr>
            <a:r>
              <a:rPr lang="en-US" sz="2000" b="1">
                <a:solidFill>
                  <a:schemeClr val="accent1">
                    <a:lumMod val="50000"/>
                  </a:schemeClr>
                </a:solidFill>
                <a:latin typeface="Fraunces Extra Bold" pitchFamily="34" charset="0"/>
                <a:ea typeface="Fraunces Extra Bold" pitchFamily="34" charset="-122"/>
                <a:cs typeface="Fraunces Extra Bold" pitchFamily="34" charset="-120"/>
              </a:rPr>
              <a:t>Integration Challenges</a:t>
            </a:r>
            <a:endParaRPr lang="en-US" sz="2000">
              <a:solidFill>
                <a:schemeClr val="accent1">
                  <a:lumMod val="50000"/>
                </a:schemeClr>
              </a:solidFill>
              <a:latin typeface="Calibri" panose="020F0502020204030204"/>
            </a:endParaRPr>
          </a:p>
        </p:txBody>
      </p:sp>
      <p:sp>
        <p:nvSpPr>
          <p:cNvPr id="64" name="Text 12">
            <a:extLst>
              <a:ext uri="{FF2B5EF4-FFF2-40B4-BE49-F238E27FC236}">
                <a16:creationId xmlns:a16="http://schemas.microsoft.com/office/drawing/2014/main" id="{53C43B9F-E9F6-D04F-DD63-5C8C8D63A580}"/>
              </a:ext>
            </a:extLst>
          </p:cNvPr>
          <p:cNvSpPr/>
          <p:nvPr/>
        </p:nvSpPr>
        <p:spPr>
          <a:xfrm>
            <a:off x="6253711" y="3024367"/>
            <a:ext cx="5140424"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Legacy systems may struggle to integrate with modern AI tools, requiring significant upfront costs and effort.</a:t>
            </a:r>
            <a:endParaRPr lang="en-US" sz="1250">
              <a:solidFill>
                <a:prstClr val="black"/>
              </a:solidFill>
              <a:latin typeface="Calibri" panose="020F0502020204030204"/>
            </a:endParaRPr>
          </a:p>
        </p:txBody>
      </p:sp>
      <p:sp>
        <p:nvSpPr>
          <p:cNvPr id="65" name="Shape 13">
            <a:extLst>
              <a:ext uri="{FF2B5EF4-FFF2-40B4-BE49-F238E27FC236}">
                <a16:creationId xmlns:a16="http://schemas.microsoft.com/office/drawing/2014/main" id="{66CDC7A8-8F1D-B9E3-9302-0D03E3E96FAC}"/>
              </a:ext>
            </a:extLst>
          </p:cNvPr>
          <p:cNvSpPr/>
          <p:nvPr/>
        </p:nvSpPr>
        <p:spPr>
          <a:xfrm>
            <a:off x="476302" y="3852447"/>
            <a:ext cx="5458917" cy="1172468"/>
          </a:xfrm>
          <a:prstGeom prst="roundRect">
            <a:avLst>
              <a:gd name="adj" fmla="val 12227"/>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66" name="Text 14">
            <a:extLst>
              <a:ext uri="{FF2B5EF4-FFF2-40B4-BE49-F238E27FC236}">
                <a16:creationId xmlns:a16="http://schemas.microsoft.com/office/drawing/2014/main" id="{49C5CAB1-165D-DB58-015B-7F5C967EAB85}"/>
              </a:ext>
            </a:extLst>
          </p:cNvPr>
          <p:cNvSpPr/>
          <p:nvPr/>
        </p:nvSpPr>
        <p:spPr>
          <a:xfrm>
            <a:off x="635549" y="4011693"/>
            <a:ext cx="3403997" cy="248841"/>
          </a:xfrm>
          <a:prstGeom prst="rect">
            <a:avLst/>
          </a:prstGeom>
          <a:noFill/>
          <a:ln/>
        </p:spPr>
        <p:txBody>
          <a:bodyPr wrap="none" lIns="0" tIns="0" rIns="0" bIns="0" rtlCol="0" anchor="t"/>
          <a:lstStyle/>
          <a:p>
            <a:pPr defTabSz="761970">
              <a:lnSpc>
                <a:spcPts val="1958"/>
              </a:lnSpc>
            </a:pPr>
            <a:r>
              <a:rPr lang="en-US" sz="2000" b="1">
                <a:solidFill>
                  <a:srgbClr val="00B0F0"/>
                </a:solidFill>
                <a:latin typeface="Fraunces Extra Bold" pitchFamily="34" charset="0"/>
                <a:ea typeface="Fraunces Extra Bold" pitchFamily="34" charset="-122"/>
                <a:cs typeface="Fraunces Extra Bold" pitchFamily="34" charset="-120"/>
              </a:rPr>
              <a:t>Regulatory and Compliance Risks</a:t>
            </a:r>
            <a:endParaRPr lang="en-US" sz="2000">
              <a:solidFill>
                <a:srgbClr val="00B0F0"/>
              </a:solidFill>
              <a:latin typeface="Calibri" panose="020F0502020204030204"/>
            </a:endParaRPr>
          </a:p>
        </p:txBody>
      </p:sp>
      <p:sp>
        <p:nvSpPr>
          <p:cNvPr id="67" name="Text 15">
            <a:extLst>
              <a:ext uri="{FF2B5EF4-FFF2-40B4-BE49-F238E27FC236}">
                <a16:creationId xmlns:a16="http://schemas.microsoft.com/office/drawing/2014/main" id="{5BE7415A-1AC8-9774-788B-61FBB21F7A67}"/>
              </a:ext>
            </a:extLst>
          </p:cNvPr>
          <p:cNvSpPr/>
          <p:nvPr/>
        </p:nvSpPr>
        <p:spPr>
          <a:xfrm>
            <a:off x="635549" y="4356081"/>
            <a:ext cx="5140424"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systems may not fully align with regulatory requirements, exposing companies to legal penalties.</a:t>
            </a:r>
            <a:endParaRPr lang="en-US" sz="1250">
              <a:solidFill>
                <a:prstClr val="black"/>
              </a:solidFill>
              <a:latin typeface="Calibri" panose="020F0502020204030204"/>
            </a:endParaRPr>
          </a:p>
        </p:txBody>
      </p:sp>
      <p:sp>
        <p:nvSpPr>
          <p:cNvPr id="68" name="Shape 16">
            <a:extLst>
              <a:ext uri="{FF2B5EF4-FFF2-40B4-BE49-F238E27FC236}">
                <a16:creationId xmlns:a16="http://schemas.microsoft.com/office/drawing/2014/main" id="{6E939CC7-BF27-EF8D-1E79-7255DF71E4EF}"/>
              </a:ext>
            </a:extLst>
          </p:cNvPr>
          <p:cNvSpPr/>
          <p:nvPr/>
        </p:nvSpPr>
        <p:spPr>
          <a:xfrm>
            <a:off x="6094464" y="3852447"/>
            <a:ext cx="5458917" cy="1172468"/>
          </a:xfrm>
          <a:prstGeom prst="roundRect">
            <a:avLst>
              <a:gd name="adj" fmla="val 12227"/>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69" name="Text 17">
            <a:extLst>
              <a:ext uri="{FF2B5EF4-FFF2-40B4-BE49-F238E27FC236}">
                <a16:creationId xmlns:a16="http://schemas.microsoft.com/office/drawing/2014/main" id="{308AC852-9A55-CFF5-6676-7E166FA0F819}"/>
              </a:ext>
            </a:extLst>
          </p:cNvPr>
          <p:cNvSpPr/>
          <p:nvPr/>
        </p:nvSpPr>
        <p:spPr>
          <a:xfrm>
            <a:off x="6253710" y="4011693"/>
            <a:ext cx="3271540" cy="248841"/>
          </a:xfrm>
          <a:prstGeom prst="rect">
            <a:avLst/>
          </a:prstGeom>
          <a:noFill/>
          <a:ln/>
        </p:spPr>
        <p:txBody>
          <a:bodyPr wrap="none" lIns="0" tIns="0" rIns="0" bIns="0" rtlCol="0" anchor="t"/>
          <a:lstStyle/>
          <a:p>
            <a:pPr defTabSz="761970">
              <a:lnSpc>
                <a:spcPts val="1958"/>
              </a:lnSpc>
            </a:pPr>
            <a:r>
              <a:rPr lang="en-US" sz="2000" b="1">
                <a:solidFill>
                  <a:srgbClr val="0070C0"/>
                </a:solidFill>
                <a:latin typeface="Fraunces Extra Bold" pitchFamily="34" charset="0"/>
                <a:ea typeface="Fraunces Extra Bold" pitchFamily="34" charset="-122"/>
                <a:cs typeface="Fraunces Extra Bold" pitchFamily="34" charset="-120"/>
              </a:rPr>
              <a:t>Job Displacement and Skills Gap</a:t>
            </a:r>
            <a:endParaRPr lang="en-US" sz="2000">
              <a:solidFill>
                <a:srgbClr val="0070C0"/>
              </a:solidFill>
              <a:latin typeface="Calibri" panose="020F0502020204030204"/>
            </a:endParaRPr>
          </a:p>
        </p:txBody>
      </p:sp>
      <p:sp>
        <p:nvSpPr>
          <p:cNvPr id="70" name="Text 18">
            <a:extLst>
              <a:ext uri="{FF2B5EF4-FFF2-40B4-BE49-F238E27FC236}">
                <a16:creationId xmlns:a16="http://schemas.microsoft.com/office/drawing/2014/main" id="{94FF8128-5778-7008-9BE5-5A9DA69E58B6}"/>
              </a:ext>
            </a:extLst>
          </p:cNvPr>
          <p:cNvSpPr/>
          <p:nvPr/>
        </p:nvSpPr>
        <p:spPr>
          <a:xfrm>
            <a:off x="6253711" y="4356081"/>
            <a:ext cx="5140424"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automation may lead to job displacement, requiring significant reskilling efforts for professionals.</a:t>
            </a:r>
            <a:endParaRPr lang="en-US" sz="1250">
              <a:solidFill>
                <a:prstClr val="black"/>
              </a:solidFill>
              <a:latin typeface="Calibri" panose="020F0502020204030204"/>
            </a:endParaRPr>
          </a:p>
        </p:txBody>
      </p:sp>
      <p:sp>
        <p:nvSpPr>
          <p:cNvPr id="71" name="Shape 19">
            <a:extLst>
              <a:ext uri="{FF2B5EF4-FFF2-40B4-BE49-F238E27FC236}">
                <a16:creationId xmlns:a16="http://schemas.microsoft.com/office/drawing/2014/main" id="{CDD1C0F0-39A8-F782-B1DA-7C0A5D1EC5B5}"/>
              </a:ext>
            </a:extLst>
          </p:cNvPr>
          <p:cNvSpPr/>
          <p:nvPr/>
        </p:nvSpPr>
        <p:spPr>
          <a:xfrm>
            <a:off x="476302" y="5184161"/>
            <a:ext cx="5458917" cy="1172468"/>
          </a:xfrm>
          <a:prstGeom prst="roundRect">
            <a:avLst>
              <a:gd name="adj" fmla="val 12227"/>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72" name="Text 20">
            <a:extLst>
              <a:ext uri="{FF2B5EF4-FFF2-40B4-BE49-F238E27FC236}">
                <a16:creationId xmlns:a16="http://schemas.microsoft.com/office/drawing/2014/main" id="{C15DEE44-67A8-FFA1-FEC5-FED4A00E3C3E}"/>
              </a:ext>
            </a:extLst>
          </p:cNvPr>
          <p:cNvSpPr/>
          <p:nvPr/>
        </p:nvSpPr>
        <p:spPr>
          <a:xfrm>
            <a:off x="635549" y="5343407"/>
            <a:ext cx="2293044" cy="248841"/>
          </a:xfrm>
          <a:prstGeom prst="rect">
            <a:avLst/>
          </a:prstGeom>
          <a:noFill/>
          <a:ln/>
        </p:spPr>
        <p:txBody>
          <a:bodyPr wrap="none" lIns="0" tIns="0" rIns="0" bIns="0" rtlCol="0" anchor="t"/>
          <a:lstStyle/>
          <a:p>
            <a:pPr defTabSz="761970">
              <a:lnSpc>
                <a:spcPts val="1958"/>
              </a:lnSpc>
            </a:pPr>
            <a:r>
              <a:rPr lang="en-US" sz="2000" b="1">
                <a:solidFill>
                  <a:srgbClr val="92D050"/>
                </a:solidFill>
                <a:latin typeface="Fraunces Extra Bold" pitchFamily="34" charset="0"/>
                <a:ea typeface="Fraunces Extra Bold" pitchFamily="34" charset="-122"/>
                <a:cs typeface="Fraunces Extra Bold" pitchFamily="34" charset="-120"/>
              </a:rPr>
              <a:t>Environmental Impact</a:t>
            </a:r>
            <a:endParaRPr lang="en-US" sz="2000">
              <a:solidFill>
                <a:srgbClr val="92D050"/>
              </a:solidFill>
              <a:latin typeface="Calibri" panose="020F0502020204030204"/>
            </a:endParaRPr>
          </a:p>
        </p:txBody>
      </p:sp>
      <p:sp>
        <p:nvSpPr>
          <p:cNvPr id="73" name="Text 21">
            <a:extLst>
              <a:ext uri="{FF2B5EF4-FFF2-40B4-BE49-F238E27FC236}">
                <a16:creationId xmlns:a16="http://schemas.microsoft.com/office/drawing/2014/main" id="{3F403F1A-B5FD-C17B-E9FF-0F8FFC56206F}"/>
              </a:ext>
            </a:extLst>
          </p:cNvPr>
          <p:cNvSpPr/>
          <p:nvPr/>
        </p:nvSpPr>
        <p:spPr>
          <a:xfrm>
            <a:off x="635549" y="5687795"/>
            <a:ext cx="5140424"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Large-scale AI implementation can increase energy consumption and carbon footprints.</a:t>
            </a:r>
            <a:endParaRPr lang="en-US" sz="1250">
              <a:solidFill>
                <a:prstClr val="black"/>
              </a:solidFill>
              <a:latin typeface="Calibri" panose="020F0502020204030204"/>
            </a:endParaRPr>
          </a:p>
        </p:txBody>
      </p:sp>
      <p:sp>
        <p:nvSpPr>
          <p:cNvPr id="74" name="Shape 22">
            <a:extLst>
              <a:ext uri="{FF2B5EF4-FFF2-40B4-BE49-F238E27FC236}">
                <a16:creationId xmlns:a16="http://schemas.microsoft.com/office/drawing/2014/main" id="{950D042D-52C8-A8BB-5C80-81C2567D4E55}"/>
              </a:ext>
            </a:extLst>
          </p:cNvPr>
          <p:cNvSpPr/>
          <p:nvPr/>
        </p:nvSpPr>
        <p:spPr>
          <a:xfrm>
            <a:off x="6094464" y="5184161"/>
            <a:ext cx="5458917" cy="1172468"/>
          </a:xfrm>
          <a:prstGeom prst="roundRect">
            <a:avLst>
              <a:gd name="adj" fmla="val 12227"/>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75" name="Text 23">
            <a:extLst>
              <a:ext uri="{FF2B5EF4-FFF2-40B4-BE49-F238E27FC236}">
                <a16:creationId xmlns:a16="http://schemas.microsoft.com/office/drawing/2014/main" id="{D2F740F8-A6EB-7E66-B319-1D9D764B99F1}"/>
              </a:ext>
            </a:extLst>
          </p:cNvPr>
          <p:cNvSpPr/>
          <p:nvPr/>
        </p:nvSpPr>
        <p:spPr>
          <a:xfrm>
            <a:off x="6253711" y="5343407"/>
            <a:ext cx="2146994" cy="248841"/>
          </a:xfrm>
          <a:prstGeom prst="rect">
            <a:avLst/>
          </a:prstGeom>
          <a:noFill/>
          <a:ln/>
        </p:spPr>
        <p:txBody>
          <a:bodyPr wrap="none" lIns="0" tIns="0" rIns="0" bIns="0" rtlCol="0" anchor="t"/>
          <a:lstStyle/>
          <a:p>
            <a:pPr defTabSz="761970">
              <a:lnSpc>
                <a:spcPts val="1958"/>
              </a:lnSpc>
            </a:pPr>
            <a:r>
              <a:rPr lang="en-US" sz="2000" b="1">
                <a:solidFill>
                  <a:srgbClr val="FF66CC"/>
                </a:solidFill>
                <a:latin typeface="Fraunces Extra Bold" pitchFamily="34" charset="0"/>
                <a:ea typeface="Fraunces Extra Bold" pitchFamily="34" charset="-122"/>
                <a:cs typeface="Fraunces Extra Bold" pitchFamily="34" charset="-120"/>
              </a:rPr>
              <a:t>Resistance to Change</a:t>
            </a:r>
            <a:endParaRPr lang="en-US" sz="2000">
              <a:solidFill>
                <a:srgbClr val="FF66CC"/>
              </a:solidFill>
              <a:latin typeface="Calibri" panose="020F0502020204030204"/>
            </a:endParaRPr>
          </a:p>
        </p:txBody>
      </p:sp>
      <p:sp>
        <p:nvSpPr>
          <p:cNvPr id="76" name="Text 24">
            <a:extLst>
              <a:ext uri="{FF2B5EF4-FFF2-40B4-BE49-F238E27FC236}">
                <a16:creationId xmlns:a16="http://schemas.microsoft.com/office/drawing/2014/main" id="{B95D78A0-DE41-96E1-F72F-2B987DF7E90E}"/>
              </a:ext>
            </a:extLst>
          </p:cNvPr>
          <p:cNvSpPr/>
          <p:nvPr/>
        </p:nvSpPr>
        <p:spPr>
          <a:xfrm>
            <a:off x="6253711" y="5687795"/>
            <a:ext cx="5140424"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Employees may resist adopting AI solutions, slowing down the transition to AI-driven work. This is an opportunity for development approached informatively.</a:t>
            </a:r>
            <a:endParaRPr lang="en-US" sz="1250">
              <a:solidFill>
                <a:prstClr val="black"/>
              </a:solidFill>
              <a:latin typeface="Calibri" panose="020F0502020204030204"/>
            </a:endParaRPr>
          </a:p>
        </p:txBody>
      </p:sp>
    </p:spTree>
    <p:extLst>
      <p:ext uri="{BB962C8B-B14F-4D97-AF65-F5344CB8AC3E}">
        <p14:creationId xmlns:p14="http://schemas.microsoft.com/office/powerpoint/2010/main" val="251759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32693-6BC3-45CD-1D30-6DC710EA096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474149C-063F-EB27-9F05-7D444267635E}"/>
              </a:ext>
            </a:extLst>
          </p:cNvPr>
          <p:cNvSpPr>
            <a:spLocks noGrp="1"/>
          </p:cNvSpPr>
          <p:nvPr>
            <p:ph type="body" sz="quarter" idx="12"/>
          </p:nvPr>
        </p:nvSpPr>
        <p:spPr>
          <a:xfrm>
            <a:off x="812278" y="371445"/>
            <a:ext cx="6769139" cy="642424"/>
          </a:xfrm>
        </p:spPr>
        <p:txBody>
          <a:bodyPr>
            <a:normAutofit/>
          </a:bodyPr>
          <a:lstStyle/>
          <a:p>
            <a:r>
              <a:rPr lang="en-GB" sz="2000" b="1"/>
              <a:t>Thought for the day</a:t>
            </a:r>
          </a:p>
        </p:txBody>
      </p:sp>
      <p:pic>
        <p:nvPicPr>
          <p:cNvPr id="2" name="Picture 5" descr="A picture containing text&#10;&#10;Description automatically generated">
            <a:extLst>
              <a:ext uri="{FF2B5EF4-FFF2-40B4-BE49-F238E27FC236}">
                <a16:creationId xmlns:a16="http://schemas.microsoft.com/office/drawing/2014/main" id="{73D12EFB-D01D-64C6-9F80-5E2E81F02863}"/>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7E544F04-0C0E-4DFD-F49A-3A27389A7480}"/>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8A630B05-6B0B-C0BB-6F4C-A1AF0F23FD89}"/>
              </a:ext>
            </a:extLst>
          </p:cNvPr>
          <p:cNvPicPr>
            <a:picLocks noChangeAspect="1"/>
          </p:cNvPicPr>
          <p:nvPr/>
        </p:nvPicPr>
        <p:blipFill>
          <a:blip r:embed="rId4"/>
          <a:stretch>
            <a:fillRect/>
          </a:stretch>
        </p:blipFill>
        <p:spPr>
          <a:xfrm>
            <a:off x="3066755" y="1397297"/>
            <a:ext cx="6752494" cy="4902591"/>
          </a:xfrm>
          <a:prstGeom prst="rect">
            <a:avLst/>
          </a:prstGeom>
        </p:spPr>
      </p:pic>
    </p:spTree>
    <p:extLst>
      <p:ext uri="{BB962C8B-B14F-4D97-AF65-F5344CB8AC3E}">
        <p14:creationId xmlns:p14="http://schemas.microsoft.com/office/powerpoint/2010/main" val="113117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A9ED5-B542-E996-E39F-341F6208F44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03B9D48-2281-1498-D879-BEFBAC3EF806}"/>
              </a:ext>
            </a:extLst>
          </p:cNvPr>
          <p:cNvSpPr>
            <a:spLocks noGrp="1"/>
          </p:cNvSpPr>
          <p:nvPr>
            <p:ph type="body" sz="quarter" idx="12"/>
          </p:nvPr>
        </p:nvSpPr>
        <p:spPr>
          <a:xfrm>
            <a:off x="812278" y="371445"/>
            <a:ext cx="6769139" cy="642424"/>
          </a:xfrm>
        </p:spPr>
        <p:txBody>
          <a:bodyPr/>
          <a:lstStyle/>
          <a:p>
            <a:r>
              <a:rPr lang="en-GB" sz="2000" b="1">
                <a:solidFill>
                  <a:schemeClr val="bg1"/>
                </a:solidFill>
              </a:rPr>
              <a:t>Working with AI is hard</a:t>
            </a: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573D63AC-8727-7F51-C698-4854A03A3BB0}"/>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F6E65F53-D8BF-BFA3-21CC-AA787BC021FF}"/>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4E4B05DA-3BC0-A8EE-4855-18524C98D5D7}"/>
              </a:ext>
            </a:extLst>
          </p:cNvPr>
          <p:cNvSpPr txBox="1"/>
          <p:nvPr/>
        </p:nvSpPr>
        <p:spPr>
          <a:xfrm>
            <a:off x="1050100" y="1485433"/>
            <a:ext cx="9929376" cy="400110"/>
          </a:xfrm>
          <a:prstGeom prst="rect">
            <a:avLst/>
          </a:prstGeom>
          <a:noFill/>
        </p:spPr>
        <p:txBody>
          <a:bodyPr wrap="square">
            <a:spAutoFit/>
          </a:bodyPr>
          <a:lstStyle/>
          <a:p>
            <a:r>
              <a:rPr lang="en-GB" sz="2000"/>
              <a:t>2 Core AI skills:</a:t>
            </a:r>
          </a:p>
        </p:txBody>
      </p:sp>
      <p:sp>
        <p:nvSpPr>
          <p:cNvPr id="13" name="Rectangle 12">
            <a:extLst>
              <a:ext uri="{FF2B5EF4-FFF2-40B4-BE49-F238E27FC236}">
                <a16:creationId xmlns:a16="http://schemas.microsoft.com/office/drawing/2014/main" id="{F9BDB1AA-D8E7-6ADB-E1D9-068BBE59F32C}"/>
              </a:ext>
            </a:extLst>
          </p:cNvPr>
          <p:cNvSpPr/>
          <p:nvPr/>
        </p:nvSpPr>
        <p:spPr>
          <a:xfrm>
            <a:off x="1849349" y="2740537"/>
            <a:ext cx="3575407" cy="1808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t>AI Prompting</a:t>
            </a:r>
          </a:p>
          <a:p>
            <a:pPr algn="ctr"/>
            <a:r>
              <a:rPr lang="en-GB"/>
              <a:t>Write effective prompts for a variety of complex situations</a:t>
            </a:r>
          </a:p>
        </p:txBody>
      </p:sp>
      <p:sp>
        <p:nvSpPr>
          <p:cNvPr id="14" name="Rectangle 13">
            <a:extLst>
              <a:ext uri="{FF2B5EF4-FFF2-40B4-BE49-F238E27FC236}">
                <a16:creationId xmlns:a16="http://schemas.microsoft.com/office/drawing/2014/main" id="{25501ADF-2B96-667B-6C9C-C02E3780EF41}"/>
              </a:ext>
            </a:extLst>
          </p:cNvPr>
          <p:cNvSpPr/>
          <p:nvPr/>
        </p:nvSpPr>
        <p:spPr>
          <a:xfrm>
            <a:off x="6767246" y="2740537"/>
            <a:ext cx="3575407" cy="1808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t>AI Checking</a:t>
            </a:r>
          </a:p>
          <a:p>
            <a:pPr algn="ctr"/>
            <a:r>
              <a:rPr lang="en-GB"/>
              <a:t>Check answers and discard below-standard AI work</a:t>
            </a:r>
          </a:p>
        </p:txBody>
      </p:sp>
      <p:sp>
        <p:nvSpPr>
          <p:cNvPr id="15" name="TextBox 14">
            <a:extLst>
              <a:ext uri="{FF2B5EF4-FFF2-40B4-BE49-F238E27FC236}">
                <a16:creationId xmlns:a16="http://schemas.microsoft.com/office/drawing/2014/main" id="{DB072A61-36CC-18B4-3DAD-E6D132D6D13E}"/>
              </a:ext>
            </a:extLst>
          </p:cNvPr>
          <p:cNvSpPr txBox="1"/>
          <p:nvPr/>
        </p:nvSpPr>
        <p:spPr>
          <a:xfrm>
            <a:off x="931228" y="5409086"/>
            <a:ext cx="9929376" cy="461665"/>
          </a:xfrm>
          <a:prstGeom prst="rect">
            <a:avLst/>
          </a:prstGeom>
          <a:noFill/>
        </p:spPr>
        <p:txBody>
          <a:bodyPr wrap="square">
            <a:spAutoFit/>
          </a:bodyPr>
          <a:lstStyle/>
          <a:p>
            <a:r>
              <a:rPr lang="en-GB" sz="2400">
                <a:solidFill>
                  <a:srgbClr val="FF0000"/>
                </a:solidFill>
              </a:rPr>
              <a:t>Doing this well takes effort, training and practice</a:t>
            </a:r>
          </a:p>
        </p:txBody>
      </p:sp>
    </p:spTree>
    <p:extLst>
      <p:ext uri="{BB962C8B-B14F-4D97-AF65-F5344CB8AC3E}">
        <p14:creationId xmlns:p14="http://schemas.microsoft.com/office/powerpoint/2010/main" val="375301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725F0-F343-064F-9EDF-4462FC5F671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B47F056-7740-41EC-E43B-15533A61B3D6}"/>
              </a:ext>
            </a:extLst>
          </p:cNvPr>
          <p:cNvSpPr>
            <a:spLocks noGrp="1"/>
          </p:cNvSpPr>
          <p:nvPr>
            <p:ph type="body" sz="quarter" idx="12"/>
          </p:nvPr>
        </p:nvSpPr>
        <p:spPr>
          <a:xfrm>
            <a:off x="812278" y="371445"/>
            <a:ext cx="6769139" cy="642424"/>
          </a:xfrm>
        </p:spPr>
        <p:txBody>
          <a:bodyPr/>
          <a:lstStyle/>
          <a:p>
            <a:r>
              <a:rPr lang="en-GB" sz="2000" b="1"/>
              <a:t>Staff survey on feedback about AI</a:t>
            </a:r>
            <a:endParaRPr lang="en-GB" sz="2000" b="1">
              <a:solidFill>
                <a:schemeClr val="bg1"/>
              </a:solidFill>
            </a:endParaRP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D04AE9A5-D088-DB07-2743-A411CDDC0D81}"/>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B2397EB2-2173-0CB4-BF58-F952FCB28262}"/>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6B97134F-1837-8606-136B-F6E918DE6127}"/>
              </a:ext>
            </a:extLst>
          </p:cNvPr>
          <p:cNvSpPr txBox="1"/>
          <p:nvPr/>
        </p:nvSpPr>
        <p:spPr>
          <a:xfrm>
            <a:off x="685800" y="1189018"/>
            <a:ext cx="10369296" cy="1692771"/>
          </a:xfrm>
          <a:prstGeom prst="rect">
            <a:avLst/>
          </a:prstGeom>
          <a:noFill/>
        </p:spPr>
        <p:txBody>
          <a:bodyPr wrap="square" lIns="91440" tIns="45720" rIns="91440" bIns="45720" rtlCol="0" anchor="t">
            <a:spAutoFit/>
          </a:bodyPr>
          <a:lstStyle/>
          <a:p>
            <a:r>
              <a:rPr lang="en-GB"/>
              <a:t>To fully understand the Trusts requirement, we ran a survey to try and capture user's feedback and feelings about AI.  This will help to ensure that any future use of these tools is shaped by the needs of ELFT staff and patients. There were 6 key themes:</a:t>
            </a:r>
          </a:p>
          <a:p>
            <a:endParaRPr lang="en-GB"/>
          </a:p>
          <a:p>
            <a:endParaRPr lang="en-GB"/>
          </a:p>
          <a:p>
            <a:pPr marL="285750" indent="-285750">
              <a:buFont typeface="Arial" panose="020B0604020202020204" pitchFamily="34" charset="0"/>
              <a:buChar char="•"/>
            </a:pPr>
            <a:endParaRPr lang="en-GB" sz="1400"/>
          </a:p>
        </p:txBody>
      </p:sp>
      <p:sp>
        <p:nvSpPr>
          <p:cNvPr id="3" name="TextBox 2">
            <a:extLst>
              <a:ext uri="{FF2B5EF4-FFF2-40B4-BE49-F238E27FC236}">
                <a16:creationId xmlns:a16="http://schemas.microsoft.com/office/drawing/2014/main" id="{5FA897DB-6BE7-24FF-B8CC-5F5B016E62D6}"/>
              </a:ext>
            </a:extLst>
          </p:cNvPr>
          <p:cNvSpPr txBox="1"/>
          <p:nvPr/>
        </p:nvSpPr>
        <p:spPr>
          <a:xfrm>
            <a:off x="579154" y="2191922"/>
            <a:ext cx="6099048" cy="1231106"/>
          </a:xfrm>
          <a:prstGeom prst="rect">
            <a:avLst/>
          </a:prstGeom>
          <a:noFill/>
        </p:spPr>
        <p:txBody>
          <a:bodyPr wrap="square">
            <a:spAutoFit/>
          </a:bodyPr>
          <a:lstStyle/>
          <a:p>
            <a:pPr>
              <a:buNone/>
            </a:pPr>
            <a:r>
              <a:rPr lang="en-GB" b="1">
                <a:solidFill>
                  <a:srgbClr val="0070C0"/>
                </a:solidFill>
              </a:rPr>
              <a:t>Meeting &amp; Task Management</a:t>
            </a:r>
          </a:p>
          <a:p>
            <a:pPr marL="285750" indent="-285750">
              <a:buFont typeface="Arial" panose="020B0604020202020204" pitchFamily="34" charset="0"/>
              <a:buChar char="•"/>
            </a:pPr>
            <a:r>
              <a:rPr lang="en-GB" sz="1400"/>
              <a:t>Note-taking during meetings and populating action points.</a:t>
            </a:r>
          </a:p>
          <a:p>
            <a:pPr marL="285750" indent="-285750">
              <a:buFont typeface="Arial" panose="020B0604020202020204" pitchFamily="34" charset="0"/>
              <a:buChar char="•"/>
            </a:pPr>
            <a:r>
              <a:rPr lang="en-GB" sz="1400"/>
              <a:t>Keeping track of priorities and tasks.</a:t>
            </a:r>
          </a:p>
          <a:p>
            <a:pPr marL="285750" indent="-285750">
              <a:buFont typeface="Arial" panose="020B0604020202020204" pitchFamily="34" charset="0"/>
              <a:buChar char="•"/>
            </a:pPr>
            <a:r>
              <a:rPr lang="en-GB" sz="1400"/>
              <a:t>Drafting agendas and writing minutes.</a:t>
            </a:r>
          </a:p>
          <a:p>
            <a:pPr marL="285750" indent="-285750">
              <a:buFont typeface="Arial" panose="020B0604020202020204" pitchFamily="34" charset="0"/>
              <a:buChar char="•"/>
            </a:pPr>
            <a:r>
              <a:rPr lang="en-GB" sz="1400"/>
              <a:t>Collating statistics and authenticating information.</a:t>
            </a:r>
          </a:p>
        </p:txBody>
      </p:sp>
      <p:sp>
        <p:nvSpPr>
          <p:cNvPr id="5" name="TextBox 4">
            <a:extLst>
              <a:ext uri="{FF2B5EF4-FFF2-40B4-BE49-F238E27FC236}">
                <a16:creationId xmlns:a16="http://schemas.microsoft.com/office/drawing/2014/main" id="{A9B7BFDC-5EF7-A0A9-9E4E-91713E96CE03}"/>
              </a:ext>
            </a:extLst>
          </p:cNvPr>
          <p:cNvSpPr txBox="1"/>
          <p:nvPr/>
        </p:nvSpPr>
        <p:spPr>
          <a:xfrm>
            <a:off x="540113" y="3542255"/>
            <a:ext cx="5476022" cy="1446550"/>
          </a:xfrm>
          <a:prstGeom prst="rect">
            <a:avLst/>
          </a:prstGeom>
          <a:noFill/>
        </p:spPr>
        <p:txBody>
          <a:bodyPr wrap="square">
            <a:spAutoFit/>
          </a:bodyPr>
          <a:lstStyle/>
          <a:p>
            <a:pPr>
              <a:buNone/>
            </a:pPr>
            <a:r>
              <a:rPr lang="en-GB" b="1">
                <a:solidFill>
                  <a:srgbClr val="FF0000"/>
                </a:solidFill>
              </a:rPr>
              <a:t>Communication &amp; Correspondence</a:t>
            </a:r>
          </a:p>
          <a:p>
            <a:pPr marL="285750" indent="-285750">
              <a:buFont typeface="Arial" panose="020B0604020202020204" pitchFamily="34" charset="0"/>
              <a:buChar char="•"/>
            </a:pPr>
            <a:r>
              <a:rPr lang="en-GB" sz="1400"/>
              <a:t>Answering and managing emails (including sending attachments individually).</a:t>
            </a:r>
          </a:p>
          <a:p>
            <a:pPr marL="285750" indent="-285750">
              <a:buFont typeface="Arial" panose="020B0604020202020204" pitchFamily="34" charset="0"/>
              <a:buChar char="•"/>
            </a:pPr>
            <a:r>
              <a:rPr lang="en-GB" sz="1400"/>
              <a:t>Writing letters and clinic correspondence.</a:t>
            </a:r>
          </a:p>
          <a:p>
            <a:pPr marL="285750" indent="-285750">
              <a:buFont typeface="Arial" panose="020B0604020202020204" pitchFamily="34" charset="0"/>
              <a:buChar char="•"/>
            </a:pPr>
            <a:r>
              <a:rPr lang="en-GB" sz="1400"/>
              <a:t>Booking appointments and calling patients for assessments.</a:t>
            </a:r>
          </a:p>
          <a:p>
            <a:pPr marL="285750" indent="-285750">
              <a:buFont typeface="Arial" panose="020B0604020202020204" pitchFamily="34" charset="0"/>
              <a:buChar char="•"/>
            </a:pPr>
            <a:r>
              <a:rPr lang="en-GB" sz="1400"/>
              <a:t>Responding to psychology referrals and general inquiries.</a:t>
            </a:r>
          </a:p>
        </p:txBody>
      </p:sp>
      <p:sp>
        <p:nvSpPr>
          <p:cNvPr id="7" name="TextBox 6">
            <a:extLst>
              <a:ext uri="{FF2B5EF4-FFF2-40B4-BE49-F238E27FC236}">
                <a16:creationId xmlns:a16="http://schemas.microsoft.com/office/drawing/2014/main" id="{F3877FA4-C0A0-C3C9-56D8-6E8504BDD983}"/>
              </a:ext>
            </a:extLst>
          </p:cNvPr>
          <p:cNvSpPr txBox="1"/>
          <p:nvPr/>
        </p:nvSpPr>
        <p:spPr>
          <a:xfrm>
            <a:off x="579154" y="4945707"/>
            <a:ext cx="6099048" cy="1446550"/>
          </a:xfrm>
          <a:prstGeom prst="rect">
            <a:avLst/>
          </a:prstGeom>
          <a:noFill/>
        </p:spPr>
        <p:txBody>
          <a:bodyPr wrap="square">
            <a:spAutoFit/>
          </a:bodyPr>
          <a:lstStyle/>
          <a:p>
            <a:pPr>
              <a:buNone/>
            </a:pPr>
            <a:r>
              <a:rPr lang="en-GB" b="1">
                <a:solidFill>
                  <a:srgbClr val="00B050"/>
                </a:solidFill>
              </a:rPr>
              <a:t>Documentation &amp; Reporting</a:t>
            </a:r>
          </a:p>
          <a:p>
            <a:pPr marL="285750" indent="-285750">
              <a:buFont typeface="Arial" panose="020B0604020202020204" pitchFamily="34" charset="0"/>
              <a:buChar char="•"/>
            </a:pPr>
            <a:r>
              <a:rPr lang="en-GB" sz="1400"/>
              <a:t>Writing reports (assessment, discharge, clinic letters).</a:t>
            </a:r>
          </a:p>
          <a:p>
            <a:pPr marL="285750" indent="-285750">
              <a:buFont typeface="Arial" panose="020B0604020202020204" pitchFamily="34" charset="0"/>
              <a:buChar char="•"/>
            </a:pPr>
            <a:r>
              <a:rPr lang="en-GB" sz="1400"/>
              <a:t>Documenting care plans and meeting notes.</a:t>
            </a:r>
          </a:p>
          <a:p>
            <a:pPr marL="285750" indent="-285750">
              <a:buFont typeface="Arial" panose="020B0604020202020204" pitchFamily="34" charset="0"/>
              <a:buChar char="•"/>
            </a:pPr>
            <a:r>
              <a:rPr lang="en-GB" sz="1400"/>
              <a:t>Writing patient notes after reviews or assessments.</a:t>
            </a:r>
          </a:p>
          <a:p>
            <a:pPr marL="285750" indent="-285750">
              <a:buFont typeface="Arial" panose="020B0604020202020204" pitchFamily="34" charset="0"/>
              <a:buChar char="•"/>
            </a:pPr>
            <a:r>
              <a:rPr lang="en-GB" sz="1400"/>
              <a:t>Inputting outcome measures and questionnaires.</a:t>
            </a:r>
          </a:p>
          <a:p>
            <a:pPr marL="285750" indent="-285750">
              <a:buFont typeface="Arial" panose="020B0604020202020204" pitchFamily="34" charset="0"/>
              <a:buChar char="•"/>
            </a:pPr>
            <a:r>
              <a:rPr lang="en-GB" sz="1400"/>
              <a:t>Progress notes and transcribing clinical information.</a:t>
            </a:r>
          </a:p>
        </p:txBody>
      </p:sp>
      <p:sp>
        <p:nvSpPr>
          <p:cNvPr id="8" name="TextBox 7">
            <a:extLst>
              <a:ext uri="{FF2B5EF4-FFF2-40B4-BE49-F238E27FC236}">
                <a16:creationId xmlns:a16="http://schemas.microsoft.com/office/drawing/2014/main" id="{BA44B781-66D1-D9B5-7514-3D0AFFF31A4F}"/>
              </a:ext>
            </a:extLst>
          </p:cNvPr>
          <p:cNvSpPr txBox="1"/>
          <p:nvPr/>
        </p:nvSpPr>
        <p:spPr>
          <a:xfrm>
            <a:off x="5870448" y="2185950"/>
            <a:ext cx="6099048" cy="1231106"/>
          </a:xfrm>
          <a:prstGeom prst="rect">
            <a:avLst/>
          </a:prstGeom>
          <a:noFill/>
        </p:spPr>
        <p:txBody>
          <a:bodyPr wrap="square">
            <a:spAutoFit/>
          </a:bodyPr>
          <a:lstStyle/>
          <a:p>
            <a:pPr>
              <a:buNone/>
            </a:pPr>
            <a:r>
              <a:rPr lang="en-GB" b="1">
                <a:solidFill>
                  <a:srgbClr val="7030A0"/>
                </a:solidFill>
              </a:rPr>
              <a:t>Administrative Tasks</a:t>
            </a:r>
          </a:p>
          <a:p>
            <a:pPr marL="285750" indent="-285750">
              <a:buFont typeface="Arial" panose="020B0604020202020204" pitchFamily="34" charset="0"/>
              <a:buChar char="•"/>
            </a:pPr>
            <a:r>
              <a:rPr lang="en-GB" sz="1400"/>
              <a:t>Locating documents on shared drives.</a:t>
            </a:r>
          </a:p>
          <a:p>
            <a:pPr marL="285750" indent="-285750">
              <a:buFont typeface="Arial" panose="020B0604020202020204" pitchFamily="34" charset="0"/>
              <a:buChar char="•"/>
            </a:pPr>
            <a:r>
              <a:rPr lang="en-GB" sz="1400"/>
              <a:t>Using templates for letters and emails.</a:t>
            </a:r>
          </a:p>
          <a:p>
            <a:pPr marL="285750" indent="-285750">
              <a:buFont typeface="Arial" panose="020B0604020202020204" pitchFamily="34" charset="0"/>
              <a:buChar char="•"/>
            </a:pPr>
            <a:r>
              <a:rPr lang="en-GB" sz="1400"/>
              <a:t>Drafting emails that could be automated.</a:t>
            </a:r>
          </a:p>
          <a:p>
            <a:pPr marL="285750" indent="-285750">
              <a:buFont typeface="Arial" panose="020B0604020202020204" pitchFamily="34" charset="0"/>
              <a:buChar char="•"/>
            </a:pPr>
            <a:r>
              <a:rPr lang="en-GB" sz="1400"/>
              <a:t>Managing repetitive tasks like pathway changes and medication info.</a:t>
            </a:r>
          </a:p>
        </p:txBody>
      </p:sp>
      <p:sp>
        <p:nvSpPr>
          <p:cNvPr id="9" name="TextBox 8">
            <a:extLst>
              <a:ext uri="{FF2B5EF4-FFF2-40B4-BE49-F238E27FC236}">
                <a16:creationId xmlns:a16="http://schemas.microsoft.com/office/drawing/2014/main" id="{6D04BF55-A42F-5248-A775-05071E058822}"/>
              </a:ext>
            </a:extLst>
          </p:cNvPr>
          <p:cNvSpPr txBox="1"/>
          <p:nvPr/>
        </p:nvSpPr>
        <p:spPr>
          <a:xfrm>
            <a:off x="5870448" y="3429000"/>
            <a:ext cx="6099048" cy="1446550"/>
          </a:xfrm>
          <a:prstGeom prst="rect">
            <a:avLst/>
          </a:prstGeom>
          <a:noFill/>
        </p:spPr>
        <p:txBody>
          <a:bodyPr wrap="square">
            <a:spAutoFit/>
          </a:bodyPr>
          <a:lstStyle/>
          <a:p>
            <a:pPr>
              <a:buNone/>
            </a:pPr>
            <a:r>
              <a:rPr lang="en-GB" b="1">
                <a:solidFill>
                  <a:schemeClr val="accent4">
                    <a:lumMod val="75000"/>
                  </a:schemeClr>
                </a:solidFill>
              </a:rPr>
              <a:t>System &amp; Data Management</a:t>
            </a:r>
          </a:p>
          <a:p>
            <a:pPr marL="285750" indent="-285750">
              <a:buFont typeface="Arial" panose="020B0604020202020204" pitchFamily="34" charset="0"/>
              <a:buChar char="•"/>
            </a:pPr>
            <a:r>
              <a:rPr lang="en-GB" sz="1400"/>
              <a:t>Inputting notes into RIO and </a:t>
            </a:r>
            <a:r>
              <a:rPr lang="en-GB" sz="1400" err="1"/>
              <a:t>SystmOne</a:t>
            </a:r>
            <a:r>
              <a:rPr lang="en-GB" sz="1400"/>
              <a:t>.</a:t>
            </a:r>
          </a:p>
          <a:p>
            <a:pPr marL="285750" indent="-285750">
              <a:buFont typeface="Arial" panose="020B0604020202020204" pitchFamily="34" charset="0"/>
              <a:buChar char="•"/>
            </a:pPr>
            <a:r>
              <a:rPr lang="en-GB" sz="1400"/>
              <a:t>Searching clinical records for relevant details (e.g., medical history, complaint investigations).</a:t>
            </a:r>
          </a:p>
          <a:p>
            <a:pPr marL="285750" indent="-285750">
              <a:buFont typeface="Arial" panose="020B0604020202020204" pitchFamily="34" charset="0"/>
              <a:buChar char="•"/>
            </a:pPr>
            <a:r>
              <a:rPr lang="en-GB" sz="1400"/>
              <a:t>Reviewing notes for redactions before access requests.</a:t>
            </a:r>
          </a:p>
          <a:p>
            <a:pPr marL="285750" indent="-285750">
              <a:buFont typeface="Arial" panose="020B0604020202020204" pitchFamily="34" charset="0"/>
              <a:buChar char="•"/>
            </a:pPr>
            <a:r>
              <a:rPr lang="en-GB" sz="1400"/>
              <a:t>Checking data entry accuracy and chasing incomplete tasks.</a:t>
            </a:r>
          </a:p>
        </p:txBody>
      </p:sp>
      <p:sp>
        <p:nvSpPr>
          <p:cNvPr id="10" name="TextBox 9">
            <a:extLst>
              <a:ext uri="{FF2B5EF4-FFF2-40B4-BE49-F238E27FC236}">
                <a16:creationId xmlns:a16="http://schemas.microsoft.com/office/drawing/2014/main" id="{86628760-4550-51CB-5C61-57E3D4A7E2DB}"/>
              </a:ext>
            </a:extLst>
          </p:cNvPr>
          <p:cNvSpPr txBox="1"/>
          <p:nvPr/>
        </p:nvSpPr>
        <p:spPr>
          <a:xfrm>
            <a:off x="5870448" y="4988010"/>
            <a:ext cx="6099048" cy="1015663"/>
          </a:xfrm>
          <a:prstGeom prst="rect">
            <a:avLst/>
          </a:prstGeom>
          <a:noFill/>
        </p:spPr>
        <p:txBody>
          <a:bodyPr wrap="square">
            <a:spAutoFit/>
          </a:bodyPr>
          <a:lstStyle/>
          <a:p>
            <a:pPr>
              <a:buNone/>
            </a:pPr>
            <a:r>
              <a:rPr lang="en-GB" b="1">
                <a:solidFill>
                  <a:srgbClr val="FF66CC"/>
                </a:solidFill>
              </a:rPr>
              <a:t>Challenges &amp; Observations</a:t>
            </a:r>
          </a:p>
          <a:p>
            <a:pPr marL="285750" indent="-285750">
              <a:buFont typeface="Arial" panose="020B0604020202020204" pitchFamily="34" charset="0"/>
              <a:buChar char="•"/>
            </a:pPr>
            <a:r>
              <a:rPr lang="en-GB" sz="1400"/>
              <a:t>Reading large volumes of clinical information.</a:t>
            </a:r>
          </a:p>
          <a:p>
            <a:pPr marL="285750" indent="-285750">
              <a:buFont typeface="Arial" panose="020B0604020202020204" pitchFamily="34" charset="0"/>
              <a:buChar char="•"/>
            </a:pPr>
            <a:r>
              <a:rPr lang="en-GB" sz="1400"/>
              <a:t>Investigating complaints (time-consuming).</a:t>
            </a:r>
          </a:p>
          <a:p>
            <a:pPr marL="285750" indent="-285750">
              <a:buFont typeface="Arial" panose="020B0604020202020204" pitchFamily="34" charset="0"/>
              <a:buChar char="•"/>
            </a:pPr>
            <a:r>
              <a:rPr lang="en-GB" sz="1400"/>
              <a:t>Frustration with repetitive admin tasks and editing letters.</a:t>
            </a:r>
          </a:p>
        </p:txBody>
      </p:sp>
    </p:spTree>
    <p:extLst>
      <p:ext uri="{BB962C8B-B14F-4D97-AF65-F5344CB8AC3E}">
        <p14:creationId xmlns:p14="http://schemas.microsoft.com/office/powerpoint/2010/main" val="394213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706AA-11D1-109B-7B94-5865E39FDDC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0E1FCF4-71E4-77AF-D8A1-4C3CEE101711}"/>
              </a:ext>
            </a:extLst>
          </p:cNvPr>
          <p:cNvSpPr>
            <a:spLocks noGrp="1"/>
          </p:cNvSpPr>
          <p:nvPr>
            <p:ph type="body" sz="quarter" idx="12"/>
          </p:nvPr>
        </p:nvSpPr>
        <p:spPr>
          <a:xfrm>
            <a:off x="812278" y="371445"/>
            <a:ext cx="6769139" cy="642424"/>
          </a:xfrm>
        </p:spPr>
        <p:txBody>
          <a:bodyPr/>
          <a:lstStyle/>
          <a:p>
            <a:r>
              <a:rPr lang="en-GB" sz="2000" b="1"/>
              <a:t>Current AI Initiatives</a:t>
            </a:r>
            <a:endParaRPr lang="en-GB" sz="2000" b="1">
              <a:solidFill>
                <a:schemeClr val="bg1"/>
              </a:solidFill>
            </a:endParaRP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AEA4891E-AF1C-63B7-5868-778DDAF4E160}"/>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62F947E6-8A90-E59E-D845-B99391ADCE3F}"/>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159FE120-8557-A200-271D-FABD499AA825}"/>
              </a:ext>
            </a:extLst>
          </p:cNvPr>
          <p:cNvSpPr txBox="1"/>
          <p:nvPr/>
        </p:nvSpPr>
        <p:spPr>
          <a:xfrm>
            <a:off x="1353312" y="1397297"/>
            <a:ext cx="8924544" cy="4278094"/>
          </a:xfrm>
          <a:prstGeom prst="rect">
            <a:avLst/>
          </a:prstGeom>
          <a:noFill/>
        </p:spPr>
        <p:txBody>
          <a:bodyPr wrap="square" rtlCol="0">
            <a:spAutoFit/>
          </a:bodyPr>
          <a:lstStyle/>
          <a:p>
            <a:pPr marL="285750" indent="-285750">
              <a:buFont typeface="Arial" panose="020B0604020202020204" pitchFamily="34" charset="0"/>
              <a:buChar char="•"/>
            </a:pPr>
            <a:r>
              <a:rPr lang="en-GB" sz="2400" b="1">
                <a:solidFill>
                  <a:srgbClr val="FF0000"/>
                </a:solidFill>
              </a:rPr>
              <a:t>Non- Clinical  Meeting Summaries </a:t>
            </a:r>
            <a:r>
              <a:rPr lang="en-GB" sz="2000"/>
              <a:t>– initial pilot of MS Teams Intelligent Recap functionality conducted with 21 users. DPIA approved in preparation of wider roll out. Guidance drafted. 200 licences purchased for roll out to admin staff across the trust.</a:t>
            </a:r>
          </a:p>
          <a:p>
            <a:endParaRPr lang="en-GB" sz="2000"/>
          </a:p>
          <a:p>
            <a:pPr marL="285750" indent="-285750">
              <a:buFont typeface="Arial" panose="020B0604020202020204" pitchFamily="34" charset="0"/>
              <a:buChar char="•"/>
            </a:pPr>
            <a:r>
              <a:rPr lang="en-GB" sz="2400" b="1">
                <a:solidFill>
                  <a:srgbClr val="00B0F0"/>
                </a:solidFill>
              </a:rPr>
              <a:t>Non-Clinical GenAI </a:t>
            </a:r>
            <a:r>
              <a:rPr lang="en-GB" sz="2000"/>
              <a:t>– Copilot Chat for the </a:t>
            </a:r>
            <a:r>
              <a:rPr lang="en-GB" sz="2000" err="1"/>
              <a:t>NHSmail</a:t>
            </a:r>
            <a:r>
              <a:rPr lang="en-GB" sz="2000"/>
              <a:t> national tenant enabled. DPIA approved. Comms to all users. Sharing of national training resources. Limited to in browser or teams access not full M365 copilot functionality.</a:t>
            </a:r>
          </a:p>
          <a:p>
            <a:endParaRPr lang="en-GB" sz="2000"/>
          </a:p>
          <a:p>
            <a:pPr marL="285750" indent="-285750">
              <a:buFont typeface="Arial" panose="020B0604020202020204" pitchFamily="34" charset="0"/>
              <a:buChar char="•"/>
            </a:pPr>
            <a:r>
              <a:rPr lang="en-GB" sz="2400" b="1">
                <a:solidFill>
                  <a:srgbClr val="FF66CC"/>
                </a:solidFill>
              </a:rPr>
              <a:t>Clinical Ambient Scribe Technology </a:t>
            </a:r>
            <a:r>
              <a:rPr lang="en-GB" sz="2000"/>
              <a:t>– working on commercials with several vendors to conduct localised pilots. Small initial cohort to confirm benefits case and guidance. MHRA approval confirmed and use of NHSE approved supplier list for selection. </a:t>
            </a:r>
          </a:p>
        </p:txBody>
      </p:sp>
    </p:spTree>
    <p:extLst>
      <p:ext uri="{BB962C8B-B14F-4D97-AF65-F5344CB8AC3E}">
        <p14:creationId xmlns:p14="http://schemas.microsoft.com/office/powerpoint/2010/main" val="273420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725F0-F343-064F-9EDF-4462FC5F671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B47F056-7740-41EC-E43B-15533A61B3D6}"/>
              </a:ext>
            </a:extLst>
          </p:cNvPr>
          <p:cNvSpPr>
            <a:spLocks noGrp="1"/>
          </p:cNvSpPr>
          <p:nvPr>
            <p:ph type="body" sz="quarter" idx="12"/>
          </p:nvPr>
        </p:nvSpPr>
        <p:spPr>
          <a:xfrm>
            <a:off x="812278" y="371445"/>
            <a:ext cx="6769139" cy="642424"/>
          </a:xfrm>
        </p:spPr>
        <p:txBody>
          <a:bodyPr/>
          <a:lstStyle/>
          <a:p>
            <a:r>
              <a:rPr lang="en-GB" sz="2000" b="1"/>
              <a:t>What is Intelligent Recap?</a:t>
            </a:r>
            <a:endParaRPr lang="en-GB" sz="2000" b="1">
              <a:solidFill>
                <a:schemeClr val="bg1"/>
              </a:solidFill>
            </a:endParaRP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D04AE9A5-D088-DB07-2743-A411CDDC0D81}"/>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B2397EB2-2173-0CB4-BF58-F952FCB28262}"/>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6B97134F-1837-8606-136B-F6E918DE6127}"/>
              </a:ext>
            </a:extLst>
          </p:cNvPr>
          <p:cNvSpPr txBox="1"/>
          <p:nvPr/>
        </p:nvSpPr>
        <p:spPr>
          <a:xfrm>
            <a:off x="694944" y="1189018"/>
            <a:ext cx="10506456" cy="5293757"/>
          </a:xfrm>
          <a:prstGeom prst="rect">
            <a:avLst/>
          </a:prstGeom>
          <a:noFill/>
        </p:spPr>
        <p:txBody>
          <a:bodyPr wrap="square" lIns="91440" tIns="45720" rIns="91440" bIns="45720" rtlCol="0" anchor="t">
            <a:spAutoFit/>
          </a:bodyPr>
          <a:lstStyle/>
          <a:p>
            <a:r>
              <a:rPr lang="en-US"/>
              <a:t>Microsoft Premium is an add-on license to enhance the standard Teams experience. The ‘Intelligent Recap’ functionality provides AI features such as meeting summaries, real-time translation, and advanced protection, enabling better engagement in staff meetings. </a:t>
            </a:r>
            <a:endParaRPr lang="en-GB" b="1"/>
          </a:p>
          <a:p>
            <a:r>
              <a:rPr lang="en-US"/>
              <a:t> </a:t>
            </a:r>
            <a:endParaRPr lang="en-GB" b="1"/>
          </a:p>
          <a:p>
            <a:r>
              <a:rPr lang="en-US" b="1">
                <a:solidFill>
                  <a:srgbClr val="FF0000"/>
                </a:solidFill>
              </a:rPr>
              <a:t>Key Features of Intelligent Recap</a:t>
            </a:r>
            <a:endParaRPr lang="en-GB" b="1">
              <a:solidFill>
                <a:srgbClr val="FF0000"/>
              </a:solidFill>
            </a:endParaRPr>
          </a:p>
          <a:p>
            <a:pPr lvl="0"/>
            <a:r>
              <a:rPr lang="en-US"/>
              <a:t>Meeting Summary: An Automatic summary of the discussion topics and key decisions made</a:t>
            </a:r>
            <a:endParaRPr lang="en-GB" b="1"/>
          </a:p>
          <a:p>
            <a:pPr lvl="0"/>
            <a:r>
              <a:rPr lang="en-US"/>
              <a:t>Action Items: AI Identifies the key tasks assigned to each participant and automatically generates a to-do list</a:t>
            </a:r>
          </a:p>
          <a:p>
            <a:pPr lvl="0"/>
            <a:endParaRPr lang="en-US" b="1"/>
          </a:p>
          <a:p>
            <a:pPr lvl="0"/>
            <a:r>
              <a:rPr lang="en-US" b="1">
                <a:solidFill>
                  <a:srgbClr val="7030A0"/>
                </a:solidFill>
              </a:rPr>
              <a:t>Benefits</a:t>
            </a:r>
          </a:p>
          <a:p>
            <a:pPr marL="285750" indent="-285750">
              <a:buFont typeface="Arial" panose="020B0604020202020204" pitchFamily="34" charset="0"/>
              <a:buChar char="•"/>
            </a:pPr>
            <a:r>
              <a:rPr lang="en-GB"/>
              <a:t>Automatically generates summary meeting notes, which must be reviewed and edited to ensure the context and summary is accurate prior to being reshared with the group </a:t>
            </a:r>
          </a:p>
          <a:p>
            <a:pPr marL="285750" indent="-285750">
              <a:buFont typeface="Arial" panose="020B0604020202020204" pitchFamily="34" charset="0"/>
              <a:buChar char="•"/>
            </a:pPr>
            <a:r>
              <a:rPr lang="en-GB"/>
              <a:t>Reduces admin time spent generating meeting notes and summarising actions</a:t>
            </a:r>
          </a:p>
          <a:p>
            <a:pPr marL="285750" indent="-285750">
              <a:buFont typeface="Arial" panose="020B0604020202020204" pitchFamily="34" charset="0"/>
              <a:buChar char="•"/>
            </a:pPr>
            <a:r>
              <a:rPr lang="en-GB"/>
              <a:t>Overall summary of meeting is available within 15mins of the meeting ending</a:t>
            </a:r>
          </a:p>
          <a:p>
            <a:pPr marL="285750" indent="-285750">
              <a:buFont typeface="Arial" panose="020B0604020202020204" pitchFamily="34" charset="0"/>
              <a:buChar char="•"/>
            </a:pPr>
            <a:r>
              <a:rPr lang="en-GB"/>
              <a:t>Participants can focus on the meeting rather than taking notes to improve engagement  </a:t>
            </a:r>
          </a:p>
          <a:p>
            <a:pPr marL="285750" indent="-285750">
              <a:buFont typeface="Arial" panose="020B0604020202020204" pitchFamily="34" charset="0"/>
              <a:buChar char="•"/>
            </a:pPr>
            <a:r>
              <a:rPr lang="en-GB"/>
              <a:t>The use of intelligent recap and the action list provides participants with subject headers and notes captured, enabling them to quickly assimilate the context and review the main points</a:t>
            </a:r>
          </a:p>
          <a:p>
            <a:pPr marL="285750" indent="-285750">
              <a:buFont typeface="Arial" panose="020B0604020202020204" pitchFamily="34" charset="0"/>
              <a:buChar char="•"/>
            </a:pPr>
            <a:r>
              <a:rPr lang="en-GB"/>
              <a:t>Auto note taking can reduce stress for the staff chairing meetings</a:t>
            </a:r>
          </a:p>
          <a:p>
            <a:pPr lvl="0"/>
            <a:endParaRPr lang="en-GB" b="1"/>
          </a:p>
          <a:p>
            <a:pPr marL="285750" indent="-285750">
              <a:buFont typeface="Arial" panose="020B0604020202020204" pitchFamily="34" charset="0"/>
              <a:buChar char="•"/>
            </a:pPr>
            <a:endParaRPr lang="en-GB" sz="1400"/>
          </a:p>
        </p:txBody>
      </p:sp>
    </p:spTree>
    <p:extLst>
      <p:ext uri="{BB962C8B-B14F-4D97-AF65-F5344CB8AC3E}">
        <p14:creationId xmlns:p14="http://schemas.microsoft.com/office/powerpoint/2010/main" val="13322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D21-FCB8-3956-325D-279B4E1FC0F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910454C-1818-FCCB-F8D1-4AC098F850DD}"/>
              </a:ext>
            </a:extLst>
          </p:cNvPr>
          <p:cNvSpPr>
            <a:spLocks noGrp="1"/>
          </p:cNvSpPr>
          <p:nvPr>
            <p:ph type="body" sz="quarter" idx="12"/>
          </p:nvPr>
        </p:nvSpPr>
        <p:spPr>
          <a:xfrm>
            <a:off x="770075" y="301465"/>
            <a:ext cx="7473593" cy="642424"/>
          </a:xfrm>
        </p:spPr>
        <p:txBody>
          <a:bodyPr>
            <a:normAutofit/>
          </a:bodyPr>
          <a:lstStyle/>
          <a:p>
            <a:r>
              <a:rPr lang="en-GB" sz="2000" b="1"/>
              <a:t>Example of Intelligent Recap from Digital Solutions Board</a:t>
            </a:r>
            <a:endParaRPr lang="en-GB" sz="2000" b="1">
              <a:solidFill>
                <a:schemeClr val="bg1"/>
              </a:solidFill>
            </a:endParaRP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9F56C707-6171-E160-4185-7F2D2F569218}"/>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4CBD8DDF-8A22-D44F-B71B-F77BAFEC90AD}"/>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8D98938B-B07D-7D0A-3F97-1D57A2AFD6FB}"/>
              </a:ext>
            </a:extLst>
          </p:cNvPr>
          <p:cNvPicPr>
            <a:picLocks noChangeAspect="1"/>
          </p:cNvPicPr>
          <p:nvPr/>
        </p:nvPicPr>
        <p:blipFill>
          <a:blip r:embed="rId4"/>
          <a:stretch>
            <a:fillRect/>
          </a:stretch>
        </p:blipFill>
        <p:spPr>
          <a:xfrm>
            <a:off x="1072892" y="1138385"/>
            <a:ext cx="8702044" cy="5418150"/>
          </a:xfrm>
          <a:prstGeom prst="rect">
            <a:avLst/>
          </a:prstGeom>
        </p:spPr>
      </p:pic>
    </p:spTree>
    <p:extLst>
      <p:ext uri="{BB962C8B-B14F-4D97-AF65-F5344CB8AC3E}">
        <p14:creationId xmlns:p14="http://schemas.microsoft.com/office/powerpoint/2010/main" val="301917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7926A-0CB4-14F2-0827-665F50E88FA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754212B-200F-0D12-B25A-B24E647BD22B}"/>
              </a:ext>
            </a:extLst>
          </p:cNvPr>
          <p:cNvSpPr>
            <a:spLocks noGrp="1"/>
          </p:cNvSpPr>
          <p:nvPr>
            <p:ph type="body" sz="quarter" idx="12"/>
          </p:nvPr>
        </p:nvSpPr>
        <p:spPr>
          <a:xfrm>
            <a:off x="812278" y="371445"/>
            <a:ext cx="6769139" cy="642424"/>
          </a:xfrm>
        </p:spPr>
        <p:txBody>
          <a:bodyPr/>
          <a:lstStyle/>
          <a:p>
            <a:r>
              <a:rPr lang="en-GB" sz="2000" b="1"/>
              <a:t>What is Copilot Chat?</a:t>
            </a:r>
            <a:endParaRPr lang="en-GB" sz="2000" b="1">
              <a:solidFill>
                <a:schemeClr val="bg1"/>
              </a:solidFill>
            </a:endParaRP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5D9E76EC-DA3E-58EF-0243-240DF462AD5F}"/>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888E76C2-41A6-E4E7-9E27-3F9B31EF4206}"/>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C13212CC-46C7-7C35-87B3-59FCD5A45A80}"/>
              </a:ext>
            </a:extLst>
          </p:cNvPr>
          <p:cNvSpPr txBox="1"/>
          <p:nvPr/>
        </p:nvSpPr>
        <p:spPr>
          <a:xfrm>
            <a:off x="1463040" y="1316736"/>
            <a:ext cx="8924544" cy="3631763"/>
          </a:xfrm>
          <a:prstGeom prst="rect">
            <a:avLst/>
          </a:prstGeom>
          <a:noFill/>
        </p:spPr>
        <p:txBody>
          <a:bodyPr wrap="square" lIns="91440" tIns="45720" rIns="91440" bIns="45720" rtlCol="0" anchor="t">
            <a:spAutoFit/>
          </a:bodyPr>
          <a:lstStyle/>
          <a:p>
            <a:r>
              <a:rPr lang="en-GB" sz="2400"/>
              <a:t>Copilot Chat is an </a:t>
            </a:r>
            <a:r>
              <a:rPr lang="en-GB" sz="2400">
                <a:solidFill>
                  <a:srgbClr val="FF0000"/>
                </a:solidFill>
              </a:rPr>
              <a:t>AI chat tool built specifically for work</a:t>
            </a:r>
            <a:r>
              <a:rPr lang="en-GB" sz="2400"/>
              <a:t>. It uses the latest AI models and data from the web to answer your questions, generate content and ideas, and find information. You can even upload a file from your computer to have AI analyse and transform your content.</a:t>
            </a:r>
          </a:p>
          <a:p>
            <a:endParaRPr lang="en-GB" sz="2400"/>
          </a:p>
          <a:p>
            <a:r>
              <a:rPr lang="en-GB" sz="2400"/>
              <a:t>It is </a:t>
            </a:r>
            <a:r>
              <a:rPr lang="en-GB" sz="2400" b="1">
                <a:solidFill>
                  <a:srgbClr val="7030A0"/>
                </a:solidFill>
              </a:rPr>
              <a:t>protected</a:t>
            </a:r>
            <a:r>
              <a:rPr lang="en-GB" sz="2400"/>
              <a:t> by the same security and governance measures as your nhs.net email and files in Microsoft 365 and does not store data or share your information.</a:t>
            </a:r>
          </a:p>
          <a:p>
            <a:pPr marL="285750" indent="-285750">
              <a:buFont typeface="Arial" panose="020B0604020202020204" pitchFamily="34" charset="0"/>
              <a:buChar char="•"/>
            </a:pPr>
            <a:endParaRPr lang="en-GB" sz="1400"/>
          </a:p>
        </p:txBody>
      </p:sp>
    </p:spTree>
    <p:extLst>
      <p:ext uri="{BB962C8B-B14F-4D97-AF65-F5344CB8AC3E}">
        <p14:creationId xmlns:p14="http://schemas.microsoft.com/office/powerpoint/2010/main" val="155868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F0481-1843-768B-FA27-A53BC165886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9DAFA71-812A-44CE-52D0-ED2C02804D65}"/>
              </a:ext>
            </a:extLst>
          </p:cNvPr>
          <p:cNvSpPr>
            <a:spLocks noGrp="1"/>
          </p:cNvSpPr>
          <p:nvPr>
            <p:ph type="body" sz="quarter" idx="12"/>
          </p:nvPr>
        </p:nvSpPr>
        <p:spPr>
          <a:xfrm>
            <a:off x="812278" y="273153"/>
            <a:ext cx="6769139" cy="740716"/>
          </a:xfrm>
        </p:spPr>
        <p:txBody>
          <a:bodyPr>
            <a:normAutofit fontScale="85000" lnSpcReduction="20000"/>
          </a:bodyPr>
          <a:lstStyle/>
          <a:p>
            <a:r>
              <a:rPr lang="en-GB" sz="2600" b="1"/>
              <a:t>What are the benefits of Copilot Chat?</a:t>
            </a:r>
          </a:p>
          <a:p>
            <a:br>
              <a:rPr lang="en-GB"/>
            </a:br>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8AC8CF5F-CD02-0594-F6C3-E4258F916A49}"/>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BD5D68CC-17CF-0658-75AE-41E4B3C0400C}"/>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147B7EE7-8BDE-8900-7C87-820E0A9F1255}"/>
              </a:ext>
            </a:extLst>
          </p:cNvPr>
          <p:cNvSpPr txBox="1"/>
          <p:nvPr/>
        </p:nvSpPr>
        <p:spPr>
          <a:xfrm>
            <a:off x="1389888" y="1106424"/>
            <a:ext cx="8924544" cy="54784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b="1">
                <a:solidFill>
                  <a:srgbClr val="C00000"/>
                </a:solidFill>
              </a:rPr>
              <a:t>Boosts productivity</a:t>
            </a:r>
            <a:r>
              <a:rPr lang="en-GB" sz="2400">
                <a:solidFill>
                  <a:srgbClr val="C00000"/>
                </a:solidFill>
              </a:rPr>
              <a:t> </a:t>
            </a:r>
            <a:r>
              <a:rPr lang="en-GB" sz="2400"/>
              <a:t>– Quick answers, task automation, and time-saving support</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b="1">
                <a:solidFill>
                  <a:schemeClr val="accent1">
                    <a:lumMod val="75000"/>
                  </a:schemeClr>
                </a:solidFill>
              </a:rPr>
              <a:t>Enhances writing</a:t>
            </a:r>
            <a:r>
              <a:rPr lang="en-GB" sz="2400">
                <a:solidFill>
                  <a:schemeClr val="accent1">
                    <a:lumMod val="75000"/>
                  </a:schemeClr>
                </a:solidFill>
              </a:rPr>
              <a:t> </a:t>
            </a:r>
            <a:r>
              <a:rPr lang="en-GB" sz="2400"/>
              <a:t>– Helps draft, edit, and polish content fast</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b="1">
                <a:solidFill>
                  <a:schemeClr val="accent4">
                    <a:lumMod val="50000"/>
                  </a:schemeClr>
                </a:solidFill>
              </a:rPr>
              <a:t>Supports creativity</a:t>
            </a:r>
            <a:r>
              <a:rPr lang="en-GB" sz="2400">
                <a:solidFill>
                  <a:schemeClr val="accent4">
                    <a:lumMod val="50000"/>
                  </a:schemeClr>
                </a:solidFill>
              </a:rPr>
              <a:t> </a:t>
            </a:r>
            <a:r>
              <a:rPr lang="en-GB" sz="2400"/>
              <a:t>– Great for brainstorming ideas and creating content</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b="1">
                <a:solidFill>
                  <a:srgbClr val="92D050"/>
                </a:solidFill>
              </a:rPr>
              <a:t>Aids learning</a:t>
            </a:r>
            <a:r>
              <a:rPr lang="en-GB" sz="2400">
                <a:solidFill>
                  <a:srgbClr val="92D050"/>
                </a:solidFill>
              </a:rPr>
              <a:t> </a:t>
            </a:r>
            <a:r>
              <a:rPr lang="en-GB" sz="2400"/>
              <a:t>– Explains complex topics clearly and helps with research</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b="1">
                <a:solidFill>
                  <a:srgbClr val="7030A0"/>
                </a:solidFill>
              </a:rPr>
              <a:t>Adapts to you</a:t>
            </a:r>
            <a:r>
              <a:rPr lang="en-GB" sz="2400">
                <a:solidFill>
                  <a:srgbClr val="7030A0"/>
                </a:solidFill>
              </a:rPr>
              <a:t> </a:t>
            </a:r>
            <a:r>
              <a:rPr lang="en-GB" sz="2400"/>
              <a:t>– Learns your style and works across topics</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b="1"/>
              <a:t>Multilingual</a:t>
            </a:r>
            <a:r>
              <a:rPr lang="en-GB" sz="2400"/>
              <a:t> – Communicates in many languages</a:t>
            </a:r>
          </a:p>
          <a:p>
            <a:pPr marL="285750" indent="-285750">
              <a:buFont typeface="Arial" panose="020B0604020202020204" pitchFamily="34" charset="0"/>
              <a:buChar char="•"/>
            </a:pPr>
            <a:endParaRPr lang="en-GB" sz="1400"/>
          </a:p>
        </p:txBody>
      </p:sp>
    </p:spTree>
    <p:extLst>
      <p:ext uri="{BB962C8B-B14F-4D97-AF65-F5344CB8AC3E}">
        <p14:creationId xmlns:p14="http://schemas.microsoft.com/office/powerpoint/2010/main" val="362725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FF8B2-8529-C27A-ED23-26400E7297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6A03811-AC46-3138-786D-8224730778CF}"/>
              </a:ext>
            </a:extLst>
          </p:cNvPr>
          <p:cNvSpPr>
            <a:spLocks noGrp="1"/>
          </p:cNvSpPr>
          <p:nvPr>
            <p:ph type="body" sz="quarter" idx="12"/>
          </p:nvPr>
        </p:nvSpPr>
        <p:spPr>
          <a:xfrm>
            <a:off x="812278" y="371445"/>
            <a:ext cx="6769139" cy="642424"/>
          </a:xfrm>
        </p:spPr>
        <p:txBody>
          <a:bodyPr/>
          <a:lstStyle/>
          <a:p>
            <a:r>
              <a:rPr lang="en-GB" sz="2000" b="1"/>
              <a:t>Practical examples for using Copilot Chat </a:t>
            </a:r>
          </a:p>
          <a:p>
            <a:endParaRPr lang="en-GB" b="1"/>
          </a:p>
        </p:txBody>
      </p:sp>
      <p:pic>
        <p:nvPicPr>
          <p:cNvPr id="2" name="Picture 5" descr="A picture containing text&#10;&#10;Description automatically generated">
            <a:extLst>
              <a:ext uri="{FF2B5EF4-FFF2-40B4-BE49-F238E27FC236}">
                <a16:creationId xmlns:a16="http://schemas.microsoft.com/office/drawing/2014/main" id="{66741C03-CF19-241D-13E5-6BD5EED0D2FD}"/>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AB916A7E-44B6-30A3-AFF1-4FA2CDD420A8}"/>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93002D3E-8255-8029-7C1B-14F62B5BE419}"/>
              </a:ext>
            </a:extLst>
          </p:cNvPr>
          <p:cNvSpPr txBox="1"/>
          <p:nvPr/>
        </p:nvSpPr>
        <p:spPr>
          <a:xfrm>
            <a:off x="640080" y="1169615"/>
            <a:ext cx="10643616" cy="4955203"/>
          </a:xfrm>
          <a:prstGeom prst="rect">
            <a:avLst/>
          </a:prstGeom>
          <a:noFill/>
        </p:spPr>
        <p:txBody>
          <a:bodyPr wrap="square" rtlCol="0">
            <a:spAutoFit/>
          </a:bodyPr>
          <a:lstStyle/>
          <a:p>
            <a:pPr marL="285750" indent="-285750">
              <a:buFont typeface="Arial" panose="020B0604020202020204" pitchFamily="34" charset="0"/>
              <a:buChar char="•"/>
            </a:pPr>
            <a:r>
              <a:rPr lang="en-GB" sz="2000"/>
              <a:t>Rewrite text in Plain English </a:t>
            </a:r>
            <a:r>
              <a:rPr lang="en-GB" sz="1200"/>
              <a:t>“Rewrite this text in clear, simple Plain English for frontline staff:[paste your text].” </a:t>
            </a:r>
          </a:p>
          <a:p>
            <a:pPr marL="285750" indent="-285750">
              <a:buFont typeface="Arial" panose="020B0604020202020204" pitchFamily="34" charset="0"/>
              <a:buChar char="•"/>
            </a:pPr>
            <a:r>
              <a:rPr lang="en-GB" sz="2000"/>
              <a:t>Turn rough notes into a structured summary </a:t>
            </a:r>
            <a:r>
              <a:rPr lang="en-GB" sz="1200"/>
              <a:t>“Turn these rough notes into a tidy summary with headings and bullet points:[paste your notes].”</a:t>
            </a:r>
            <a:endParaRPr lang="en-GB"/>
          </a:p>
          <a:p>
            <a:pPr marL="285750" indent="-285750">
              <a:buFont typeface="Arial" panose="020B0604020202020204" pitchFamily="34" charset="0"/>
              <a:buChar char="•"/>
            </a:pPr>
            <a:r>
              <a:rPr lang="en-GB" sz="2000"/>
              <a:t>Draft a professional email </a:t>
            </a:r>
            <a:r>
              <a:rPr lang="en-GB" sz="1200"/>
              <a:t>“Write a polite, professional email explaining: [insert purpose]. Keep it friendly and concise.”</a:t>
            </a:r>
            <a:endParaRPr lang="en-GB" sz="2000"/>
          </a:p>
          <a:p>
            <a:pPr marL="285750" indent="-285750">
              <a:buFont typeface="Arial" panose="020B0604020202020204" pitchFamily="34" charset="0"/>
              <a:buChar char="•"/>
            </a:pPr>
            <a:r>
              <a:rPr lang="en-GB" sz="2000"/>
              <a:t>Create a step‑by‑step guide </a:t>
            </a:r>
            <a:r>
              <a:rPr lang="en-GB" sz="1200"/>
              <a:t>“Create step‑by‑step instructions for how to [insert task], written for someone new to the process.”</a:t>
            </a:r>
            <a:endParaRPr lang="en-GB" sz="2000"/>
          </a:p>
          <a:p>
            <a:pPr marL="285750" indent="-285750">
              <a:buFont typeface="Arial" panose="020B0604020202020204" pitchFamily="34" charset="0"/>
              <a:buChar char="•"/>
            </a:pPr>
            <a:r>
              <a:rPr lang="en-GB" sz="2000"/>
              <a:t>Make a checklist </a:t>
            </a:r>
            <a:r>
              <a:rPr lang="en-GB" sz="1200"/>
              <a:t>“Create a simple, clear checklist for [task or activity] that staff can follow.”</a:t>
            </a:r>
          </a:p>
          <a:p>
            <a:pPr marL="285750" indent="-285750">
              <a:buFont typeface="Arial" panose="020B0604020202020204" pitchFamily="34" charset="0"/>
              <a:buChar char="•"/>
            </a:pPr>
            <a:r>
              <a:rPr lang="en-GB" sz="2000"/>
              <a:t>Turn information into a poster or notice </a:t>
            </a:r>
            <a:r>
              <a:rPr lang="en-GB" sz="1200"/>
              <a:t>“Create text for a friendly poster reminding staff to [insert behaviour, task, or reminder].”</a:t>
            </a:r>
          </a:p>
          <a:p>
            <a:pPr marL="285750" indent="-285750">
              <a:buFont typeface="Arial" panose="020B0604020202020204" pitchFamily="34" charset="0"/>
              <a:buChar char="•"/>
            </a:pPr>
            <a:r>
              <a:rPr lang="en-GB" sz="2000"/>
              <a:t>Summarise a long policy or guidance document </a:t>
            </a:r>
            <a:r>
              <a:rPr lang="en-GB" sz="1200"/>
              <a:t>“Summarise this HR/IT/Estates policy in 5 bullet points for busy staff:[paste policy text or upload full document].”</a:t>
            </a:r>
            <a:endParaRPr lang="en-GB" sz="2000"/>
          </a:p>
          <a:p>
            <a:pPr marL="285750" indent="-285750">
              <a:buFont typeface="Arial" panose="020B0604020202020204" pitchFamily="34" charset="0"/>
              <a:buChar char="•"/>
            </a:pPr>
            <a:r>
              <a:rPr lang="en-GB" sz="2000"/>
              <a:t>Plan a team meeting agenda </a:t>
            </a:r>
            <a:r>
              <a:rPr lang="en-GB" sz="1200"/>
              <a:t>“Create a 45‑minute meeting agenda on [topic], including timings and outcomes.”</a:t>
            </a:r>
          </a:p>
          <a:p>
            <a:pPr marL="285750" indent="-285750">
              <a:buFont typeface="Arial" panose="020B0604020202020204" pitchFamily="34" charset="0"/>
              <a:buChar char="•"/>
            </a:pPr>
            <a:r>
              <a:rPr lang="en-GB" sz="2000"/>
              <a:t>Draft welcome / orientation information </a:t>
            </a:r>
            <a:r>
              <a:rPr lang="en-GB" sz="1200"/>
              <a:t>“Write a friendly welcome message explaining what happens when someone arrives at our service.” </a:t>
            </a:r>
          </a:p>
          <a:p>
            <a:pPr marL="285750" indent="-285750">
              <a:buFont typeface="Arial" panose="020B0604020202020204" pitchFamily="34" charset="0"/>
              <a:buChar char="•"/>
            </a:pPr>
            <a:r>
              <a:rPr lang="en-GB" sz="2000"/>
              <a:t>Brainstorm improvement ideas </a:t>
            </a:r>
            <a:r>
              <a:rPr lang="en-GB" sz="1200"/>
              <a:t>“List practical ideas for improving [environment / process / communication] in a _______ service .”</a:t>
            </a:r>
          </a:p>
          <a:p>
            <a:pPr marL="285750" indent="-285750">
              <a:buFont typeface="Arial" panose="020B0604020202020204" pitchFamily="34" charset="0"/>
              <a:buChar char="•"/>
            </a:pPr>
            <a:r>
              <a:rPr lang="en-GB" sz="2000"/>
              <a:t>Create a communication plan </a:t>
            </a:r>
            <a:r>
              <a:rPr lang="en-GB" sz="1200"/>
              <a:t>“Draft a communication plan for informing staff about [change/event], including key messages and channels.”</a:t>
            </a:r>
            <a:endParaRPr lang="en-GB" sz="2000"/>
          </a:p>
          <a:p>
            <a:pPr marL="285750" indent="-285750">
              <a:buFont typeface="Arial" panose="020B0604020202020204" pitchFamily="34" charset="0"/>
              <a:buChar char="•"/>
            </a:pPr>
            <a:r>
              <a:rPr lang="en-GB" sz="2000"/>
              <a:t>Turn text into an FAQ </a:t>
            </a:r>
            <a:r>
              <a:rPr lang="en-GB" sz="1200"/>
              <a:t>“Turn this information into a short FAQ for staff or service users:[paste text].”</a:t>
            </a:r>
          </a:p>
          <a:p>
            <a:pPr marL="285750" indent="-285750">
              <a:buFont typeface="Arial" panose="020B0604020202020204" pitchFamily="34" charset="0"/>
              <a:buChar char="•"/>
            </a:pPr>
            <a:r>
              <a:rPr lang="en-GB" sz="2000"/>
              <a:t>Generate training materials </a:t>
            </a:r>
            <a:r>
              <a:rPr lang="en-GB" sz="1200"/>
              <a:t>“Create a short training handout explaining how to use [tool/process], with bullet points and a simple structure.” </a:t>
            </a:r>
            <a:endParaRPr lang="en-GB" sz="2000"/>
          </a:p>
          <a:p>
            <a:pPr marL="285750" indent="-285750">
              <a:buFont typeface="Arial" panose="020B0604020202020204" pitchFamily="34" charset="0"/>
              <a:buChar char="•"/>
            </a:pPr>
            <a:r>
              <a:rPr lang="en-GB" sz="2000"/>
              <a:t>Help prioritise workload </a:t>
            </a:r>
            <a:r>
              <a:rPr lang="en-GB" sz="1200"/>
              <a:t>“Sort these tasks into ‘urgent’, ‘this week’ and ‘nice to have’:[paste your tasks].”</a:t>
            </a:r>
            <a:endParaRPr lang="en-GB" sz="2000"/>
          </a:p>
        </p:txBody>
      </p:sp>
    </p:spTree>
    <p:extLst>
      <p:ext uri="{BB962C8B-B14F-4D97-AF65-F5344CB8AC3E}">
        <p14:creationId xmlns:p14="http://schemas.microsoft.com/office/powerpoint/2010/main" val="356148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759FE-48E3-5AFE-43DC-62DDC1A990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9DC021A-9B44-515B-D990-9E6219985EB5}"/>
              </a:ext>
            </a:extLst>
          </p:cNvPr>
          <p:cNvSpPr>
            <a:spLocks noGrp="1"/>
          </p:cNvSpPr>
          <p:nvPr>
            <p:ph type="body" sz="quarter" idx="12"/>
          </p:nvPr>
        </p:nvSpPr>
        <p:spPr>
          <a:xfrm>
            <a:off x="802916" y="47403"/>
            <a:ext cx="6769139" cy="642424"/>
          </a:xfrm>
        </p:spPr>
        <p:txBody>
          <a:bodyPr/>
          <a:lstStyle/>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C5528ABF-B3DF-5AC6-6C71-FE7DB43DD58D}"/>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16BB738F-6E50-D390-BA42-6C4777043923}"/>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36B99962-C9D0-648E-C1FF-65783E119E8C}"/>
              </a:ext>
            </a:extLst>
          </p:cNvPr>
          <p:cNvSpPr txBox="1"/>
          <p:nvPr/>
        </p:nvSpPr>
        <p:spPr>
          <a:xfrm>
            <a:off x="476302" y="180842"/>
            <a:ext cx="6856364" cy="769441"/>
          </a:xfrm>
          <a:prstGeom prst="rect">
            <a:avLst/>
          </a:prstGeom>
          <a:noFill/>
        </p:spPr>
        <p:txBody>
          <a:bodyPr wrap="none" rtlCol="0">
            <a:spAutoFit/>
          </a:bodyPr>
          <a:lstStyle/>
          <a:p>
            <a:r>
              <a:rPr lang="en-GB" sz="4400">
                <a:solidFill>
                  <a:schemeClr val="bg1"/>
                </a:solidFill>
              </a:rPr>
              <a:t>Types of AI – </a:t>
            </a:r>
            <a:r>
              <a:rPr lang="en-GB" sz="2800">
                <a:solidFill>
                  <a:schemeClr val="bg1"/>
                </a:solidFill>
              </a:rPr>
              <a:t> </a:t>
            </a:r>
            <a:r>
              <a:rPr lang="en-GB" sz="2800" b="1">
                <a:solidFill>
                  <a:schemeClr val="bg1"/>
                </a:solidFill>
              </a:rPr>
              <a:t>Capability &amp;  Functional</a:t>
            </a:r>
          </a:p>
        </p:txBody>
      </p:sp>
      <p:sp>
        <p:nvSpPr>
          <p:cNvPr id="7" name="TextBox 6">
            <a:extLst>
              <a:ext uri="{FF2B5EF4-FFF2-40B4-BE49-F238E27FC236}">
                <a16:creationId xmlns:a16="http://schemas.microsoft.com/office/drawing/2014/main" id="{349D8A33-97AA-7A53-34E5-9B7D7F594B4B}"/>
              </a:ext>
            </a:extLst>
          </p:cNvPr>
          <p:cNvSpPr txBox="1"/>
          <p:nvPr/>
        </p:nvSpPr>
        <p:spPr>
          <a:xfrm>
            <a:off x="349693" y="746607"/>
            <a:ext cx="10946664" cy="5509200"/>
          </a:xfrm>
          <a:prstGeom prst="rect">
            <a:avLst/>
          </a:prstGeom>
          <a:noFill/>
        </p:spPr>
        <p:txBody>
          <a:bodyPr wrap="square">
            <a:spAutoFit/>
          </a:bodyPr>
          <a:lstStyle/>
          <a:p>
            <a:endParaRPr lang="en-GB"/>
          </a:p>
          <a:p>
            <a:r>
              <a:rPr lang="en-GB"/>
              <a:t>1. </a:t>
            </a:r>
            <a:r>
              <a:rPr lang="en-GB" sz="2000" b="1">
                <a:solidFill>
                  <a:srgbClr val="7030A0"/>
                </a:solidFill>
              </a:rPr>
              <a:t>Narrow AI </a:t>
            </a:r>
            <a:r>
              <a:rPr lang="en-GB" sz="1600"/>
              <a:t>( Weak AI) This is the only AI type in real-world use today. It is designed for a specific task and cannot generalize beyond its training. Examples include ChatGPT, Alexa, Google Maps, and Netflix’s recommendation engine. Narrow AI excels in its domain but fails outside it.</a:t>
            </a:r>
          </a:p>
          <a:p>
            <a:endParaRPr lang="en-GB" sz="1600"/>
          </a:p>
          <a:p>
            <a:r>
              <a:rPr lang="en-GB"/>
              <a:t>2. </a:t>
            </a:r>
            <a:r>
              <a:rPr lang="en-GB" sz="2000" b="1">
                <a:solidFill>
                  <a:srgbClr val="7030A0"/>
                </a:solidFill>
              </a:rPr>
              <a:t>General AI </a:t>
            </a:r>
            <a:r>
              <a:rPr lang="en-GB"/>
              <a:t>( Strong AI) </a:t>
            </a:r>
            <a:r>
              <a:rPr lang="en-GB" sz="1600"/>
              <a:t>A theoretical AI that could match human intelligence across diverse tasks, transferring knowledge between domains and reasoning in unfamiliar contexts. No AGI exists yet, but it remains a major research goal.</a:t>
            </a:r>
          </a:p>
          <a:p>
            <a:endParaRPr lang="en-GB"/>
          </a:p>
          <a:p>
            <a:r>
              <a:rPr lang="en-GB"/>
              <a:t>3. </a:t>
            </a:r>
            <a:r>
              <a:rPr lang="en-GB" sz="2000" b="1">
                <a:solidFill>
                  <a:srgbClr val="7030A0"/>
                </a:solidFill>
              </a:rPr>
              <a:t>Superintelligent AI </a:t>
            </a:r>
            <a:r>
              <a:rPr lang="en-GB"/>
              <a:t>(Artificial Superintelligence</a:t>
            </a:r>
            <a:r>
              <a:rPr lang="en-GB" sz="1600"/>
              <a:t>) A hypothetical AI surpassing human intelligence in all areas—scientific creativity, emotional understanding, and decision-making. It raises significant ethical and safety considerations and is not yet realized.</a:t>
            </a:r>
          </a:p>
          <a:p>
            <a:endParaRPr lang="en-GB"/>
          </a:p>
          <a:p>
            <a:r>
              <a:rPr lang="en-GB"/>
              <a:t>4. </a:t>
            </a:r>
            <a:r>
              <a:rPr lang="en-GB" sz="2000" b="1">
                <a:solidFill>
                  <a:srgbClr val="7030A0"/>
                </a:solidFill>
              </a:rPr>
              <a:t>Reactive Machines </a:t>
            </a:r>
            <a:r>
              <a:rPr lang="en-GB" sz="1600"/>
              <a:t>A functionality-based type with no memory—it reacts only to current inputs. It cannot learn from past experiences. Example: Basic spam filters. Useful for fixed, rule-based decision-making.</a:t>
            </a:r>
          </a:p>
          <a:p>
            <a:endParaRPr lang="en-GB"/>
          </a:p>
          <a:p>
            <a:r>
              <a:rPr lang="en-GB"/>
              <a:t>5. </a:t>
            </a:r>
            <a:r>
              <a:rPr lang="en-GB" sz="2000" b="1">
                <a:solidFill>
                  <a:srgbClr val="7030A0"/>
                </a:solidFill>
              </a:rPr>
              <a:t>Limited Memory AI </a:t>
            </a:r>
            <a:r>
              <a:rPr lang="en-GB" sz="1600"/>
              <a:t>The most common functional type today. It uses historical data plus current inputs to make better decisions. Examples: self-driving cars, predictive analytics, and chatbots. It improves over time but does not store long-term experiential knowledge.</a:t>
            </a:r>
          </a:p>
          <a:p>
            <a:endParaRPr lang="en-GB" sz="1600"/>
          </a:p>
          <a:p>
            <a:r>
              <a:rPr lang="en-GB" sz="1600"/>
              <a:t>6. </a:t>
            </a:r>
            <a:r>
              <a:rPr lang="en-GB" sz="2000" b="1">
                <a:solidFill>
                  <a:srgbClr val="7030A0"/>
                </a:solidFill>
              </a:rPr>
              <a:t>Generative AI </a:t>
            </a:r>
            <a:r>
              <a:rPr lang="en-GB" sz="2000" b="1"/>
              <a:t>– </a:t>
            </a:r>
            <a:r>
              <a:rPr lang="en-GB" sz="1600"/>
              <a:t>is a specialised subset of AI focussed on new content.</a:t>
            </a:r>
            <a:endParaRPr lang="en-GB" sz="2000" b="1"/>
          </a:p>
        </p:txBody>
      </p:sp>
      <p:pic>
        <p:nvPicPr>
          <p:cNvPr id="5" name="Picture 4">
            <a:extLst>
              <a:ext uri="{FF2B5EF4-FFF2-40B4-BE49-F238E27FC236}">
                <a16:creationId xmlns:a16="http://schemas.microsoft.com/office/drawing/2014/main" id="{173EE882-873E-CE80-247F-7B55B27FDFFB}"/>
              </a:ext>
            </a:extLst>
          </p:cNvPr>
          <p:cNvPicPr>
            <a:picLocks noChangeAspect="1"/>
          </p:cNvPicPr>
          <p:nvPr/>
        </p:nvPicPr>
        <p:blipFill>
          <a:blip r:embed="rId4"/>
          <a:stretch>
            <a:fillRect/>
          </a:stretch>
        </p:blipFill>
        <p:spPr>
          <a:xfrm>
            <a:off x="2963063" y="1600973"/>
            <a:ext cx="529890" cy="396285"/>
          </a:xfrm>
          <a:prstGeom prst="rect">
            <a:avLst/>
          </a:prstGeom>
        </p:spPr>
      </p:pic>
      <p:pic>
        <p:nvPicPr>
          <p:cNvPr id="8" name="Picture 7">
            <a:extLst>
              <a:ext uri="{FF2B5EF4-FFF2-40B4-BE49-F238E27FC236}">
                <a16:creationId xmlns:a16="http://schemas.microsoft.com/office/drawing/2014/main" id="{932BBA89-4A34-9352-9C48-701D603C8E17}"/>
              </a:ext>
            </a:extLst>
          </p:cNvPr>
          <p:cNvPicPr>
            <a:picLocks noChangeAspect="1"/>
          </p:cNvPicPr>
          <p:nvPr/>
        </p:nvPicPr>
        <p:blipFill>
          <a:blip r:embed="rId5"/>
          <a:stretch>
            <a:fillRect/>
          </a:stretch>
        </p:blipFill>
        <p:spPr>
          <a:xfrm>
            <a:off x="4262511" y="5410068"/>
            <a:ext cx="2006659" cy="385819"/>
          </a:xfrm>
          <a:prstGeom prst="rect">
            <a:avLst/>
          </a:prstGeom>
        </p:spPr>
      </p:pic>
    </p:spTree>
    <p:extLst>
      <p:ext uri="{BB962C8B-B14F-4D97-AF65-F5344CB8AC3E}">
        <p14:creationId xmlns:p14="http://schemas.microsoft.com/office/powerpoint/2010/main" val="195718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0CD8C-5CFE-9795-A471-3AD59ACCE1E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D59BB1C-9455-8275-4F37-97C3498F030D}"/>
              </a:ext>
            </a:extLst>
          </p:cNvPr>
          <p:cNvSpPr>
            <a:spLocks noGrp="1"/>
          </p:cNvSpPr>
          <p:nvPr>
            <p:ph type="body" sz="quarter" idx="12"/>
          </p:nvPr>
        </p:nvSpPr>
        <p:spPr>
          <a:xfrm>
            <a:off x="812278" y="371445"/>
            <a:ext cx="6769139" cy="642424"/>
          </a:xfrm>
        </p:spPr>
        <p:txBody>
          <a:bodyPr>
            <a:normAutofit/>
          </a:bodyPr>
          <a:lstStyle/>
          <a:p>
            <a:r>
              <a:rPr lang="fr-FR" sz="2000" b="1"/>
              <a:t>Ambient Voice Technology (Ambient Scribe)</a:t>
            </a:r>
            <a:endParaRPr lang="en-GB" sz="2000" b="1"/>
          </a:p>
        </p:txBody>
      </p:sp>
      <p:pic>
        <p:nvPicPr>
          <p:cNvPr id="2" name="Picture 5" descr="A picture containing text&#10;&#10;Description automatically generated">
            <a:extLst>
              <a:ext uri="{FF2B5EF4-FFF2-40B4-BE49-F238E27FC236}">
                <a16:creationId xmlns:a16="http://schemas.microsoft.com/office/drawing/2014/main" id="{2E362992-ED7B-5745-B726-EE23643F9055}"/>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16F08868-1574-01D0-451A-3B405C2DA1F0}"/>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Arrow: Down 2">
            <a:extLst>
              <a:ext uri="{FF2B5EF4-FFF2-40B4-BE49-F238E27FC236}">
                <a16:creationId xmlns:a16="http://schemas.microsoft.com/office/drawing/2014/main" id="{8DD5ECA4-8CF1-D5E5-F596-E1A26CDAF925}"/>
              </a:ext>
            </a:extLst>
          </p:cNvPr>
          <p:cNvSpPr/>
          <p:nvPr/>
        </p:nvSpPr>
        <p:spPr>
          <a:xfrm>
            <a:off x="5716513" y="3140251"/>
            <a:ext cx="241738" cy="4729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D0346C5B-50FD-C258-1B9C-ABE03EA8DFBE}"/>
              </a:ext>
            </a:extLst>
          </p:cNvPr>
          <p:cNvSpPr/>
          <p:nvPr/>
        </p:nvSpPr>
        <p:spPr>
          <a:xfrm>
            <a:off x="5716513" y="4635174"/>
            <a:ext cx="241738" cy="4729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4581835-7505-11C9-D21D-1C889886B9B3}"/>
              </a:ext>
            </a:extLst>
          </p:cNvPr>
          <p:cNvSpPr txBox="1"/>
          <p:nvPr/>
        </p:nvSpPr>
        <p:spPr>
          <a:xfrm>
            <a:off x="1112982" y="2236094"/>
            <a:ext cx="9448800" cy="707886"/>
          </a:xfrm>
          <a:prstGeom prst="rect">
            <a:avLst/>
          </a:prstGeom>
          <a:noFill/>
          <a:ln w="41275">
            <a:solidFill>
              <a:srgbClr val="0070C0"/>
            </a:solidFill>
          </a:ln>
        </p:spPr>
        <p:txBody>
          <a:bodyPr wrap="square" rtlCol="0">
            <a:spAutoFit/>
          </a:bodyPr>
          <a:lstStyle/>
          <a:p>
            <a:pPr algn="ctr"/>
            <a:r>
              <a:rPr lang="en-US" sz="2000"/>
              <a:t>Device with microphone is used to capture the spoken conversation which is converted into text clinical notes </a:t>
            </a:r>
          </a:p>
        </p:txBody>
      </p:sp>
      <p:sp>
        <p:nvSpPr>
          <p:cNvPr id="8" name="TextBox 7">
            <a:extLst>
              <a:ext uri="{FF2B5EF4-FFF2-40B4-BE49-F238E27FC236}">
                <a16:creationId xmlns:a16="http://schemas.microsoft.com/office/drawing/2014/main" id="{96CF14AA-BDC7-8591-B5B6-8668AF83A013}"/>
              </a:ext>
            </a:extLst>
          </p:cNvPr>
          <p:cNvSpPr txBox="1"/>
          <p:nvPr/>
        </p:nvSpPr>
        <p:spPr>
          <a:xfrm>
            <a:off x="1112982" y="3750545"/>
            <a:ext cx="9448800" cy="707886"/>
          </a:xfrm>
          <a:prstGeom prst="rect">
            <a:avLst/>
          </a:prstGeom>
          <a:noFill/>
          <a:ln w="41275">
            <a:solidFill>
              <a:srgbClr val="0070C0"/>
            </a:solidFill>
          </a:ln>
        </p:spPr>
        <p:txBody>
          <a:bodyPr wrap="square" rtlCol="0">
            <a:spAutoFit/>
          </a:bodyPr>
          <a:lstStyle/>
          <a:p>
            <a:pPr algn="ctr"/>
            <a:r>
              <a:rPr lang="en-US" sz="2000"/>
              <a:t>The AI tool summarises the information into a pre-defined template and/or letter</a:t>
            </a:r>
          </a:p>
          <a:p>
            <a:pPr algn="ctr"/>
            <a:endParaRPr lang="en-US" sz="2000"/>
          </a:p>
        </p:txBody>
      </p:sp>
      <p:sp>
        <p:nvSpPr>
          <p:cNvPr id="9" name="TextBox 8">
            <a:extLst>
              <a:ext uri="{FF2B5EF4-FFF2-40B4-BE49-F238E27FC236}">
                <a16:creationId xmlns:a16="http://schemas.microsoft.com/office/drawing/2014/main" id="{51F8A0D3-729F-CD3D-E619-8E3F5111469A}"/>
              </a:ext>
            </a:extLst>
          </p:cNvPr>
          <p:cNvSpPr txBox="1"/>
          <p:nvPr/>
        </p:nvSpPr>
        <p:spPr>
          <a:xfrm>
            <a:off x="1112982" y="5264996"/>
            <a:ext cx="9448800" cy="707886"/>
          </a:xfrm>
          <a:prstGeom prst="rect">
            <a:avLst/>
          </a:prstGeom>
          <a:noFill/>
          <a:ln w="41275">
            <a:solidFill>
              <a:srgbClr val="0070C0"/>
            </a:solidFill>
          </a:ln>
        </p:spPr>
        <p:txBody>
          <a:bodyPr wrap="square" rtlCol="0">
            <a:spAutoFit/>
          </a:bodyPr>
          <a:lstStyle/>
          <a:p>
            <a:pPr algn="ctr"/>
            <a:r>
              <a:rPr lang="en-US" sz="2000"/>
              <a:t>Clinician must act as the ‘human in the loop’ to review and approve the content of the summary before sending to EPR or creating letter</a:t>
            </a:r>
          </a:p>
        </p:txBody>
      </p:sp>
      <p:sp>
        <p:nvSpPr>
          <p:cNvPr id="10" name="TextBox 9">
            <a:extLst>
              <a:ext uri="{FF2B5EF4-FFF2-40B4-BE49-F238E27FC236}">
                <a16:creationId xmlns:a16="http://schemas.microsoft.com/office/drawing/2014/main" id="{232456A6-457F-176B-6224-C67A5BEECD51}"/>
              </a:ext>
            </a:extLst>
          </p:cNvPr>
          <p:cNvSpPr txBox="1"/>
          <p:nvPr/>
        </p:nvSpPr>
        <p:spPr>
          <a:xfrm>
            <a:off x="579582" y="1490633"/>
            <a:ext cx="1757341" cy="400110"/>
          </a:xfrm>
          <a:prstGeom prst="rect">
            <a:avLst/>
          </a:prstGeom>
          <a:noFill/>
        </p:spPr>
        <p:txBody>
          <a:bodyPr wrap="none" rtlCol="0">
            <a:spAutoFit/>
          </a:bodyPr>
          <a:lstStyle/>
          <a:p>
            <a:r>
              <a:rPr lang="en-US" sz="2000" b="1"/>
              <a:t>How it works:</a:t>
            </a:r>
            <a:endParaRPr lang="en-GB" sz="2000" b="1"/>
          </a:p>
        </p:txBody>
      </p:sp>
    </p:spTree>
    <p:extLst>
      <p:ext uri="{BB962C8B-B14F-4D97-AF65-F5344CB8AC3E}">
        <p14:creationId xmlns:p14="http://schemas.microsoft.com/office/powerpoint/2010/main" val="119933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122D9-F354-F41C-561F-8932C1E32044}"/>
            </a:ext>
          </a:extLst>
        </p:cNvPr>
        <p:cNvGrpSpPr/>
        <p:nvPr/>
      </p:nvGrpSpPr>
      <p:grpSpPr>
        <a:xfrm>
          <a:off x="0" y="0"/>
          <a:ext cx="0" cy="0"/>
          <a:chOff x="0" y="0"/>
          <a:chExt cx="0" cy="0"/>
        </a:xfrm>
      </p:grpSpPr>
      <p:pic>
        <p:nvPicPr>
          <p:cNvPr id="13" name="Picture 12" descr="Patient and doctor looking at tablet">
            <a:extLst>
              <a:ext uri="{FF2B5EF4-FFF2-40B4-BE49-F238E27FC236}">
                <a16:creationId xmlns:a16="http://schemas.microsoft.com/office/drawing/2014/main" id="{4526316E-C7C7-305C-DFBB-35BB4111B643}"/>
              </a:ext>
            </a:extLst>
          </p:cNvPr>
          <p:cNvPicPr>
            <a:picLocks noChangeAspect="1"/>
          </p:cNvPicPr>
          <p:nvPr/>
        </p:nvPicPr>
        <p:blipFill>
          <a:blip r:embed="rId3"/>
          <a:stretch>
            <a:fillRect/>
          </a:stretch>
        </p:blipFill>
        <p:spPr>
          <a:xfrm>
            <a:off x="8589672" y="1145442"/>
            <a:ext cx="3126026" cy="2084017"/>
          </a:xfrm>
          <a:prstGeom prst="rect">
            <a:avLst/>
          </a:prstGeom>
        </p:spPr>
      </p:pic>
      <p:sp>
        <p:nvSpPr>
          <p:cNvPr id="4" name="Text Placeholder 3">
            <a:extLst>
              <a:ext uri="{FF2B5EF4-FFF2-40B4-BE49-F238E27FC236}">
                <a16:creationId xmlns:a16="http://schemas.microsoft.com/office/drawing/2014/main" id="{71C6A472-42FF-D4A5-1A23-ADE306310E4A}"/>
              </a:ext>
            </a:extLst>
          </p:cNvPr>
          <p:cNvSpPr>
            <a:spLocks noGrp="1"/>
          </p:cNvSpPr>
          <p:nvPr>
            <p:ph type="body" sz="quarter" idx="12"/>
          </p:nvPr>
        </p:nvSpPr>
        <p:spPr>
          <a:xfrm>
            <a:off x="784143" y="315174"/>
            <a:ext cx="6769139" cy="642424"/>
          </a:xfrm>
        </p:spPr>
        <p:txBody>
          <a:bodyPr>
            <a:normAutofit/>
          </a:bodyPr>
          <a:lstStyle/>
          <a:p>
            <a:r>
              <a:rPr lang="fr-FR" sz="2000" b="1"/>
              <a:t>Ambient Voice Technology (Ambient Scribe)</a:t>
            </a:r>
            <a:endParaRPr lang="en-GB" sz="2000" b="1"/>
          </a:p>
        </p:txBody>
      </p:sp>
      <p:pic>
        <p:nvPicPr>
          <p:cNvPr id="2" name="Picture 5" descr="A picture containing text&#10;&#10;Description automatically generated">
            <a:extLst>
              <a:ext uri="{FF2B5EF4-FFF2-40B4-BE49-F238E27FC236}">
                <a16:creationId xmlns:a16="http://schemas.microsoft.com/office/drawing/2014/main" id="{BEB635F5-010F-8FC0-1FE0-C4323F10BF65}"/>
              </a:ext>
            </a:extLst>
          </p:cNvPr>
          <p:cNvPicPr>
            <a:picLocks noChangeAspect="1"/>
          </p:cNvPicPr>
          <p:nvPr/>
        </p:nvPicPr>
        <p:blipFill>
          <a:blip r:embed="rId4"/>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26F80123-CC52-B9FB-F1E4-ADEC604255D5}"/>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C20E6932-9515-20A2-E684-C1E888F659A9}"/>
              </a:ext>
            </a:extLst>
          </p:cNvPr>
          <p:cNvSpPr txBox="1"/>
          <p:nvPr/>
        </p:nvSpPr>
        <p:spPr>
          <a:xfrm>
            <a:off x="579582" y="1189018"/>
            <a:ext cx="10825480" cy="5547609"/>
          </a:xfrm>
          <a:prstGeom prst="rect">
            <a:avLst/>
          </a:prstGeom>
          <a:noFill/>
        </p:spPr>
        <p:txBody>
          <a:bodyPr wrap="square">
            <a:spAutoFit/>
          </a:bodyPr>
          <a:lstStyle/>
          <a:p>
            <a:pPr>
              <a:lnSpc>
                <a:spcPct val="150000"/>
              </a:lnSpc>
              <a:spcAft>
                <a:spcPts val="800"/>
              </a:spcAft>
              <a:buNone/>
            </a:pPr>
            <a:r>
              <a:rPr lang="en-GB" sz="2000" b="1" kern="0">
                <a:solidFill>
                  <a:srgbClr val="1F1F1F"/>
                </a:solidFill>
                <a:effectLst/>
                <a:latin typeface="Aptos" panose="020B0004020202020204" pitchFamily="34" charset="0"/>
                <a:ea typeface="Times New Roman" panose="02020603050405020304" pitchFamily="18" charset="0"/>
                <a:cs typeface="Times New Roman" panose="02020603050405020304" pitchFamily="18" charset="0"/>
              </a:rPr>
              <a:t>Key questions:</a:t>
            </a:r>
            <a:endParaRPr lang="en-GB" sz="20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50000"/>
              </a:lnSpc>
              <a:spcAft>
                <a:spcPts val="800"/>
              </a:spcAft>
              <a:buNone/>
            </a:pPr>
            <a:r>
              <a:rPr lang="en-GB" sz="2000" b="1" kern="0">
                <a:solidFill>
                  <a:srgbClr val="0070C0"/>
                </a:solidFill>
                <a:effectLst/>
                <a:latin typeface="Aptos" panose="020B0004020202020204" pitchFamily="34" charset="0"/>
                <a:ea typeface="Times New Roman" panose="02020603050405020304" pitchFamily="18" charset="0"/>
                <a:cs typeface="Times New Roman" panose="02020603050405020304" pitchFamily="18" charset="0"/>
              </a:rPr>
              <a:t>What benefits do we expect? </a:t>
            </a:r>
            <a:endParaRPr lang="en-GB" sz="2000" kern="10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a:p>
            <a:pPr marL="1257300" lvl="2" indent="-342900">
              <a:lnSpc>
                <a:spcPct val="107000"/>
              </a:lnSpc>
              <a:spcAft>
                <a:spcPts val="800"/>
              </a:spcAft>
              <a:buFont typeface="Arial" panose="020B0604020202020204" pitchFamily="34" charset="0"/>
              <a:buChar char="-"/>
            </a:pPr>
            <a:r>
              <a:rPr lang="en-GB" sz="2000" kern="0">
                <a:solidFill>
                  <a:srgbClr val="1F1F1F"/>
                </a:solidFill>
                <a:effectLst/>
                <a:latin typeface="Aptos" panose="020B0004020202020204" pitchFamily="34" charset="0"/>
                <a:ea typeface="Times New Roman" panose="02020603050405020304" pitchFamily="18" charset="0"/>
                <a:cs typeface="Times New Roman" panose="02020603050405020304" pitchFamily="18" charset="0"/>
              </a:rPr>
              <a:t>productivity, wellbeing, safety, data quality</a:t>
            </a:r>
            <a:endParaRPr lang="en-GB" sz="20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000" b="1" kern="0">
                <a:solidFill>
                  <a:srgbClr val="C00000"/>
                </a:solidFill>
                <a:effectLst/>
                <a:latin typeface="Aptos" panose="020B0004020202020204" pitchFamily="34" charset="0"/>
                <a:ea typeface="Times New Roman" panose="02020603050405020304" pitchFamily="18" charset="0"/>
                <a:cs typeface="Times New Roman" panose="02020603050405020304" pitchFamily="18" charset="0"/>
              </a:rPr>
              <a:t>How do we choose which AI tool is </a:t>
            </a:r>
            <a:r>
              <a:rPr lang="en-GB" sz="2000" b="1" kern="0">
                <a:solidFill>
                  <a:srgbClr val="C00000"/>
                </a:solidFill>
                <a:latin typeface="Aptos" panose="020B0004020202020204" pitchFamily="34" charset="0"/>
                <a:ea typeface="Times New Roman" panose="02020603050405020304" pitchFamily="18" charset="0"/>
                <a:cs typeface="Times New Roman" panose="02020603050405020304" pitchFamily="18" charset="0"/>
              </a:rPr>
              <a:t>best for ELFT</a:t>
            </a:r>
            <a:r>
              <a:rPr lang="en-GB" sz="2000" b="1" kern="0">
                <a:solidFill>
                  <a:srgbClr val="C00000"/>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GB" sz="2000" kern="100">
              <a:solidFill>
                <a:srgbClr val="C00000"/>
              </a:solidFill>
              <a:effectLst/>
              <a:latin typeface="Aptos" panose="020B0004020202020204" pitchFamily="34" charset="0"/>
              <a:ea typeface="Aptos" panose="020B0004020202020204" pitchFamily="34" charset="0"/>
              <a:cs typeface="Times New Roman" panose="02020603050405020304" pitchFamily="18" charset="0"/>
            </a:endParaRPr>
          </a:p>
          <a:p>
            <a:pPr marL="1257300" lvl="2" indent="-342900">
              <a:lnSpc>
                <a:spcPct val="107000"/>
              </a:lnSpc>
              <a:buFont typeface="Arial" panose="020B0604020202020204" pitchFamily="34" charset="0"/>
              <a:buChar char="-"/>
            </a:pPr>
            <a:r>
              <a:rPr lang="en-GB" sz="2000" kern="0">
                <a:solidFill>
                  <a:srgbClr val="1F1F1F"/>
                </a:solidFill>
                <a:effectLst/>
                <a:latin typeface="Aptos" panose="020B0004020202020204" pitchFamily="34" charset="0"/>
                <a:ea typeface="Times New Roman" panose="02020603050405020304" pitchFamily="18" charset="0"/>
                <a:cs typeface="Times New Roman" panose="02020603050405020304" pitchFamily="18" charset="0"/>
              </a:rPr>
              <a:t>not ‘one size fits’ all, differing maturity and focus of different systems</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p>
            <a:pPr marL="1257300" lvl="2" indent="-342900">
              <a:lnSpc>
                <a:spcPct val="107000"/>
              </a:lnSpc>
              <a:spcAft>
                <a:spcPts val="800"/>
              </a:spcAft>
              <a:buFont typeface="Arial" panose="020B0604020202020204" pitchFamily="34" charset="0"/>
              <a:buChar char="-"/>
            </a:pPr>
            <a:r>
              <a:rPr lang="en-GB" sz="2000" kern="0">
                <a:solidFill>
                  <a:srgbClr val="1F1F1F"/>
                </a:solidFill>
                <a:effectLst/>
                <a:latin typeface="Aptos" panose="020B0004020202020204" pitchFamily="34" charset="0"/>
                <a:ea typeface="Times New Roman" panose="02020603050405020304" pitchFamily="18" charset="0"/>
                <a:cs typeface="Times New Roman" panose="02020603050405020304" pitchFamily="18" charset="0"/>
              </a:rPr>
              <a:t>integration into EPR is key </a:t>
            </a:r>
            <a:endParaRPr lang="en-GB" sz="20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000" b="1" kern="0">
                <a:solidFill>
                  <a:srgbClr val="00B050"/>
                </a:solidFill>
                <a:effectLst/>
                <a:latin typeface="Aptos" panose="020B0004020202020204" pitchFamily="34" charset="0"/>
                <a:ea typeface="Times New Roman" panose="02020603050405020304" pitchFamily="18" charset="0"/>
                <a:cs typeface="Times New Roman" panose="02020603050405020304" pitchFamily="18" charset="0"/>
              </a:rPr>
              <a:t>How do we make sure it’s safe?</a:t>
            </a:r>
            <a:endParaRPr lang="en-GB" sz="2000" kern="10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257300" lvl="2" indent="-342900">
              <a:lnSpc>
                <a:spcPct val="107000"/>
              </a:lnSpc>
              <a:spcAft>
                <a:spcPts val="800"/>
              </a:spcAft>
              <a:buFont typeface="Arial" panose="020B0604020202020204" pitchFamily="34" charset="0"/>
              <a:buChar char="-"/>
            </a:pPr>
            <a:r>
              <a:rPr lang="en-GB" sz="2000" kern="0">
                <a:solidFill>
                  <a:srgbClr val="1F1F1F"/>
                </a:solidFill>
                <a:effectLst/>
                <a:latin typeface="Aptos" panose="020B0004020202020204" pitchFamily="34" charset="0"/>
                <a:ea typeface="Times New Roman" panose="02020603050405020304" pitchFamily="18" charset="0"/>
                <a:cs typeface="Times New Roman" panose="02020603050405020304" pitchFamily="18" charset="0"/>
              </a:rPr>
              <a:t>cyber, IG, clinical safety assurance</a:t>
            </a:r>
          </a:p>
          <a:p>
            <a:pPr marL="1257300" lvl="2" indent="-342900">
              <a:lnSpc>
                <a:spcPct val="107000"/>
              </a:lnSpc>
              <a:spcAft>
                <a:spcPts val="800"/>
              </a:spcAft>
              <a:buFont typeface="Arial" panose="020B0604020202020204" pitchFamily="34" charset="0"/>
              <a:buChar char="-"/>
            </a:pPr>
            <a:r>
              <a:rPr lang="en-GB" sz="2000" kern="0">
                <a:solidFill>
                  <a:srgbClr val="1F1F1F"/>
                </a:solidFill>
                <a:latin typeface="Aptos" panose="020B0004020202020204" pitchFamily="34" charset="0"/>
                <a:ea typeface="Times New Roman" panose="02020603050405020304" pitchFamily="18" charset="0"/>
                <a:cs typeface="Times New Roman" panose="02020603050405020304" pitchFamily="18" charset="0"/>
              </a:rPr>
              <a:t>careful </a:t>
            </a:r>
            <a:r>
              <a:rPr lang="en-GB" sz="2000" kern="0">
                <a:solidFill>
                  <a:srgbClr val="1F1F1F"/>
                </a:solidFill>
                <a:effectLst/>
                <a:latin typeface="Aptos" panose="020B0004020202020204" pitchFamily="34" charset="0"/>
                <a:ea typeface="Times New Roman" panose="02020603050405020304" pitchFamily="18" charset="0"/>
                <a:cs typeface="Times New Roman" panose="02020603050405020304" pitchFamily="18" charset="0"/>
              </a:rPr>
              <a:t>at-scale implementation only, not ad hoc use</a:t>
            </a:r>
            <a:endParaRPr lang="en-GB" sz="20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000" b="1" kern="0">
                <a:solidFill>
                  <a:schemeClr val="accent4">
                    <a:lumMod val="50000"/>
                  </a:schemeClr>
                </a:solidFill>
                <a:effectLst/>
                <a:latin typeface="Aptos" panose="020B0004020202020204" pitchFamily="34" charset="0"/>
                <a:ea typeface="Times New Roman" panose="02020603050405020304" pitchFamily="18" charset="0"/>
                <a:cs typeface="Times New Roman" panose="02020603050405020304" pitchFamily="18" charset="0"/>
              </a:rPr>
              <a:t>How do we make it work for your services?</a:t>
            </a:r>
            <a:endParaRPr lang="en-GB" sz="2000" kern="10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1257300" lvl="2" indent="-342900">
              <a:lnSpc>
                <a:spcPct val="107000"/>
              </a:lnSpc>
              <a:spcAft>
                <a:spcPts val="800"/>
              </a:spcAft>
              <a:buFont typeface="Arial" panose="020B0604020202020204" pitchFamily="34" charset="0"/>
              <a:buChar char="-"/>
            </a:pPr>
            <a:r>
              <a:rPr lang="en-GB" sz="2000" kern="0">
                <a:solidFill>
                  <a:srgbClr val="1F1F1F"/>
                </a:solidFill>
                <a:effectLst/>
                <a:latin typeface="Aptos" panose="020B0004020202020204" pitchFamily="34" charset="0"/>
                <a:ea typeface="Times New Roman" panose="02020603050405020304" pitchFamily="18" charset="0"/>
                <a:cs typeface="Times New Roman" panose="02020603050405020304" pitchFamily="18" charset="0"/>
              </a:rPr>
              <a:t>Commitment to standardise documentation to enable AVT templates which work across ELFT services </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buNone/>
            </a:pPr>
            <a:r>
              <a:rPr lang="en-GB" sz="1350" b="1" kern="0">
                <a:solidFill>
                  <a:srgbClr val="1F1F1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8329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EAB47-5B94-4C99-119D-66890B9EF41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AD705B5-7E87-645F-4E4B-FAC5CFFCD819}"/>
              </a:ext>
            </a:extLst>
          </p:cNvPr>
          <p:cNvSpPr>
            <a:spLocks noGrp="1"/>
          </p:cNvSpPr>
          <p:nvPr>
            <p:ph type="body" sz="quarter" idx="12"/>
          </p:nvPr>
        </p:nvSpPr>
        <p:spPr>
          <a:xfrm>
            <a:off x="812278" y="371445"/>
            <a:ext cx="6769139" cy="642424"/>
          </a:xfrm>
        </p:spPr>
        <p:txBody>
          <a:bodyPr/>
          <a:lstStyle/>
          <a:p>
            <a:r>
              <a:rPr lang="en-GB" sz="2000" b="1"/>
              <a:t>Where are we looking next?</a:t>
            </a:r>
            <a:endParaRPr lang="en-GB" sz="2000"/>
          </a:p>
          <a:p>
            <a:endParaRPr lang="en-GB" b="1"/>
          </a:p>
        </p:txBody>
      </p:sp>
      <p:pic>
        <p:nvPicPr>
          <p:cNvPr id="2" name="Picture 5" descr="A picture containing text&#10;&#10;Description automatically generated">
            <a:extLst>
              <a:ext uri="{FF2B5EF4-FFF2-40B4-BE49-F238E27FC236}">
                <a16:creationId xmlns:a16="http://schemas.microsoft.com/office/drawing/2014/main" id="{E605C6ED-00C5-177B-FD43-0A94F58D5447}"/>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3BA49E7A-7C80-8FC2-DDCA-AD256A6B1885}"/>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642353B8-81EC-A7F6-1440-7BC3D5AF3294}"/>
              </a:ext>
            </a:extLst>
          </p:cNvPr>
          <p:cNvSpPr txBox="1"/>
          <p:nvPr/>
        </p:nvSpPr>
        <p:spPr>
          <a:xfrm>
            <a:off x="1115568" y="1225689"/>
            <a:ext cx="5691632" cy="421653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b="1">
                <a:solidFill>
                  <a:srgbClr val="C00000"/>
                </a:solidFill>
              </a:rPr>
              <a:t>Translation</a:t>
            </a:r>
            <a:r>
              <a:rPr lang="en-GB" sz="2000"/>
              <a:t> – potential for a replacement for traditional interpreter models – limited marketplace currently – multiple languages required across varying geographies – use case for sign language – challenging to keep the human in the loop without linguistics expertise.</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400" b="1">
                <a:solidFill>
                  <a:srgbClr val="00B050"/>
                </a:solidFill>
              </a:rPr>
              <a:t>Non-Clinical GenAI </a:t>
            </a:r>
            <a:r>
              <a:rPr lang="en-GB" sz="2000"/>
              <a:t>– Full Copilot pilot has been concluded by the </a:t>
            </a:r>
            <a:r>
              <a:rPr lang="en-GB" sz="2000" err="1"/>
              <a:t>NHSmail</a:t>
            </a:r>
            <a:r>
              <a:rPr lang="en-GB" sz="2000"/>
              <a:t> national tenant and report shared. Refinement of use cases locally needed to justify the benefits case. Small local pilot will be needed to test potential use cases.</a:t>
            </a:r>
          </a:p>
          <a:p>
            <a:pPr marL="285750" indent="-285750">
              <a:buFont typeface="Arial" panose="020B0604020202020204" pitchFamily="34" charset="0"/>
              <a:buChar char="•"/>
            </a:pPr>
            <a:endParaRPr lang="en-GB" sz="2000"/>
          </a:p>
        </p:txBody>
      </p:sp>
      <p:pic>
        <p:nvPicPr>
          <p:cNvPr id="5" name="Picture 4" descr="People communicating in sign language">
            <a:extLst>
              <a:ext uri="{FF2B5EF4-FFF2-40B4-BE49-F238E27FC236}">
                <a16:creationId xmlns:a16="http://schemas.microsoft.com/office/drawing/2014/main" id="{66E5B768-A56A-A79A-B5FC-7F50A6D7048E}"/>
              </a:ext>
            </a:extLst>
          </p:cNvPr>
          <p:cNvPicPr>
            <a:picLocks noChangeAspect="1"/>
          </p:cNvPicPr>
          <p:nvPr/>
        </p:nvPicPr>
        <p:blipFill>
          <a:blip r:embed="rId4"/>
          <a:stretch>
            <a:fillRect/>
          </a:stretch>
        </p:blipFill>
        <p:spPr>
          <a:xfrm>
            <a:off x="7047345" y="1360626"/>
            <a:ext cx="4626470" cy="3084605"/>
          </a:xfrm>
          <a:prstGeom prst="rect">
            <a:avLst/>
          </a:prstGeom>
        </p:spPr>
      </p:pic>
    </p:spTree>
    <p:extLst>
      <p:ext uri="{BB962C8B-B14F-4D97-AF65-F5344CB8AC3E}">
        <p14:creationId xmlns:p14="http://schemas.microsoft.com/office/powerpoint/2010/main" val="97355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47E3E-B107-A3AE-CCB4-308A47AB89B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0E280A8-6238-4E15-31CB-C333868D3640}"/>
              </a:ext>
            </a:extLst>
          </p:cNvPr>
          <p:cNvSpPr>
            <a:spLocks noGrp="1"/>
          </p:cNvSpPr>
          <p:nvPr>
            <p:ph type="body" sz="quarter" idx="12"/>
          </p:nvPr>
        </p:nvSpPr>
        <p:spPr>
          <a:xfrm>
            <a:off x="812278" y="371445"/>
            <a:ext cx="6769139" cy="642424"/>
          </a:xfrm>
        </p:spPr>
        <p:txBody>
          <a:bodyPr/>
          <a:lstStyle/>
          <a:p>
            <a:r>
              <a:rPr lang="en-GB" sz="2000" b="1"/>
              <a:t>Potential Future Initiatives Pipeline</a:t>
            </a:r>
            <a:endParaRPr lang="en-GB" sz="2000" b="1">
              <a:solidFill>
                <a:schemeClr val="bg1"/>
              </a:solidFill>
            </a:endParaRP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FE129A4D-2720-180F-C54E-71BE52BC13B4}"/>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30118F2A-357D-AA0D-3B21-CD2524D94279}"/>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34B24A6A-56D4-8169-7C42-326FDFFB05AC}"/>
              </a:ext>
            </a:extLst>
          </p:cNvPr>
          <p:cNvSpPr txBox="1"/>
          <p:nvPr/>
        </p:nvSpPr>
        <p:spPr>
          <a:xfrm>
            <a:off x="685800" y="1013869"/>
            <a:ext cx="10305288" cy="6063198"/>
          </a:xfrm>
          <a:prstGeom prst="rect">
            <a:avLst/>
          </a:prstGeom>
          <a:noFill/>
        </p:spPr>
        <p:txBody>
          <a:bodyPr wrap="square" rtlCol="0">
            <a:spAutoFit/>
          </a:bodyPr>
          <a:lstStyle/>
          <a:p>
            <a:pPr marL="285750" indent="-285750">
              <a:buFont typeface="Arial" panose="020B0604020202020204" pitchFamily="34" charset="0"/>
              <a:buChar char="•"/>
            </a:pPr>
            <a:r>
              <a:rPr lang="en-GB" sz="2400" b="1">
                <a:solidFill>
                  <a:srgbClr val="00B050"/>
                </a:solidFill>
              </a:rPr>
              <a:t>Clinical Decision Support </a:t>
            </a:r>
            <a:r>
              <a:rPr lang="en-GB" sz="2000"/>
              <a:t>- AI tools assist clinicians in diagnosing, monitoring, and predicting mental health conditions using patient data, including EPRs and wearable data.</a:t>
            </a:r>
          </a:p>
          <a:p>
            <a:pPr marL="285750" indent="-285750">
              <a:buFont typeface="Arial" panose="020B0604020202020204" pitchFamily="34" charset="0"/>
              <a:buChar char="•"/>
            </a:pPr>
            <a:endParaRPr lang="en-GB" sz="2000" b="1">
              <a:solidFill>
                <a:schemeClr val="accent4">
                  <a:lumMod val="75000"/>
                </a:schemeClr>
              </a:solidFill>
            </a:endParaRPr>
          </a:p>
          <a:p>
            <a:pPr marL="285750" indent="-285750">
              <a:buFont typeface="Arial" panose="020B0604020202020204" pitchFamily="34" charset="0"/>
              <a:buChar char="•"/>
            </a:pPr>
            <a:r>
              <a:rPr lang="en-GB" sz="2400" b="1">
                <a:solidFill>
                  <a:schemeClr val="accent4">
                    <a:lumMod val="75000"/>
                  </a:schemeClr>
                </a:solidFill>
              </a:rPr>
              <a:t>Conversational AI and Digital Therapists </a:t>
            </a:r>
            <a:r>
              <a:rPr lang="en-GB" sz="2000"/>
              <a:t>- AI chatbots and virtual agents provide low-intensity psychological support, CBT-based interventions, and triage.</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400" b="1">
                <a:solidFill>
                  <a:srgbClr val="C00000"/>
                </a:solidFill>
              </a:rPr>
              <a:t>Population Health and Risk Stratification </a:t>
            </a:r>
            <a:r>
              <a:rPr lang="en-GB" sz="2000"/>
              <a:t>- AI analyses population-level data to identify at-risk individuals and optimise resource allocation.</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400" b="1">
                <a:solidFill>
                  <a:srgbClr val="002060"/>
                </a:solidFill>
              </a:rPr>
              <a:t>Remote Monitoring and Digital Phenotyping </a:t>
            </a:r>
            <a:r>
              <a:rPr lang="en-GB" sz="2000"/>
              <a:t>- AI analyses data from wearables, smartphones, and digital interactions to monitor mental health in real time.</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400" b="1">
                <a:solidFill>
                  <a:schemeClr val="accent2">
                    <a:lumMod val="75000"/>
                  </a:schemeClr>
                </a:solidFill>
              </a:rPr>
              <a:t>Research and Clinical Trials </a:t>
            </a:r>
            <a:r>
              <a:rPr lang="en-GB" sz="2000"/>
              <a:t>- AI accelerates mental health research by identifying trial candidates, analysing outcomes, and simulating interventions.</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r>
              <a:rPr lang="en-GB" sz="2400" b="1">
                <a:solidFill>
                  <a:srgbClr val="FFC000"/>
                </a:solidFill>
              </a:rPr>
              <a:t>Staff Support and Burnout Prevention </a:t>
            </a:r>
            <a:r>
              <a:rPr lang="en-GB" sz="2000"/>
              <a:t>- AI tools support NHS staff mental health and workload management.</a:t>
            </a:r>
          </a:p>
          <a:p>
            <a:pPr marL="285750" indent="-285750">
              <a:buFont typeface="Arial" panose="020B0604020202020204" pitchFamily="34" charset="0"/>
              <a:buChar char="•"/>
            </a:pPr>
            <a:endParaRPr lang="en-GB" sz="2400"/>
          </a:p>
        </p:txBody>
      </p:sp>
    </p:spTree>
    <p:extLst>
      <p:ext uri="{BB962C8B-B14F-4D97-AF65-F5344CB8AC3E}">
        <p14:creationId xmlns:p14="http://schemas.microsoft.com/office/powerpoint/2010/main" val="120614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54404-C8AA-6210-9A4C-8BBC720FD00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B8D3316-134A-ABBA-4444-08462A4D069E}"/>
              </a:ext>
            </a:extLst>
          </p:cNvPr>
          <p:cNvSpPr>
            <a:spLocks noGrp="1"/>
          </p:cNvSpPr>
          <p:nvPr>
            <p:ph type="body" sz="quarter" idx="12"/>
          </p:nvPr>
        </p:nvSpPr>
        <p:spPr>
          <a:xfrm>
            <a:off x="812278" y="371445"/>
            <a:ext cx="6769139" cy="642424"/>
          </a:xfrm>
        </p:spPr>
        <p:txBody>
          <a:bodyPr/>
          <a:lstStyle/>
          <a:p>
            <a:r>
              <a:rPr lang="en-GB" sz="2000" b="1"/>
              <a:t>What should we look at next? – </a:t>
            </a:r>
            <a:r>
              <a:rPr lang="en-GB" sz="2000" b="1" err="1"/>
              <a:t>Mentimeter</a:t>
            </a:r>
            <a:r>
              <a:rPr lang="en-GB" sz="2000" b="1"/>
              <a:t> code </a:t>
            </a:r>
            <a:r>
              <a:rPr lang="en-GB" sz="2000" b="1" err="1"/>
              <a:t>xxxx</a:t>
            </a:r>
            <a:endParaRPr lang="en-GB" sz="2000" b="1">
              <a:solidFill>
                <a:schemeClr val="bg1"/>
              </a:solidFill>
            </a:endParaRP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1E7052F0-65DE-7A6B-F1F2-D69657EEAC1D}"/>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BD9819D6-C524-C51F-FE27-8D40215247CE}"/>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TextBox 27">
            <a:extLst>
              <a:ext uri="{FF2B5EF4-FFF2-40B4-BE49-F238E27FC236}">
                <a16:creationId xmlns:a16="http://schemas.microsoft.com/office/drawing/2014/main" id="{7CDF0026-16BD-CFEA-E488-27C3FA11DFEE}"/>
              </a:ext>
            </a:extLst>
          </p:cNvPr>
          <p:cNvSpPr txBox="1"/>
          <p:nvPr/>
        </p:nvSpPr>
        <p:spPr>
          <a:xfrm>
            <a:off x="630382" y="1863614"/>
            <a:ext cx="4588163" cy="3354765"/>
          </a:xfrm>
          <a:prstGeom prst="rect">
            <a:avLst/>
          </a:prstGeom>
          <a:noFill/>
        </p:spPr>
        <p:txBody>
          <a:bodyPr wrap="square" rtlCol="0">
            <a:spAutoFit/>
          </a:bodyPr>
          <a:lstStyle/>
          <a:p>
            <a:r>
              <a:rPr lang="en-GB" sz="3200" b="1">
                <a:solidFill>
                  <a:srgbClr val="FF0000"/>
                </a:solidFill>
              </a:rPr>
              <a:t>Question 3.</a:t>
            </a:r>
          </a:p>
          <a:p>
            <a:r>
              <a:rPr lang="en-GB" sz="3200" b="1"/>
              <a:t>What do you think we should be investigating next for AI use cases in the trust?</a:t>
            </a:r>
          </a:p>
          <a:p>
            <a:endParaRPr lang="en-GB" sz="2800" b="1"/>
          </a:p>
          <a:p>
            <a:pPr marL="285750" indent="-285750">
              <a:buFont typeface="Arial" panose="020B0604020202020204" pitchFamily="34" charset="0"/>
              <a:buChar char="•"/>
            </a:pPr>
            <a:endParaRPr lang="en-GB" sz="2400"/>
          </a:p>
        </p:txBody>
      </p:sp>
      <p:pic>
        <p:nvPicPr>
          <p:cNvPr id="5" name="Picture 4" descr="Cityscape with a mysterious angle">
            <a:extLst>
              <a:ext uri="{FF2B5EF4-FFF2-40B4-BE49-F238E27FC236}">
                <a16:creationId xmlns:a16="http://schemas.microsoft.com/office/drawing/2014/main" id="{FF70533A-182B-AA78-D9EF-13C297D875F1}"/>
              </a:ext>
            </a:extLst>
          </p:cNvPr>
          <p:cNvPicPr>
            <a:picLocks noChangeAspect="1"/>
          </p:cNvPicPr>
          <p:nvPr/>
        </p:nvPicPr>
        <p:blipFill>
          <a:blip r:embed="rId4"/>
          <a:stretch>
            <a:fillRect/>
          </a:stretch>
        </p:blipFill>
        <p:spPr>
          <a:xfrm>
            <a:off x="5981969" y="1397297"/>
            <a:ext cx="5377146" cy="4502727"/>
          </a:xfrm>
          <a:prstGeom prst="rect">
            <a:avLst/>
          </a:prstGeom>
        </p:spPr>
      </p:pic>
    </p:spTree>
    <p:extLst>
      <p:ext uri="{BB962C8B-B14F-4D97-AF65-F5344CB8AC3E}">
        <p14:creationId xmlns:p14="http://schemas.microsoft.com/office/powerpoint/2010/main" val="152465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A76C0-A0CB-0C78-295F-B00BD58580A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FA0D271-E044-BBB4-9F94-FF92125C09EF}"/>
              </a:ext>
            </a:extLst>
          </p:cNvPr>
          <p:cNvSpPr>
            <a:spLocks noGrp="1"/>
          </p:cNvSpPr>
          <p:nvPr>
            <p:ph type="body" sz="quarter" idx="12"/>
          </p:nvPr>
        </p:nvSpPr>
        <p:spPr>
          <a:xfrm>
            <a:off x="812278" y="371445"/>
            <a:ext cx="6769139" cy="642424"/>
          </a:xfrm>
        </p:spPr>
        <p:txBody>
          <a:bodyPr/>
          <a:lstStyle/>
          <a:p>
            <a:r>
              <a:rPr lang="en-GB" sz="2000" b="1"/>
              <a:t>Process for new AI requests &amp; More information</a:t>
            </a:r>
            <a:endParaRPr lang="en-GB" sz="2000" b="1">
              <a:solidFill>
                <a:schemeClr val="bg1"/>
              </a:solidFill>
            </a:endParaRP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D26C3287-9D91-5422-80BC-BD396D9DA81E}"/>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4BBC3259-5FCC-3EA5-5D60-E62B99F81F89}"/>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0280227-3333-6FAD-C32C-24819A8586C9}"/>
              </a:ext>
            </a:extLst>
          </p:cNvPr>
          <p:cNvSpPr txBox="1"/>
          <p:nvPr/>
        </p:nvSpPr>
        <p:spPr>
          <a:xfrm>
            <a:off x="319139" y="1013869"/>
            <a:ext cx="6769139" cy="4431983"/>
          </a:xfrm>
          <a:prstGeom prst="rect">
            <a:avLst/>
          </a:prstGeom>
          <a:noFill/>
        </p:spPr>
        <p:txBody>
          <a:bodyPr wrap="square" rtlCol="0">
            <a:spAutoFit/>
          </a:bodyPr>
          <a:lstStyle/>
          <a:p>
            <a:pPr marL="285750" indent="-285750">
              <a:buFont typeface="Arial" panose="020B0604020202020204" pitchFamily="34" charset="0"/>
              <a:buChar char="•"/>
            </a:pPr>
            <a:r>
              <a:rPr lang="en-GB" sz="2400"/>
              <a:t>Send an email to </a:t>
            </a:r>
            <a:r>
              <a:rPr lang="en-GB" sz="2400">
                <a:hlinkClick r:id="rId4"/>
              </a:rPr>
              <a:t>elft.digitalpio@nhs.net</a:t>
            </a:r>
            <a:endParaRPr lang="en-GB" sz="2400"/>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a:t>Discovery meeting booked to understand requirements</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a:t>Request reviewed against existing use case matrix</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a:t>Funnelled through the clinical review group</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a:t>Added to the AI roadmap</a:t>
            </a:r>
          </a:p>
          <a:p>
            <a:endParaRPr lang="en-GB" sz="2400"/>
          </a:p>
          <a:p>
            <a:pPr marL="285750" indent="-285750">
              <a:buFont typeface="Arial" panose="020B0604020202020204" pitchFamily="34" charset="0"/>
              <a:buChar char="•"/>
            </a:pPr>
            <a:endParaRPr lang="en-GB"/>
          </a:p>
        </p:txBody>
      </p:sp>
      <p:pic>
        <p:nvPicPr>
          <p:cNvPr id="7" name="Picture 6">
            <a:extLst>
              <a:ext uri="{FF2B5EF4-FFF2-40B4-BE49-F238E27FC236}">
                <a16:creationId xmlns:a16="http://schemas.microsoft.com/office/drawing/2014/main" id="{ADA5B47A-AE10-EC79-FB28-BFB167CBBEB1}"/>
              </a:ext>
            </a:extLst>
          </p:cNvPr>
          <p:cNvPicPr>
            <a:picLocks noChangeAspect="1"/>
          </p:cNvPicPr>
          <p:nvPr/>
        </p:nvPicPr>
        <p:blipFill>
          <a:blip r:embed="rId5"/>
          <a:stretch>
            <a:fillRect/>
          </a:stretch>
        </p:blipFill>
        <p:spPr>
          <a:xfrm>
            <a:off x="8485310" y="2104220"/>
            <a:ext cx="1914525" cy="1238250"/>
          </a:xfrm>
          <a:prstGeom prst="rect">
            <a:avLst/>
          </a:prstGeom>
        </p:spPr>
      </p:pic>
      <p:sp>
        <p:nvSpPr>
          <p:cNvPr id="10" name="TextBox 9">
            <a:extLst>
              <a:ext uri="{FF2B5EF4-FFF2-40B4-BE49-F238E27FC236}">
                <a16:creationId xmlns:a16="http://schemas.microsoft.com/office/drawing/2014/main" id="{DFD56365-0467-E807-AB40-782EA5816BD9}"/>
              </a:ext>
            </a:extLst>
          </p:cNvPr>
          <p:cNvSpPr txBox="1"/>
          <p:nvPr/>
        </p:nvSpPr>
        <p:spPr>
          <a:xfrm>
            <a:off x="7711476" y="3515531"/>
            <a:ext cx="3868615" cy="2585323"/>
          </a:xfrm>
          <a:prstGeom prst="rect">
            <a:avLst/>
          </a:prstGeom>
          <a:noFill/>
        </p:spPr>
        <p:txBody>
          <a:bodyPr wrap="square">
            <a:spAutoFit/>
          </a:bodyPr>
          <a:lstStyle/>
          <a:p>
            <a:r>
              <a:rPr lang="en-GB" b="1" u="sng">
                <a:hlinkClick r:id="rId6" tooltip="Original URL: https://www.elft.nhs.uk/intranet/news/elft-genai-guidance. Click or tap if you trust this link."/>
              </a:rPr>
              <a:t>ELFT GenAI guidance</a:t>
            </a:r>
            <a:r>
              <a:rPr lang="en-GB" b="1"/>
              <a:t> </a:t>
            </a:r>
            <a:endParaRPr lang="en-GB"/>
          </a:p>
          <a:p>
            <a:r>
              <a:rPr lang="en-GB"/>
              <a:t>GenAI refers to Artificial Intelligence tools capable of producing new content, including images, text, and audio.</a:t>
            </a:r>
          </a:p>
          <a:p>
            <a:r>
              <a:rPr lang="en-GB" u="sng">
                <a:hlinkClick r:id="rId7" tooltip="Original URL: https://www.elft.nhs.uk/intranet/news/elft-genai-guidance. Click or tap if you trust this link."/>
              </a:rPr>
              <a:t>Click here</a:t>
            </a:r>
            <a:r>
              <a:rPr lang="en-GB"/>
              <a:t> to see a summary of ELFT’s guidance on the use of GenAI, along with access to the full guidance document.</a:t>
            </a:r>
          </a:p>
        </p:txBody>
      </p:sp>
      <p:sp>
        <p:nvSpPr>
          <p:cNvPr id="11" name="TextBox 10">
            <a:extLst>
              <a:ext uri="{FF2B5EF4-FFF2-40B4-BE49-F238E27FC236}">
                <a16:creationId xmlns:a16="http://schemas.microsoft.com/office/drawing/2014/main" id="{EAC54E67-EECC-C66C-D4B2-2F592722D91D}"/>
              </a:ext>
            </a:extLst>
          </p:cNvPr>
          <p:cNvSpPr txBox="1"/>
          <p:nvPr/>
        </p:nvSpPr>
        <p:spPr>
          <a:xfrm>
            <a:off x="7666781" y="1249610"/>
            <a:ext cx="3283189" cy="646331"/>
          </a:xfrm>
          <a:prstGeom prst="rect">
            <a:avLst/>
          </a:prstGeom>
          <a:noFill/>
        </p:spPr>
        <p:txBody>
          <a:bodyPr wrap="square" rtlCol="0">
            <a:spAutoFit/>
          </a:bodyPr>
          <a:lstStyle/>
          <a:p>
            <a:pPr algn="ctr"/>
            <a:r>
              <a:rPr lang="en-GB" b="1">
                <a:solidFill>
                  <a:srgbClr val="7030A0"/>
                </a:solidFill>
                <a:latin typeface="ADLaM Display" panose="020F0502020204030204" pitchFamily="2" charset="0"/>
                <a:ea typeface="ADLaM Display" panose="020F0502020204030204" pitchFamily="2" charset="0"/>
                <a:cs typeface="ADLaM Display" panose="020F0502020204030204" pitchFamily="2" charset="0"/>
              </a:rPr>
              <a:t>Launched today on the ELFT Intranet</a:t>
            </a:r>
          </a:p>
        </p:txBody>
      </p:sp>
      <p:sp>
        <p:nvSpPr>
          <p:cNvPr id="12" name="Rectangle: Beveled 11">
            <a:extLst>
              <a:ext uri="{FF2B5EF4-FFF2-40B4-BE49-F238E27FC236}">
                <a16:creationId xmlns:a16="http://schemas.microsoft.com/office/drawing/2014/main" id="{FD4549F0-167A-4554-7D0D-5B8B777534ED}"/>
              </a:ext>
            </a:extLst>
          </p:cNvPr>
          <p:cNvSpPr/>
          <p:nvPr/>
        </p:nvSpPr>
        <p:spPr>
          <a:xfrm>
            <a:off x="7088278" y="1249610"/>
            <a:ext cx="5050302" cy="5668981"/>
          </a:xfrm>
          <a:prstGeom prst="bevel">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54561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847E61-FBDA-9751-B60E-D68A0DE6E40A}"/>
              </a:ext>
            </a:extLst>
          </p:cNvPr>
          <p:cNvSpPr>
            <a:spLocks noGrp="1"/>
          </p:cNvSpPr>
          <p:nvPr>
            <p:ph type="body" sz="quarter" idx="12"/>
          </p:nvPr>
        </p:nvSpPr>
        <p:spPr>
          <a:xfrm>
            <a:off x="739792" y="1583240"/>
            <a:ext cx="9037253" cy="2327578"/>
          </a:xfrm>
        </p:spPr>
        <p:txBody>
          <a:bodyPr/>
          <a:lstStyle/>
          <a:p>
            <a:r>
              <a:rPr lang="en-GB"/>
              <a:t>AI Q &amp; A Time with our panel</a:t>
            </a:r>
          </a:p>
        </p:txBody>
      </p:sp>
    </p:spTree>
    <p:extLst>
      <p:ext uri="{BB962C8B-B14F-4D97-AF65-F5344CB8AC3E}">
        <p14:creationId xmlns:p14="http://schemas.microsoft.com/office/powerpoint/2010/main" val="1757962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BEC0D-C108-9A2F-B2E4-22F4D27ACCF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DCBA9CF-1ED0-86DB-5711-7DD5D01BF2F0}"/>
              </a:ext>
            </a:extLst>
          </p:cNvPr>
          <p:cNvSpPr>
            <a:spLocks noGrp="1"/>
          </p:cNvSpPr>
          <p:nvPr>
            <p:ph type="body" sz="quarter" idx="12"/>
          </p:nvPr>
        </p:nvSpPr>
        <p:spPr>
          <a:xfrm>
            <a:off x="812278" y="371445"/>
            <a:ext cx="6769139" cy="642424"/>
          </a:xfrm>
        </p:spPr>
        <p:txBody>
          <a:bodyPr/>
          <a:lstStyle/>
          <a:p>
            <a:r>
              <a:rPr lang="en-GB" sz="2000" b="1">
                <a:solidFill>
                  <a:schemeClr val="bg1"/>
                </a:solidFill>
              </a:rPr>
              <a:t>Feedback fro</a:t>
            </a:r>
            <a:r>
              <a:rPr lang="en-GB" sz="2000" b="1"/>
              <a:t>m the big conversation</a:t>
            </a:r>
            <a:endParaRPr lang="en-GB" sz="2000" b="1">
              <a:solidFill>
                <a:schemeClr val="bg1"/>
              </a:solidFill>
            </a:endParaRP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87889336-DEC7-1396-9292-A18DCBF9C0EC}"/>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0BBD7066-5452-B858-A723-A8E684AA958F}"/>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0">
            <a:extLst>
              <a:ext uri="{FF2B5EF4-FFF2-40B4-BE49-F238E27FC236}">
                <a16:creationId xmlns:a16="http://schemas.microsoft.com/office/drawing/2014/main" id="{91EBF7EF-D127-327E-9CD2-EC4FD44BA2B6}"/>
              </a:ext>
            </a:extLst>
          </p:cNvPr>
          <p:cNvSpPr/>
          <p:nvPr/>
        </p:nvSpPr>
        <p:spPr>
          <a:xfrm>
            <a:off x="5865416" y="1073724"/>
            <a:ext cx="4725492" cy="590649"/>
          </a:xfrm>
          <a:prstGeom prst="rect">
            <a:avLst/>
          </a:prstGeom>
          <a:noFill/>
          <a:ln/>
        </p:spPr>
        <p:txBody>
          <a:bodyPr wrap="none" lIns="0" tIns="0" rIns="0" bIns="0" rtlCol="0" anchor="t"/>
          <a:lstStyle/>
          <a:p>
            <a:pPr defTabSz="761970">
              <a:lnSpc>
                <a:spcPts val="4625"/>
              </a:lnSpc>
            </a:pPr>
            <a:r>
              <a:rPr lang="en-US" sz="3708" b="1">
                <a:solidFill>
                  <a:srgbClr val="3B4540"/>
                </a:solidFill>
                <a:ea typeface="Fraunces Extra Bold" pitchFamily="34" charset="-122"/>
                <a:cs typeface="Fraunces Extra Bold" pitchFamily="34" charset="-120"/>
              </a:rPr>
              <a:t>Digital requirements:</a:t>
            </a:r>
            <a:endParaRPr lang="en-US" sz="3708">
              <a:solidFill>
                <a:prstClr val="black"/>
              </a:solidFill>
            </a:endParaRPr>
          </a:p>
        </p:txBody>
      </p:sp>
      <p:pic>
        <p:nvPicPr>
          <p:cNvPr id="11" name="Picture 10">
            <a:extLst>
              <a:ext uri="{FF2B5EF4-FFF2-40B4-BE49-F238E27FC236}">
                <a16:creationId xmlns:a16="http://schemas.microsoft.com/office/drawing/2014/main" id="{304C44B7-8FBF-BE83-DBAF-196FFF559013}"/>
              </a:ext>
            </a:extLst>
          </p:cNvPr>
          <p:cNvPicPr>
            <a:picLocks noChangeAspect="1"/>
          </p:cNvPicPr>
          <p:nvPr/>
        </p:nvPicPr>
        <p:blipFill>
          <a:blip r:embed="rId4"/>
          <a:stretch>
            <a:fillRect/>
          </a:stretch>
        </p:blipFill>
        <p:spPr>
          <a:xfrm>
            <a:off x="545134" y="1569710"/>
            <a:ext cx="4124381" cy="2970896"/>
          </a:xfrm>
          <a:prstGeom prst="rect">
            <a:avLst/>
          </a:prstGeom>
        </p:spPr>
      </p:pic>
      <p:sp>
        <p:nvSpPr>
          <p:cNvPr id="12" name="Text Placeholder 2">
            <a:extLst>
              <a:ext uri="{FF2B5EF4-FFF2-40B4-BE49-F238E27FC236}">
                <a16:creationId xmlns:a16="http://schemas.microsoft.com/office/drawing/2014/main" id="{0FC4AFDE-E1A4-AEA3-AE19-0BF4E87EAAC0}"/>
              </a:ext>
            </a:extLst>
          </p:cNvPr>
          <p:cNvSpPr>
            <a:spLocks noGrp="1"/>
          </p:cNvSpPr>
          <p:nvPr>
            <p:ph type="body" sz="quarter" idx="13"/>
          </p:nvPr>
        </p:nvSpPr>
        <p:spPr>
          <a:xfrm>
            <a:off x="5264727" y="1987946"/>
            <a:ext cx="6511638" cy="3796330"/>
          </a:xfrm>
        </p:spPr>
        <p:txBody>
          <a:bodyPr>
            <a:normAutofit fontScale="77500" lnSpcReduction="20000"/>
          </a:bodyPr>
          <a:lstStyle/>
          <a:p>
            <a:pPr marL="1028700" lvl="1" indent="-342900">
              <a:lnSpc>
                <a:spcPct val="150000"/>
              </a:lnSpc>
              <a:spcBef>
                <a:spcPts val="600"/>
              </a:spcBef>
              <a:spcAft>
                <a:spcPts val="600"/>
              </a:spcAft>
            </a:pPr>
            <a:r>
              <a:rPr lang="en-GB" sz="3000" b="1" spc="300">
                <a:solidFill>
                  <a:schemeClr val="bg2">
                    <a:lumMod val="25000"/>
                  </a:schemeClr>
                </a:solidFill>
                <a:ea typeface="Calibri" panose="020F0502020204030204" pitchFamily="34" charset="0"/>
                <a:cs typeface="Times New Roman" panose="02020603050405020304" pitchFamily="18" charset="0"/>
              </a:rPr>
              <a:t>Resilient + joined-up systems</a:t>
            </a:r>
          </a:p>
          <a:p>
            <a:pPr marL="1028700" lvl="1" indent="-342900">
              <a:lnSpc>
                <a:spcPct val="150000"/>
              </a:lnSpc>
              <a:spcBef>
                <a:spcPts val="600"/>
              </a:spcBef>
              <a:spcAft>
                <a:spcPts val="600"/>
              </a:spcAft>
            </a:pPr>
            <a:r>
              <a:rPr lang="en-GB" sz="3000" b="1" spc="300">
                <a:solidFill>
                  <a:schemeClr val="bg2">
                    <a:lumMod val="25000"/>
                  </a:schemeClr>
                </a:solidFill>
                <a:ea typeface="Calibri" panose="020F0502020204030204" pitchFamily="34" charset="0"/>
                <a:cs typeface="Times New Roman" panose="02020603050405020304" pitchFamily="18" charset="0"/>
              </a:rPr>
              <a:t>Training and support</a:t>
            </a:r>
          </a:p>
          <a:p>
            <a:pPr marL="1028700" lvl="1" indent="-342900">
              <a:lnSpc>
                <a:spcPct val="150000"/>
              </a:lnSpc>
              <a:spcBef>
                <a:spcPts val="600"/>
              </a:spcBef>
              <a:spcAft>
                <a:spcPts val="600"/>
              </a:spcAft>
            </a:pPr>
            <a:r>
              <a:rPr lang="en-GB" sz="3000" b="1" spc="300">
                <a:solidFill>
                  <a:schemeClr val="bg2">
                    <a:lumMod val="25000"/>
                  </a:schemeClr>
                </a:solidFill>
                <a:ea typeface="Calibri" panose="020F0502020204030204" pitchFamily="34" charset="0"/>
                <a:cs typeface="Times New Roman" panose="02020603050405020304" pitchFamily="18" charset="0"/>
              </a:rPr>
              <a:t>Simpler systems design</a:t>
            </a:r>
          </a:p>
          <a:p>
            <a:pPr marL="1028700" lvl="1" indent="-342900">
              <a:lnSpc>
                <a:spcPct val="150000"/>
              </a:lnSpc>
              <a:spcBef>
                <a:spcPts val="600"/>
              </a:spcBef>
              <a:spcAft>
                <a:spcPts val="600"/>
              </a:spcAft>
            </a:pPr>
            <a:r>
              <a:rPr lang="en-GB" sz="3000" b="1" spc="300">
                <a:solidFill>
                  <a:schemeClr val="bg2">
                    <a:lumMod val="25000"/>
                  </a:schemeClr>
                </a:solidFill>
                <a:ea typeface="Calibri" panose="020F0502020204030204" pitchFamily="34" charset="0"/>
                <a:cs typeface="Times New Roman" panose="02020603050405020304" pitchFamily="18" charset="0"/>
              </a:rPr>
              <a:t>Accessible single source of truth</a:t>
            </a:r>
          </a:p>
          <a:p>
            <a:pPr marL="1028700" lvl="1" indent="-342900">
              <a:lnSpc>
                <a:spcPct val="150000"/>
              </a:lnSpc>
              <a:spcBef>
                <a:spcPts val="600"/>
              </a:spcBef>
              <a:spcAft>
                <a:spcPts val="600"/>
              </a:spcAft>
            </a:pPr>
            <a:r>
              <a:rPr lang="en-GB" sz="3000" b="1" spc="300">
                <a:solidFill>
                  <a:schemeClr val="bg2">
                    <a:lumMod val="25000"/>
                  </a:schemeClr>
                </a:solidFill>
                <a:ea typeface="Calibri" panose="020F0502020204030204" pitchFamily="34" charset="0"/>
                <a:cs typeface="Times New Roman" panose="02020603050405020304" pitchFamily="18" charset="0"/>
              </a:rPr>
              <a:t>Streamlined workflows &amp; admin</a:t>
            </a:r>
          </a:p>
          <a:p>
            <a:pPr marL="1028700" lvl="1" indent="-342900">
              <a:lnSpc>
                <a:spcPct val="150000"/>
              </a:lnSpc>
              <a:spcBef>
                <a:spcPts val="600"/>
              </a:spcBef>
              <a:spcAft>
                <a:spcPts val="600"/>
              </a:spcAft>
            </a:pPr>
            <a:r>
              <a:rPr lang="en-GB" sz="3000" b="1" spc="300">
                <a:solidFill>
                  <a:schemeClr val="bg2">
                    <a:lumMod val="25000"/>
                  </a:schemeClr>
                </a:solidFill>
                <a:ea typeface="Calibri" panose="020F0502020204030204" pitchFamily="34" charset="0"/>
                <a:cs typeface="Times New Roman" panose="02020603050405020304" pitchFamily="18" charset="0"/>
              </a:rPr>
              <a:t>AI tools &amp; decision support</a:t>
            </a:r>
            <a:endParaRPr lang="en-GB" sz="2900">
              <a:ea typeface="Calibri" panose="020F0502020204030204" pitchFamily="34" charset="0"/>
              <a:cs typeface="Times New Roman" panose="02020603050405020304" pitchFamily="18" charset="0"/>
            </a:endParaRPr>
          </a:p>
          <a:p>
            <a:pPr>
              <a:lnSpc>
                <a:spcPct val="107000"/>
              </a:lnSpc>
            </a:pPr>
            <a:endParaRPr lang="en-GB" sz="290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pPr>
            <a:endParaRPr lang="en-GB" sz="2900">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pPr>
            <a:endParaRPr lang="en-GB" sz="2900">
              <a:ea typeface="Calibri" panose="020F0502020204030204" pitchFamily="34" charset="0"/>
              <a:cs typeface="Times New Roman" panose="02020603050405020304" pitchFamily="18" charset="0"/>
            </a:endParaRPr>
          </a:p>
          <a:p>
            <a:pPr marL="685800">
              <a:lnSpc>
                <a:spcPct val="107000"/>
              </a:lnSpc>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D5227AA-89DB-0F42-BA58-3BA975D7866E}"/>
              </a:ext>
            </a:extLst>
          </p:cNvPr>
          <p:cNvSpPr/>
          <p:nvPr/>
        </p:nvSpPr>
        <p:spPr>
          <a:xfrm>
            <a:off x="5865416" y="4451927"/>
            <a:ext cx="5689275" cy="1228437"/>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137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AF90-0CFB-9CBF-3262-64EB9CD5234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7EE604E-514E-B796-92E8-EBA664148608}"/>
              </a:ext>
            </a:extLst>
          </p:cNvPr>
          <p:cNvSpPr>
            <a:spLocks noGrp="1"/>
          </p:cNvSpPr>
          <p:nvPr>
            <p:ph type="body" sz="quarter" idx="12"/>
          </p:nvPr>
        </p:nvSpPr>
        <p:spPr>
          <a:xfrm>
            <a:off x="812278" y="371445"/>
            <a:ext cx="6769139" cy="642424"/>
          </a:xfrm>
        </p:spPr>
        <p:txBody>
          <a:bodyPr/>
          <a:lstStyle/>
          <a:p>
            <a:r>
              <a:rPr lang="en-GB" sz="2000" b="1">
                <a:solidFill>
                  <a:schemeClr val="bg1"/>
                </a:solidFill>
              </a:rPr>
              <a:t>Fit for the Future: 10-year Health Plan for England</a:t>
            </a: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D754C606-CFD5-E829-407D-157700673BB2}"/>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89303DBC-9E16-7E1F-EEB0-007B71E132EF}"/>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7F0BE1D6-E6AA-3240-CD8D-B2580B167D15}"/>
              </a:ext>
            </a:extLst>
          </p:cNvPr>
          <p:cNvSpPr txBox="1"/>
          <p:nvPr/>
        </p:nvSpPr>
        <p:spPr>
          <a:xfrm>
            <a:off x="476302" y="1189018"/>
            <a:ext cx="4181764" cy="5016758"/>
          </a:xfrm>
          <a:prstGeom prst="rect">
            <a:avLst/>
          </a:prstGeom>
          <a:noFill/>
        </p:spPr>
        <p:txBody>
          <a:bodyPr wrap="square">
            <a:spAutoFit/>
          </a:bodyPr>
          <a:lstStyle/>
          <a:p>
            <a:r>
              <a:rPr lang="en-GB" sz="3200" b="1">
                <a:solidFill>
                  <a:srgbClr val="C00000"/>
                </a:solidFill>
              </a:rPr>
              <a:t>The 10-year plan is built around three major shifts:</a:t>
            </a:r>
          </a:p>
          <a:p>
            <a:endParaRPr lang="en-GB" sz="3200" b="1"/>
          </a:p>
          <a:p>
            <a:pPr marL="285750" indent="-285750">
              <a:buFont typeface="Arial" panose="020B0604020202020204" pitchFamily="34" charset="0"/>
              <a:buChar char="•"/>
            </a:pPr>
            <a:r>
              <a:rPr lang="en-GB" sz="3200" b="1">
                <a:solidFill>
                  <a:schemeClr val="accent6">
                    <a:lumMod val="50000"/>
                  </a:schemeClr>
                </a:solidFill>
              </a:rPr>
              <a:t>From hospital to community</a:t>
            </a:r>
          </a:p>
          <a:p>
            <a:pPr marL="285750" indent="-285750">
              <a:buFont typeface="Arial" panose="020B0604020202020204" pitchFamily="34" charset="0"/>
              <a:buChar char="•"/>
            </a:pPr>
            <a:r>
              <a:rPr lang="en-GB" sz="3200" b="1">
                <a:solidFill>
                  <a:schemeClr val="accent6">
                    <a:lumMod val="50000"/>
                  </a:schemeClr>
                </a:solidFill>
              </a:rPr>
              <a:t>From analogue to digital</a:t>
            </a:r>
          </a:p>
          <a:p>
            <a:pPr marL="285750" indent="-285750">
              <a:buFont typeface="Arial" panose="020B0604020202020204" pitchFamily="34" charset="0"/>
              <a:buChar char="•"/>
            </a:pPr>
            <a:r>
              <a:rPr lang="en-GB" sz="3200" b="1">
                <a:solidFill>
                  <a:schemeClr val="accent6">
                    <a:lumMod val="50000"/>
                  </a:schemeClr>
                </a:solidFill>
              </a:rPr>
              <a:t>From sickness to prevention</a:t>
            </a:r>
          </a:p>
        </p:txBody>
      </p:sp>
      <p:sp>
        <p:nvSpPr>
          <p:cNvPr id="13" name="TextBox 12">
            <a:extLst>
              <a:ext uri="{FF2B5EF4-FFF2-40B4-BE49-F238E27FC236}">
                <a16:creationId xmlns:a16="http://schemas.microsoft.com/office/drawing/2014/main" id="{186570E6-742E-1C72-AC44-281D5F305B01}"/>
              </a:ext>
            </a:extLst>
          </p:cNvPr>
          <p:cNvSpPr txBox="1"/>
          <p:nvPr/>
        </p:nvSpPr>
        <p:spPr>
          <a:xfrm>
            <a:off x="6493164" y="1189018"/>
            <a:ext cx="4913744" cy="5262979"/>
          </a:xfrm>
          <a:prstGeom prst="rect">
            <a:avLst/>
          </a:prstGeom>
          <a:noFill/>
        </p:spPr>
        <p:txBody>
          <a:bodyPr wrap="square">
            <a:spAutoFit/>
          </a:bodyPr>
          <a:lstStyle/>
          <a:p>
            <a:r>
              <a:rPr lang="en-GB" sz="2400" b="1">
                <a:solidFill>
                  <a:srgbClr val="7030A0"/>
                </a:solidFill>
              </a:rPr>
              <a:t>AI will enable these strategic changes by:</a:t>
            </a:r>
          </a:p>
          <a:p>
            <a:pPr marL="342900" indent="-342900">
              <a:buFont typeface="+mj-lt"/>
              <a:buAutoNum type="arabicPeriod"/>
            </a:pPr>
            <a:r>
              <a:rPr lang="en-GB"/>
              <a:t>Free up clinical time via automated documentation</a:t>
            </a:r>
          </a:p>
          <a:p>
            <a:pPr marL="342900" indent="-342900">
              <a:buFont typeface="+mj-lt"/>
              <a:buAutoNum type="arabicPeriod"/>
            </a:pPr>
            <a:r>
              <a:rPr lang="en-GB"/>
              <a:t>Improve referral triage and risk assessment</a:t>
            </a:r>
          </a:p>
          <a:p>
            <a:pPr marL="342900" indent="-342900">
              <a:buFont typeface="+mj-lt"/>
              <a:buAutoNum type="arabicPeriod"/>
            </a:pPr>
            <a:r>
              <a:rPr lang="en-GB"/>
              <a:t>Enable early intervention through predictive analytics</a:t>
            </a:r>
          </a:p>
          <a:p>
            <a:pPr marL="342900" indent="-342900">
              <a:buFont typeface="+mj-lt"/>
              <a:buAutoNum type="arabicPeriod"/>
            </a:pPr>
            <a:r>
              <a:rPr lang="en-GB"/>
              <a:t>Support 24/7 mental health support via virtual agents</a:t>
            </a:r>
          </a:p>
          <a:p>
            <a:pPr marL="342900" indent="-342900">
              <a:buFont typeface="+mj-lt"/>
              <a:buAutoNum type="arabicPeriod"/>
            </a:pPr>
            <a:r>
              <a:rPr lang="en-GB"/>
              <a:t>Extend community care via remote monitoring</a:t>
            </a:r>
          </a:p>
          <a:p>
            <a:pPr marL="342900" indent="-342900">
              <a:buFont typeface="+mj-lt"/>
              <a:buAutoNum type="arabicPeriod"/>
            </a:pPr>
            <a:r>
              <a:rPr lang="en-GB"/>
              <a:t>Improve outcomes through personalised care plans</a:t>
            </a:r>
          </a:p>
          <a:p>
            <a:pPr marL="342900" indent="-342900">
              <a:buFont typeface="+mj-lt"/>
              <a:buAutoNum type="arabicPeriod"/>
            </a:pPr>
            <a:r>
              <a:rPr lang="en-GB"/>
              <a:t>Enhance patient navigation through the NHS App</a:t>
            </a:r>
          </a:p>
          <a:p>
            <a:pPr marL="342900" indent="-342900">
              <a:buFont typeface="+mj-lt"/>
              <a:buAutoNum type="arabicPeriod"/>
            </a:pPr>
            <a:r>
              <a:rPr lang="en-GB"/>
              <a:t>Strengthen quality &amp; safety systems</a:t>
            </a:r>
          </a:p>
          <a:p>
            <a:pPr marL="342900" indent="-342900">
              <a:buFont typeface="+mj-lt"/>
              <a:buAutoNum type="arabicPeriod"/>
            </a:pPr>
            <a:r>
              <a:rPr lang="en-GB"/>
              <a:t>Accelerate integration of health and social care</a:t>
            </a:r>
          </a:p>
          <a:p>
            <a:pPr marL="342900" indent="-342900">
              <a:buFont typeface="+mj-lt"/>
              <a:buAutoNum type="arabicPeriod"/>
            </a:pPr>
            <a:r>
              <a:rPr lang="en-GB"/>
              <a:t>Empower staff with AI training and role redesign</a:t>
            </a:r>
          </a:p>
        </p:txBody>
      </p:sp>
      <p:pic>
        <p:nvPicPr>
          <p:cNvPr id="1026" name="Picture 2">
            <a:extLst>
              <a:ext uri="{FF2B5EF4-FFF2-40B4-BE49-F238E27FC236}">
                <a16:creationId xmlns:a16="http://schemas.microsoft.com/office/drawing/2014/main" id="{212DB044-9737-101D-F051-8118150507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31" t="6970" r="50000" b="17879"/>
          <a:stretch>
            <a:fillRect/>
          </a:stretch>
        </p:blipFill>
        <p:spPr bwMode="auto">
          <a:xfrm>
            <a:off x="4045526" y="3092471"/>
            <a:ext cx="2447638" cy="311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04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CC1E62-631A-D63D-0AB4-E3FA913E5DFD}"/>
              </a:ext>
            </a:extLst>
          </p:cNvPr>
          <p:cNvSpPr>
            <a:spLocks noGrp="1"/>
          </p:cNvSpPr>
          <p:nvPr>
            <p:ph type="body" sz="quarter" idx="12"/>
          </p:nvPr>
        </p:nvSpPr>
        <p:spPr>
          <a:xfrm>
            <a:off x="812278" y="371445"/>
            <a:ext cx="6769139" cy="642424"/>
          </a:xfrm>
        </p:spPr>
        <p:txBody>
          <a:bodyPr/>
          <a:lstStyle/>
          <a:p>
            <a:r>
              <a:rPr lang="en-GB" sz="2000" b="1">
                <a:solidFill>
                  <a:schemeClr val="bg1"/>
                </a:solidFill>
              </a:rPr>
              <a:t>ELFT AI Journey</a:t>
            </a: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8BE88062-7E6E-A37A-465A-CED460844D53}"/>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25942F3B-2413-97F2-58C8-E0476F80DF51}"/>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0">
            <a:extLst>
              <a:ext uri="{FF2B5EF4-FFF2-40B4-BE49-F238E27FC236}">
                <a16:creationId xmlns:a16="http://schemas.microsoft.com/office/drawing/2014/main" id="{AABEB971-3B41-29D0-CB67-EDC234511ADF}"/>
              </a:ext>
            </a:extLst>
          </p:cNvPr>
          <p:cNvSpPr/>
          <p:nvPr/>
        </p:nvSpPr>
        <p:spPr>
          <a:xfrm>
            <a:off x="5906056" y="1073724"/>
            <a:ext cx="4857572" cy="641449"/>
          </a:xfrm>
          <a:prstGeom prst="rect">
            <a:avLst/>
          </a:prstGeom>
          <a:noFill/>
          <a:ln/>
        </p:spPr>
        <p:txBody>
          <a:bodyPr wrap="none" lIns="0" tIns="0" rIns="0" bIns="0" rtlCol="0" anchor="t"/>
          <a:lstStyle/>
          <a:p>
            <a:pPr defTabSz="761970">
              <a:lnSpc>
                <a:spcPts val="4625"/>
              </a:lnSpc>
            </a:pPr>
            <a:r>
              <a:rPr lang="en-US" sz="3700" b="1">
                <a:solidFill>
                  <a:srgbClr val="3B4540"/>
                </a:solidFill>
                <a:latin typeface="Calibri Light"/>
                <a:ea typeface="Calibri Light"/>
                <a:cs typeface="Calibri Light"/>
              </a:rPr>
              <a:t>What is  Generative AI?</a:t>
            </a:r>
            <a:endParaRPr lang="en-US" sz="3700">
              <a:solidFill>
                <a:prstClr val="black"/>
              </a:solidFill>
              <a:latin typeface="Calibri Light"/>
              <a:ea typeface="Calibri Light"/>
              <a:cs typeface="Calibri Light"/>
            </a:endParaRPr>
          </a:p>
        </p:txBody>
      </p:sp>
      <p:sp>
        <p:nvSpPr>
          <p:cNvPr id="5" name="Text 2">
            <a:extLst>
              <a:ext uri="{FF2B5EF4-FFF2-40B4-BE49-F238E27FC236}">
                <a16:creationId xmlns:a16="http://schemas.microsoft.com/office/drawing/2014/main" id="{F74F471A-E88F-29D3-D190-A18F35489CA5}"/>
              </a:ext>
            </a:extLst>
          </p:cNvPr>
          <p:cNvSpPr/>
          <p:nvPr/>
        </p:nvSpPr>
        <p:spPr>
          <a:xfrm>
            <a:off x="5787957" y="4998817"/>
            <a:ext cx="6153336" cy="730367"/>
          </a:xfrm>
          <a:prstGeom prst="rect">
            <a:avLst/>
          </a:prstGeom>
          <a:noFill/>
          <a:ln/>
        </p:spPr>
        <p:txBody>
          <a:bodyPr wrap="square" lIns="0" tIns="0" rIns="0" bIns="0" rtlCol="0" anchor="t"/>
          <a:lstStyle/>
          <a:p>
            <a:pPr defTabSz="761970">
              <a:lnSpc>
                <a:spcPts val="2375"/>
              </a:lnSpc>
            </a:pPr>
            <a:r>
              <a:rPr lang="en-US" sz="1458" b="1">
                <a:solidFill>
                  <a:srgbClr val="7030A0"/>
                </a:solidFill>
                <a:latin typeface="Open Sans" panose="020B0606030504020204" pitchFamily="34" charset="0"/>
                <a:ea typeface="Open Sans" panose="020B0606030504020204" pitchFamily="34" charset="0"/>
                <a:cs typeface="Open Sans" panose="020B0606030504020204" pitchFamily="34" charset="0"/>
              </a:rPr>
              <a:t>Limitations</a:t>
            </a:r>
            <a:r>
              <a:rPr lang="en-US" sz="1458" b="1">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458">
                <a:solidFill>
                  <a:prstClr val="black"/>
                </a:solidFill>
                <a:latin typeface="Open Sans" panose="020B0606030504020204" pitchFamily="34" charset="0"/>
                <a:ea typeface="Open Sans" panose="020B0606030504020204" pitchFamily="34" charset="0"/>
                <a:cs typeface="Open Sans" panose="020B0606030504020204" pitchFamily="34" charset="0"/>
              </a:rPr>
              <a:t> its creations are based on data it was trained on and there are ethical concerns about the ownership and authenticity of generated content. It may also produce misleading or biased outputs.</a:t>
            </a:r>
          </a:p>
        </p:txBody>
      </p:sp>
      <p:sp>
        <p:nvSpPr>
          <p:cNvPr id="7" name="Text 1">
            <a:extLst>
              <a:ext uri="{FF2B5EF4-FFF2-40B4-BE49-F238E27FC236}">
                <a16:creationId xmlns:a16="http://schemas.microsoft.com/office/drawing/2014/main" id="{9B1FBBB1-074B-90E8-5941-979D66BC6F2F}"/>
              </a:ext>
            </a:extLst>
          </p:cNvPr>
          <p:cNvSpPr/>
          <p:nvPr/>
        </p:nvSpPr>
        <p:spPr>
          <a:xfrm>
            <a:off x="5695238" y="2335433"/>
            <a:ext cx="6246055" cy="1057736"/>
          </a:xfrm>
          <a:prstGeom prst="rect">
            <a:avLst/>
          </a:prstGeom>
          <a:noFill/>
          <a:ln/>
        </p:spPr>
        <p:txBody>
          <a:bodyPr wrap="square" lIns="0" tIns="0" rIns="0" bIns="0" rtlCol="0" anchor="t"/>
          <a:lstStyle/>
          <a:p>
            <a:pPr defTabSz="761970">
              <a:lnSpc>
                <a:spcPts val="2375"/>
              </a:lnSpc>
            </a:pPr>
            <a:r>
              <a:rPr lang="en-US" sz="1458" b="1">
                <a:solidFill>
                  <a:srgbClr val="7030A0"/>
                </a:solidFill>
                <a:latin typeface="Open Sans" panose="020B0606030504020204" pitchFamily="34" charset="0"/>
                <a:ea typeface="Open Sans" panose="020B0606030504020204" pitchFamily="34" charset="0"/>
                <a:cs typeface="Open Sans" panose="020B0606030504020204" pitchFamily="34" charset="0"/>
              </a:rPr>
              <a:t>Gen AI </a:t>
            </a:r>
            <a:r>
              <a:rPr lang="en-US" sz="1458">
                <a:solidFill>
                  <a:srgbClr val="405449"/>
                </a:solidFill>
                <a:latin typeface="Open Sans" panose="020B0606030504020204" pitchFamily="34" charset="0"/>
                <a:ea typeface="Open Sans" panose="020B0606030504020204" pitchFamily="34" charset="0"/>
                <a:cs typeface="Open Sans" panose="020B0606030504020204" pitchFamily="34" charset="0"/>
              </a:rPr>
              <a:t>is specialized sub-set of AI focused on creating new content, such as text, images, music or code. It creates outputs leveraging large language models.</a:t>
            </a:r>
          </a:p>
        </p:txBody>
      </p:sp>
      <p:sp>
        <p:nvSpPr>
          <p:cNvPr id="8" name="Text 4">
            <a:extLst>
              <a:ext uri="{FF2B5EF4-FFF2-40B4-BE49-F238E27FC236}">
                <a16:creationId xmlns:a16="http://schemas.microsoft.com/office/drawing/2014/main" id="{0A8091D3-B831-286C-649E-A7EDD2A3B0F0}"/>
              </a:ext>
            </a:extLst>
          </p:cNvPr>
          <p:cNvSpPr/>
          <p:nvPr/>
        </p:nvSpPr>
        <p:spPr>
          <a:xfrm>
            <a:off x="5906807" y="5593083"/>
            <a:ext cx="5952257" cy="604838"/>
          </a:xfrm>
          <a:prstGeom prst="rect">
            <a:avLst/>
          </a:prstGeom>
          <a:noFill/>
          <a:ln/>
        </p:spPr>
        <p:txBody>
          <a:bodyPr wrap="square" lIns="0" tIns="0" rIns="0" bIns="0" rtlCol="0" anchor="t"/>
          <a:lstStyle/>
          <a:p>
            <a:pPr defTabSz="761970">
              <a:lnSpc>
                <a:spcPts val="2375"/>
              </a:lnSpc>
            </a:pPr>
            <a:endParaRPr lang="en-US" sz="1458">
              <a:solidFill>
                <a:srgbClr val="4054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 4">
            <a:extLst>
              <a:ext uri="{FF2B5EF4-FFF2-40B4-BE49-F238E27FC236}">
                <a16:creationId xmlns:a16="http://schemas.microsoft.com/office/drawing/2014/main" id="{D583DCEB-6119-F634-A794-8F6315D98CC4}"/>
              </a:ext>
            </a:extLst>
          </p:cNvPr>
          <p:cNvSpPr/>
          <p:nvPr/>
        </p:nvSpPr>
        <p:spPr>
          <a:xfrm>
            <a:off x="5806267" y="4530080"/>
            <a:ext cx="6153336" cy="604838"/>
          </a:xfrm>
          <a:prstGeom prst="rect">
            <a:avLst/>
          </a:prstGeom>
          <a:noFill/>
          <a:ln/>
        </p:spPr>
        <p:txBody>
          <a:bodyPr wrap="square" lIns="0" tIns="0" rIns="0" bIns="0" rtlCol="0" anchor="t"/>
          <a:lstStyle/>
          <a:p>
            <a:pPr defTabSz="761970">
              <a:lnSpc>
                <a:spcPts val="2375"/>
              </a:lnSpc>
            </a:pPr>
            <a:endParaRPr lang="en-US" sz="1458">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Image 0" descr="preencoded.png">
            <a:extLst>
              <a:ext uri="{FF2B5EF4-FFF2-40B4-BE49-F238E27FC236}">
                <a16:creationId xmlns:a16="http://schemas.microsoft.com/office/drawing/2014/main" id="{8BCE7A5C-B794-2064-CA7C-326284249279}"/>
              </a:ext>
            </a:extLst>
          </p:cNvPr>
          <p:cNvPicPr>
            <a:picLocks noChangeAspect="1"/>
          </p:cNvPicPr>
          <p:nvPr/>
        </p:nvPicPr>
        <p:blipFill>
          <a:blip r:embed="rId4"/>
          <a:stretch>
            <a:fillRect/>
          </a:stretch>
        </p:blipFill>
        <p:spPr>
          <a:xfrm>
            <a:off x="572578" y="1073724"/>
            <a:ext cx="3736652" cy="5604978"/>
          </a:xfrm>
          <a:prstGeom prst="rect">
            <a:avLst/>
          </a:prstGeom>
        </p:spPr>
      </p:pic>
      <p:pic>
        <p:nvPicPr>
          <p:cNvPr id="11" name="Picture 10">
            <a:extLst>
              <a:ext uri="{FF2B5EF4-FFF2-40B4-BE49-F238E27FC236}">
                <a16:creationId xmlns:a16="http://schemas.microsoft.com/office/drawing/2014/main" id="{3989EF30-69B6-B898-CB88-CCD08730B29D}"/>
              </a:ext>
            </a:extLst>
          </p:cNvPr>
          <p:cNvPicPr>
            <a:picLocks noChangeAspect="1"/>
          </p:cNvPicPr>
          <p:nvPr/>
        </p:nvPicPr>
        <p:blipFill>
          <a:blip r:embed="rId5"/>
          <a:stretch>
            <a:fillRect/>
          </a:stretch>
        </p:blipFill>
        <p:spPr>
          <a:xfrm>
            <a:off x="3917745" y="5389040"/>
            <a:ext cx="1745070" cy="1266583"/>
          </a:xfrm>
          <a:prstGeom prst="rect">
            <a:avLst/>
          </a:prstGeom>
        </p:spPr>
      </p:pic>
      <p:pic>
        <p:nvPicPr>
          <p:cNvPr id="12" name="Picture 11">
            <a:extLst>
              <a:ext uri="{FF2B5EF4-FFF2-40B4-BE49-F238E27FC236}">
                <a16:creationId xmlns:a16="http://schemas.microsoft.com/office/drawing/2014/main" id="{FE38D66C-4427-BA88-C2E0-AC7352A3A1EA}"/>
              </a:ext>
            </a:extLst>
          </p:cNvPr>
          <p:cNvPicPr>
            <a:picLocks noChangeAspect="1"/>
          </p:cNvPicPr>
          <p:nvPr/>
        </p:nvPicPr>
        <p:blipFill>
          <a:blip r:embed="rId6"/>
          <a:stretch>
            <a:fillRect/>
          </a:stretch>
        </p:blipFill>
        <p:spPr>
          <a:xfrm>
            <a:off x="10880628" y="1077886"/>
            <a:ext cx="1209393" cy="980589"/>
          </a:xfrm>
          <a:prstGeom prst="rect">
            <a:avLst/>
          </a:prstGeom>
        </p:spPr>
      </p:pic>
      <p:sp>
        <p:nvSpPr>
          <p:cNvPr id="16" name="TextBox 15">
            <a:extLst>
              <a:ext uri="{FF2B5EF4-FFF2-40B4-BE49-F238E27FC236}">
                <a16:creationId xmlns:a16="http://schemas.microsoft.com/office/drawing/2014/main" id="{E5C68174-4F23-E341-99C5-894B4F60FFE5}"/>
              </a:ext>
            </a:extLst>
          </p:cNvPr>
          <p:cNvSpPr txBox="1"/>
          <p:nvPr/>
        </p:nvSpPr>
        <p:spPr>
          <a:xfrm>
            <a:off x="5662814" y="3482218"/>
            <a:ext cx="6105378" cy="1294713"/>
          </a:xfrm>
          <a:prstGeom prst="rect">
            <a:avLst/>
          </a:prstGeom>
          <a:noFill/>
        </p:spPr>
        <p:txBody>
          <a:bodyPr wrap="square">
            <a:spAutoFit/>
          </a:bodyPr>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1" i="0" u="none" strike="noStrike" kern="1200" cap="none" spc="0" normalizeH="0" baseline="0" noProof="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rPr>
              <a:t>Advantages</a:t>
            </a:r>
            <a:r>
              <a:rPr kumimoji="0" lang="en-US" sz="1458" b="1" i="0" u="none" strike="noStrike" kern="1200" cap="none" spc="0" normalizeH="0" baseline="0" noProof="0">
                <a:ln>
                  <a:noFill/>
                </a:ln>
                <a:solidFill>
                  <a:srgbClr val="40544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58" b="0" i="0" u="none" strike="noStrike" kern="1200" cap="none" spc="0" normalizeH="0" baseline="0" noProof="0">
                <a:ln>
                  <a:noFill/>
                </a:ln>
                <a:solidFill>
                  <a:srgbClr val="405449"/>
                </a:solidFill>
                <a:effectLst/>
                <a:uLnTx/>
                <a:uFillTx/>
                <a:latin typeface="Open Sans" panose="020B0606030504020204" pitchFamily="34" charset="0"/>
                <a:ea typeface="Open Sans" panose="020B0606030504020204" pitchFamily="34" charset="0"/>
                <a:cs typeface="Open Sans" panose="020B0606030504020204" pitchFamily="34" charset="0"/>
              </a:rPr>
              <a:t>– unique and personalized content, enhances productivity by automating tasks such as summarizing documents or drafting emails and is adaptive as it continuously refines its output based on feedback.</a:t>
            </a:r>
          </a:p>
        </p:txBody>
      </p:sp>
    </p:spTree>
    <p:extLst>
      <p:ext uri="{BB962C8B-B14F-4D97-AF65-F5344CB8AC3E}">
        <p14:creationId xmlns:p14="http://schemas.microsoft.com/office/powerpoint/2010/main" val="297702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40BDC-A0BC-F8F6-F554-1AD174DA06C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FB4359D-F614-9462-AC77-589DF4B02CA7}"/>
              </a:ext>
            </a:extLst>
          </p:cNvPr>
          <p:cNvSpPr>
            <a:spLocks noGrp="1"/>
          </p:cNvSpPr>
          <p:nvPr>
            <p:ph type="body" sz="quarter" idx="12"/>
          </p:nvPr>
        </p:nvSpPr>
        <p:spPr>
          <a:xfrm>
            <a:off x="812278" y="371445"/>
            <a:ext cx="6769139" cy="642424"/>
          </a:xfrm>
        </p:spPr>
        <p:txBody>
          <a:bodyPr/>
          <a:lstStyle/>
          <a:p>
            <a:r>
              <a:rPr lang="en-GB" sz="2000" b="1"/>
              <a:t>Ask the audience – </a:t>
            </a:r>
            <a:r>
              <a:rPr lang="en-GB" sz="2000" b="1" err="1"/>
              <a:t>Mentimeter</a:t>
            </a:r>
            <a:r>
              <a:rPr lang="en-GB" sz="2000" b="1"/>
              <a:t> code </a:t>
            </a:r>
            <a:r>
              <a:rPr lang="en-GB" sz="2000" b="1" err="1"/>
              <a:t>xxxxxx</a:t>
            </a:r>
            <a:endParaRPr lang="en-GB" sz="2000" b="1">
              <a:solidFill>
                <a:schemeClr val="bg1"/>
              </a:solidFill>
            </a:endParaRP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CAE5AAC5-FDF0-129E-51FB-66D7DF6EA126}"/>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DCA04A0F-4D97-4D7B-D32B-3210DC48A125}"/>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 0">
            <a:extLst>
              <a:ext uri="{FF2B5EF4-FFF2-40B4-BE49-F238E27FC236}">
                <a16:creationId xmlns:a16="http://schemas.microsoft.com/office/drawing/2014/main" id="{176E929D-26B4-239C-0219-0D2775642E8A}"/>
              </a:ext>
            </a:extLst>
          </p:cNvPr>
          <p:cNvSpPr/>
          <p:nvPr/>
        </p:nvSpPr>
        <p:spPr>
          <a:xfrm>
            <a:off x="5782288" y="2155335"/>
            <a:ext cx="5366002" cy="590649"/>
          </a:xfrm>
          <a:prstGeom prst="rect">
            <a:avLst/>
          </a:prstGeom>
          <a:noFill/>
          <a:ln/>
        </p:spPr>
        <p:txBody>
          <a:bodyPr wrap="square" lIns="0" tIns="0" rIns="0" bIns="0" rtlCol="0" anchor="t"/>
          <a:lstStyle/>
          <a:p>
            <a:pPr defTabSz="761970">
              <a:lnSpc>
                <a:spcPts val="4625"/>
              </a:lnSpc>
            </a:pPr>
            <a:r>
              <a:rPr lang="en-US" sz="3708" b="1">
                <a:solidFill>
                  <a:srgbClr val="FF0000"/>
                </a:solidFill>
                <a:ea typeface="Fraunces Extra Bold" pitchFamily="34" charset="-122"/>
                <a:cs typeface="Fraunces Extra Bold" pitchFamily="34" charset="-120"/>
              </a:rPr>
              <a:t>Q1. </a:t>
            </a:r>
            <a:r>
              <a:rPr lang="en-US" sz="3708" b="1">
                <a:solidFill>
                  <a:srgbClr val="3B4540"/>
                </a:solidFill>
                <a:ea typeface="Fraunces Extra Bold" pitchFamily="34" charset="-122"/>
                <a:cs typeface="Fraunces Extra Bold" pitchFamily="34" charset="-120"/>
              </a:rPr>
              <a:t>What do you think AI will do for you in your role?</a:t>
            </a:r>
            <a:endParaRPr lang="en-US" sz="3708">
              <a:solidFill>
                <a:prstClr val="black"/>
              </a:solidFill>
            </a:endParaRPr>
          </a:p>
        </p:txBody>
      </p:sp>
      <p:sp>
        <p:nvSpPr>
          <p:cNvPr id="11" name="Text 0">
            <a:extLst>
              <a:ext uri="{FF2B5EF4-FFF2-40B4-BE49-F238E27FC236}">
                <a16:creationId xmlns:a16="http://schemas.microsoft.com/office/drawing/2014/main" id="{6E6A49E3-8FF9-79B1-96DE-CD363C0F51A3}"/>
              </a:ext>
            </a:extLst>
          </p:cNvPr>
          <p:cNvSpPr/>
          <p:nvPr/>
        </p:nvSpPr>
        <p:spPr>
          <a:xfrm>
            <a:off x="5782289" y="3909491"/>
            <a:ext cx="5366001" cy="1636790"/>
          </a:xfrm>
          <a:prstGeom prst="rect">
            <a:avLst/>
          </a:prstGeom>
          <a:noFill/>
          <a:ln/>
        </p:spPr>
        <p:txBody>
          <a:bodyPr wrap="square" lIns="0" tIns="0" rIns="0" bIns="0" rtlCol="0" anchor="t"/>
          <a:lstStyle/>
          <a:p>
            <a:pPr defTabSz="761970">
              <a:lnSpc>
                <a:spcPts val="4625"/>
              </a:lnSpc>
            </a:pPr>
            <a:r>
              <a:rPr lang="en-US" sz="3708" b="1">
                <a:solidFill>
                  <a:srgbClr val="FF0000"/>
                </a:solidFill>
                <a:ea typeface="Fraunces Extra Bold" pitchFamily="34" charset="-122"/>
                <a:cs typeface="Fraunces Extra Bold" pitchFamily="34" charset="-120"/>
              </a:rPr>
              <a:t>Q2. </a:t>
            </a:r>
            <a:r>
              <a:rPr lang="en-US" sz="3708" b="1">
                <a:solidFill>
                  <a:srgbClr val="3B4540"/>
                </a:solidFill>
                <a:ea typeface="Fraunces Extra Bold" pitchFamily="34" charset="-122"/>
                <a:cs typeface="Fraunces Extra Bold" pitchFamily="34" charset="-120"/>
              </a:rPr>
              <a:t>What AI tools are you using now and to do what?</a:t>
            </a:r>
            <a:endParaRPr lang="en-US" sz="3708">
              <a:solidFill>
                <a:prstClr val="black"/>
              </a:solidFill>
            </a:endParaRPr>
          </a:p>
        </p:txBody>
      </p:sp>
      <p:pic>
        <p:nvPicPr>
          <p:cNvPr id="13" name="Picture 12" descr="Several hands raised and ready to answer a question">
            <a:extLst>
              <a:ext uri="{FF2B5EF4-FFF2-40B4-BE49-F238E27FC236}">
                <a16:creationId xmlns:a16="http://schemas.microsoft.com/office/drawing/2014/main" id="{5877A6BD-1BDD-E6F6-40DE-A3F712A6E8E3}"/>
              </a:ext>
            </a:extLst>
          </p:cNvPr>
          <p:cNvPicPr>
            <a:picLocks noChangeAspect="1"/>
          </p:cNvPicPr>
          <p:nvPr/>
        </p:nvPicPr>
        <p:blipFill>
          <a:blip r:embed="rId4"/>
          <a:stretch>
            <a:fillRect/>
          </a:stretch>
        </p:blipFill>
        <p:spPr>
          <a:xfrm>
            <a:off x="201390" y="2161308"/>
            <a:ext cx="5238156" cy="3496367"/>
          </a:xfrm>
          <a:prstGeom prst="rect">
            <a:avLst/>
          </a:prstGeom>
        </p:spPr>
      </p:pic>
    </p:spTree>
    <p:extLst>
      <p:ext uri="{BB962C8B-B14F-4D97-AF65-F5344CB8AC3E}">
        <p14:creationId xmlns:p14="http://schemas.microsoft.com/office/powerpoint/2010/main" val="250088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CC1E62-631A-D63D-0AB4-E3FA913E5DFD}"/>
              </a:ext>
            </a:extLst>
          </p:cNvPr>
          <p:cNvSpPr>
            <a:spLocks noGrp="1"/>
          </p:cNvSpPr>
          <p:nvPr>
            <p:ph type="body" sz="quarter" idx="12"/>
          </p:nvPr>
        </p:nvSpPr>
        <p:spPr>
          <a:xfrm>
            <a:off x="812278" y="371445"/>
            <a:ext cx="6769139" cy="642424"/>
          </a:xfrm>
        </p:spPr>
        <p:txBody>
          <a:bodyPr/>
          <a:lstStyle/>
          <a:p>
            <a:r>
              <a:rPr lang="en-GB" sz="2000" b="1">
                <a:solidFill>
                  <a:schemeClr val="bg1"/>
                </a:solidFill>
              </a:rPr>
              <a:t>ELFT AI Journey</a:t>
            </a: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8BE88062-7E6E-A37A-465A-CED460844D53}"/>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25942F3B-2413-97F2-58C8-E0476F80DF51}"/>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1" name="Diagram 30">
            <a:extLst>
              <a:ext uri="{FF2B5EF4-FFF2-40B4-BE49-F238E27FC236}">
                <a16:creationId xmlns:a16="http://schemas.microsoft.com/office/drawing/2014/main" id="{ACCF946C-4C2E-D9A3-70F5-F1873054D0A5}"/>
              </a:ext>
            </a:extLst>
          </p:cNvPr>
          <p:cNvGraphicFramePr/>
          <p:nvPr>
            <p:extLst>
              <p:ext uri="{D42A27DB-BD31-4B8C-83A1-F6EECF244321}">
                <p14:modId xmlns:p14="http://schemas.microsoft.com/office/powerpoint/2010/main" val="2790160082"/>
              </p:ext>
            </p:extLst>
          </p:nvPr>
        </p:nvGraphicFramePr>
        <p:xfrm>
          <a:off x="914400" y="719666"/>
          <a:ext cx="10570464" cy="55714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55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E6965-36DB-2807-D519-55F016C40EE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D4F47B9-0C09-CF1B-2043-AF0249D75CFC}"/>
              </a:ext>
            </a:extLst>
          </p:cNvPr>
          <p:cNvSpPr>
            <a:spLocks noGrp="1"/>
          </p:cNvSpPr>
          <p:nvPr>
            <p:ph type="body" sz="quarter" idx="12"/>
          </p:nvPr>
        </p:nvSpPr>
        <p:spPr>
          <a:xfrm>
            <a:off x="812278" y="371445"/>
            <a:ext cx="6769139" cy="642424"/>
          </a:xfrm>
        </p:spPr>
        <p:txBody>
          <a:bodyPr/>
          <a:lstStyle/>
          <a:p>
            <a:r>
              <a:rPr lang="en-GB" sz="2000" b="1">
                <a:solidFill>
                  <a:schemeClr val="bg1"/>
                </a:solidFill>
              </a:rPr>
              <a:t>What are the opportunities for us?</a:t>
            </a: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9D94D478-E1D6-22E9-D048-131D52F6E9AD}"/>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144B0FE7-C7F7-2D36-D7B4-CC647B2D7395}"/>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Shape 1">
            <a:extLst>
              <a:ext uri="{FF2B5EF4-FFF2-40B4-BE49-F238E27FC236}">
                <a16:creationId xmlns:a16="http://schemas.microsoft.com/office/drawing/2014/main" id="{49DC47DE-5708-41EE-27AD-7C7DE8E34BFC}"/>
              </a:ext>
            </a:extLst>
          </p:cNvPr>
          <p:cNvSpPr/>
          <p:nvPr/>
        </p:nvSpPr>
        <p:spPr>
          <a:xfrm>
            <a:off x="548069" y="1189018"/>
            <a:ext cx="5459214" cy="1172071"/>
          </a:xfrm>
          <a:prstGeom prst="roundRect">
            <a:avLst>
              <a:gd name="adj" fmla="val 12226"/>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12" name="Text 2">
            <a:extLst>
              <a:ext uri="{FF2B5EF4-FFF2-40B4-BE49-F238E27FC236}">
                <a16:creationId xmlns:a16="http://schemas.microsoft.com/office/drawing/2014/main" id="{5F51D095-0116-5C65-C32F-958DA64A6870}"/>
              </a:ext>
            </a:extLst>
          </p:cNvPr>
          <p:cNvSpPr/>
          <p:nvPr/>
        </p:nvSpPr>
        <p:spPr>
          <a:xfrm>
            <a:off x="707215" y="1348165"/>
            <a:ext cx="3507582" cy="248742"/>
          </a:xfrm>
          <a:prstGeom prst="rect">
            <a:avLst/>
          </a:prstGeom>
          <a:noFill/>
          <a:ln/>
        </p:spPr>
        <p:txBody>
          <a:bodyPr wrap="none" lIns="0" tIns="0" rIns="0" bIns="0" rtlCol="0" anchor="t"/>
          <a:lstStyle/>
          <a:p>
            <a:pPr defTabSz="761970">
              <a:lnSpc>
                <a:spcPts val="1958"/>
              </a:lnSpc>
            </a:pPr>
            <a:r>
              <a:rPr lang="en-US" sz="2000" b="1">
                <a:solidFill>
                  <a:srgbClr val="C00000"/>
                </a:solidFill>
                <a:latin typeface="Fraunces Extra Bold" pitchFamily="34" charset="0"/>
                <a:ea typeface="Fraunces Extra Bold" pitchFamily="34" charset="-122"/>
                <a:cs typeface="Fraunces Extra Bold" pitchFamily="34" charset="-120"/>
              </a:rPr>
              <a:t>Streamline Processes</a:t>
            </a:r>
            <a:endParaRPr lang="en-US" sz="2000">
              <a:solidFill>
                <a:srgbClr val="C00000"/>
              </a:solidFill>
              <a:latin typeface="Calibri" panose="020F0502020204030204"/>
            </a:endParaRPr>
          </a:p>
        </p:txBody>
      </p:sp>
      <p:sp>
        <p:nvSpPr>
          <p:cNvPr id="13" name="Text 3">
            <a:extLst>
              <a:ext uri="{FF2B5EF4-FFF2-40B4-BE49-F238E27FC236}">
                <a16:creationId xmlns:a16="http://schemas.microsoft.com/office/drawing/2014/main" id="{535BC2A8-06E7-EA13-75E2-0A82AE1A59A9}"/>
              </a:ext>
            </a:extLst>
          </p:cNvPr>
          <p:cNvSpPr/>
          <p:nvPr/>
        </p:nvSpPr>
        <p:spPr>
          <a:xfrm>
            <a:off x="707215" y="1692355"/>
            <a:ext cx="5140920"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automates tasks, reduces errors, and provides real-time insights.</a:t>
            </a:r>
            <a:endParaRPr lang="en-US" sz="1250">
              <a:solidFill>
                <a:prstClr val="black"/>
              </a:solidFill>
              <a:latin typeface="Calibri" panose="020F0502020204030204"/>
            </a:endParaRPr>
          </a:p>
        </p:txBody>
      </p:sp>
      <p:sp>
        <p:nvSpPr>
          <p:cNvPr id="14" name="Shape 4">
            <a:extLst>
              <a:ext uri="{FF2B5EF4-FFF2-40B4-BE49-F238E27FC236}">
                <a16:creationId xmlns:a16="http://schemas.microsoft.com/office/drawing/2014/main" id="{D9BCB5E1-A7B9-5D3A-E7CA-38460BC3B653}"/>
              </a:ext>
            </a:extLst>
          </p:cNvPr>
          <p:cNvSpPr/>
          <p:nvPr/>
        </p:nvSpPr>
        <p:spPr>
          <a:xfrm>
            <a:off x="6166430" y="1189018"/>
            <a:ext cx="5459214" cy="1172071"/>
          </a:xfrm>
          <a:prstGeom prst="roundRect">
            <a:avLst>
              <a:gd name="adj" fmla="val 12226"/>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15" name="Text 5">
            <a:extLst>
              <a:ext uri="{FF2B5EF4-FFF2-40B4-BE49-F238E27FC236}">
                <a16:creationId xmlns:a16="http://schemas.microsoft.com/office/drawing/2014/main" id="{94553A11-CAB3-311D-8ABF-932B8D59613F}"/>
              </a:ext>
            </a:extLst>
          </p:cNvPr>
          <p:cNvSpPr/>
          <p:nvPr/>
        </p:nvSpPr>
        <p:spPr>
          <a:xfrm>
            <a:off x="6325576" y="1348165"/>
            <a:ext cx="4326831" cy="248742"/>
          </a:xfrm>
          <a:prstGeom prst="rect">
            <a:avLst/>
          </a:prstGeom>
          <a:noFill/>
          <a:ln/>
        </p:spPr>
        <p:txBody>
          <a:bodyPr wrap="none" lIns="0" tIns="0" rIns="0" bIns="0" rtlCol="0" anchor="t"/>
          <a:lstStyle/>
          <a:p>
            <a:pPr defTabSz="761970">
              <a:lnSpc>
                <a:spcPts val="1958"/>
              </a:lnSpc>
            </a:pPr>
            <a:r>
              <a:rPr lang="en-US" sz="2000" b="1">
                <a:solidFill>
                  <a:srgbClr val="FF66CC"/>
                </a:solidFill>
                <a:latin typeface="Fraunces Extra Bold" pitchFamily="34" charset="0"/>
                <a:ea typeface="Fraunces Extra Bold" pitchFamily="34" charset="-122"/>
                <a:cs typeface="Fraunces Extra Bold" pitchFamily="34" charset="-120"/>
              </a:rPr>
              <a:t>Enhanced Analysis &amp; Forecasting</a:t>
            </a:r>
            <a:endParaRPr lang="en-US" sz="2000">
              <a:solidFill>
                <a:srgbClr val="FF66CC"/>
              </a:solidFill>
              <a:latin typeface="Calibri" panose="020F0502020204030204"/>
            </a:endParaRPr>
          </a:p>
        </p:txBody>
      </p:sp>
      <p:sp>
        <p:nvSpPr>
          <p:cNvPr id="16" name="Text 6">
            <a:extLst>
              <a:ext uri="{FF2B5EF4-FFF2-40B4-BE49-F238E27FC236}">
                <a16:creationId xmlns:a16="http://schemas.microsoft.com/office/drawing/2014/main" id="{F6C02111-5EFE-CB80-EA70-610486999823}"/>
              </a:ext>
            </a:extLst>
          </p:cNvPr>
          <p:cNvSpPr/>
          <p:nvPr/>
        </p:nvSpPr>
        <p:spPr>
          <a:xfrm>
            <a:off x="6325576" y="1692355"/>
            <a:ext cx="5140920"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enables predictive analytics and scenario modeling for more informed decision-making.</a:t>
            </a:r>
            <a:endParaRPr lang="en-US" sz="1250">
              <a:solidFill>
                <a:prstClr val="black"/>
              </a:solidFill>
              <a:latin typeface="Calibri" panose="020F0502020204030204"/>
            </a:endParaRPr>
          </a:p>
        </p:txBody>
      </p:sp>
      <p:sp>
        <p:nvSpPr>
          <p:cNvPr id="17" name="Shape 7">
            <a:extLst>
              <a:ext uri="{FF2B5EF4-FFF2-40B4-BE49-F238E27FC236}">
                <a16:creationId xmlns:a16="http://schemas.microsoft.com/office/drawing/2014/main" id="{7668E869-5121-8473-C2DB-83490B0AC832}"/>
              </a:ext>
            </a:extLst>
          </p:cNvPr>
          <p:cNvSpPr/>
          <p:nvPr/>
        </p:nvSpPr>
        <p:spPr>
          <a:xfrm>
            <a:off x="548069" y="2520237"/>
            <a:ext cx="5459214" cy="1172071"/>
          </a:xfrm>
          <a:prstGeom prst="roundRect">
            <a:avLst>
              <a:gd name="adj" fmla="val 12226"/>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18" name="Text 8">
            <a:extLst>
              <a:ext uri="{FF2B5EF4-FFF2-40B4-BE49-F238E27FC236}">
                <a16:creationId xmlns:a16="http://schemas.microsoft.com/office/drawing/2014/main" id="{1399794E-DD00-0951-234C-B6E1FF08A86C}"/>
              </a:ext>
            </a:extLst>
          </p:cNvPr>
          <p:cNvSpPr/>
          <p:nvPr/>
        </p:nvSpPr>
        <p:spPr>
          <a:xfrm>
            <a:off x="707215" y="2679383"/>
            <a:ext cx="2977853" cy="248742"/>
          </a:xfrm>
          <a:prstGeom prst="rect">
            <a:avLst/>
          </a:prstGeom>
          <a:noFill/>
          <a:ln/>
        </p:spPr>
        <p:txBody>
          <a:bodyPr wrap="none" lIns="0" tIns="0" rIns="0" bIns="0" rtlCol="0" anchor="t"/>
          <a:lstStyle/>
          <a:p>
            <a:pPr defTabSz="761970">
              <a:lnSpc>
                <a:spcPts val="1958"/>
              </a:lnSpc>
            </a:pPr>
            <a:r>
              <a:rPr lang="en-US" sz="2000" b="1">
                <a:solidFill>
                  <a:schemeClr val="accent6">
                    <a:lumMod val="50000"/>
                  </a:schemeClr>
                </a:solidFill>
                <a:latin typeface="Fraunces Extra Bold" pitchFamily="34" charset="0"/>
                <a:ea typeface="Fraunces Extra Bold" pitchFamily="34" charset="-122"/>
                <a:cs typeface="Fraunces Extra Bold" pitchFamily="34" charset="-120"/>
              </a:rPr>
              <a:t>Data-Driven Decision Making</a:t>
            </a:r>
            <a:endParaRPr lang="en-US" sz="2000">
              <a:solidFill>
                <a:schemeClr val="accent6">
                  <a:lumMod val="50000"/>
                </a:schemeClr>
              </a:solidFill>
              <a:latin typeface="Calibri" panose="020F0502020204030204"/>
            </a:endParaRPr>
          </a:p>
        </p:txBody>
      </p:sp>
      <p:sp>
        <p:nvSpPr>
          <p:cNvPr id="19" name="Text 9">
            <a:extLst>
              <a:ext uri="{FF2B5EF4-FFF2-40B4-BE49-F238E27FC236}">
                <a16:creationId xmlns:a16="http://schemas.microsoft.com/office/drawing/2014/main" id="{698E5A0A-8119-4432-51AF-AD64AF9A80B8}"/>
              </a:ext>
            </a:extLst>
          </p:cNvPr>
          <p:cNvSpPr/>
          <p:nvPr/>
        </p:nvSpPr>
        <p:spPr>
          <a:xfrm>
            <a:off x="707215" y="3023573"/>
            <a:ext cx="5140920"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aggregates and analyzes large datasets, providing actionable insights for strategic planning.</a:t>
            </a:r>
            <a:endParaRPr lang="en-US" sz="1250">
              <a:solidFill>
                <a:prstClr val="black"/>
              </a:solidFill>
              <a:latin typeface="Calibri" panose="020F0502020204030204"/>
            </a:endParaRPr>
          </a:p>
        </p:txBody>
      </p:sp>
      <p:sp>
        <p:nvSpPr>
          <p:cNvPr id="20" name="Shape 10">
            <a:extLst>
              <a:ext uri="{FF2B5EF4-FFF2-40B4-BE49-F238E27FC236}">
                <a16:creationId xmlns:a16="http://schemas.microsoft.com/office/drawing/2014/main" id="{2FB471B2-BCC4-9D8A-BD84-7FE0595D1826}"/>
              </a:ext>
            </a:extLst>
          </p:cNvPr>
          <p:cNvSpPr/>
          <p:nvPr/>
        </p:nvSpPr>
        <p:spPr>
          <a:xfrm>
            <a:off x="6166430" y="2520237"/>
            <a:ext cx="5459214" cy="1172071"/>
          </a:xfrm>
          <a:prstGeom prst="roundRect">
            <a:avLst>
              <a:gd name="adj" fmla="val 12226"/>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21" name="Text 11">
            <a:extLst>
              <a:ext uri="{FF2B5EF4-FFF2-40B4-BE49-F238E27FC236}">
                <a16:creationId xmlns:a16="http://schemas.microsoft.com/office/drawing/2014/main" id="{22C75D95-9E42-0147-919C-0BC9F1B1B405}"/>
              </a:ext>
            </a:extLst>
          </p:cNvPr>
          <p:cNvSpPr/>
          <p:nvPr/>
        </p:nvSpPr>
        <p:spPr>
          <a:xfrm>
            <a:off x="6325576" y="2679383"/>
            <a:ext cx="3918148" cy="248742"/>
          </a:xfrm>
          <a:prstGeom prst="rect">
            <a:avLst/>
          </a:prstGeom>
          <a:noFill/>
          <a:ln/>
        </p:spPr>
        <p:txBody>
          <a:bodyPr wrap="none" lIns="0" tIns="0" rIns="0" bIns="0" rtlCol="0" anchor="t"/>
          <a:lstStyle/>
          <a:p>
            <a:pPr defTabSz="761970">
              <a:lnSpc>
                <a:spcPts val="1958"/>
              </a:lnSpc>
            </a:pPr>
            <a:r>
              <a:rPr lang="en-US" sz="2000" b="1">
                <a:solidFill>
                  <a:schemeClr val="tx1">
                    <a:lumMod val="50000"/>
                    <a:lumOff val="50000"/>
                  </a:schemeClr>
                </a:solidFill>
                <a:latin typeface="Fraunces Extra Bold" pitchFamily="34" charset="0"/>
                <a:ea typeface="Fraunces Extra Bold" pitchFamily="34" charset="-122"/>
                <a:cs typeface="Fraunces Extra Bold" pitchFamily="34" charset="-120"/>
              </a:rPr>
              <a:t>Fraud Detection and Risk Management</a:t>
            </a:r>
            <a:endParaRPr lang="en-US" sz="2000">
              <a:solidFill>
                <a:schemeClr val="tx1">
                  <a:lumMod val="50000"/>
                  <a:lumOff val="50000"/>
                </a:schemeClr>
              </a:solidFill>
              <a:latin typeface="Calibri" panose="020F0502020204030204"/>
            </a:endParaRPr>
          </a:p>
        </p:txBody>
      </p:sp>
      <p:sp>
        <p:nvSpPr>
          <p:cNvPr id="22" name="Text 12">
            <a:extLst>
              <a:ext uri="{FF2B5EF4-FFF2-40B4-BE49-F238E27FC236}">
                <a16:creationId xmlns:a16="http://schemas.microsoft.com/office/drawing/2014/main" id="{870A5F50-F2E5-C528-9E90-7EFBA379EAD2}"/>
              </a:ext>
            </a:extLst>
          </p:cNvPr>
          <p:cNvSpPr/>
          <p:nvPr/>
        </p:nvSpPr>
        <p:spPr>
          <a:xfrm>
            <a:off x="6325576" y="3023573"/>
            <a:ext cx="5140920"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identifies anomalies, detects fraud, and helps assess and monitor financial risks.</a:t>
            </a:r>
            <a:endParaRPr lang="en-US" sz="1250">
              <a:solidFill>
                <a:prstClr val="black"/>
              </a:solidFill>
              <a:latin typeface="Calibri" panose="020F0502020204030204"/>
            </a:endParaRPr>
          </a:p>
        </p:txBody>
      </p:sp>
      <p:sp>
        <p:nvSpPr>
          <p:cNvPr id="23" name="Shape 13">
            <a:extLst>
              <a:ext uri="{FF2B5EF4-FFF2-40B4-BE49-F238E27FC236}">
                <a16:creationId xmlns:a16="http://schemas.microsoft.com/office/drawing/2014/main" id="{4698AFA1-0528-9AE0-7F9A-58000661847A}"/>
              </a:ext>
            </a:extLst>
          </p:cNvPr>
          <p:cNvSpPr/>
          <p:nvPr/>
        </p:nvSpPr>
        <p:spPr>
          <a:xfrm>
            <a:off x="548069" y="3851454"/>
            <a:ext cx="5459214" cy="1172071"/>
          </a:xfrm>
          <a:prstGeom prst="roundRect">
            <a:avLst>
              <a:gd name="adj" fmla="val 12226"/>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24" name="Text 14">
            <a:extLst>
              <a:ext uri="{FF2B5EF4-FFF2-40B4-BE49-F238E27FC236}">
                <a16:creationId xmlns:a16="http://schemas.microsoft.com/office/drawing/2014/main" id="{0987C528-9755-7495-2EB9-7A2354A13EC7}"/>
              </a:ext>
            </a:extLst>
          </p:cNvPr>
          <p:cNvSpPr/>
          <p:nvPr/>
        </p:nvSpPr>
        <p:spPr>
          <a:xfrm>
            <a:off x="707215" y="4010600"/>
            <a:ext cx="3728343" cy="248742"/>
          </a:xfrm>
          <a:prstGeom prst="rect">
            <a:avLst/>
          </a:prstGeom>
          <a:noFill/>
          <a:ln/>
        </p:spPr>
        <p:txBody>
          <a:bodyPr wrap="none" lIns="0" tIns="0" rIns="0" bIns="0" rtlCol="0" anchor="t"/>
          <a:lstStyle/>
          <a:p>
            <a:pPr defTabSz="761970">
              <a:lnSpc>
                <a:spcPts val="1958"/>
              </a:lnSpc>
            </a:pPr>
            <a:r>
              <a:rPr lang="en-US" sz="2000" b="1">
                <a:solidFill>
                  <a:srgbClr val="00B0F0"/>
                </a:solidFill>
                <a:latin typeface="Fraunces Extra Bold" pitchFamily="34" charset="0"/>
                <a:ea typeface="Fraunces Extra Bold" pitchFamily="34" charset="-122"/>
                <a:cs typeface="Fraunces Extra Bold" pitchFamily="34" charset="-120"/>
              </a:rPr>
              <a:t>Improved Reporting and Compliance</a:t>
            </a:r>
            <a:endParaRPr lang="en-US" sz="2000">
              <a:solidFill>
                <a:srgbClr val="00B0F0"/>
              </a:solidFill>
              <a:latin typeface="Calibri" panose="020F0502020204030204"/>
            </a:endParaRPr>
          </a:p>
        </p:txBody>
      </p:sp>
      <p:sp>
        <p:nvSpPr>
          <p:cNvPr id="25" name="Text 15">
            <a:extLst>
              <a:ext uri="{FF2B5EF4-FFF2-40B4-BE49-F238E27FC236}">
                <a16:creationId xmlns:a16="http://schemas.microsoft.com/office/drawing/2014/main" id="{2D646CD2-5799-1996-9387-9C82681F8E1B}"/>
              </a:ext>
            </a:extLst>
          </p:cNvPr>
          <p:cNvSpPr/>
          <p:nvPr/>
        </p:nvSpPr>
        <p:spPr>
          <a:xfrm>
            <a:off x="707215" y="4354791"/>
            <a:ext cx="5140920"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automates financial statements, legal work, tax filings and regulatory reports, ensuring compliance.</a:t>
            </a:r>
            <a:endParaRPr lang="en-US" sz="1250">
              <a:solidFill>
                <a:prstClr val="black"/>
              </a:solidFill>
              <a:latin typeface="Calibri" panose="020F0502020204030204"/>
            </a:endParaRPr>
          </a:p>
        </p:txBody>
      </p:sp>
      <p:sp>
        <p:nvSpPr>
          <p:cNvPr id="26" name="Shape 16">
            <a:extLst>
              <a:ext uri="{FF2B5EF4-FFF2-40B4-BE49-F238E27FC236}">
                <a16:creationId xmlns:a16="http://schemas.microsoft.com/office/drawing/2014/main" id="{94B75313-7430-099A-F03E-17AB4DFD18CF}"/>
              </a:ext>
            </a:extLst>
          </p:cNvPr>
          <p:cNvSpPr/>
          <p:nvPr/>
        </p:nvSpPr>
        <p:spPr>
          <a:xfrm>
            <a:off x="6166430" y="3851454"/>
            <a:ext cx="5459214" cy="1172071"/>
          </a:xfrm>
          <a:prstGeom prst="roundRect">
            <a:avLst>
              <a:gd name="adj" fmla="val 12226"/>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27" name="Text 17">
            <a:extLst>
              <a:ext uri="{FF2B5EF4-FFF2-40B4-BE49-F238E27FC236}">
                <a16:creationId xmlns:a16="http://schemas.microsoft.com/office/drawing/2014/main" id="{EDE654F2-7153-A41B-D9C4-06E88787B6B2}"/>
              </a:ext>
            </a:extLst>
          </p:cNvPr>
          <p:cNvSpPr/>
          <p:nvPr/>
        </p:nvSpPr>
        <p:spPr>
          <a:xfrm>
            <a:off x="6325576" y="4010600"/>
            <a:ext cx="3339632" cy="248742"/>
          </a:xfrm>
          <a:prstGeom prst="rect">
            <a:avLst/>
          </a:prstGeom>
          <a:noFill/>
          <a:ln/>
        </p:spPr>
        <p:txBody>
          <a:bodyPr wrap="none" lIns="0" tIns="0" rIns="0" bIns="0" rtlCol="0" anchor="t"/>
          <a:lstStyle/>
          <a:p>
            <a:pPr defTabSz="761970">
              <a:lnSpc>
                <a:spcPts val="1958"/>
              </a:lnSpc>
            </a:pPr>
            <a:r>
              <a:rPr lang="en-US" sz="2000" b="1">
                <a:solidFill>
                  <a:srgbClr val="FF0000"/>
                </a:solidFill>
                <a:latin typeface="Fraunces Extra Bold" pitchFamily="34" charset="0"/>
                <a:ea typeface="Fraunces Extra Bold" pitchFamily="34" charset="-122"/>
                <a:cs typeface="Fraunces Extra Bold" pitchFamily="34" charset="-120"/>
              </a:rPr>
              <a:t>Expense and Cost Management</a:t>
            </a:r>
            <a:endParaRPr lang="en-US" sz="2000">
              <a:solidFill>
                <a:srgbClr val="FF0000"/>
              </a:solidFill>
              <a:latin typeface="Calibri" panose="020F0502020204030204"/>
            </a:endParaRPr>
          </a:p>
        </p:txBody>
      </p:sp>
      <p:sp>
        <p:nvSpPr>
          <p:cNvPr id="28" name="Text 18">
            <a:extLst>
              <a:ext uri="{FF2B5EF4-FFF2-40B4-BE49-F238E27FC236}">
                <a16:creationId xmlns:a16="http://schemas.microsoft.com/office/drawing/2014/main" id="{1149AC32-AE16-FB22-CF82-7FFB52572758}"/>
              </a:ext>
            </a:extLst>
          </p:cNvPr>
          <p:cNvSpPr/>
          <p:nvPr/>
        </p:nvSpPr>
        <p:spPr>
          <a:xfrm>
            <a:off x="6325576" y="4354791"/>
            <a:ext cx="5140920"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categorizes expenses, identifies cost-saving opportunities, and optimizes procurement.</a:t>
            </a:r>
            <a:endParaRPr lang="en-US" sz="1250">
              <a:solidFill>
                <a:prstClr val="black"/>
              </a:solidFill>
              <a:latin typeface="Calibri" panose="020F0502020204030204"/>
            </a:endParaRPr>
          </a:p>
        </p:txBody>
      </p:sp>
      <p:sp>
        <p:nvSpPr>
          <p:cNvPr id="29" name="Shape 19">
            <a:extLst>
              <a:ext uri="{FF2B5EF4-FFF2-40B4-BE49-F238E27FC236}">
                <a16:creationId xmlns:a16="http://schemas.microsoft.com/office/drawing/2014/main" id="{43B000CE-1C8B-305A-BEDD-2610B4175CD5}"/>
              </a:ext>
            </a:extLst>
          </p:cNvPr>
          <p:cNvSpPr/>
          <p:nvPr/>
        </p:nvSpPr>
        <p:spPr>
          <a:xfrm>
            <a:off x="548069" y="5182673"/>
            <a:ext cx="5459214" cy="1172071"/>
          </a:xfrm>
          <a:prstGeom prst="roundRect">
            <a:avLst>
              <a:gd name="adj" fmla="val 12226"/>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30" name="Text 20">
            <a:extLst>
              <a:ext uri="{FF2B5EF4-FFF2-40B4-BE49-F238E27FC236}">
                <a16:creationId xmlns:a16="http://schemas.microsoft.com/office/drawing/2014/main" id="{FDB304A6-3821-1803-7299-DA38F1F451D1}"/>
              </a:ext>
            </a:extLst>
          </p:cNvPr>
          <p:cNvSpPr/>
          <p:nvPr/>
        </p:nvSpPr>
        <p:spPr>
          <a:xfrm>
            <a:off x="707215" y="5341819"/>
            <a:ext cx="2713335" cy="248742"/>
          </a:xfrm>
          <a:prstGeom prst="rect">
            <a:avLst/>
          </a:prstGeom>
          <a:noFill/>
          <a:ln/>
        </p:spPr>
        <p:txBody>
          <a:bodyPr wrap="none" lIns="0" tIns="0" rIns="0" bIns="0" rtlCol="0" anchor="t"/>
          <a:lstStyle/>
          <a:p>
            <a:pPr defTabSz="761970">
              <a:lnSpc>
                <a:spcPts val="1958"/>
              </a:lnSpc>
            </a:pPr>
            <a:r>
              <a:rPr lang="en-US" sz="2000" b="1">
                <a:solidFill>
                  <a:srgbClr val="7030A0"/>
                </a:solidFill>
                <a:latin typeface="Fraunces Extra Bold" pitchFamily="34" charset="0"/>
                <a:ea typeface="Fraunces Extra Bold" pitchFamily="34" charset="-122"/>
                <a:cs typeface="Fraunces Extra Bold" pitchFamily="34" charset="-120"/>
              </a:rPr>
              <a:t>Strategic Decision Support</a:t>
            </a:r>
            <a:endParaRPr lang="en-US" sz="2000">
              <a:solidFill>
                <a:srgbClr val="7030A0"/>
              </a:solidFill>
              <a:latin typeface="Calibri" panose="020F0502020204030204"/>
            </a:endParaRPr>
          </a:p>
        </p:txBody>
      </p:sp>
      <p:sp>
        <p:nvSpPr>
          <p:cNvPr id="31" name="Text 21">
            <a:extLst>
              <a:ext uri="{FF2B5EF4-FFF2-40B4-BE49-F238E27FC236}">
                <a16:creationId xmlns:a16="http://schemas.microsoft.com/office/drawing/2014/main" id="{2EFDAB18-1A3C-FA3E-2DE9-D392B5B4E89D}"/>
              </a:ext>
            </a:extLst>
          </p:cNvPr>
          <p:cNvSpPr/>
          <p:nvPr/>
        </p:nvSpPr>
        <p:spPr>
          <a:xfrm>
            <a:off x="707215" y="5686009"/>
            <a:ext cx="5140920"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assists in evaluating mergers, acquisitions, investments, and simulating market trends.</a:t>
            </a:r>
            <a:endParaRPr lang="en-US" sz="1250">
              <a:solidFill>
                <a:prstClr val="black"/>
              </a:solidFill>
              <a:latin typeface="Calibri" panose="020F0502020204030204"/>
            </a:endParaRPr>
          </a:p>
        </p:txBody>
      </p:sp>
      <p:sp>
        <p:nvSpPr>
          <p:cNvPr id="32" name="Shape 22">
            <a:extLst>
              <a:ext uri="{FF2B5EF4-FFF2-40B4-BE49-F238E27FC236}">
                <a16:creationId xmlns:a16="http://schemas.microsoft.com/office/drawing/2014/main" id="{460C5276-1731-3730-E5ED-F1D9613E6C05}"/>
              </a:ext>
            </a:extLst>
          </p:cNvPr>
          <p:cNvSpPr/>
          <p:nvPr/>
        </p:nvSpPr>
        <p:spPr>
          <a:xfrm>
            <a:off x="6166430" y="5182673"/>
            <a:ext cx="5459214" cy="1172071"/>
          </a:xfrm>
          <a:prstGeom prst="roundRect">
            <a:avLst>
              <a:gd name="adj" fmla="val 12226"/>
            </a:avLst>
          </a:prstGeom>
          <a:solidFill>
            <a:srgbClr val="E8F3E8"/>
          </a:solidFill>
          <a:ln/>
        </p:spPr>
        <p:txBody>
          <a:bodyPr/>
          <a:lstStyle/>
          <a:p>
            <a:pPr defTabSz="761970"/>
            <a:endParaRPr lang="en-GB" sz="1500">
              <a:solidFill>
                <a:prstClr val="black"/>
              </a:solidFill>
              <a:latin typeface="Calibri" panose="020F0502020204030204"/>
            </a:endParaRPr>
          </a:p>
        </p:txBody>
      </p:sp>
      <p:sp>
        <p:nvSpPr>
          <p:cNvPr id="33" name="Text 23">
            <a:extLst>
              <a:ext uri="{FF2B5EF4-FFF2-40B4-BE49-F238E27FC236}">
                <a16:creationId xmlns:a16="http://schemas.microsoft.com/office/drawing/2014/main" id="{782AD8EB-AB69-DD32-D42E-E4B23CED9D13}"/>
              </a:ext>
            </a:extLst>
          </p:cNvPr>
          <p:cNvSpPr/>
          <p:nvPr/>
        </p:nvSpPr>
        <p:spPr>
          <a:xfrm>
            <a:off x="6325577" y="5341819"/>
            <a:ext cx="2416869" cy="248742"/>
          </a:xfrm>
          <a:prstGeom prst="rect">
            <a:avLst/>
          </a:prstGeom>
          <a:noFill/>
          <a:ln/>
        </p:spPr>
        <p:txBody>
          <a:bodyPr wrap="none" lIns="0" tIns="0" rIns="0" bIns="0" rtlCol="0" anchor="t"/>
          <a:lstStyle/>
          <a:p>
            <a:pPr defTabSz="761970">
              <a:lnSpc>
                <a:spcPts val="1958"/>
              </a:lnSpc>
            </a:pPr>
            <a:r>
              <a:rPr lang="en-US" sz="2000" b="1">
                <a:solidFill>
                  <a:srgbClr val="00B050"/>
                </a:solidFill>
                <a:latin typeface="Fraunces Extra Bold" pitchFamily="34" charset="0"/>
                <a:ea typeface="Fraunces Extra Bold" pitchFamily="34" charset="-122"/>
                <a:cs typeface="Fraunces Extra Bold" pitchFamily="34" charset="-120"/>
              </a:rPr>
              <a:t>Workforce Productivity</a:t>
            </a:r>
            <a:endParaRPr lang="en-US" sz="2000">
              <a:solidFill>
                <a:srgbClr val="00B050"/>
              </a:solidFill>
              <a:latin typeface="Calibri" panose="020F0502020204030204"/>
            </a:endParaRPr>
          </a:p>
        </p:txBody>
      </p:sp>
      <p:sp>
        <p:nvSpPr>
          <p:cNvPr id="34" name="Text 24">
            <a:extLst>
              <a:ext uri="{FF2B5EF4-FFF2-40B4-BE49-F238E27FC236}">
                <a16:creationId xmlns:a16="http://schemas.microsoft.com/office/drawing/2014/main" id="{9C1AF197-545A-B7CB-FCCE-80F43A9E66A0}"/>
              </a:ext>
            </a:extLst>
          </p:cNvPr>
          <p:cNvSpPr/>
          <p:nvPr/>
        </p:nvSpPr>
        <p:spPr>
          <a:xfrm>
            <a:off x="6325576" y="5686009"/>
            <a:ext cx="5140920" cy="509588"/>
          </a:xfrm>
          <a:prstGeom prst="rect">
            <a:avLst/>
          </a:prstGeom>
          <a:noFill/>
          <a:ln/>
        </p:spPr>
        <p:txBody>
          <a:bodyPr wrap="square" lIns="0" tIns="0" rIns="0" bIns="0" rtlCol="0" anchor="t"/>
          <a:lstStyle/>
          <a:p>
            <a:pPr defTabSz="761970">
              <a:lnSpc>
                <a:spcPts val="2000"/>
              </a:lnSpc>
            </a:pPr>
            <a:r>
              <a:rPr lang="en-US" sz="1250">
                <a:solidFill>
                  <a:srgbClr val="405449"/>
                </a:solidFill>
                <a:latin typeface="Nobile" pitchFamily="34" charset="0"/>
                <a:ea typeface="Nobile" pitchFamily="34" charset="-122"/>
                <a:cs typeface="Nobile" pitchFamily="34" charset="-120"/>
              </a:rPr>
              <a:t>AI reduces time spent on routine tasks, allowing  teams to focus on strategy.</a:t>
            </a:r>
            <a:endParaRPr lang="en-US" sz="1250">
              <a:solidFill>
                <a:prstClr val="black"/>
              </a:solidFill>
              <a:latin typeface="Calibri" panose="020F0502020204030204"/>
            </a:endParaRPr>
          </a:p>
        </p:txBody>
      </p:sp>
    </p:spTree>
    <p:extLst>
      <p:ext uri="{BB962C8B-B14F-4D97-AF65-F5344CB8AC3E}">
        <p14:creationId xmlns:p14="http://schemas.microsoft.com/office/powerpoint/2010/main" val="316334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7545A-88CC-C1F8-46A8-9C7027E5289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1842365-55B4-9C6B-1569-C5BE85A1AF3B}"/>
              </a:ext>
            </a:extLst>
          </p:cNvPr>
          <p:cNvSpPr>
            <a:spLocks noGrp="1"/>
          </p:cNvSpPr>
          <p:nvPr>
            <p:ph type="body" sz="quarter" idx="12"/>
          </p:nvPr>
        </p:nvSpPr>
        <p:spPr>
          <a:xfrm>
            <a:off x="798211" y="403854"/>
            <a:ext cx="6769139" cy="642424"/>
          </a:xfrm>
        </p:spPr>
        <p:txBody>
          <a:bodyPr/>
          <a:lstStyle/>
          <a:p>
            <a:r>
              <a:rPr lang="en-GB" sz="2000" b="1">
                <a:solidFill>
                  <a:schemeClr val="bg1"/>
                </a:solidFill>
              </a:rPr>
              <a:t>Benefits vs Cost  - the Hype Cycle</a:t>
            </a:r>
          </a:p>
          <a:p>
            <a:endParaRPr lang="en-GB"/>
          </a:p>
          <a:p>
            <a:endParaRPr lang="en-GB" b="1"/>
          </a:p>
        </p:txBody>
      </p:sp>
      <p:pic>
        <p:nvPicPr>
          <p:cNvPr id="2" name="Picture 5" descr="A picture containing text&#10;&#10;Description automatically generated">
            <a:extLst>
              <a:ext uri="{FF2B5EF4-FFF2-40B4-BE49-F238E27FC236}">
                <a16:creationId xmlns:a16="http://schemas.microsoft.com/office/drawing/2014/main" id="{613A223D-71AE-C5B1-211D-5EE808EB1564}"/>
              </a:ext>
            </a:extLst>
          </p:cNvPr>
          <p:cNvPicPr>
            <a:picLocks noChangeAspect="1"/>
          </p:cNvPicPr>
          <p:nvPr/>
        </p:nvPicPr>
        <p:blipFill>
          <a:blip r:embed="rId3"/>
          <a:stretch>
            <a:fillRect/>
          </a:stretch>
        </p:blipFill>
        <p:spPr>
          <a:xfrm>
            <a:off x="8589672" y="-57891"/>
            <a:ext cx="1437409" cy="1246909"/>
          </a:xfrm>
          <a:prstGeom prst="rect">
            <a:avLst/>
          </a:prstGeom>
        </p:spPr>
      </p:pic>
      <p:sp>
        <p:nvSpPr>
          <p:cNvPr id="6" name="Rectangle 1">
            <a:extLst>
              <a:ext uri="{FF2B5EF4-FFF2-40B4-BE49-F238E27FC236}">
                <a16:creationId xmlns:a16="http://schemas.microsoft.com/office/drawing/2014/main" id="{8F3CDDE1-178B-CB2A-89F4-4273A9FDAB3F}"/>
              </a:ext>
            </a:extLst>
          </p:cNvPr>
          <p:cNvSpPr>
            <a:spLocks noChangeArrowheads="1"/>
          </p:cNvSpPr>
          <p:nvPr/>
        </p:nvSpPr>
        <p:spPr bwMode="auto">
          <a:xfrm>
            <a:off x="476302" y="13972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 21">
            <a:extLst>
              <a:ext uri="{FF2B5EF4-FFF2-40B4-BE49-F238E27FC236}">
                <a16:creationId xmlns:a16="http://schemas.microsoft.com/office/drawing/2014/main" id="{06EA8FE0-734C-912D-838C-23070B18EE9E}"/>
              </a:ext>
            </a:extLst>
          </p:cNvPr>
          <p:cNvSpPr/>
          <p:nvPr/>
        </p:nvSpPr>
        <p:spPr>
          <a:xfrm>
            <a:off x="246442" y="1276492"/>
            <a:ext cx="6853167" cy="4735637"/>
          </a:xfrm>
          <a:prstGeom prst="rect">
            <a:avLst/>
          </a:prstGeom>
          <a:noFill/>
          <a:ln/>
        </p:spPr>
        <p:txBody>
          <a:bodyPr wrap="square" lIns="0" tIns="0" rIns="0" bIns="0" rtlCol="0" anchor="t"/>
          <a:lstStyle/>
          <a:p>
            <a:pPr defTabSz="761970">
              <a:lnSpc>
                <a:spcPts val="2000"/>
              </a:lnSpc>
            </a:pPr>
            <a:r>
              <a:rPr lang="en-US" sz="2400">
                <a:solidFill>
                  <a:srgbClr val="405449"/>
                </a:solidFill>
                <a:ea typeface="Nobile" pitchFamily="34" charset="-122"/>
                <a:cs typeface="Nobile" pitchFamily="34" charset="-120"/>
              </a:rPr>
              <a:t>Whilst the potential benefits of successful and careful AI implementation could be transformative, we must balance these with the costs &amp; benefits we will </a:t>
            </a:r>
            <a:r>
              <a:rPr lang="en-US" sz="2400" err="1">
                <a:solidFill>
                  <a:srgbClr val="405449"/>
                </a:solidFill>
                <a:ea typeface="Nobile" pitchFamily="34" charset="-122"/>
                <a:cs typeface="Nobile" pitchFamily="34" charset="-120"/>
              </a:rPr>
              <a:t>realise</a:t>
            </a:r>
            <a:r>
              <a:rPr lang="en-US" sz="2400">
                <a:solidFill>
                  <a:srgbClr val="405449"/>
                </a:solidFill>
                <a:ea typeface="Nobile" pitchFamily="34" charset="-122"/>
                <a:cs typeface="Nobile" pitchFamily="34" charset="-120"/>
              </a:rPr>
              <a:t>. </a:t>
            </a:r>
          </a:p>
          <a:p>
            <a:pPr defTabSz="761970">
              <a:lnSpc>
                <a:spcPts val="2000"/>
              </a:lnSpc>
            </a:pPr>
            <a:endParaRPr lang="en-US" sz="2400">
              <a:solidFill>
                <a:srgbClr val="405449"/>
              </a:solidFill>
              <a:ea typeface="Nobile" pitchFamily="34" charset="-122"/>
            </a:endParaRPr>
          </a:p>
          <a:p>
            <a:pPr defTabSz="761970">
              <a:lnSpc>
                <a:spcPts val="2000"/>
              </a:lnSpc>
            </a:pPr>
            <a:r>
              <a:rPr lang="en-US" sz="2400">
                <a:solidFill>
                  <a:srgbClr val="405449"/>
                </a:solidFill>
                <a:ea typeface="Nobile" pitchFamily="34" charset="-122"/>
              </a:rPr>
              <a:t>Whilst many of the tools available currently may claim to be ‘free’ these versions do not include sufficient safety processes to be used for clinical care or ‘hidden costs’ of use. </a:t>
            </a:r>
          </a:p>
          <a:p>
            <a:pPr defTabSz="761970">
              <a:lnSpc>
                <a:spcPts val="2000"/>
              </a:lnSpc>
            </a:pPr>
            <a:endParaRPr lang="en-US" sz="2400">
              <a:solidFill>
                <a:srgbClr val="405449"/>
              </a:solidFill>
              <a:ea typeface="Nobile" pitchFamily="34" charset="-122"/>
            </a:endParaRPr>
          </a:p>
          <a:p>
            <a:pPr defTabSz="761970">
              <a:lnSpc>
                <a:spcPts val="2000"/>
              </a:lnSpc>
            </a:pPr>
            <a:r>
              <a:rPr lang="en-US" sz="2400">
                <a:solidFill>
                  <a:srgbClr val="405449"/>
                </a:solidFill>
                <a:ea typeface="Nobile"/>
              </a:rPr>
              <a:t>Enterprise level solutions are expensive – the average price of ambient scribe products cost around 6x the cost of a clinical system </a:t>
            </a:r>
            <a:r>
              <a:rPr lang="en-GB" sz="2400" noProof="0">
                <a:solidFill>
                  <a:srgbClr val="405449"/>
                </a:solidFill>
                <a:ea typeface="Nobile"/>
              </a:rPr>
              <a:t>licence</a:t>
            </a:r>
            <a:r>
              <a:rPr lang="en-US" sz="2400">
                <a:solidFill>
                  <a:srgbClr val="405449"/>
                </a:solidFill>
                <a:ea typeface="Nobile"/>
              </a:rPr>
              <a:t> annually. To roll out these products effectively we must focus on implementing them where the most benefit will be realized to justify such a significant investment.</a:t>
            </a:r>
          </a:p>
          <a:p>
            <a:pPr defTabSz="761970">
              <a:lnSpc>
                <a:spcPts val="2000"/>
              </a:lnSpc>
            </a:pPr>
            <a:endParaRPr lang="en-US" sz="2400">
              <a:solidFill>
                <a:srgbClr val="405449"/>
              </a:solidFill>
              <a:ea typeface="Nobile"/>
              <a:cs typeface="Calibri"/>
            </a:endParaRPr>
          </a:p>
          <a:p>
            <a:pPr defTabSz="761970">
              <a:lnSpc>
                <a:spcPts val="2000"/>
              </a:lnSpc>
            </a:pPr>
            <a:r>
              <a:rPr lang="en-US" sz="2400">
                <a:solidFill>
                  <a:srgbClr val="405449"/>
                </a:solidFill>
                <a:ea typeface="Calibri"/>
                <a:cs typeface="Calibri"/>
              </a:rPr>
              <a:t>We also need to consider the sustainability costs of implementation as AI has a significant environmental footprint, driven by high electricity consumption, water usage and hardware demands, which contribute to carbon emissions and ecological strain.</a:t>
            </a:r>
            <a:endParaRPr lang="en-US"/>
          </a:p>
        </p:txBody>
      </p:sp>
      <p:pic>
        <p:nvPicPr>
          <p:cNvPr id="2050" name="Picture 2" descr="Cost and Benefit in Balance - Pictured As a Scale and Words Cost ...">
            <a:extLst>
              <a:ext uri="{FF2B5EF4-FFF2-40B4-BE49-F238E27FC236}">
                <a16:creationId xmlns:a16="http://schemas.microsoft.com/office/drawing/2014/main" id="{A499BF8D-F5A8-62EA-7314-F4265368B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5731" y="1865624"/>
            <a:ext cx="4414713" cy="2483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85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b410ab3-33f9-46b0-a7e8-8030da7493ff">
      <Terms xmlns="http://schemas.microsoft.com/office/infopath/2007/PartnerControls"/>
    </lcf76f155ced4ddcb4097134ff3c332f>
    <_ip_UnifiedCompliancePolicyProperties xmlns="http://schemas.microsoft.com/sharepoint/v3" xsi:nil="true"/>
    <TaxCatchAll xmlns="d90b2148-dfd5-4925-bdbf-65fefdd6aea1" xsi:nil="true"/>
    <SharedWithUsers xmlns="d90b2148-dfd5-4925-bdbf-65fefdd6aea1">
      <UserInfo>
        <DisplayName>FEWER, Simon (EAST LONDON NHS FOUNDATION TRUST)</DisplayName>
        <AccountId>19</AccountId>
        <AccountType/>
      </UserInfo>
      <UserInfo>
        <DisplayName>NEWSAM, Maureen (EAST LONDON NHS FOUNDATION TRUST)</DisplayName>
        <AccountId>25</AccountId>
        <AccountType/>
      </UserInfo>
      <UserInfo>
        <DisplayName>HENNING, Alex (EAST LONDON NHS FOUNDATION TRUST)</DisplayName>
        <AccountId>318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9F85E8B3FABB48B90AA3860CF86BF5" ma:contentTypeVersion="22" ma:contentTypeDescription="Create a new document." ma:contentTypeScope="" ma:versionID="b02c6fa763395561ead4002e99b05da2">
  <xsd:schema xmlns:xsd="http://www.w3.org/2001/XMLSchema" xmlns:xs="http://www.w3.org/2001/XMLSchema" xmlns:p="http://schemas.microsoft.com/office/2006/metadata/properties" xmlns:ns1="http://schemas.microsoft.com/sharepoint/v3" xmlns:ns2="7b410ab3-33f9-46b0-a7e8-8030da7493ff" xmlns:ns3="d90b2148-dfd5-4925-bdbf-65fefdd6aea1" targetNamespace="http://schemas.microsoft.com/office/2006/metadata/properties" ma:root="true" ma:fieldsID="4bf5b2dc68bc305b486aa5da5f0bedb8" ns1:_="" ns2:_="" ns3:_="">
    <xsd:import namespace="http://schemas.microsoft.com/sharepoint/v3"/>
    <xsd:import namespace="7b410ab3-33f9-46b0-a7e8-8030da7493ff"/>
    <xsd:import namespace="d90b2148-dfd5-4925-bdbf-65fefdd6ae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410ab3-33f9-46b0-a7e8-8030da7493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0b2148-dfd5-4925-bdbf-65fefdd6ae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b42b887-3a19-4d0f-a9e6-dc18d13330d2}" ma:internalName="TaxCatchAll" ma:showField="CatchAllData" ma:web="d90b2148-dfd5-4925-bdbf-65fefdd6ae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DB163D-E2C9-4D6A-8F5D-EDB4FE516767}">
  <ds:schemaRefs>
    <ds:schemaRef ds:uri="http://schemas.microsoft.com/sharepoint/v3/contenttype/forms"/>
  </ds:schemaRefs>
</ds:datastoreItem>
</file>

<file path=customXml/itemProps2.xml><?xml version="1.0" encoding="utf-8"?>
<ds:datastoreItem xmlns:ds="http://schemas.openxmlformats.org/officeDocument/2006/customXml" ds:itemID="{6D1F2898-6D27-4475-A7A8-C709E5E6D0F6}">
  <ds:schemaRefs>
    <ds:schemaRef ds:uri="7b410ab3-33f9-46b0-a7e8-8030da7493ff"/>
    <ds:schemaRef ds:uri="d90b2148-dfd5-4925-bdbf-65fefdd6ae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F20910-46E3-4302-B026-490C808AC270}">
  <ds:schemaRefs>
    <ds:schemaRef ds:uri="7b410ab3-33f9-46b0-a7e8-8030da7493ff"/>
    <ds:schemaRef ds:uri="d90b2148-dfd5-4925-bdbf-65fefdd6ae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Widescreen</PresentationFormat>
  <Slides>26</Slides>
  <Notes>24</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Hallum</dc:creator>
  <cp:revision>4</cp:revision>
  <cp:lastPrinted>2022-06-20T17:47:31Z</cp:lastPrinted>
  <dcterms:created xsi:type="dcterms:W3CDTF">2021-10-04T14:00:39Z</dcterms:created>
  <dcterms:modified xsi:type="dcterms:W3CDTF">2026-02-25T13:13:37Z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0x010100B29F85E8B3FABB48B90AA3860CF86BF5</vt:lpwstr>
  </property>
  <property fmtid="{D5CDD505-2E9C-101B-9397-08002B2CF9AE}" pid="3" name="MediaServiceImageTags">
    <vt:lpwstr/>
  </property>
  <property fmtid="{D5CDD505-2E9C-101B-9397-08002B2CF9AE}" pid="4" name="PM">
    <vt:lpwstr/>
  </property>
</Properties>
</file>