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308" r:id="rId5"/>
    <p:sldId id="310" r:id="rId6"/>
    <p:sldId id="31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99EBBEF-C076-7A24-6E2E-045373D045DA}" v="1" dt="2024-05-16T15:39:52.28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FE08181-6BAB-4406-96DE-EA3FA2420B44}" type="doc">
      <dgm:prSet loTypeId="urn:microsoft.com/office/officeart/2005/8/layout/process1" loCatId="process" qsTypeId="urn:microsoft.com/office/officeart/2005/8/quickstyle/simple1" qsCatId="simple" csTypeId="urn:microsoft.com/office/officeart/2005/8/colors/accent1_3" csCatId="accent1" phldr="1"/>
      <dgm:spPr/>
    </dgm:pt>
    <dgm:pt modelId="{0288C6E6-2FC7-4A30-AD97-83632EA730A0}">
      <dgm:prSet phldrT="[Text]" custT="1"/>
      <dgm:spPr/>
      <dgm:t>
        <a:bodyPr/>
        <a:lstStyle/>
        <a:p>
          <a:r>
            <a:rPr lang="en-GB" sz="1400">
              <a:latin typeface="Calibri" panose="020F0502020204030204" pitchFamily="34" charset="0"/>
              <a:cs typeface="Calibri" panose="020F0502020204030204" pitchFamily="34" charset="0"/>
            </a:rPr>
            <a:t>Email Tproc.escalations@nhs.net  and the request will be reviewed for urgency. If it complies then it will be processed.</a:t>
          </a:r>
        </a:p>
      </dgm:t>
    </dgm:pt>
    <dgm:pt modelId="{2299B4AF-D99E-4B57-A9ED-D04DC11E92F8}" type="parTrans" cxnId="{61E09518-902E-4487-843B-EEC19498557A}">
      <dgm:prSet/>
      <dgm:spPr/>
      <dgm:t>
        <a:bodyPr/>
        <a:lstStyle/>
        <a:p>
          <a:endParaRPr lang="en-GB"/>
        </a:p>
      </dgm:t>
    </dgm:pt>
    <dgm:pt modelId="{F9435558-4CEE-416F-841B-CA8176005AB0}" type="sibTrans" cxnId="{61E09518-902E-4487-843B-EEC19498557A}">
      <dgm:prSet/>
      <dgm:spPr/>
      <dgm:t>
        <a:bodyPr/>
        <a:lstStyle/>
        <a:p>
          <a:endParaRPr lang="en-GB"/>
        </a:p>
      </dgm:t>
    </dgm:pt>
    <dgm:pt modelId="{8EAEC844-99FF-4F21-B9F6-D6D7B226FF09}">
      <dgm:prSet custT="1"/>
      <dgm:spPr/>
      <dgm:t>
        <a:bodyPr/>
        <a:lstStyle/>
        <a:p>
          <a:r>
            <a:rPr lang="en-GB" sz="1400" dirty="0">
              <a:latin typeface="Calibri" panose="020F0502020204030204" pitchFamily="34" charset="0"/>
              <a:cs typeface="Calibri" panose="020F0502020204030204" pitchFamily="34" charset="0"/>
            </a:rPr>
            <a:t>No Response </a:t>
          </a:r>
        </a:p>
        <a:p>
          <a:r>
            <a:rPr lang="en-GB" sz="1400" dirty="0">
              <a:latin typeface="Calibri" panose="020F0502020204030204" pitchFamily="34" charset="0"/>
              <a:cs typeface="Calibri" panose="020F0502020204030204" pitchFamily="34" charset="0"/>
            </a:rPr>
            <a:t>Steph.benson@nhs.net</a:t>
          </a:r>
        </a:p>
        <a:p>
          <a:r>
            <a:rPr lang="en-GB" sz="1400" dirty="0">
              <a:latin typeface="Calibri" panose="020F0502020204030204" pitchFamily="34" charset="0"/>
              <a:cs typeface="Calibri" panose="020F0502020204030204" pitchFamily="34" charset="0"/>
            </a:rPr>
            <a:t>Procurement Service Manager</a:t>
          </a:r>
        </a:p>
        <a:p>
          <a:endParaRPr lang="en-GB" sz="1400" dirty="0">
            <a:latin typeface="Calibri" panose="020F0502020204030204" pitchFamily="34" charset="0"/>
            <a:cs typeface="Calibri" panose="020F0502020204030204" pitchFamily="34" charset="0"/>
          </a:endParaRPr>
        </a:p>
      </dgm:t>
    </dgm:pt>
    <dgm:pt modelId="{D059FF52-135E-46B7-A26A-0FE2C5D2D203}" type="parTrans" cxnId="{DB65499D-837C-4BFF-96FB-1FB362ACA046}">
      <dgm:prSet/>
      <dgm:spPr/>
      <dgm:t>
        <a:bodyPr/>
        <a:lstStyle/>
        <a:p>
          <a:endParaRPr lang="en-GB"/>
        </a:p>
      </dgm:t>
    </dgm:pt>
    <dgm:pt modelId="{A84F25CF-81DD-4275-B538-79B6AA86DB65}" type="sibTrans" cxnId="{DB65499D-837C-4BFF-96FB-1FB362ACA046}">
      <dgm:prSet/>
      <dgm:spPr/>
      <dgm:t>
        <a:bodyPr/>
        <a:lstStyle/>
        <a:p>
          <a:endParaRPr lang="en-GB"/>
        </a:p>
      </dgm:t>
    </dgm:pt>
    <dgm:pt modelId="{B4FE5E27-B6B6-42CD-9EA9-18C0BF5E329C}" type="pres">
      <dgm:prSet presAssocID="{4FE08181-6BAB-4406-96DE-EA3FA2420B44}" presName="Name0" presStyleCnt="0">
        <dgm:presLayoutVars>
          <dgm:dir/>
          <dgm:resizeHandles val="exact"/>
        </dgm:presLayoutVars>
      </dgm:prSet>
      <dgm:spPr/>
    </dgm:pt>
    <dgm:pt modelId="{13E1F69E-BA67-49F1-BB7A-EADE6BD7995B}" type="pres">
      <dgm:prSet presAssocID="{0288C6E6-2FC7-4A30-AD97-83632EA730A0}" presName="node" presStyleLbl="node1" presStyleIdx="0" presStyleCnt="2">
        <dgm:presLayoutVars>
          <dgm:bulletEnabled val="1"/>
        </dgm:presLayoutVars>
      </dgm:prSet>
      <dgm:spPr/>
    </dgm:pt>
    <dgm:pt modelId="{3278FD45-70C8-4340-9C33-C0D0A8257CC6}" type="pres">
      <dgm:prSet presAssocID="{F9435558-4CEE-416F-841B-CA8176005AB0}" presName="sibTrans" presStyleLbl="sibTrans2D1" presStyleIdx="0" presStyleCnt="1" custLinFactNeighborX="-2830" custLinFactNeighborY="1508"/>
      <dgm:spPr/>
    </dgm:pt>
    <dgm:pt modelId="{7FAD35BB-AE1A-45DD-82AA-257824148FA2}" type="pres">
      <dgm:prSet presAssocID="{F9435558-4CEE-416F-841B-CA8176005AB0}" presName="connectorText" presStyleLbl="sibTrans2D1" presStyleIdx="0" presStyleCnt="1"/>
      <dgm:spPr/>
    </dgm:pt>
    <dgm:pt modelId="{EAD16D1B-25CA-4353-AF2F-C0787DD8A9D4}" type="pres">
      <dgm:prSet presAssocID="{8EAEC844-99FF-4F21-B9F6-D6D7B226FF09}" presName="node" presStyleLbl="node1" presStyleIdx="1" presStyleCnt="2">
        <dgm:presLayoutVars>
          <dgm:bulletEnabled val="1"/>
        </dgm:presLayoutVars>
      </dgm:prSet>
      <dgm:spPr/>
    </dgm:pt>
  </dgm:ptLst>
  <dgm:cxnLst>
    <dgm:cxn modelId="{61E09518-902E-4487-843B-EEC19498557A}" srcId="{4FE08181-6BAB-4406-96DE-EA3FA2420B44}" destId="{0288C6E6-2FC7-4A30-AD97-83632EA730A0}" srcOrd="0" destOrd="0" parTransId="{2299B4AF-D99E-4B57-A9ED-D04DC11E92F8}" sibTransId="{F9435558-4CEE-416F-841B-CA8176005AB0}"/>
    <dgm:cxn modelId="{DF89CD1B-4F6C-475B-85EB-3AB6ACA4E7CB}" type="presOf" srcId="{F9435558-4CEE-416F-841B-CA8176005AB0}" destId="{7FAD35BB-AE1A-45DD-82AA-257824148FA2}" srcOrd="1" destOrd="0" presId="urn:microsoft.com/office/officeart/2005/8/layout/process1"/>
    <dgm:cxn modelId="{4D176F53-8B3F-4413-A497-4CB49C1C361E}" type="presOf" srcId="{F9435558-4CEE-416F-841B-CA8176005AB0}" destId="{3278FD45-70C8-4340-9C33-C0D0A8257CC6}" srcOrd="0" destOrd="0" presId="urn:microsoft.com/office/officeart/2005/8/layout/process1"/>
    <dgm:cxn modelId="{0E23AF58-36A8-413C-9487-8CDA93BCF58D}" type="presOf" srcId="{0288C6E6-2FC7-4A30-AD97-83632EA730A0}" destId="{13E1F69E-BA67-49F1-BB7A-EADE6BD7995B}" srcOrd="0" destOrd="0" presId="urn:microsoft.com/office/officeart/2005/8/layout/process1"/>
    <dgm:cxn modelId="{DB65499D-837C-4BFF-96FB-1FB362ACA046}" srcId="{4FE08181-6BAB-4406-96DE-EA3FA2420B44}" destId="{8EAEC844-99FF-4F21-B9F6-D6D7B226FF09}" srcOrd="1" destOrd="0" parTransId="{D059FF52-135E-46B7-A26A-0FE2C5D2D203}" sibTransId="{A84F25CF-81DD-4275-B538-79B6AA86DB65}"/>
    <dgm:cxn modelId="{F2AB46A6-E8B0-4E5D-A46C-1E7EEFD1FF70}" type="presOf" srcId="{8EAEC844-99FF-4F21-B9F6-D6D7B226FF09}" destId="{EAD16D1B-25CA-4353-AF2F-C0787DD8A9D4}" srcOrd="0" destOrd="0" presId="urn:microsoft.com/office/officeart/2005/8/layout/process1"/>
    <dgm:cxn modelId="{2C5FA7E5-B081-47E8-89C0-EBF0466B4329}" type="presOf" srcId="{4FE08181-6BAB-4406-96DE-EA3FA2420B44}" destId="{B4FE5E27-B6B6-42CD-9EA9-18C0BF5E329C}" srcOrd="0" destOrd="0" presId="urn:microsoft.com/office/officeart/2005/8/layout/process1"/>
    <dgm:cxn modelId="{76064268-8043-46C0-8F3B-DD4F047FF135}" type="presParOf" srcId="{B4FE5E27-B6B6-42CD-9EA9-18C0BF5E329C}" destId="{13E1F69E-BA67-49F1-BB7A-EADE6BD7995B}" srcOrd="0" destOrd="0" presId="urn:microsoft.com/office/officeart/2005/8/layout/process1"/>
    <dgm:cxn modelId="{10D2DCEF-1163-4EC7-BF77-CAEB650E30A2}" type="presParOf" srcId="{B4FE5E27-B6B6-42CD-9EA9-18C0BF5E329C}" destId="{3278FD45-70C8-4340-9C33-C0D0A8257CC6}" srcOrd="1" destOrd="0" presId="urn:microsoft.com/office/officeart/2005/8/layout/process1"/>
    <dgm:cxn modelId="{EA2852AA-42B2-4D70-A221-AD8CBAC2B58A}" type="presParOf" srcId="{3278FD45-70C8-4340-9C33-C0D0A8257CC6}" destId="{7FAD35BB-AE1A-45DD-82AA-257824148FA2}" srcOrd="0" destOrd="0" presId="urn:microsoft.com/office/officeart/2005/8/layout/process1"/>
    <dgm:cxn modelId="{131199E0-064C-49D7-A868-1F2047435B14}" type="presParOf" srcId="{B4FE5E27-B6B6-42CD-9EA9-18C0BF5E329C}" destId="{EAD16D1B-25CA-4353-AF2F-C0787DD8A9D4}" srcOrd="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E1F69E-BA67-49F1-BB7A-EADE6BD7995B}">
      <dsp:nvSpPr>
        <dsp:cNvPr id="0" name=""/>
        <dsp:cNvSpPr/>
      </dsp:nvSpPr>
      <dsp:spPr>
        <a:xfrm>
          <a:off x="1784" y="0"/>
          <a:ext cx="3805017" cy="1385773"/>
        </a:xfrm>
        <a:prstGeom prst="roundRect">
          <a:avLst>
            <a:gd name="adj" fmla="val 10000"/>
          </a:avLst>
        </a:prstGeom>
        <a:solidFill>
          <a:schemeClr val="accent1">
            <a:shade val="8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a:latin typeface="Calibri" panose="020F0502020204030204" pitchFamily="34" charset="0"/>
              <a:cs typeface="Calibri" panose="020F0502020204030204" pitchFamily="34" charset="0"/>
            </a:rPr>
            <a:t>Email Tproc.escalations@nhs.net  and the request will be reviewed for urgency. If it complies then it will be processed.</a:t>
          </a:r>
        </a:p>
      </dsp:txBody>
      <dsp:txXfrm>
        <a:off x="42372" y="40588"/>
        <a:ext cx="3723841" cy="1304597"/>
      </dsp:txXfrm>
    </dsp:sp>
    <dsp:sp modelId="{3278FD45-70C8-4340-9C33-C0D0A8257CC6}">
      <dsp:nvSpPr>
        <dsp:cNvPr id="0" name=""/>
        <dsp:cNvSpPr/>
      </dsp:nvSpPr>
      <dsp:spPr>
        <a:xfrm>
          <a:off x="4164474" y="235294"/>
          <a:ext cx="806663" cy="943644"/>
        </a:xfrm>
        <a:prstGeom prst="rightArrow">
          <a:avLst>
            <a:gd name="adj1" fmla="val 60000"/>
            <a:gd name="adj2" fmla="val 50000"/>
          </a:avLst>
        </a:prstGeom>
        <a:solidFill>
          <a:schemeClr val="accent1">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778000">
            <a:lnSpc>
              <a:spcPct val="90000"/>
            </a:lnSpc>
            <a:spcBef>
              <a:spcPct val="0"/>
            </a:spcBef>
            <a:spcAft>
              <a:spcPct val="35000"/>
            </a:spcAft>
            <a:buNone/>
          </a:pPr>
          <a:endParaRPr lang="en-GB" sz="4000" kern="1200"/>
        </a:p>
      </dsp:txBody>
      <dsp:txXfrm>
        <a:off x="4164474" y="424023"/>
        <a:ext cx="564664" cy="566186"/>
      </dsp:txXfrm>
    </dsp:sp>
    <dsp:sp modelId="{EAD16D1B-25CA-4353-AF2F-C0787DD8A9D4}">
      <dsp:nvSpPr>
        <dsp:cNvPr id="0" name=""/>
        <dsp:cNvSpPr/>
      </dsp:nvSpPr>
      <dsp:spPr>
        <a:xfrm>
          <a:off x="5328808" y="0"/>
          <a:ext cx="3805017" cy="1385773"/>
        </a:xfrm>
        <a:prstGeom prst="roundRect">
          <a:avLst>
            <a:gd name="adj" fmla="val 10000"/>
          </a:avLst>
        </a:prstGeom>
        <a:solidFill>
          <a:schemeClr val="accent1">
            <a:shade val="80000"/>
            <a:hueOff val="545598"/>
            <a:satOff val="-56892"/>
            <a:lumOff val="3822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latin typeface="Calibri" panose="020F0502020204030204" pitchFamily="34" charset="0"/>
              <a:cs typeface="Calibri" panose="020F0502020204030204" pitchFamily="34" charset="0"/>
            </a:rPr>
            <a:t>No Response </a:t>
          </a:r>
        </a:p>
        <a:p>
          <a:pPr marL="0" lvl="0" indent="0" algn="ctr" defTabSz="622300">
            <a:lnSpc>
              <a:spcPct val="90000"/>
            </a:lnSpc>
            <a:spcBef>
              <a:spcPct val="0"/>
            </a:spcBef>
            <a:spcAft>
              <a:spcPct val="35000"/>
            </a:spcAft>
            <a:buNone/>
          </a:pPr>
          <a:r>
            <a:rPr lang="en-GB" sz="1400" kern="1200" dirty="0">
              <a:latin typeface="Calibri" panose="020F0502020204030204" pitchFamily="34" charset="0"/>
              <a:cs typeface="Calibri" panose="020F0502020204030204" pitchFamily="34" charset="0"/>
            </a:rPr>
            <a:t>Steph.benson@nhs.net</a:t>
          </a:r>
        </a:p>
        <a:p>
          <a:pPr marL="0" lvl="0" indent="0" algn="ctr" defTabSz="622300">
            <a:lnSpc>
              <a:spcPct val="90000"/>
            </a:lnSpc>
            <a:spcBef>
              <a:spcPct val="0"/>
            </a:spcBef>
            <a:spcAft>
              <a:spcPct val="35000"/>
            </a:spcAft>
            <a:buNone/>
          </a:pPr>
          <a:r>
            <a:rPr lang="en-GB" sz="1400" kern="1200" dirty="0">
              <a:latin typeface="Calibri" panose="020F0502020204030204" pitchFamily="34" charset="0"/>
              <a:cs typeface="Calibri" panose="020F0502020204030204" pitchFamily="34" charset="0"/>
            </a:rPr>
            <a:t>Procurement Service Manager</a:t>
          </a:r>
        </a:p>
        <a:p>
          <a:pPr marL="0" lvl="0" indent="0" algn="ctr" defTabSz="622300">
            <a:lnSpc>
              <a:spcPct val="90000"/>
            </a:lnSpc>
            <a:spcBef>
              <a:spcPct val="0"/>
            </a:spcBef>
            <a:spcAft>
              <a:spcPct val="35000"/>
            </a:spcAft>
            <a:buNone/>
          </a:pPr>
          <a:endParaRPr lang="en-GB" sz="1400" kern="1200" dirty="0">
            <a:latin typeface="Calibri" panose="020F0502020204030204" pitchFamily="34" charset="0"/>
            <a:cs typeface="Calibri" panose="020F0502020204030204" pitchFamily="34" charset="0"/>
          </a:endParaRPr>
        </a:p>
      </dsp:txBody>
      <dsp:txXfrm>
        <a:off x="5369396" y="40588"/>
        <a:ext cx="3723841" cy="1304597"/>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igital">
    <p:bg>
      <p:bgPr>
        <a:solidFill>
          <a:schemeClr val="tx2"/>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A25F56C4-FE72-4B4E-907D-03F5B401E9E3}"/>
              </a:ext>
            </a:extLst>
          </p:cNvPr>
          <p:cNvPicPr>
            <a:picLocks noChangeAspect="1"/>
          </p:cNvPicPr>
          <p:nvPr userDrawn="1"/>
        </p:nvPicPr>
        <p:blipFill>
          <a:blip r:embed="rId2" cstate="email">
            <a:extLst>
              <a:ext uri="{28A0092B-C50C-407E-A947-70E740481C1C}">
                <a14:useLocalDpi xmlns:a14="http://schemas.microsoft.com/office/drawing/2010/main"/>
              </a:ext>
            </a:extLst>
          </a:blip>
          <a:srcRect/>
          <a:stretch/>
        </p:blipFill>
        <p:spPr>
          <a:xfrm>
            <a:off x="0" y="0"/>
            <a:ext cx="12192000" cy="5846365"/>
          </a:xfrm>
          <a:prstGeom prst="rect">
            <a:avLst/>
          </a:prstGeom>
        </p:spPr>
      </p:pic>
      <p:sp>
        <p:nvSpPr>
          <p:cNvPr id="3" name="Date Placeholder 2">
            <a:extLst>
              <a:ext uri="{FF2B5EF4-FFF2-40B4-BE49-F238E27FC236}">
                <a16:creationId xmlns:a16="http://schemas.microsoft.com/office/drawing/2014/main" id="{153976A9-E85C-4259-B1CC-8E22954F597A}"/>
              </a:ext>
            </a:extLst>
          </p:cNvPr>
          <p:cNvSpPr>
            <a:spLocks noGrp="1"/>
          </p:cNvSpPr>
          <p:nvPr>
            <p:ph type="dt" sz="half" idx="10"/>
          </p:nvPr>
        </p:nvSpPr>
        <p:spPr/>
        <p:txBody>
          <a:bodyPr/>
          <a:lstStyle/>
          <a:p>
            <a:fld id="{832BC62A-3CEB-45AF-809A-60C0F0BE6F1D}" type="datetimeFigureOut">
              <a:rPr lang="en-GB" smtClean="0"/>
              <a:pPr/>
              <a:t>02/02/2026</a:t>
            </a:fld>
            <a:endParaRPr lang="en-GB"/>
          </a:p>
        </p:txBody>
      </p:sp>
      <p:sp>
        <p:nvSpPr>
          <p:cNvPr id="4" name="Footer Placeholder 3">
            <a:extLst>
              <a:ext uri="{FF2B5EF4-FFF2-40B4-BE49-F238E27FC236}">
                <a16:creationId xmlns:a16="http://schemas.microsoft.com/office/drawing/2014/main" id="{E8B5C549-E6FC-4C53-942A-27B182DE4E6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13B8246-A8C3-4068-81DE-D7B591526743}"/>
              </a:ext>
            </a:extLst>
          </p:cNvPr>
          <p:cNvSpPr>
            <a:spLocks noGrp="1"/>
          </p:cNvSpPr>
          <p:nvPr>
            <p:ph type="sldNum" sz="quarter" idx="12"/>
          </p:nvPr>
        </p:nvSpPr>
        <p:spPr>
          <a:xfrm>
            <a:off x="10125514" y="6394916"/>
            <a:ext cx="1440000" cy="365125"/>
          </a:xfrm>
        </p:spPr>
        <p:txBody>
          <a:bodyPr/>
          <a:lstStyle/>
          <a:p>
            <a:fld id="{9527C9C5-01FC-45F0-893C-77E06CCB7E79}" type="slidenum">
              <a:rPr lang="en-GB" smtClean="0"/>
              <a:pPr/>
              <a:t>‹#›</a:t>
            </a:fld>
            <a:endParaRPr lang="en-GB"/>
          </a:p>
        </p:txBody>
      </p:sp>
      <p:sp>
        <p:nvSpPr>
          <p:cNvPr id="9" name="Rectangle 8">
            <a:extLst>
              <a:ext uri="{FF2B5EF4-FFF2-40B4-BE49-F238E27FC236}">
                <a16:creationId xmlns:a16="http://schemas.microsoft.com/office/drawing/2014/main" id="{32E9CB55-5114-4A3A-937B-B0F1E7C1DF51}"/>
              </a:ext>
            </a:extLst>
          </p:cNvPr>
          <p:cNvSpPr/>
          <p:nvPr userDrawn="1"/>
        </p:nvSpPr>
        <p:spPr>
          <a:xfrm>
            <a:off x="0" y="5846365"/>
            <a:ext cx="12192000" cy="101163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a:extLst>
              <a:ext uri="{FF2B5EF4-FFF2-40B4-BE49-F238E27FC236}">
                <a16:creationId xmlns:a16="http://schemas.microsoft.com/office/drawing/2014/main" id="{32422D62-B88F-4FB2-A62B-4F97EA8679E3}"/>
              </a:ext>
            </a:extLst>
          </p:cNvPr>
          <p:cNvSpPr txBox="1"/>
          <p:nvPr userDrawn="1"/>
        </p:nvSpPr>
        <p:spPr>
          <a:xfrm>
            <a:off x="353437" y="6239331"/>
            <a:ext cx="3066038"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srgbClr val="003087"/>
                </a:solidFill>
                <a:uLnTx/>
                <a:uFillTx/>
                <a:latin typeface="Poppins Light" panose="00000400000000000000" pitchFamily="2" charset="0"/>
                <a:ea typeface="+mn-ea"/>
                <a:cs typeface="Poppins Light" panose="00000400000000000000" pitchFamily="2" charset="0"/>
              </a:rPr>
              <a:t>Shared vision. </a:t>
            </a:r>
            <a:r>
              <a:rPr kumimoji="0" lang="en-GB" sz="1400" b="0" i="0" u="none" strike="noStrike" kern="1200" cap="none" spc="0" normalizeH="0" baseline="0" noProof="0">
                <a:ln>
                  <a:noFill/>
                </a:ln>
                <a:solidFill>
                  <a:srgbClr val="003087"/>
                </a:solidFill>
                <a:uLnTx/>
                <a:uFillTx/>
                <a:latin typeface="Poppins SemiBold" panose="00000700000000000000" pitchFamily="2" charset="0"/>
                <a:ea typeface="+mn-ea"/>
                <a:cs typeface="Poppins SemiBold" panose="00000700000000000000" pitchFamily="2" charset="0"/>
              </a:rPr>
              <a:t>Better together</a:t>
            </a:r>
          </a:p>
        </p:txBody>
      </p:sp>
      <p:cxnSp>
        <p:nvCxnSpPr>
          <p:cNvPr id="13" name="Straight Connector 12">
            <a:extLst>
              <a:ext uri="{FF2B5EF4-FFF2-40B4-BE49-F238E27FC236}">
                <a16:creationId xmlns:a16="http://schemas.microsoft.com/office/drawing/2014/main" id="{174502A5-4252-48F6-B1BE-704C6D2A220A}"/>
              </a:ext>
            </a:extLst>
          </p:cNvPr>
          <p:cNvCxnSpPr>
            <a:cxnSpLocks/>
          </p:cNvCxnSpPr>
          <p:nvPr userDrawn="1"/>
        </p:nvCxnSpPr>
        <p:spPr>
          <a:xfrm>
            <a:off x="3239631" y="6215790"/>
            <a:ext cx="0" cy="311543"/>
          </a:xfrm>
          <a:prstGeom prst="line">
            <a:avLst/>
          </a:prstGeom>
          <a:ln w="12700">
            <a:solidFill>
              <a:srgbClr val="425563"/>
            </a:solidFill>
          </a:ln>
        </p:spPr>
        <p:style>
          <a:lnRef idx="1">
            <a:schemeClr val="accent1"/>
          </a:lnRef>
          <a:fillRef idx="0">
            <a:schemeClr val="accent1"/>
          </a:fillRef>
          <a:effectRef idx="0">
            <a:schemeClr val="accent1"/>
          </a:effectRef>
          <a:fontRef idx="minor">
            <a:schemeClr val="tx1"/>
          </a:fontRef>
        </p:style>
      </p:cxnSp>
      <p:sp>
        <p:nvSpPr>
          <p:cNvPr id="18" name="Text Placeholder 17">
            <a:extLst>
              <a:ext uri="{FF2B5EF4-FFF2-40B4-BE49-F238E27FC236}">
                <a16:creationId xmlns:a16="http://schemas.microsoft.com/office/drawing/2014/main" id="{86094192-A931-4C06-90C3-72089EB3EE89}"/>
              </a:ext>
            </a:extLst>
          </p:cNvPr>
          <p:cNvSpPr>
            <a:spLocks noGrp="1"/>
          </p:cNvSpPr>
          <p:nvPr>
            <p:ph type="body" sz="quarter" idx="18" hasCustomPrompt="1"/>
          </p:nvPr>
        </p:nvSpPr>
        <p:spPr>
          <a:xfrm>
            <a:off x="3312023" y="6185926"/>
            <a:ext cx="1892300" cy="365125"/>
          </a:xfrm>
        </p:spPr>
        <p:txBody>
          <a:bodyPr>
            <a:noAutofit/>
          </a:bodyPr>
          <a:lstStyle>
            <a:lvl1pPr marL="0" indent="0">
              <a:buFont typeface="Arial" panose="020B0604020202020204" pitchFamily="34" charset="0"/>
              <a:buNone/>
              <a:defRPr>
                <a:solidFill>
                  <a:schemeClr val="accent3"/>
                </a:solidFill>
                <a:latin typeface="Poppins Light" panose="00000400000000000000" pitchFamily="50" charset="0"/>
                <a:cs typeface="Poppins Light" panose="00000400000000000000" pitchFamily="50" charset="0"/>
              </a:defRPr>
            </a:lvl1pPr>
            <a:lvl2pPr>
              <a:defRPr>
                <a:solidFill>
                  <a:schemeClr val="accent3"/>
                </a:solidFill>
                <a:latin typeface="Poppins Light" panose="00000400000000000000" pitchFamily="50" charset="0"/>
                <a:cs typeface="Poppins Light" panose="00000400000000000000" pitchFamily="50" charset="0"/>
              </a:defRPr>
            </a:lvl2pPr>
            <a:lvl3pPr>
              <a:defRPr>
                <a:solidFill>
                  <a:schemeClr val="accent3"/>
                </a:solidFill>
                <a:latin typeface="Poppins Light" panose="00000400000000000000" pitchFamily="50" charset="0"/>
                <a:cs typeface="Poppins Light" panose="00000400000000000000" pitchFamily="50" charset="0"/>
              </a:defRPr>
            </a:lvl3pPr>
            <a:lvl4pPr>
              <a:defRPr>
                <a:solidFill>
                  <a:schemeClr val="accent3"/>
                </a:solidFill>
                <a:latin typeface="Poppins Light" panose="00000400000000000000" pitchFamily="50" charset="0"/>
                <a:cs typeface="Poppins Light" panose="00000400000000000000" pitchFamily="50" charset="0"/>
              </a:defRPr>
            </a:lvl4pPr>
            <a:lvl5pPr>
              <a:defRPr>
                <a:solidFill>
                  <a:schemeClr val="accent3"/>
                </a:solidFill>
                <a:latin typeface="Poppins Light" panose="00000400000000000000" pitchFamily="50" charset="0"/>
                <a:cs typeface="Poppins Light" panose="00000400000000000000" pitchFamily="50" charset="0"/>
              </a:defRPr>
            </a:lvl5pPr>
          </a:lstStyle>
          <a:p>
            <a:pPr lvl="0"/>
            <a:r>
              <a:rPr lang="en-US"/>
              <a:t>Month Year</a:t>
            </a:r>
            <a:endParaRPr lang="en-GB"/>
          </a:p>
        </p:txBody>
      </p:sp>
      <p:sp>
        <p:nvSpPr>
          <p:cNvPr id="14" name="Text Placeholder 13">
            <a:extLst>
              <a:ext uri="{FF2B5EF4-FFF2-40B4-BE49-F238E27FC236}">
                <a16:creationId xmlns:a16="http://schemas.microsoft.com/office/drawing/2014/main" id="{31E88002-DF35-4269-8740-47F91193F388}"/>
              </a:ext>
            </a:extLst>
          </p:cNvPr>
          <p:cNvSpPr>
            <a:spLocks noGrp="1"/>
          </p:cNvSpPr>
          <p:nvPr>
            <p:ph type="body" sz="quarter" idx="17" hasCustomPrompt="1"/>
          </p:nvPr>
        </p:nvSpPr>
        <p:spPr>
          <a:xfrm>
            <a:off x="747713" y="2501062"/>
            <a:ext cx="720000" cy="36000"/>
          </a:xfrm>
          <a:solidFill>
            <a:schemeClr val="accent6"/>
          </a:solidFill>
        </p:spPr>
        <p:txBody>
          <a:bodyPr/>
          <a:lstStyle>
            <a:lvl1pPr marL="0" indent="0">
              <a:buFont typeface="Arial" panose="020B0604020202020204" pitchFamily="34" charset="0"/>
              <a:buNone/>
              <a:defRPr>
                <a:solidFill>
                  <a:schemeClr val="bg1"/>
                </a:solidFill>
              </a:defRPr>
            </a:lvl1pPr>
          </a:lstStyle>
          <a:p>
            <a:pPr lvl="0"/>
            <a:r>
              <a:rPr lang="en-GB"/>
              <a:t> </a:t>
            </a:r>
          </a:p>
        </p:txBody>
      </p:sp>
      <p:sp>
        <p:nvSpPr>
          <p:cNvPr id="16" name="Title 1">
            <a:extLst>
              <a:ext uri="{FF2B5EF4-FFF2-40B4-BE49-F238E27FC236}">
                <a16:creationId xmlns:a16="http://schemas.microsoft.com/office/drawing/2014/main" id="{9CF8FC60-321E-4834-A46E-2FC3BD701A94}"/>
              </a:ext>
            </a:extLst>
          </p:cNvPr>
          <p:cNvSpPr>
            <a:spLocks noGrp="1"/>
          </p:cNvSpPr>
          <p:nvPr>
            <p:ph type="title" hasCustomPrompt="1"/>
          </p:nvPr>
        </p:nvSpPr>
        <p:spPr>
          <a:xfrm>
            <a:off x="626485" y="2773870"/>
            <a:ext cx="5469515" cy="771853"/>
          </a:xfrm>
        </p:spPr>
        <p:txBody>
          <a:bodyPr anchor="t" anchorCtr="0"/>
          <a:lstStyle>
            <a:lvl1pPr marL="0" indent="0" algn="l" defTabSz="914400" rtl="0" eaLnBrk="1" latinLnBrk="0" hangingPunct="1">
              <a:lnSpc>
                <a:spcPct val="85000"/>
              </a:lnSpc>
              <a:spcBef>
                <a:spcPct val="0"/>
              </a:spcBef>
              <a:buFont typeface="Arial" panose="020B0604020202020204" pitchFamily="34" charset="0"/>
              <a:buNone/>
              <a:defRPr lang="en-GB" sz="6000" b="1" kern="1200" cap="none" baseline="0" dirty="0">
                <a:solidFill>
                  <a:schemeClr val="tx2"/>
                </a:solidFill>
                <a:latin typeface="+mj-lt"/>
                <a:ea typeface="+mj-ea"/>
                <a:cs typeface="+mj-cs"/>
              </a:defRPr>
            </a:lvl1pPr>
          </a:lstStyle>
          <a:p>
            <a:r>
              <a:rPr lang="en-US"/>
              <a:t>Title Here</a:t>
            </a:r>
            <a:endParaRPr lang="en-GB"/>
          </a:p>
        </p:txBody>
      </p:sp>
      <p:sp>
        <p:nvSpPr>
          <p:cNvPr id="19" name="Text Placeholder 6">
            <a:extLst>
              <a:ext uri="{FF2B5EF4-FFF2-40B4-BE49-F238E27FC236}">
                <a16:creationId xmlns:a16="http://schemas.microsoft.com/office/drawing/2014/main" id="{9C6C7DEB-7E02-4CA8-9F9B-77E3F59C94C5}"/>
              </a:ext>
            </a:extLst>
          </p:cNvPr>
          <p:cNvSpPr>
            <a:spLocks noGrp="1"/>
          </p:cNvSpPr>
          <p:nvPr>
            <p:ph type="body" sz="quarter" idx="16" hasCustomPrompt="1"/>
          </p:nvPr>
        </p:nvSpPr>
        <p:spPr>
          <a:xfrm>
            <a:off x="626484" y="3567667"/>
            <a:ext cx="5469516" cy="472646"/>
          </a:xfrm>
        </p:spPr>
        <p:txBody>
          <a:bodyPr anchor="t" anchorCtr="0">
            <a:noAutofit/>
          </a:bodyPr>
          <a:lstStyle>
            <a:lvl1pPr marL="0" indent="0">
              <a:lnSpc>
                <a:spcPct val="100000"/>
              </a:lnSpc>
              <a:buClr>
                <a:schemeClr val="bg1"/>
              </a:buClr>
              <a:buFont typeface="Arial" panose="020B0604020202020204" pitchFamily="34" charset="0"/>
              <a:buNone/>
              <a:defRPr sz="2400" b="0">
                <a:solidFill>
                  <a:schemeClr val="tx2"/>
                </a:solidFill>
              </a:defRPr>
            </a:lvl1pPr>
            <a:lvl2pPr>
              <a:lnSpc>
                <a:spcPct val="100000"/>
              </a:lnSpc>
              <a:defRPr sz="2400" b="0"/>
            </a:lvl2pPr>
            <a:lvl3pPr>
              <a:lnSpc>
                <a:spcPct val="100000"/>
              </a:lnSpc>
              <a:buClr>
                <a:schemeClr val="bg1"/>
              </a:buClr>
              <a:buSzPct val="100000"/>
              <a:defRPr sz="2400" b="0"/>
            </a:lvl3pPr>
            <a:lvl4pPr>
              <a:lnSpc>
                <a:spcPct val="100000"/>
              </a:lnSpc>
              <a:defRPr sz="2400" b="0"/>
            </a:lvl4pPr>
            <a:lvl5pPr>
              <a:lnSpc>
                <a:spcPct val="100000"/>
              </a:lnSpc>
              <a:buClr>
                <a:schemeClr val="bg1"/>
              </a:buClr>
              <a:defRPr sz="2400" b="0"/>
            </a:lvl5pPr>
          </a:lstStyle>
          <a:p>
            <a:pPr lvl="0"/>
            <a:r>
              <a:rPr lang="en-US"/>
              <a:t>Subtitle Here</a:t>
            </a:r>
            <a:endParaRPr lang="en-GB"/>
          </a:p>
        </p:txBody>
      </p:sp>
      <p:pic>
        <p:nvPicPr>
          <p:cNvPr id="15" name="Picture 14" descr="NHS Master Logo">
            <a:extLst>
              <a:ext uri="{FF2B5EF4-FFF2-40B4-BE49-F238E27FC236}">
                <a16:creationId xmlns:a16="http://schemas.microsoft.com/office/drawing/2014/main" id="{F1AAE47B-BD7C-4FD6-B3BF-6D581DD82DA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749014" y="188292"/>
            <a:ext cx="2039882" cy="786095"/>
          </a:xfrm>
          <a:prstGeom prst="rect">
            <a:avLst/>
          </a:prstGeom>
        </p:spPr>
      </p:pic>
    </p:spTree>
    <p:extLst>
      <p:ext uri="{BB962C8B-B14F-4D97-AF65-F5344CB8AC3E}">
        <p14:creationId xmlns:p14="http://schemas.microsoft.com/office/powerpoint/2010/main" val="35708944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x Custom Data -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D9F4F1-9F6A-4ABE-84A4-5DB70E869BD7}"/>
              </a:ext>
            </a:extLst>
          </p:cNvPr>
          <p:cNvSpPr>
            <a:spLocks noGrp="1"/>
          </p:cNvSpPr>
          <p:nvPr>
            <p:ph type="title" hasCustomPrompt="1"/>
          </p:nvPr>
        </p:nvSpPr>
        <p:spPr>
          <a:xfrm>
            <a:off x="626485" y="367834"/>
            <a:ext cx="9122529" cy="771853"/>
          </a:xfrm>
        </p:spPr>
        <p:txBody>
          <a:bodyPr/>
          <a:lstStyle>
            <a:lvl1pPr marL="0" indent="0" algn="l" defTabSz="914400" rtl="0" eaLnBrk="1" latinLnBrk="0" hangingPunct="1">
              <a:lnSpc>
                <a:spcPct val="90000"/>
              </a:lnSpc>
              <a:spcBef>
                <a:spcPct val="0"/>
              </a:spcBef>
              <a:buFont typeface="Arial" panose="020B0604020202020204" pitchFamily="34" charset="0"/>
              <a:buNone/>
              <a:defRPr lang="en-GB" sz="2800" b="1" kern="1200" cap="all" baseline="0" dirty="0">
                <a:solidFill>
                  <a:schemeClr val="tx2"/>
                </a:solidFill>
                <a:latin typeface="+mj-lt"/>
                <a:ea typeface="+mj-ea"/>
                <a:cs typeface="+mj-cs"/>
              </a:defRPr>
            </a:lvl1pPr>
          </a:lstStyle>
          <a:p>
            <a:r>
              <a:rPr lang="en-US"/>
              <a:t>1x Custom data - White</a:t>
            </a:r>
            <a:endParaRPr lang="en-GB"/>
          </a:p>
        </p:txBody>
      </p:sp>
      <p:sp>
        <p:nvSpPr>
          <p:cNvPr id="3" name="Date Placeholder 2">
            <a:extLst>
              <a:ext uri="{FF2B5EF4-FFF2-40B4-BE49-F238E27FC236}">
                <a16:creationId xmlns:a16="http://schemas.microsoft.com/office/drawing/2014/main" id="{153976A9-E85C-4259-B1CC-8E22954F597A}"/>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32BC62A-3CEB-45AF-809A-60C0F0BE6F1D}" type="datetimeFigureOut">
              <a:rPr kumimoji="0" lang="en-GB" sz="900" b="0" i="0" u="none" strike="noStrike" kern="1200" cap="none" spc="0" normalizeH="0" baseline="0" noProof="0" smtClean="0">
                <a:ln>
                  <a:noFill/>
                </a:ln>
                <a:solidFill>
                  <a:srgbClr val="003087"/>
                </a:solidFill>
                <a:effectLst/>
                <a:uLnTx/>
                <a:uFillTx/>
                <a:latin typeface="Poppins Light" panose="00000400000000000000" pitchFamily="50" charset="0"/>
                <a:ea typeface="+mn-ea"/>
                <a:cs typeface="Poppins Light" panose="00000400000000000000" pitchFamily="50" charset="0"/>
              </a:rPr>
              <a:pPr marL="0" marR="0" lvl="0" indent="0" algn="l" defTabSz="914400" rtl="0" eaLnBrk="1" fontAlgn="auto" latinLnBrk="0" hangingPunct="1">
                <a:lnSpc>
                  <a:spcPct val="100000"/>
                </a:lnSpc>
                <a:spcBef>
                  <a:spcPts val="0"/>
                </a:spcBef>
                <a:spcAft>
                  <a:spcPts val="0"/>
                </a:spcAft>
                <a:buClrTx/>
                <a:buSzTx/>
                <a:buFontTx/>
                <a:buNone/>
                <a:tabLst/>
                <a:defRPr/>
              </a:pPr>
              <a:t>02/02/2026</a:t>
            </a:fld>
            <a:endParaRPr kumimoji="0" lang="en-GB" sz="900" b="0" i="0" u="none" strike="noStrike" kern="1200" cap="none" spc="0" normalizeH="0" baseline="0" noProof="0">
              <a:ln>
                <a:noFill/>
              </a:ln>
              <a:solidFill>
                <a:srgbClr val="003087"/>
              </a:solidFill>
              <a:effectLst/>
              <a:uLnTx/>
              <a:uFillTx/>
              <a:latin typeface="Poppins Light" panose="00000400000000000000" pitchFamily="50" charset="0"/>
              <a:ea typeface="+mn-ea"/>
              <a:cs typeface="Poppins Light" panose="00000400000000000000" pitchFamily="50" charset="0"/>
            </a:endParaRPr>
          </a:p>
        </p:txBody>
      </p:sp>
      <p:sp>
        <p:nvSpPr>
          <p:cNvPr id="4" name="Footer Placeholder 3">
            <a:extLst>
              <a:ext uri="{FF2B5EF4-FFF2-40B4-BE49-F238E27FC236}">
                <a16:creationId xmlns:a16="http://schemas.microsoft.com/office/drawing/2014/main" id="{E8B5C549-E6FC-4C53-942A-27B182DE4E6F}"/>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noProof="0">
              <a:ln>
                <a:noFill/>
              </a:ln>
              <a:solidFill>
                <a:srgbClr val="003087"/>
              </a:solidFill>
              <a:effectLst/>
              <a:uLnTx/>
              <a:uFillTx/>
              <a:latin typeface="Poppins Light" panose="00000400000000000000" pitchFamily="50" charset="0"/>
              <a:ea typeface="+mn-ea"/>
              <a:cs typeface="Poppins Light" panose="00000400000000000000" pitchFamily="50" charset="0"/>
            </a:endParaRPr>
          </a:p>
        </p:txBody>
      </p:sp>
      <p:sp>
        <p:nvSpPr>
          <p:cNvPr id="5" name="Slide Number Placeholder 4">
            <a:extLst>
              <a:ext uri="{FF2B5EF4-FFF2-40B4-BE49-F238E27FC236}">
                <a16:creationId xmlns:a16="http://schemas.microsoft.com/office/drawing/2014/main" id="{F13B8246-A8C3-4068-81DE-D7B59152674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27C9C5-01FC-45F0-893C-77E06CCB7E79}" type="slidenum">
              <a:rPr kumimoji="0" lang="en-GB" sz="900" b="0" i="0" u="none" strike="noStrike" kern="1200" cap="none" spc="0" normalizeH="0" baseline="0" noProof="0" smtClean="0">
                <a:ln>
                  <a:noFill/>
                </a:ln>
                <a:solidFill>
                  <a:srgbClr val="003087"/>
                </a:solidFill>
                <a:effectLst/>
                <a:uLnTx/>
                <a:uFillTx/>
                <a:latin typeface="Poppins Light" panose="00000400000000000000" pitchFamily="50" charset="0"/>
                <a:ea typeface="+mn-ea"/>
                <a:cs typeface="Poppins Light" panose="00000400000000000000" pitchFamily="50"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900" b="0" i="0" u="none" strike="noStrike" kern="1200" cap="none" spc="0" normalizeH="0" baseline="0" noProof="0">
              <a:ln>
                <a:noFill/>
              </a:ln>
              <a:solidFill>
                <a:srgbClr val="003087"/>
              </a:solidFill>
              <a:effectLst/>
              <a:uLnTx/>
              <a:uFillTx/>
              <a:latin typeface="Poppins Light" panose="00000400000000000000" pitchFamily="50" charset="0"/>
              <a:ea typeface="+mn-ea"/>
              <a:cs typeface="Poppins Light" panose="00000400000000000000" pitchFamily="50" charset="0"/>
            </a:endParaRPr>
          </a:p>
        </p:txBody>
      </p:sp>
      <p:sp>
        <p:nvSpPr>
          <p:cNvPr id="15" name="Text Placeholder 6">
            <a:extLst>
              <a:ext uri="{FF2B5EF4-FFF2-40B4-BE49-F238E27FC236}">
                <a16:creationId xmlns:a16="http://schemas.microsoft.com/office/drawing/2014/main" id="{BE0C839A-6847-4A59-9F28-13BA3C5CE85A}"/>
              </a:ext>
            </a:extLst>
          </p:cNvPr>
          <p:cNvSpPr>
            <a:spLocks noGrp="1"/>
          </p:cNvSpPr>
          <p:nvPr>
            <p:ph type="body" sz="quarter" idx="16" hasCustomPrompt="1"/>
          </p:nvPr>
        </p:nvSpPr>
        <p:spPr>
          <a:xfrm>
            <a:off x="626484" y="1594279"/>
            <a:ext cx="10939030" cy="472646"/>
          </a:xfrm>
        </p:spPr>
        <p:txBody>
          <a:bodyPr>
            <a:noAutofit/>
          </a:bodyPr>
          <a:lstStyle>
            <a:lvl1pPr marL="0" indent="0">
              <a:buFont typeface="Arial" panose="020B0604020202020204" pitchFamily="34" charset="0"/>
              <a:buNone/>
              <a:defRPr sz="1800" b="1"/>
            </a:lvl1pPr>
            <a:lvl2pPr>
              <a:defRPr sz="1800" b="1"/>
            </a:lvl2pPr>
            <a:lvl3pPr>
              <a:defRPr sz="1800" b="1"/>
            </a:lvl3pPr>
            <a:lvl4pPr>
              <a:defRPr sz="1800" b="1"/>
            </a:lvl4pPr>
            <a:lvl5pPr>
              <a:defRPr sz="1800" b="1"/>
            </a:lvl5pPr>
          </a:lstStyle>
          <a:p>
            <a:pPr lvl="0"/>
            <a:r>
              <a:rPr lang="en-US"/>
              <a:t>Slide Subtitle</a:t>
            </a:r>
            <a:endParaRPr lang="en-GB"/>
          </a:p>
        </p:txBody>
      </p:sp>
      <p:cxnSp>
        <p:nvCxnSpPr>
          <p:cNvPr id="13" name="Straight Connector 12">
            <a:extLst>
              <a:ext uri="{FF2B5EF4-FFF2-40B4-BE49-F238E27FC236}">
                <a16:creationId xmlns:a16="http://schemas.microsoft.com/office/drawing/2014/main" id="{108DD171-41C1-4CAE-B612-D420BB742DFD}"/>
              </a:ext>
            </a:extLst>
          </p:cNvPr>
          <p:cNvCxnSpPr>
            <a:cxnSpLocks/>
          </p:cNvCxnSpPr>
          <p:nvPr userDrawn="1"/>
        </p:nvCxnSpPr>
        <p:spPr>
          <a:xfrm flipV="1">
            <a:off x="513796" y="277786"/>
            <a:ext cx="0" cy="523218"/>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sp>
        <p:nvSpPr>
          <p:cNvPr id="8" name="Content Placeholder 7">
            <a:extLst>
              <a:ext uri="{FF2B5EF4-FFF2-40B4-BE49-F238E27FC236}">
                <a16:creationId xmlns:a16="http://schemas.microsoft.com/office/drawing/2014/main" id="{C6FCA00F-4659-4509-924A-D4C34014ADE6}"/>
              </a:ext>
            </a:extLst>
          </p:cNvPr>
          <p:cNvSpPr>
            <a:spLocks noGrp="1"/>
          </p:cNvSpPr>
          <p:nvPr>
            <p:ph sz="quarter" idx="17" hasCustomPrompt="1"/>
          </p:nvPr>
        </p:nvSpPr>
        <p:spPr>
          <a:xfrm>
            <a:off x="626484" y="2066925"/>
            <a:ext cx="10939029" cy="3830955"/>
          </a:xfrm>
          <a:noFill/>
        </p:spPr>
        <p:txBody>
          <a:bodyPr>
            <a:normAutofit/>
          </a:bodyPr>
          <a:lstStyle>
            <a:lvl1pPr marL="0" indent="0" algn="ctr">
              <a:buNone/>
              <a:defRPr sz="1000">
                <a:solidFill>
                  <a:schemeClr val="bg1">
                    <a:lumMod val="65000"/>
                  </a:schemeClr>
                </a:solidFill>
              </a:defRPr>
            </a:lvl1pPr>
            <a:lvl2pPr>
              <a:defRPr>
                <a:solidFill>
                  <a:schemeClr val="bg1">
                    <a:lumMod val="65000"/>
                  </a:schemeClr>
                </a:solidFill>
              </a:defRPr>
            </a:lvl2pPr>
            <a:lvl3pPr>
              <a:defRPr>
                <a:solidFill>
                  <a:schemeClr val="bg1">
                    <a:lumMod val="65000"/>
                  </a:schemeClr>
                </a:solidFill>
              </a:defRPr>
            </a:lvl3pPr>
            <a:lvl4pPr>
              <a:defRPr>
                <a:solidFill>
                  <a:schemeClr val="bg1">
                    <a:lumMod val="65000"/>
                  </a:schemeClr>
                </a:solidFill>
              </a:defRPr>
            </a:lvl4pPr>
            <a:lvl5pPr>
              <a:defRPr>
                <a:solidFill>
                  <a:schemeClr val="bg1">
                    <a:lumMod val="65000"/>
                  </a:schemeClr>
                </a:solidFill>
              </a:defRPr>
            </a:lvl5pPr>
          </a:lstStyle>
          <a:p>
            <a:pPr lvl="0"/>
            <a:r>
              <a:rPr lang="en-GB"/>
              <a:t>Click appropriate icon to insert custom data</a:t>
            </a:r>
          </a:p>
        </p:txBody>
      </p:sp>
      <p:pic>
        <p:nvPicPr>
          <p:cNvPr id="10" name="Picture 9" descr="NHS Master Logo">
            <a:extLst>
              <a:ext uri="{FF2B5EF4-FFF2-40B4-BE49-F238E27FC236}">
                <a16:creationId xmlns:a16="http://schemas.microsoft.com/office/drawing/2014/main" id="{A9710C5F-141E-45D0-85EB-890B2476E1D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49014" y="188292"/>
            <a:ext cx="2039882" cy="786095"/>
          </a:xfrm>
          <a:prstGeom prst="rect">
            <a:avLst/>
          </a:prstGeom>
        </p:spPr>
      </p:pic>
    </p:spTree>
    <p:extLst>
      <p:ext uri="{BB962C8B-B14F-4D97-AF65-F5344CB8AC3E}">
        <p14:creationId xmlns:p14="http://schemas.microsoft.com/office/powerpoint/2010/main" val="27288437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
        <p:nvSpPr>
          <p:cNvPr id="8" name="TextBox 7">
            <a:extLst>
              <a:ext uri="{FF2B5EF4-FFF2-40B4-BE49-F238E27FC236}">
                <a16:creationId xmlns:a16="http://schemas.microsoft.com/office/drawing/2014/main" id="{1A25E932-5D4E-AFFB-FC27-7F018DFB7E40}"/>
              </a:ext>
            </a:extLst>
          </p:cNvPr>
          <p:cNvSpPr txBox="1"/>
          <p:nvPr>
            <p:extLst>
              <p:ext uri="{1162E1C5-73C7-4A58-AE30-91384D911F3F}">
                <p184:classification xmlns:p184="http://schemas.microsoft.com/office/powerpoint/2018/4/main" val="ftr"/>
              </p:ext>
            </p:extLst>
          </p:nvPr>
        </p:nvSpPr>
        <p:spPr>
          <a:xfrm>
            <a:off x="63500" y="6642100"/>
            <a:ext cx="608013" cy="152400"/>
          </a:xfrm>
          <a:prstGeom prst="rect">
            <a:avLst/>
          </a:prstGeom>
        </p:spPr>
        <p:txBody>
          <a:bodyPr horzOverflow="overflow" lIns="0" tIns="0" rIns="0" bIns="0">
            <a:spAutoFit/>
          </a:bodyPr>
          <a:lstStyle/>
          <a:p>
            <a:pPr algn="l"/>
            <a:r>
              <a:rPr lang="en-US" sz="1000">
                <a:solidFill>
                  <a:srgbClr val="000000"/>
                </a:solidFill>
                <a:latin typeface="Calibri" panose="020F0502020204030204" pitchFamily="34" charset="0"/>
                <a:cs typeface="Calibri" panose="020F0502020204030204" pitchFamily="34" charset="0"/>
              </a:rPr>
              <a:t>S2 - Official</a:t>
            </a:r>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31CCFB9-7326-4608-81B3-163592A24229}"/>
              </a:ext>
            </a:extLst>
          </p:cNvPr>
          <p:cNvSpPr>
            <a:spLocks noGrp="1"/>
          </p:cNvSpPr>
          <p:nvPr>
            <p:ph type="title"/>
          </p:nvPr>
        </p:nvSpPr>
        <p:spPr>
          <a:xfrm>
            <a:off x="626484" y="1878175"/>
            <a:ext cx="6857391" cy="771853"/>
          </a:xfrm>
        </p:spPr>
        <p:txBody>
          <a:bodyPr>
            <a:normAutofit fontScale="90000"/>
          </a:bodyPr>
          <a:lstStyle/>
          <a:p>
            <a:r>
              <a:rPr lang="en-GB"/>
              <a:t>NHS SBS contacts and Escalation process</a:t>
            </a:r>
          </a:p>
        </p:txBody>
      </p:sp>
    </p:spTree>
    <p:extLst>
      <p:ext uri="{BB962C8B-B14F-4D97-AF65-F5344CB8AC3E}">
        <p14:creationId xmlns:p14="http://schemas.microsoft.com/office/powerpoint/2010/main" val="17159476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19B1E80-278E-42C1-9534-16462881D619}"/>
              </a:ext>
            </a:extLst>
          </p:cNvPr>
          <p:cNvSpPr>
            <a:spLocks noGrp="1"/>
          </p:cNvSpPr>
          <p:nvPr>
            <p:ph type="body" sz="quarter" idx="17"/>
          </p:nvPr>
        </p:nvSpPr>
        <p:spPr>
          <a:xfrm>
            <a:off x="747713" y="1696390"/>
            <a:ext cx="720000" cy="36000"/>
          </a:xfrm>
        </p:spPr>
        <p:txBody>
          <a:bodyPr>
            <a:normAutofit fontScale="25000" lnSpcReduction="20000"/>
          </a:bodyPr>
          <a:lstStyle/>
          <a:p>
            <a:endParaRPr lang="en-GB"/>
          </a:p>
        </p:txBody>
      </p:sp>
      <p:sp>
        <p:nvSpPr>
          <p:cNvPr id="9" name="Title 1">
            <a:extLst>
              <a:ext uri="{FF2B5EF4-FFF2-40B4-BE49-F238E27FC236}">
                <a16:creationId xmlns:a16="http://schemas.microsoft.com/office/drawing/2014/main" id="{69D8C0DA-EF55-9404-26D0-8C52AE76E25A}"/>
              </a:ext>
            </a:extLst>
          </p:cNvPr>
          <p:cNvSpPr txBox="1">
            <a:spLocks noChangeArrowheads="1"/>
          </p:cNvSpPr>
          <p:nvPr/>
        </p:nvSpPr>
        <p:spPr>
          <a:xfrm>
            <a:off x="580008" y="365124"/>
            <a:ext cx="9327390" cy="1209563"/>
          </a:xfrm>
          <a:prstGeom prst="rect">
            <a:avLst/>
          </a:prstGeom>
        </p:spPr>
        <p:txBody>
          <a:bodyPr vert="horz" lIns="91440" tIns="45720" rIns="91440" bIns="45720" rtlCol="0" anchor="t" anchorCtr="0">
            <a:normAutofit/>
          </a:bodyPr>
          <a:lstStyle>
            <a:lvl1pPr marL="0" indent="0" algn="l" defTabSz="914400" rtl="0" eaLnBrk="1" latinLnBrk="0" hangingPunct="1">
              <a:lnSpc>
                <a:spcPct val="85000"/>
              </a:lnSpc>
              <a:spcBef>
                <a:spcPct val="0"/>
              </a:spcBef>
              <a:buFont typeface="Arial" panose="020B0604020202020204" pitchFamily="34" charset="0"/>
              <a:buNone/>
              <a:defRPr lang="en-GB" sz="6000" b="1" kern="1200" cap="none" baseline="0" dirty="0">
                <a:solidFill>
                  <a:schemeClr val="tx2"/>
                </a:solidFill>
                <a:latin typeface="+mj-lt"/>
                <a:ea typeface="+mj-ea"/>
                <a:cs typeface="+mj-cs"/>
              </a:defRPr>
            </a:lvl1pPr>
          </a:lstStyle>
          <a:p>
            <a:r>
              <a:rPr lang="en-GB" altLang="en-US" sz="2000">
                <a:latin typeface="Calibri" panose="020F0502020204030204" pitchFamily="34" charset="0"/>
                <a:cs typeface="Calibri" panose="020F0502020204030204" pitchFamily="34" charset="0"/>
              </a:rPr>
              <a:t>Escalation Process</a:t>
            </a:r>
          </a:p>
        </p:txBody>
      </p:sp>
      <p:grpSp>
        <p:nvGrpSpPr>
          <p:cNvPr id="10" name="Group 9">
            <a:extLst>
              <a:ext uri="{FF2B5EF4-FFF2-40B4-BE49-F238E27FC236}">
                <a16:creationId xmlns:a16="http://schemas.microsoft.com/office/drawing/2014/main" id="{3B4BF8BD-E4E3-E22D-879E-22F2EA524E31}"/>
              </a:ext>
            </a:extLst>
          </p:cNvPr>
          <p:cNvGrpSpPr/>
          <p:nvPr/>
        </p:nvGrpSpPr>
        <p:grpSpPr>
          <a:xfrm>
            <a:off x="580008" y="1359018"/>
            <a:ext cx="1869577" cy="973122"/>
            <a:chOff x="4734" y="167128"/>
            <a:chExt cx="2070062" cy="1242037"/>
          </a:xfrm>
        </p:grpSpPr>
        <p:sp>
          <p:nvSpPr>
            <p:cNvPr id="11" name="Rectangle: Rounded Corners 10">
              <a:extLst>
                <a:ext uri="{FF2B5EF4-FFF2-40B4-BE49-F238E27FC236}">
                  <a16:creationId xmlns:a16="http://schemas.microsoft.com/office/drawing/2014/main" id="{70971EB7-997C-FEA4-AB29-BBD1EC2A48A3}"/>
                </a:ext>
              </a:extLst>
            </p:cNvPr>
            <p:cNvSpPr/>
            <p:nvPr/>
          </p:nvSpPr>
          <p:spPr>
            <a:xfrm>
              <a:off x="4734" y="167128"/>
              <a:ext cx="2070062" cy="1242037"/>
            </a:xfrm>
            <a:prstGeom prst="roundRect">
              <a:avLst>
                <a:gd name="adj" fmla="val 10000"/>
              </a:avLst>
            </a:prstGeom>
          </p:spPr>
          <p:style>
            <a:lnRef idx="2">
              <a:schemeClr val="lt1">
                <a:hueOff val="0"/>
                <a:satOff val="0"/>
                <a:lumOff val="0"/>
                <a:alphaOff val="0"/>
              </a:schemeClr>
            </a:lnRef>
            <a:fillRef idx="1">
              <a:schemeClr val="accent1">
                <a:shade val="80000"/>
                <a:hueOff val="0"/>
                <a:satOff val="0"/>
                <a:lumOff val="0"/>
                <a:alphaOff val="0"/>
              </a:schemeClr>
            </a:fillRef>
            <a:effectRef idx="0">
              <a:schemeClr val="accent1">
                <a:shade val="80000"/>
                <a:hueOff val="0"/>
                <a:satOff val="0"/>
                <a:lumOff val="0"/>
                <a:alphaOff val="0"/>
              </a:schemeClr>
            </a:effectRef>
            <a:fontRef idx="minor">
              <a:schemeClr val="lt1"/>
            </a:fontRef>
          </p:style>
          <p:txBody>
            <a:bodyPr/>
            <a:lstStyle/>
            <a:p>
              <a:endParaRPr lang="en-GB"/>
            </a:p>
          </p:txBody>
        </p:sp>
        <p:sp>
          <p:nvSpPr>
            <p:cNvPr id="12" name="Rectangle: Rounded Corners 4">
              <a:extLst>
                <a:ext uri="{FF2B5EF4-FFF2-40B4-BE49-F238E27FC236}">
                  <a16:creationId xmlns:a16="http://schemas.microsoft.com/office/drawing/2014/main" id="{47F39D5B-68D9-67AB-9695-9F3DCC059620}"/>
                </a:ext>
              </a:extLst>
            </p:cNvPr>
            <p:cNvSpPr txBox="1"/>
            <p:nvPr/>
          </p:nvSpPr>
          <p:spPr>
            <a:xfrm>
              <a:off x="41112" y="203506"/>
              <a:ext cx="1997306" cy="116928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latin typeface="Calibri" panose="020F0502020204030204" pitchFamily="34" charset="0"/>
                  <a:cs typeface="Calibri" panose="020F0502020204030204" pitchFamily="34" charset="0"/>
                </a:rPr>
                <a:t>Email T-Proc </a:t>
              </a:r>
            </a:p>
            <a:p>
              <a:pPr marL="0" lvl="0" indent="0" algn="ctr" defTabSz="622300">
                <a:lnSpc>
                  <a:spcPct val="90000"/>
                </a:lnSpc>
                <a:spcBef>
                  <a:spcPct val="0"/>
                </a:spcBef>
                <a:spcAft>
                  <a:spcPct val="35000"/>
                </a:spcAft>
                <a:buNone/>
              </a:pPr>
              <a:r>
                <a:rPr lang="en-GB" sz="1400" b="1" dirty="0">
                  <a:latin typeface="Calibri" panose="020F0502020204030204" pitchFamily="34" charset="0"/>
                  <a:cs typeface="Calibri" panose="020F0502020204030204" pitchFamily="34" charset="0"/>
                </a:rPr>
                <a:t>(please insert the email for your trust)</a:t>
              </a:r>
              <a:endParaRPr lang="en-GB" sz="1400" b="1" kern="1200" dirty="0">
                <a:latin typeface="Calibri" panose="020F0502020204030204" pitchFamily="34" charset="0"/>
                <a:cs typeface="Calibri" panose="020F0502020204030204" pitchFamily="34" charset="0"/>
              </a:endParaRPr>
            </a:p>
          </p:txBody>
        </p:sp>
      </p:grpSp>
      <p:grpSp>
        <p:nvGrpSpPr>
          <p:cNvPr id="13" name="Group 12">
            <a:extLst>
              <a:ext uri="{FF2B5EF4-FFF2-40B4-BE49-F238E27FC236}">
                <a16:creationId xmlns:a16="http://schemas.microsoft.com/office/drawing/2014/main" id="{4262247D-5B5D-B050-ED5A-8930BDF53F98}"/>
              </a:ext>
            </a:extLst>
          </p:cNvPr>
          <p:cNvGrpSpPr/>
          <p:nvPr/>
        </p:nvGrpSpPr>
        <p:grpSpPr>
          <a:xfrm>
            <a:off x="2671812" y="1551279"/>
            <a:ext cx="438853" cy="513375"/>
            <a:chOff x="2281802" y="531459"/>
            <a:chExt cx="438853" cy="513375"/>
          </a:xfrm>
        </p:grpSpPr>
        <p:sp>
          <p:nvSpPr>
            <p:cNvPr id="14" name="Arrow: Right 13">
              <a:extLst>
                <a:ext uri="{FF2B5EF4-FFF2-40B4-BE49-F238E27FC236}">
                  <a16:creationId xmlns:a16="http://schemas.microsoft.com/office/drawing/2014/main" id="{181F623D-D6AE-51DD-2221-539E2A6A9BD0}"/>
                </a:ext>
              </a:extLst>
            </p:cNvPr>
            <p:cNvSpPr/>
            <p:nvPr/>
          </p:nvSpPr>
          <p:spPr>
            <a:xfrm>
              <a:off x="2281802" y="531459"/>
              <a:ext cx="438853" cy="513375"/>
            </a:xfrm>
            <a:prstGeom prst="rightArrow">
              <a:avLst>
                <a:gd name="adj1" fmla="val 60000"/>
                <a:gd name="adj2" fmla="val 50000"/>
              </a:avLst>
            </a:prstGeom>
          </p:spPr>
          <p:style>
            <a:lnRef idx="0">
              <a:schemeClr val="accent1">
                <a:shade val="90000"/>
                <a:hueOff val="0"/>
                <a:satOff val="0"/>
                <a:lumOff val="0"/>
                <a:alphaOff val="0"/>
              </a:schemeClr>
            </a:lnRef>
            <a:fillRef idx="1">
              <a:schemeClr val="accent1">
                <a:shade val="90000"/>
                <a:hueOff val="0"/>
                <a:satOff val="0"/>
                <a:lumOff val="0"/>
                <a:alphaOff val="0"/>
              </a:schemeClr>
            </a:fillRef>
            <a:effectRef idx="0">
              <a:schemeClr val="accent1">
                <a:shade val="90000"/>
                <a:hueOff val="0"/>
                <a:satOff val="0"/>
                <a:lumOff val="0"/>
                <a:alphaOff val="0"/>
              </a:schemeClr>
            </a:effectRef>
            <a:fontRef idx="minor">
              <a:schemeClr val="lt1"/>
            </a:fontRef>
          </p:style>
          <p:txBody>
            <a:bodyPr/>
            <a:lstStyle/>
            <a:p>
              <a:endParaRPr lang="en-GB"/>
            </a:p>
          </p:txBody>
        </p:sp>
        <p:sp>
          <p:nvSpPr>
            <p:cNvPr id="15" name="Arrow: Right 4">
              <a:extLst>
                <a:ext uri="{FF2B5EF4-FFF2-40B4-BE49-F238E27FC236}">
                  <a16:creationId xmlns:a16="http://schemas.microsoft.com/office/drawing/2014/main" id="{62CBC0DB-35FA-E86D-289C-F195DFB8E27D}"/>
                </a:ext>
              </a:extLst>
            </p:cNvPr>
            <p:cNvSpPr txBox="1"/>
            <p:nvPr/>
          </p:nvSpPr>
          <p:spPr>
            <a:xfrm>
              <a:off x="2281802" y="634134"/>
              <a:ext cx="307197" cy="30802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en-GB" sz="2100" kern="1200"/>
            </a:p>
          </p:txBody>
        </p:sp>
      </p:grpSp>
      <p:grpSp>
        <p:nvGrpSpPr>
          <p:cNvPr id="16" name="Group 15">
            <a:extLst>
              <a:ext uri="{FF2B5EF4-FFF2-40B4-BE49-F238E27FC236}">
                <a16:creationId xmlns:a16="http://schemas.microsoft.com/office/drawing/2014/main" id="{CEDABFCF-4F04-7C33-1C1C-EFEB9D811EBF}"/>
              </a:ext>
            </a:extLst>
          </p:cNvPr>
          <p:cNvGrpSpPr/>
          <p:nvPr/>
        </p:nvGrpSpPr>
        <p:grpSpPr>
          <a:xfrm>
            <a:off x="3201236" y="1268480"/>
            <a:ext cx="1597267" cy="1063660"/>
            <a:chOff x="2902821" y="130750"/>
            <a:chExt cx="2070062" cy="1278415"/>
          </a:xfrm>
        </p:grpSpPr>
        <p:sp>
          <p:nvSpPr>
            <p:cNvPr id="17" name="Rectangle: Rounded Corners 16">
              <a:extLst>
                <a:ext uri="{FF2B5EF4-FFF2-40B4-BE49-F238E27FC236}">
                  <a16:creationId xmlns:a16="http://schemas.microsoft.com/office/drawing/2014/main" id="{075A11D9-A033-B982-3B16-21E8BD115C82}"/>
                </a:ext>
              </a:extLst>
            </p:cNvPr>
            <p:cNvSpPr/>
            <p:nvPr/>
          </p:nvSpPr>
          <p:spPr>
            <a:xfrm>
              <a:off x="2902821" y="167128"/>
              <a:ext cx="2070062" cy="1242037"/>
            </a:xfrm>
            <a:prstGeom prst="roundRect">
              <a:avLst>
                <a:gd name="adj" fmla="val 10000"/>
              </a:avLst>
            </a:prstGeom>
          </p:spPr>
          <p:style>
            <a:lnRef idx="2">
              <a:schemeClr val="lt1">
                <a:hueOff val="0"/>
                <a:satOff val="0"/>
                <a:lumOff val="0"/>
                <a:alphaOff val="0"/>
              </a:schemeClr>
            </a:lnRef>
            <a:fillRef idx="1">
              <a:schemeClr val="accent1">
                <a:shade val="80000"/>
                <a:hueOff val="181866"/>
                <a:satOff val="-18964"/>
                <a:lumOff val="12740"/>
                <a:alphaOff val="0"/>
              </a:schemeClr>
            </a:fillRef>
            <a:effectRef idx="0">
              <a:schemeClr val="accent1">
                <a:shade val="80000"/>
                <a:hueOff val="181866"/>
                <a:satOff val="-18964"/>
                <a:lumOff val="12740"/>
                <a:alphaOff val="0"/>
              </a:schemeClr>
            </a:effectRef>
            <a:fontRef idx="minor">
              <a:schemeClr val="lt1"/>
            </a:fontRef>
          </p:style>
          <p:txBody>
            <a:bodyPr/>
            <a:lstStyle/>
            <a:p>
              <a:endParaRPr lang="en-GB"/>
            </a:p>
          </p:txBody>
        </p:sp>
        <p:sp>
          <p:nvSpPr>
            <p:cNvPr id="18" name="Rectangle: Rounded Corners 4">
              <a:extLst>
                <a:ext uri="{FF2B5EF4-FFF2-40B4-BE49-F238E27FC236}">
                  <a16:creationId xmlns:a16="http://schemas.microsoft.com/office/drawing/2014/main" id="{420680A7-56FD-5F58-9C03-47E3EA4BFA7D}"/>
                </a:ext>
              </a:extLst>
            </p:cNvPr>
            <p:cNvSpPr txBox="1"/>
            <p:nvPr/>
          </p:nvSpPr>
          <p:spPr>
            <a:xfrm>
              <a:off x="2939198" y="130750"/>
              <a:ext cx="1997306" cy="124203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a:latin typeface="Calibri" panose="020F0502020204030204" pitchFamily="34" charset="0"/>
                  <a:cs typeface="Calibri" panose="020F0502020204030204" pitchFamily="34" charset="0"/>
                </a:rPr>
                <a:t>No Response within 2 working days = Email with subject ‘Escalation</a:t>
              </a:r>
              <a:r>
                <a:rPr lang="en-GB" sz="1800" kern="1200">
                  <a:latin typeface="Calibri" panose="020F0502020204030204" pitchFamily="34" charset="0"/>
                  <a:cs typeface="Calibri" panose="020F0502020204030204" pitchFamily="34" charset="0"/>
                </a:rPr>
                <a:t>’</a:t>
              </a:r>
            </a:p>
          </p:txBody>
        </p:sp>
      </p:grpSp>
      <p:grpSp>
        <p:nvGrpSpPr>
          <p:cNvPr id="19" name="Group 18">
            <a:extLst>
              <a:ext uri="{FF2B5EF4-FFF2-40B4-BE49-F238E27FC236}">
                <a16:creationId xmlns:a16="http://schemas.microsoft.com/office/drawing/2014/main" id="{251C5600-54FF-6422-7D59-A1C8B3DDDA17}"/>
              </a:ext>
            </a:extLst>
          </p:cNvPr>
          <p:cNvGrpSpPr/>
          <p:nvPr/>
        </p:nvGrpSpPr>
        <p:grpSpPr>
          <a:xfrm>
            <a:off x="5037959" y="1551279"/>
            <a:ext cx="590348" cy="621470"/>
            <a:chOff x="5179889" y="531459"/>
            <a:chExt cx="438853" cy="513375"/>
          </a:xfrm>
        </p:grpSpPr>
        <p:sp>
          <p:nvSpPr>
            <p:cNvPr id="20" name="Arrow: Right 19">
              <a:extLst>
                <a:ext uri="{FF2B5EF4-FFF2-40B4-BE49-F238E27FC236}">
                  <a16:creationId xmlns:a16="http://schemas.microsoft.com/office/drawing/2014/main" id="{B6862E2F-D9FD-DAF2-8C2B-4BC125268577}"/>
                </a:ext>
              </a:extLst>
            </p:cNvPr>
            <p:cNvSpPr/>
            <p:nvPr/>
          </p:nvSpPr>
          <p:spPr>
            <a:xfrm>
              <a:off x="5179889" y="531459"/>
              <a:ext cx="438853" cy="513375"/>
            </a:xfrm>
            <a:prstGeom prst="rightArrow">
              <a:avLst>
                <a:gd name="adj1" fmla="val 60000"/>
                <a:gd name="adj2" fmla="val 50000"/>
              </a:avLst>
            </a:prstGeom>
          </p:spPr>
          <p:style>
            <a:lnRef idx="0">
              <a:schemeClr val="accent1">
                <a:shade val="90000"/>
                <a:hueOff val="272720"/>
                <a:satOff val="-28084"/>
                <a:lumOff val="18305"/>
                <a:alphaOff val="0"/>
              </a:schemeClr>
            </a:lnRef>
            <a:fillRef idx="1">
              <a:schemeClr val="accent1">
                <a:shade val="90000"/>
                <a:hueOff val="272720"/>
                <a:satOff val="-28084"/>
                <a:lumOff val="18305"/>
                <a:alphaOff val="0"/>
              </a:schemeClr>
            </a:fillRef>
            <a:effectRef idx="0">
              <a:schemeClr val="accent1">
                <a:shade val="90000"/>
                <a:hueOff val="272720"/>
                <a:satOff val="-28084"/>
                <a:lumOff val="18305"/>
                <a:alphaOff val="0"/>
              </a:schemeClr>
            </a:effectRef>
            <a:fontRef idx="minor">
              <a:schemeClr val="lt1"/>
            </a:fontRef>
          </p:style>
          <p:txBody>
            <a:bodyPr/>
            <a:lstStyle/>
            <a:p>
              <a:endParaRPr lang="en-GB"/>
            </a:p>
          </p:txBody>
        </p:sp>
        <p:sp>
          <p:nvSpPr>
            <p:cNvPr id="21" name="Arrow: Right 4">
              <a:extLst>
                <a:ext uri="{FF2B5EF4-FFF2-40B4-BE49-F238E27FC236}">
                  <a16:creationId xmlns:a16="http://schemas.microsoft.com/office/drawing/2014/main" id="{849D3238-6F3A-1A9A-9AF3-F942954E173E}"/>
                </a:ext>
              </a:extLst>
            </p:cNvPr>
            <p:cNvSpPr txBox="1"/>
            <p:nvPr/>
          </p:nvSpPr>
          <p:spPr>
            <a:xfrm>
              <a:off x="5179889" y="634134"/>
              <a:ext cx="307197" cy="30802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en-GB" sz="2100" kern="1200"/>
            </a:p>
          </p:txBody>
        </p:sp>
      </p:grpSp>
      <p:grpSp>
        <p:nvGrpSpPr>
          <p:cNvPr id="22" name="Group 21">
            <a:extLst>
              <a:ext uri="{FF2B5EF4-FFF2-40B4-BE49-F238E27FC236}">
                <a16:creationId xmlns:a16="http://schemas.microsoft.com/office/drawing/2014/main" id="{3E9267F3-546E-5FD1-F16D-2F89A843DF80}"/>
              </a:ext>
            </a:extLst>
          </p:cNvPr>
          <p:cNvGrpSpPr/>
          <p:nvPr/>
        </p:nvGrpSpPr>
        <p:grpSpPr>
          <a:xfrm>
            <a:off x="5805879" y="1268480"/>
            <a:ext cx="1597267" cy="1209562"/>
            <a:chOff x="5800908" y="128830"/>
            <a:chExt cx="2070062" cy="1345862"/>
          </a:xfrm>
        </p:grpSpPr>
        <p:sp>
          <p:nvSpPr>
            <p:cNvPr id="23" name="Rectangle: Rounded Corners 22">
              <a:extLst>
                <a:ext uri="{FF2B5EF4-FFF2-40B4-BE49-F238E27FC236}">
                  <a16:creationId xmlns:a16="http://schemas.microsoft.com/office/drawing/2014/main" id="{5C6A7775-8A5B-4A24-999E-27435939AC36}"/>
                </a:ext>
              </a:extLst>
            </p:cNvPr>
            <p:cNvSpPr/>
            <p:nvPr/>
          </p:nvSpPr>
          <p:spPr>
            <a:xfrm>
              <a:off x="5800908" y="167128"/>
              <a:ext cx="2070062" cy="1242037"/>
            </a:xfrm>
            <a:prstGeom prst="roundRect">
              <a:avLst>
                <a:gd name="adj" fmla="val 10000"/>
              </a:avLst>
            </a:prstGeom>
          </p:spPr>
          <p:style>
            <a:lnRef idx="2">
              <a:schemeClr val="lt1">
                <a:hueOff val="0"/>
                <a:satOff val="0"/>
                <a:lumOff val="0"/>
                <a:alphaOff val="0"/>
              </a:schemeClr>
            </a:lnRef>
            <a:fillRef idx="1">
              <a:schemeClr val="accent1">
                <a:shade val="80000"/>
                <a:hueOff val="363732"/>
                <a:satOff val="-37928"/>
                <a:lumOff val="25481"/>
                <a:alphaOff val="0"/>
              </a:schemeClr>
            </a:fillRef>
            <a:effectRef idx="0">
              <a:schemeClr val="accent1">
                <a:shade val="80000"/>
                <a:hueOff val="363732"/>
                <a:satOff val="-37928"/>
                <a:lumOff val="25481"/>
                <a:alphaOff val="0"/>
              </a:schemeClr>
            </a:effectRef>
            <a:fontRef idx="minor">
              <a:schemeClr val="lt1"/>
            </a:fontRef>
          </p:style>
          <p:txBody>
            <a:bodyPr/>
            <a:lstStyle/>
            <a:p>
              <a:endParaRPr lang="en-GB"/>
            </a:p>
          </p:txBody>
        </p:sp>
        <p:sp>
          <p:nvSpPr>
            <p:cNvPr id="24" name="Rectangle: Rounded Corners 4">
              <a:extLst>
                <a:ext uri="{FF2B5EF4-FFF2-40B4-BE49-F238E27FC236}">
                  <a16:creationId xmlns:a16="http://schemas.microsoft.com/office/drawing/2014/main" id="{E536CE4D-6469-2389-0444-4F6AA4B4F62B}"/>
                </a:ext>
              </a:extLst>
            </p:cNvPr>
            <p:cNvSpPr txBox="1"/>
            <p:nvPr/>
          </p:nvSpPr>
          <p:spPr>
            <a:xfrm>
              <a:off x="5837285" y="128830"/>
              <a:ext cx="1997306" cy="134586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latin typeface="Calibri" panose="020F0502020204030204" pitchFamily="34" charset="0"/>
                  <a:cs typeface="Calibri" panose="020F0502020204030204" pitchFamily="34" charset="0"/>
                </a:rPr>
                <a:t>No Response = Email Procurement Service Manager*Email address below*</a:t>
              </a:r>
            </a:p>
          </p:txBody>
        </p:sp>
      </p:grpSp>
      <p:sp>
        <p:nvSpPr>
          <p:cNvPr id="35" name="Title 1">
            <a:extLst>
              <a:ext uri="{FF2B5EF4-FFF2-40B4-BE49-F238E27FC236}">
                <a16:creationId xmlns:a16="http://schemas.microsoft.com/office/drawing/2014/main" id="{298D4DA4-FAB4-D300-1533-577FA6CB969A}"/>
              </a:ext>
            </a:extLst>
          </p:cNvPr>
          <p:cNvSpPr txBox="1">
            <a:spLocks noChangeArrowheads="1"/>
          </p:cNvSpPr>
          <p:nvPr/>
        </p:nvSpPr>
        <p:spPr bwMode="auto">
          <a:xfrm>
            <a:off x="276838" y="2760841"/>
            <a:ext cx="8397380" cy="9033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spcBef>
                <a:spcPct val="0"/>
              </a:spcBef>
              <a:buNone/>
            </a:pPr>
            <a:r>
              <a:rPr lang="en-GB" altLang="en-US" sz="2000" b="1">
                <a:solidFill>
                  <a:srgbClr val="5B9BD5"/>
                </a:solidFill>
                <a:latin typeface="Calibri"/>
                <a:cs typeface="Calibri"/>
              </a:rPr>
              <a:t>Same Day Processing </a:t>
            </a:r>
            <a:r>
              <a:rPr lang="en-GB" altLang="en-US" sz="2000">
                <a:solidFill>
                  <a:srgbClr val="5B9BD5"/>
                </a:solidFill>
                <a:latin typeface="Calibri"/>
                <a:cs typeface="Calibri"/>
              </a:rPr>
              <a:t>– This will only be urgent requests that are critical to patient safety or clinical care.  If your query is reviewed and it has not followed the above process or is not urgent, the query will be redirected to TPROC </a:t>
            </a:r>
            <a:endParaRPr lang="en-GB" altLang="en-US" sz="2000">
              <a:solidFill>
                <a:srgbClr val="5B9BD5"/>
              </a:solidFill>
              <a:cs typeface="Calibri" panose="020F0502020204030204" pitchFamily="34" charset="0"/>
            </a:endParaRPr>
          </a:p>
          <a:p>
            <a:pPr eaLnBrk="1" hangingPunct="1">
              <a:spcBef>
                <a:spcPct val="0"/>
              </a:spcBef>
              <a:buFontTx/>
              <a:buNone/>
            </a:pPr>
            <a:r>
              <a:rPr lang="en-GB" altLang="en-US" sz="2000" b="1">
                <a:solidFill>
                  <a:srgbClr val="5B9BD5"/>
                </a:solidFill>
                <a:latin typeface="Calibri"/>
                <a:ea typeface="Calibri"/>
                <a:cs typeface="Calibri"/>
              </a:rPr>
              <a:t>Please do not</a:t>
            </a:r>
            <a:r>
              <a:rPr lang="en-GB" altLang="en-US" sz="2000">
                <a:solidFill>
                  <a:srgbClr val="5B9BD5"/>
                </a:solidFill>
                <a:latin typeface="Calibri"/>
                <a:ea typeface="Calibri"/>
                <a:cs typeface="Calibri"/>
              </a:rPr>
              <a:t> CC or BCC more than one TPROC email address as this duplicates tickets and slows down the process</a:t>
            </a:r>
          </a:p>
        </p:txBody>
      </p:sp>
      <p:graphicFrame>
        <p:nvGraphicFramePr>
          <p:cNvPr id="36" name="Content Placeholder 3">
            <a:extLst>
              <a:ext uri="{FF2B5EF4-FFF2-40B4-BE49-F238E27FC236}">
                <a16:creationId xmlns:a16="http://schemas.microsoft.com/office/drawing/2014/main" id="{FBC29073-1313-E772-75F8-DCFB39F75328}"/>
              </a:ext>
            </a:extLst>
          </p:cNvPr>
          <p:cNvGraphicFramePr>
            <a:graphicFrameLocks/>
          </p:cNvGraphicFramePr>
          <p:nvPr>
            <p:extLst>
              <p:ext uri="{D42A27DB-BD31-4B8C-83A1-F6EECF244321}">
                <p14:modId xmlns:p14="http://schemas.microsoft.com/office/powerpoint/2010/main" val="1089339108"/>
              </p:ext>
            </p:extLst>
          </p:nvPr>
        </p:nvGraphicFramePr>
        <p:xfrm>
          <a:off x="276838" y="4169328"/>
          <a:ext cx="9135610" cy="13857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62292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BAE76055-7F12-49FE-B819-1FCB84E275E7}"/>
              </a:ext>
            </a:extLst>
          </p:cNvPr>
          <p:cNvSpPr>
            <a:spLocks noGrp="1"/>
          </p:cNvSpPr>
          <p:nvPr>
            <p:ph type="title"/>
          </p:nvPr>
        </p:nvSpPr>
        <p:spPr>
          <a:xfrm>
            <a:off x="626485" y="281115"/>
            <a:ext cx="9122529" cy="771853"/>
          </a:xfrm>
        </p:spPr>
        <p:txBody>
          <a:bodyPr/>
          <a:lstStyle/>
          <a:p>
            <a:r>
              <a:rPr lang="en-GB"/>
              <a:t>Transactional Procurement SLA’S </a:t>
            </a:r>
          </a:p>
        </p:txBody>
      </p:sp>
      <p:graphicFrame>
        <p:nvGraphicFramePr>
          <p:cNvPr id="13" name="Table 13">
            <a:extLst>
              <a:ext uri="{FF2B5EF4-FFF2-40B4-BE49-F238E27FC236}">
                <a16:creationId xmlns:a16="http://schemas.microsoft.com/office/drawing/2014/main" id="{CDAB2B00-4105-4933-91B7-485896FE5063}"/>
              </a:ext>
            </a:extLst>
          </p:cNvPr>
          <p:cNvGraphicFramePr>
            <a:graphicFrameLocks noGrp="1"/>
          </p:cNvGraphicFramePr>
          <p:nvPr>
            <p:ph sz="quarter" idx="17"/>
            <p:extLst>
              <p:ext uri="{D42A27DB-BD31-4B8C-83A1-F6EECF244321}">
                <p14:modId xmlns:p14="http://schemas.microsoft.com/office/powerpoint/2010/main" val="982048178"/>
              </p:ext>
            </p:extLst>
          </p:nvPr>
        </p:nvGraphicFramePr>
        <p:xfrm>
          <a:off x="745724" y="949912"/>
          <a:ext cx="10624224" cy="4915300"/>
        </p:xfrm>
        <a:graphic>
          <a:graphicData uri="http://schemas.openxmlformats.org/drawingml/2006/table">
            <a:tbl>
              <a:tblPr bandRow="1">
                <a:tableStyleId>{5C22544A-7EE6-4342-B048-85BDC9FD1C3A}</a:tableStyleId>
              </a:tblPr>
              <a:tblGrid>
                <a:gridCol w="6896168">
                  <a:extLst>
                    <a:ext uri="{9D8B030D-6E8A-4147-A177-3AD203B41FA5}">
                      <a16:colId xmlns:a16="http://schemas.microsoft.com/office/drawing/2014/main" val="2395366949"/>
                    </a:ext>
                  </a:extLst>
                </a:gridCol>
                <a:gridCol w="3728056">
                  <a:extLst>
                    <a:ext uri="{9D8B030D-6E8A-4147-A177-3AD203B41FA5}">
                      <a16:colId xmlns:a16="http://schemas.microsoft.com/office/drawing/2014/main" val="1560620368"/>
                    </a:ext>
                  </a:extLst>
                </a:gridCol>
              </a:tblGrid>
              <a:tr h="375134">
                <a:tc>
                  <a:txBody>
                    <a:bodyPr/>
                    <a:lstStyle/>
                    <a:p>
                      <a:pPr algn="ctr"/>
                      <a:r>
                        <a:rPr lang="en-GB" sz="1400" b="1">
                          <a:solidFill>
                            <a:schemeClr val="bg1"/>
                          </a:solidFill>
                        </a:rPr>
                        <a:t>FAQ</a:t>
                      </a:r>
                    </a:p>
                  </a:txBody>
                  <a:tcPr marT="108000" anchor="ctr">
                    <a:solidFill>
                      <a:schemeClr val="tx2"/>
                    </a:solidFill>
                  </a:tcPr>
                </a:tc>
                <a:tc>
                  <a:txBody>
                    <a:bodyPr/>
                    <a:lstStyle/>
                    <a:p>
                      <a:pPr algn="ctr"/>
                      <a:r>
                        <a:rPr lang="en-GB" sz="1400" b="1">
                          <a:solidFill>
                            <a:schemeClr val="bg1"/>
                          </a:solidFill>
                        </a:rPr>
                        <a:t>SLA </a:t>
                      </a:r>
                    </a:p>
                  </a:txBody>
                  <a:tcPr marT="108000" anchor="ctr">
                    <a:solidFill>
                      <a:schemeClr val="tx2"/>
                    </a:solidFill>
                  </a:tcPr>
                </a:tc>
                <a:extLst>
                  <a:ext uri="{0D108BD9-81ED-4DB2-BD59-A6C34878D82A}">
                    <a16:rowId xmlns:a16="http://schemas.microsoft.com/office/drawing/2014/main" val="2716136019"/>
                  </a:ext>
                </a:extLst>
              </a:tr>
              <a:tr h="1619062">
                <a:tc>
                  <a:txBody>
                    <a:bodyPr/>
                    <a:lstStyle/>
                    <a:p>
                      <a:pPr algn="l"/>
                      <a:r>
                        <a:rPr lang="en-GB" sz="1400"/>
                        <a:t>When will NHS SBS receive my requisition </a:t>
                      </a:r>
                    </a:p>
                  </a:txBody>
                  <a:tcPr marT="108000" anchor="ctr"/>
                </a:tc>
                <a:tc>
                  <a:txBody>
                    <a:bodyPr/>
                    <a:lstStyle/>
                    <a:p>
                      <a:pPr algn="ctr"/>
                      <a:r>
                        <a:rPr lang="en-GB" sz="1400"/>
                        <a:t>Your requisition needs to be approved internally by the relevant budget holders, once this has taken place it will filter into the workflows the next working day. </a:t>
                      </a:r>
                    </a:p>
                  </a:txBody>
                  <a:tcPr marT="108000" anchor="ctr"/>
                </a:tc>
                <a:extLst>
                  <a:ext uri="{0D108BD9-81ED-4DB2-BD59-A6C34878D82A}">
                    <a16:rowId xmlns:a16="http://schemas.microsoft.com/office/drawing/2014/main" val="355431699"/>
                  </a:ext>
                </a:extLst>
              </a:tr>
              <a:tr h="570511">
                <a:tc>
                  <a:txBody>
                    <a:bodyPr/>
                    <a:lstStyle/>
                    <a:p>
                      <a:pPr algn="l"/>
                      <a:r>
                        <a:rPr lang="en-GB" sz="1400"/>
                        <a:t>How long does it take to receive my Purchase order number</a:t>
                      </a:r>
                    </a:p>
                  </a:txBody>
                  <a:tcPr marT="108000" anchor="ctr"/>
                </a:tc>
                <a:tc>
                  <a:txBody>
                    <a:bodyPr/>
                    <a:lstStyle/>
                    <a:p>
                      <a:pPr algn="ctr"/>
                      <a:r>
                        <a:rPr lang="en-GB" sz="1400"/>
                        <a:t>2 Working days for clean requisitions.</a:t>
                      </a:r>
                    </a:p>
                  </a:txBody>
                  <a:tcPr marT="108000" anchor="ctr"/>
                </a:tc>
                <a:extLst>
                  <a:ext uri="{0D108BD9-81ED-4DB2-BD59-A6C34878D82A}">
                    <a16:rowId xmlns:a16="http://schemas.microsoft.com/office/drawing/2014/main" val="1647448455"/>
                  </a:ext>
                </a:extLst>
              </a:tr>
              <a:tr h="570511">
                <a:tc>
                  <a:txBody>
                    <a:bodyPr/>
                    <a:lstStyle/>
                    <a:p>
                      <a:pPr algn="l"/>
                      <a:r>
                        <a:rPr lang="en-GB" sz="1400"/>
                        <a:t>How long does it take to set up a new supplier </a:t>
                      </a:r>
                    </a:p>
                  </a:txBody>
                  <a:tcPr marT="108000" anchor="ctr"/>
                </a:tc>
                <a:tc>
                  <a:txBody>
                    <a:bodyPr/>
                    <a:lstStyle/>
                    <a:p>
                      <a:pPr algn="ctr"/>
                      <a:r>
                        <a:rPr lang="en-GB" sz="1400"/>
                        <a:t>5-7 Working Days If we have all the information </a:t>
                      </a:r>
                    </a:p>
                  </a:txBody>
                  <a:tcPr marT="108000" anchor="ctr"/>
                </a:tc>
                <a:extLst>
                  <a:ext uri="{0D108BD9-81ED-4DB2-BD59-A6C34878D82A}">
                    <a16:rowId xmlns:a16="http://schemas.microsoft.com/office/drawing/2014/main" val="2812063498"/>
                  </a:ext>
                </a:extLst>
              </a:tr>
              <a:tr h="1199642">
                <a:tc>
                  <a:txBody>
                    <a:bodyPr/>
                    <a:lstStyle/>
                    <a:p>
                      <a:pPr algn="l"/>
                      <a:r>
                        <a:rPr lang="en-GB" sz="1400"/>
                        <a:t>Returning a requisition </a:t>
                      </a:r>
                    </a:p>
                  </a:txBody>
                  <a:tcPr marT="108000" anchor="ctr"/>
                </a:tc>
                <a:tc>
                  <a:txBody>
                    <a:bodyPr/>
                    <a:lstStyle/>
                    <a:p>
                      <a:pPr algn="ctr"/>
                      <a:r>
                        <a:rPr lang="en-GB" sz="1400"/>
                        <a:t>We will chase 3 times, 5 days apart. If the required documentation is not received, we will return your requisition. </a:t>
                      </a:r>
                    </a:p>
                  </a:txBody>
                  <a:tcPr marT="108000" anchor="ctr"/>
                </a:tc>
                <a:extLst>
                  <a:ext uri="{0D108BD9-81ED-4DB2-BD59-A6C34878D82A}">
                    <a16:rowId xmlns:a16="http://schemas.microsoft.com/office/drawing/2014/main" val="3438931455"/>
                  </a:ext>
                </a:extLst>
              </a:tr>
              <a:tr h="570511">
                <a:tc>
                  <a:txBody>
                    <a:bodyPr/>
                    <a:lstStyle/>
                    <a:p>
                      <a:pPr algn="l"/>
                      <a:r>
                        <a:rPr lang="en-GB" sz="1400"/>
                        <a:t>What is the response time on general enquires </a:t>
                      </a:r>
                    </a:p>
                  </a:txBody>
                  <a:tcPr marT="108000" anchor="ctr"/>
                </a:tc>
                <a:tc>
                  <a:txBody>
                    <a:bodyPr/>
                    <a:lstStyle/>
                    <a:p>
                      <a:pPr algn="ctr"/>
                      <a:r>
                        <a:rPr lang="en-GB" sz="1400"/>
                        <a:t>We will aim to respond within two days. </a:t>
                      </a:r>
                    </a:p>
                  </a:txBody>
                  <a:tcPr marT="108000" anchor="ctr"/>
                </a:tc>
                <a:extLst>
                  <a:ext uri="{0D108BD9-81ED-4DB2-BD59-A6C34878D82A}">
                    <a16:rowId xmlns:a16="http://schemas.microsoft.com/office/drawing/2014/main" val="175289509"/>
                  </a:ext>
                </a:extLst>
              </a:tr>
            </a:tbl>
          </a:graphicData>
        </a:graphic>
      </p:graphicFrame>
    </p:spTree>
    <p:extLst>
      <p:ext uri="{BB962C8B-B14F-4D97-AF65-F5344CB8AC3E}">
        <p14:creationId xmlns:p14="http://schemas.microsoft.com/office/powerpoint/2010/main" val="3953010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nodeType="clickEffect">
                                  <p:stCondLst>
                                    <p:cond delay="0"/>
                                  </p:stCondLst>
                                  <p:childTnLst>
                                    <p:animEffect transition="out" filter="fade">
                                      <p:cBhvr>
                                        <p:cTn id="6" dur="500" tmFilter="0, 0; .2, .5; .8, .5; 1, 0"/>
                                        <p:tgtEl>
                                          <p:spTgt spid="13"/>
                                        </p:tgtEl>
                                      </p:cBhvr>
                                    </p:animEffect>
                                    <p:animScale>
                                      <p:cBhvr>
                                        <p:cTn id="7" dur="250" autoRev="1" fill="hold"/>
                                        <p:tgtEl>
                                          <p:spTgt spid="1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0b1261d-7e59-42a7-b2ed-d65f1610a08f" xsi:nil="true"/>
    <lcf76f155ced4ddcb4097134ff3c332f xmlns="f4181197-1b71-46ed-80e4-f9987fdb0705">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BC3CE5259B421458E48D70516DD05FA" ma:contentTypeVersion="14" ma:contentTypeDescription="Create a new document." ma:contentTypeScope="" ma:versionID="a4adc0195a4eed4c00de72657e5b892a">
  <xsd:schema xmlns:xsd="http://www.w3.org/2001/XMLSchema" xmlns:xs="http://www.w3.org/2001/XMLSchema" xmlns:p="http://schemas.microsoft.com/office/2006/metadata/properties" xmlns:ns2="f4181197-1b71-46ed-80e4-f9987fdb0705" xmlns:ns3="00b1261d-7e59-42a7-b2ed-d65f1610a08f" targetNamespace="http://schemas.microsoft.com/office/2006/metadata/properties" ma:root="true" ma:fieldsID="205d7fd7b50418dfe7136adaf7600fb4" ns2:_="" ns3:_="">
    <xsd:import namespace="f4181197-1b71-46ed-80e4-f9987fdb0705"/>
    <xsd:import namespace="00b1261d-7e59-42a7-b2ed-d65f1610a08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4181197-1b71-46ed-80e4-f9987fdb070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a6f50d81-cd06-4b63-ab97-fe613eb338b4"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0b1261d-7e59-42a7-b2ed-d65f1610a08f"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07a7a9f7-489b-4c76-a4c7-abed19dfe64b}" ma:internalName="TaxCatchAll" ma:showField="CatchAllData" ma:web="00b1261d-7e59-42a7-b2ed-d65f1610a08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6E13F4C-0D60-4574-A520-D5AD7A3008A7}">
  <ds:schemaRefs>
    <ds:schemaRef ds:uri="00b1261d-7e59-42a7-b2ed-d65f1610a08f"/>
    <ds:schemaRef ds:uri="f4181197-1b71-46ed-80e4-f9987fdb0705"/>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CE282D19-7E5C-4919-AD24-4F75DA084A09}">
  <ds:schemaRefs>
    <ds:schemaRef ds:uri="00b1261d-7e59-42a7-b2ed-d65f1610a08f"/>
    <ds:schemaRef ds:uri="f4181197-1b71-46ed-80e4-f9987fdb070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A2D97D3A-CAE3-4A33-9857-F94DC0F34F4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TotalTime>
  <Words>271</Words>
  <Application>Microsoft Office PowerPoint</Application>
  <PresentationFormat>Widescreen</PresentationFormat>
  <Paragraphs>25</Paragraphs>
  <Slides>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vt:i4>
      </vt:variant>
    </vt:vector>
  </HeadingPairs>
  <TitlesOfParts>
    <vt:vector size="10" baseType="lpstr">
      <vt:lpstr>Aptos</vt:lpstr>
      <vt:lpstr>Aptos Display</vt:lpstr>
      <vt:lpstr>Arial</vt:lpstr>
      <vt:lpstr>Calibri</vt:lpstr>
      <vt:lpstr>Poppins Light</vt:lpstr>
      <vt:lpstr>Poppins SemiBold</vt:lpstr>
      <vt:lpstr>office theme</vt:lpstr>
      <vt:lpstr>NHS SBS contacts and Escalation process</vt:lpstr>
      <vt:lpstr>PowerPoint Presentation</vt:lpstr>
      <vt:lpstr>Transactional Procurement SLA’S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Vickie Noone</dc:creator>
  <cp:lastModifiedBy>Steph Benson</cp:lastModifiedBy>
  <cp:revision>4</cp:revision>
  <dcterms:created xsi:type="dcterms:W3CDTF">2024-04-12T10:38:14Z</dcterms:created>
  <dcterms:modified xsi:type="dcterms:W3CDTF">2026-02-02T11:27:59Z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0c103f5-e5be-4b80-a90a-fb0bfe2b9906_Enabled">
    <vt:lpwstr>true</vt:lpwstr>
  </property>
  <property fmtid="{D5CDD505-2E9C-101B-9397-08002B2CF9AE}" pid="3" name="MSIP_Label_b0c103f5-e5be-4b80-a90a-fb0bfe2b9906_SetDate">
    <vt:lpwstr>2024-04-12T10:38:21Z</vt:lpwstr>
  </property>
  <property fmtid="{D5CDD505-2E9C-101B-9397-08002B2CF9AE}" pid="4" name="MSIP_Label_b0c103f5-e5be-4b80-a90a-fb0bfe2b9906_Method">
    <vt:lpwstr>Standard</vt:lpwstr>
  </property>
  <property fmtid="{D5CDD505-2E9C-101B-9397-08002B2CF9AE}" pid="5" name="MSIP_Label_b0c103f5-e5be-4b80-a90a-fb0bfe2b9906_Name">
    <vt:lpwstr>S2Official</vt:lpwstr>
  </property>
  <property fmtid="{D5CDD505-2E9C-101B-9397-08002B2CF9AE}" pid="6" name="MSIP_Label_b0c103f5-e5be-4b80-a90a-fb0bfe2b9906_SiteId">
    <vt:lpwstr>b34b382c-124f-4496-8b21-fc9b729b2c86</vt:lpwstr>
  </property>
  <property fmtid="{D5CDD505-2E9C-101B-9397-08002B2CF9AE}" pid="7" name="MSIP_Label_b0c103f5-e5be-4b80-a90a-fb0bfe2b9906_ActionId">
    <vt:lpwstr>291039e4-ff90-4fb3-a910-dd1d5128828d</vt:lpwstr>
  </property>
  <property fmtid="{D5CDD505-2E9C-101B-9397-08002B2CF9AE}" pid="8" name="MSIP_Label_b0c103f5-e5be-4b80-a90a-fb0bfe2b9906_ContentBits">
    <vt:lpwstr>2</vt:lpwstr>
  </property>
  <property fmtid="{D5CDD505-2E9C-101B-9397-08002B2CF9AE}" pid="9" name="ClassificationContentMarkingFooterLocations">
    <vt:lpwstr>office theme:8</vt:lpwstr>
  </property>
  <property fmtid="{D5CDD505-2E9C-101B-9397-08002B2CF9AE}" pid="10" name="ClassificationContentMarkingFooterText">
    <vt:lpwstr>S2 - Official</vt:lpwstr>
  </property>
  <property fmtid="{D5CDD505-2E9C-101B-9397-08002B2CF9AE}" pid="11" name="ContentTypeId">
    <vt:lpwstr>0x0101005BC3CE5259B421458E48D70516DD05FA</vt:lpwstr>
  </property>
  <property fmtid="{D5CDD505-2E9C-101B-9397-08002B2CF9AE}" pid="12" name="MediaServiceImageTags">
    <vt:lpwstr/>
  </property>
</Properties>
</file>