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19"/>
  </p:notesMasterIdLst>
  <p:sldIdLst>
    <p:sldId id="264" r:id="rId5"/>
    <p:sldId id="2147481367" r:id="rId6"/>
    <p:sldId id="2147481373" r:id="rId7"/>
    <p:sldId id="2147481374" r:id="rId8"/>
    <p:sldId id="2147481372" r:id="rId9"/>
    <p:sldId id="2147481375" r:id="rId10"/>
    <p:sldId id="2147481379" r:id="rId11"/>
    <p:sldId id="2147481376" r:id="rId12"/>
    <p:sldId id="2147481377" r:id="rId13"/>
    <p:sldId id="2147481380" r:id="rId14"/>
    <p:sldId id="2147481378" r:id="rId15"/>
    <p:sldId id="2147481381" r:id="rId16"/>
    <p:sldId id="2147481384" r:id="rId17"/>
    <p:sldId id="21474813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 userDrawn="1">
          <p15:clr>
            <a:srgbClr val="A4A3A4"/>
          </p15:clr>
        </p15:guide>
        <p15:guide id="2" orient="horz" pos="6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417A59-8645-D243-39E6-ED6228DFFC3A}" name="PALMER, Steve (EAST LONDON NHS FOUNDATION TRUST)" initials="SP" userId="S::steve.palmer1@nhs.net::5914f955-d8d5-41e8-965f-b9fa2e32d1a2" providerId="AD"/>
  <p188:author id="{980C65B5-99BD-2110-F306-77BD5103A07C}" name="BEGOM, Shefa (EAST LONDON NHS FOUNDATION TRUST)" initials="SB" userId="S::shefa.begom@nhs.net::2527ac4c-1422-496f-b28c-8265a20214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78DB2-AB91-43F5-980A-F1BB157A2CB6}" v="2354" dt="2026-02-06T09:20:24.385"/>
    <p1510:client id="{75F0CE6B-21E1-1BC2-3321-A7A3D1DA9F62}" v="39" dt="2026-02-06T08:40:39.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92" autoAdjust="0"/>
  </p:normalViewPr>
  <p:slideViewPr>
    <p:cSldViewPr snapToGrid="0">
      <p:cViewPr varScale="1">
        <p:scale>
          <a:sx n="79" d="100"/>
          <a:sy n="79" d="100"/>
        </p:scale>
        <p:origin x="180" y="40"/>
      </p:cViewPr>
      <p:guideLst>
        <p:guide pos="52"/>
        <p:guide orient="horz" pos="6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76F59-0257-4E14-A91A-B19152AFF17F}"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34356-FCA4-4819-872C-FDA19DED105E}" type="slidenum">
              <a:rPr lang="en-GB" smtClean="0"/>
              <a:t>‹#›</a:t>
            </a:fld>
            <a:endParaRPr lang="en-GB"/>
          </a:p>
        </p:txBody>
      </p:sp>
    </p:spTree>
    <p:extLst>
      <p:ext uri="{BB962C8B-B14F-4D97-AF65-F5344CB8AC3E}">
        <p14:creationId xmlns:p14="http://schemas.microsoft.com/office/powerpoint/2010/main" val="358289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The National NHS Staff Survey 2025 took place during October and November 2025. As with previous years, we used the provider Picker to conduct the survey. We have recently received the results and I’ll provide a high level analysis over the next few slides.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are 19 mental health and community Trusts in our comparator group.</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received a 51% response rate, an increase of 18% since last year’s survey which is phenomenal.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2 recommendation questions….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Compared to 2024, we did significantly better in 13 questions, but significantly worse in 13 questions too.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27 questions we did significantly better than our comparator group, and significantly worse in 45 questions which isn’t great.  </a:t>
            </a:r>
            <a:endParaRPr lang="en-GB" dirty="0"/>
          </a:p>
          <a:p>
            <a:endParaRPr lang="en-GB" dirty="0"/>
          </a:p>
        </p:txBody>
      </p:sp>
      <p:sp>
        <p:nvSpPr>
          <p:cNvPr id="4" name="Slide Number Placeholder 3"/>
          <p:cNvSpPr>
            <a:spLocks noGrp="1"/>
          </p:cNvSpPr>
          <p:nvPr>
            <p:ph type="sldNum" sz="quarter" idx="5"/>
          </p:nvPr>
        </p:nvSpPr>
        <p:spPr/>
        <p:txBody>
          <a:bodyPr/>
          <a:lstStyle/>
          <a:p>
            <a:fld id="{E0F34356-FCA4-4819-872C-FDA19DED105E}" type="slidenum">
              <a:rPr lang="en-GB" smtClean="0"/>
              <a:t>2</a:t>
            </a:fld>
            <a:endParaRPr lang="en-GB"/>
          </a:p>
        </p:txBody>
      </p:sp>
    </p:spTree>
    <p:extLst>
      <p:ext uri="{BB962C8B-B14F-4D97-AF65-F5344CB8AC3E}">
        <p14:creationId xmlns:p14="http://schemas.microsoft.com/office/powerpoint/2010/main" val="388141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62EBD-4943-B680-986F-6C573684D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D7B3C-4A3B-F5F9-C223-079C41690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ACC02-5BD0-B8BB-B00E-8A87896383B8}"/>
              </a:ext>
            </a:extLst>
          </p:cNvPr>
          <p:cNvSpPr>
            <a:spLocks noGrp="1"/>
          </p:cNvSpPr>
          <p:nvPr>
            <p:ph type="body" idx="1"/>
          </p:nvPr>
        </p:nvSpPr>
        <p:spPr/>
        <p:txBody>
          <a:bodyPr/>
          <a:lstStyle/>
          <a:p>
            <a:pPr marL="171450" indent="-171450">
              <a:buFont typeface="Arial" panose="020B0604020202020204" pitchFamily="34" charset="0"/>
              <a:buChar char="•"/>
            </a:pPr>
            <a:r>
              <a:rPr lang="en-GB" dirty="0"/>
              <a:t>And again for our lowest scoring questions from the survey. </a:t>
            </a:r>
          </a:p>
        </p:txBody>
      </p:sp>
      <p:sp>
        <p:nvSpPr>
          <p:cNvPr id="4" name="Slide Number Placeholder 3">
            <a:extLst>
              <a:ext uri="{FF2B5EF4-FFF2-40B4-BE49-F238E27FC236}">
                <a16:creationId xmlns:a16="http://schemas.microsoft.com/office/drawing/2014/main" id="{294579F6-0939-839D-6759-259621DDC688}"/>
              </a:ext>
            </a:extLst>
          </p:cNvPr>
          <p:cNvSpPr>
            <a:spLocks noGrp="1"/>
          </p:cNvSpPr>
          <p:nvPr>
            <p:ph type="sldNum" sz="quarter" idx="5"/>
          </p:nvPr>
        </p:nvSpPr>
        <p:spPr/>
        <p:txBody>
          <a:bodyPr/>
          <a:lstStyle/>
          <a:p>
            <a:fld id="{E0F34356-FCA4-4819-872C-FDA19DED105E}" type="slidenum">
              <a:rPr lang="en-GB" smtClean="0"/>
              <a:t>11</a:t>
            </a:fld>
            <a:endParaRPr lang="en-GB"/>
          </a:p>
        </p:txBody>
      </p:sp>
    </p:spTree>
    <p:extLst>
      <p:ext uri="{BB962C8B-B14F-4D97-AF65-F5344CB8AC3E}">
        <p14:creationId xmlns:p14="http://schemas.microsoft.com/office/powerpoint/2010/main" val="250508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BD363-430A-2E24-F8C0-D05D952CA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AF29F-DD47-6E84-B2F1-DA938183E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B3E35-A34F-C10A-C1FF-9FAADB6391E8}"/>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D9FD584-02E2-7351-5273-39697969EDA8}"/>
              </a:ext>
            </a:extLst>
          </p:cNvPr>
          <p:cNvSpPr>
            <a:spLocks noGrp="1"/>
          </p:cNvSpPr>
          <p:nvPr>
            <p:ph type="sldNum" sz="quarter" idx="5"/>
          </p:nvPr>
        </p:nvSpPr>
        <p:spPr/>
        <p:txBody>
          <a:bodyPr/>
          <a:lstStyle/>
          <a:p>
            <a:fld id="{E0F34356-FCA4-4819-872C-FDA19DED105E}" type="slidenum">
              <a:rPr lang="en-GB" smtClean="0"/>
              <a:t>12</a:t>
            </a:fld>
            <a:endParaRPr lang="en-GB"/>
          </a:p>
        </p:txBody>
      </p:sp>
    </p:spTree>
    <p:extLst>
      <p:ext uri="{BB962C8B-B14F-4D97-AF65-F5344CB8AC3E}">
        <p14:creationId xmlns:p14="http://schemas.microsoft.com/office/powerpoint/2010/main" val="379287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257D-2EBF-C754-CEBD-20D2E53D3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BB3D8-5E51-F80F-3E4E-88ACA7E9C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2FF2F-FF51-FD93-B89F-0A968F198406}"/>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15A09D1-2990-9900-004E-991CFBD716D6}"/>
              </a:ext>
            </a:extLst>
          </p:cNvPr>
          <p:cNvSpPr>
            <a:spLocks noGrp="1"/>
          </p:cNvSpPr>
          <p:nvPr>
            <p:ph type="sldNum" sz="quarter" idx="5"/>
          </p:nvPr>
        </p:nvSpPr>
        <p:spPr/>
        <p:txBody>
          <a:bodyPr/>
          <a:lstStyle/>
          <a:p>
            <a:fld id="{E0F34356-FCA4-4819-872C-FDA19DED105E}" type="slidenum">
              <a:rPr lang="en-GB" smtClean="0"/>
              <a:t>13</a:t>
            </a:fld>
            <a:endParaRPr lang="en-GB"/>
          </a:p>
        </p:txBody>
      </p:sp>
    </p:spTree>
    <p:extLst>
      <p:ext uri="{BB962C8B-B14F-4D97-AF65-F5344CB8AC3E}">
        <p14:creationId xmlns:p14="http://schemas.microsoft.com/office/powerpoint/2010/main" val="103356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6529E-49DE-7DF2-C65D-2AEC844AC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4C2C1-C7AC-153B-A60F-515147444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55355-A88C-DB11-61FC-A933DC83A655}"/>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F28EFB65-A768-B7A9-031B-89BDCB3CE6F9}"/>
              </a:ext>
            </a:extLst>
          </p:cNvPr>
          <p:cNvSpPr>
            <a:spLocks noGrp="1"/>
          </p:cNvSpPr>
          <p:nvPr>
            <p:ph type="sldNum" sz="quarter" idx="5"/>
          </p:nvPr>
        </p:nvSpPr>
        <p:spPr/>
        <p:txBody>
          <a:bodyPr/>
          <a:lstStyle/>
          <a:p>
            <a:fld id="{E0F34356-FCA4-4819-872C-FDA19DED105E}" type="slidenum">
              <a:rPr lang="en-GB" smtClean="0"/>
              <a:t>14</a:t>
            </a:fld>
            <a:endParaRPr lang="en-GB"/>
          </a:p>
        </p:txBody>
      </p:sp>
    </p:spTree>
    <p:extLst>
      <p:ext uri="{BB962C8B-B14F-4D97-AF65-F5344CB8AC3E}">
        <p14:creationId xmlns:p14="http://schemas.microsoft.com/office/powerpoint/2010/main" val="70697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BDF5-4640-C9F5-9636-A3B2D4065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2ECEB-46DC-AD3C-72B1-E41ABC4A2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1A1E9-270F-66B9-F760-F106BDF7F6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Using a summary table provided by Picker, these are the 5 most and least improved questions when compared to only ELFT answers from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though these are most &amp; least improved, it’s still important to recognise the scores. It can be a poor score in the green column and a good score in the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Read off the slide starting on the left, green. </a:t>
            </a:r>
          </a:p>
          <a:p>
            <a:endParaRPr lang="en-GB" dirty="0"/>
          </a:p>
        </p:txBody>
      </p:sp>
      <p:sp>
        <p:nvSpPr>
          <p:cNvPr id="4" name="Slide Number Placeholder 3">
            <a:extLst>
              <a:ext uri="{FF2B5EF4-FFF2-40B4-BE49-F238E27FC236}">
                <a16:creationId xmlns:a16="http://schemas.microsoft.com/office/drawing/2014/main" id="{427AEBAB-762F-9017-D1E8-A974990018AB}"/>
              </a:ext>
            </a:extLst>
          </p:cNvPr>
          <p:cNvSpPr>
            <a:spLocks noGrp="1"/>
          </p:cNvSpPr>
          <p:nvPr>
            <p:ph type="sldNum" sz="quarter" idx="5"/>
          </p:nvPr>
        </p:nvSpPr>
        <p:spPr/>
        <p:txBody>
          <a:bodyPr/>
          <a:lstStyle/>
          <a:p>
            <a:fld id="{E0F34356-FCA4-4819-872C-FDA19DED105E}" type="slidenum">
              <a:rPr lang="en-GB" smtClean="0"/>
              <a:t>3</a:t>
            </a:fld>
            <a:endParaRPr lang="en-GB"/>
          </a:p>
        </p:txBody>
      </p:sp>
    </p:spTree>
    <p:extLst>
      <p:ext uri="{BB962C8B-B14F-4D97-AF65-F5344CB8AC3E}">
        <p14:creationId xmlns:p14="http://schemas.microsoft.com/office/powerpoint/2010/main" val="191806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CC933-0919-DD5D-1018-3A89F97E9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A861A-AFD9-9D2B-72F1-072B55EDD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FB073-4220-DEE1-C92A-46191F7470A0}"/>
              </a:ext>
            </a:extLst>
          </p:cNvPr>
          <p:cNvSpPr>
            <a:spLocks noGrp="1"/>
          </p:cNvSpPr>
          <p:nvPr>
            <p:ph type="body" idx="1"/>
          </p:nvPr>
        </p:nvSpPr>
        <p:spPr/>
        <p:txBody>
          <a:bodyPr/>
          <a:lstStyle/>
          <a:p>
            <a:pPr lvl="1"/>
            <a:r>
              <a:rPr lang="en-GB" sz="1200" kern="1200" dirty="0">
                <a:solidFill>
                  <a:schemeClr val="tx1"/>
                </a:solidFill>
                <a:effectLst/>
                <a:latin typeface="+mn-lt"/>
                <a:ea typeface="+mn-ea"/>
                <a:cs typeface="+mn-cs"/>
              </a:rPr>
              <a:t>Again, using a summary table provided by Picker, these are the 5 questions that came out better &amp; worse when compared to other Trusts in our comparison group.</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Again important to note the scores. </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Read green column then red. </a:t>
            </a:r>
          </a:p>
          <a:p>
            <a:endParaRPr lang="en-GB" dirty="0"/>
          </a:p>
        </p:txBody>
      </p:sp>
      <p:sp>
        <p:nvSpPr>
          <p:cNvPr id="4" name="Slide Number Placeholder 3">
            <a:extLst>
              <a:ext uri="{FF2B5EF4-FFF2-40B4-BE49-F238E27FC236}">
                <a16:creationId xmlns:a16="http://schemas.microsoft.com/office/drawing/2014/main" id="{A3B35D87-2BBB-2B63-9073-192B9E3A59FE}"/>
              </a:ext>
            </a:extLst>
          </p:cNvPr>
          <p:cNvSpPr>
            <a:spLocks noGrp="1"/>
          </p:cNvSpPr>
          <p:nvPr>
            <p:ph type="sldNum" sz="quarter" idx="5"/>
          </p:nvPr>
        </p:nvSpPr>
        <p:spPr/>
        <p:txBody>
          <a:bodyPr/>
          <a:lstStyle/>
          <a:p>
            <a:fld id="{E0F34356-FCA4-4819-872C-FDA19DED105E}" type="slidenum">
              <a:rPr lang="en-GB" smtClean="0"/>
              <a:t>4</a:t>
            </a:fld>
            <a:endParaRPr lang="en-GB"/>
          </a:p>
        </p:txBody>
      </p:sp>
    </p:spTree>
    <p:extLst>
      <p:ext uri="{BB962C8B-B14F-4D97-AF65-F5344CB8AC3E}">
        <p14:creationId xmlns:p14="http://schemas.microsoft.com/office/powerpoint/2010/main" val="154580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FF35-6AC7-D70C-FB7A-FD31E0CA9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59CAF-E103-7D84-A64D-903032178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E45AA-5C3F-FD3B-9130-2052A9F3FA38}"/>
              </a:ext>
            </a:extLst>
          </p:cNvPr>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Staying with the comparison against other Trusts, all 124 survey questions have been placed into 9 themes based on the NHS People Promise elements.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we are the dark blue column, the average in our comparator group is the light blue column, the horizontal green line is the best result in our comparator group and the orange horizontal line is the worst score in the group.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Across the People Promise questions, for the most part, the Trust response is slightly below the national average barring 2 elements. These elements are 1) we each have a voice that counts and 2) staff engagement.</a:t>
            </a:r>
            <a:endParaRPr lang="en-GB" dirty="0"/>
          </a:p>
        </p:txBody>
      </p:sp>
      <p:sp>
        <p:nvSpPr>
          <p:cNvPr id="4" name="Slide Number Placeholder 3">
            <a:extLst>
              <a:ext uri="{FF2B5EF4-FFF2-40B4-BE49-F238E27FC236}">
                <a16:creationId xmlns:a16="http://schemas.microsoft.com/office/drawing/2014/main" id="{C2B26AF5-D346-6C3C-3CBF-87CB64CEE706}"/>
              </a:ext>
            </a:extLst>
          </p:cNvPr>
          <p:cNvSpPr>
            <a:spLocks noGrp="1"/>
          </p:cNvSpPr>
          <p:nvPr>
            <p:ph type="sldNum" sz="quarter" idx="5"/>
          </p:nvPr>
        </p:nvSpPr>
        <p:spPr/>
        <p:txBody>
          <a:bodyPr/>
          <a:lstStyle/>
          <a:p>
            <a:fld id="{E0F34356-FCA4-4819-872C-FDA19DED105E}" type="slidenum">
              <a:rPr lang="en-GB" smtClean="0"/>
              <a:t>5</a:t>
            </a:fld>
            <a:endParaRPr lang="en-GB"/>
          </a:p>
        </p:txBody>
      </p:sp>
    </p:spTree>
    <p:extLst>
      <p:ext uri="{BB962C8B-B14F-4D97-AF65-F5344CB8AC3E}">
        <p14:creationId xmlns:p14="http://schemas.microsoft.com/office/powerpoint/2010/main" val="372754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1CE6B-F7DD-2823-2C3A-2D180BBA3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9153D-1A32-E7D9-8E57-2973F59E9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5DFEE7-9C7D-357A-4CCC-04FED1D8B1BF}"/>
              </a:ext>
            </a:extLst>
          </p:cNvPr>
          <p:cNvSpPr>
            <a:spLocks noGrp="1"/>
          </p:cNvSpPr>
          <p:nvPr>
            <p:ph type="body" idx="1"/>
          </p:nvPr>
        </p:nvSpPr>
        <p:spPr/>
        <p:txBody>
          <a:bodyPr/>
          <a:lstStyle/>
          <a:p>
            <a:pPr marL="171450" indent="-171450">
              <a:buFont typeface="Arial" panose="020B0604020202020204" pitchFamily="34" charset="0"/>
              <a:buChar char="•"/>
            </a:pPr>
            <a:r>
              <a:rPr lang="en-GB" dirty="0"/>
              <a:t>Thanks to the QI team, we now have an additional analysis of the People Promise elements based on ELFT’s trend over the past 5 years that the People Promise elements have been around. </a:t>
            </a:r>
          </a:p>
          <a:p>
            <a:pPr marL="171450" indent="-171450">
              <a:buFont typeface="Arial" panose="020B0604020202020204" pitchFamily="34" charset="0"/>
              <a:buChar char="•"/>
            </a:pPr>
            <a:r>
              <a:rPr lang="en-GB" dirty="0"/>
              <a:t>Since last year we have increased in compassion &amp; inclusion, each have a voice that counts, we are a team, staff engagement &amp; morale</a:t>
            </a:r>
          </a:p>
          <a:p>
            <a:pPr marL="171450" indent="-171450">
              <a:buFont typeface="Arial" panose="020B0604020202020204" pitchFamily="34" charset="0"/>
              <a:buChar char="•"/>
            </a:pPr>
            <a:r>
              <a:rPr lang="en-GB" dirty="0"/>
              <a:t>Stayed fairly consistent in recognised and rewarded, safe &amp; healthy, </a:t>
            </a:r>
          </a:p>
          <a:p>
            <a:pPr marL="171450" indent="-171450">
              <a:buFont typeface="Arial" panose="020B0604020202020204" pitchFamily="34" charset="0"/>
              <a:buChar char="•"/>
            </a:pPr>
            <a:r>
              <a:rPr lang="en-GB" dirty="0"/>
              <a:t>And declined in always learning and working flexibly.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orange blocks showcases those organisations in our comparator group that score above average, the blue are those below. For most parts you can see ELFT trends along the average line, perhaps barring staff engagement. </a:t>
            </a:r>
          </a:p>
        </p:txBody>
      </p:sp>
      <p:sp>
        <p:nvSpPr>
          <p:cNvPr id="4" name="Slide Number Placeholder 3">
            <a:extLst>
              <a:ext uri="{FF2B5EF4-FFF2-40B4-BE49-F238E27FC236}">
                <a16:creationId xmlns:a16="http://schemas.microsoft.com/office/drawing/2014/main" id="{646ECF9A-9ECB-EDE3-1B6C-4F3CB2A86C6F}"/>
              </a:ext>
            </a:extLst>
          </p:cNvPr>
          <p:cNvSpPr>
            <a:spLocks noGrp="1"/>
          </p:cNvSpPr>
          <p:nvPr>
            <p:ph type="sldNum" sz="quarter" idx="5"/>
          </p:nvPr>
        </p:nvSpPr>
        <p:spPr/>
        <p:txBody>
          <a:bodyPr/>
          <a:lstStyle/>
          <a:p>
            <a:fld id="{E0F34356-FCA4-4819-872C-FDA19DED105E}" type="slidenum">
              <a:rPr lang="en-GB" smtClean="0"/>
              <a:t>6</a:t>
            </a:fld>
            <a:endParaRPr lang="en-GB"/>
          </a:p>
        </p:txBody>
      </p:sp>
    </p:spTree>
    <p:extLst>
      <p:ext uri="{BB962C8B-B14F-4D97-AF65-F5344CB8AC3E}">
        <p14:creationId xmlns:p14="http://schemas.microsoft.com/office/powerpoint/2010/main" val="213239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C93AC-2327-C9A0-38EF-474C3E15C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D31F5-7066-94A1-1A07-1A47438BC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A4EC7-4CE4-418B-54E9-530ABB385149}"/>
              </a:ext>
            </a:extLst>
          </p:cNvPr>
          <p:cNvSpPr>
            <a:spLocks noGrp="1"/>
          </p:cNvSpPr>
          <p:nvPr>
            <p:ph type="body" idx="1"/>
          </p:nvPr>
        </p:nvSpPr>
        <p:spPr/>
        <p:txBody>
          <a:bodyPr/>
          <a:lstStyle/>
          <a:p>
            <a:pPr marL="171450" indent="-171450">
              <a:buFont typeface="Arial" panose="020B0604020202020204" pitchFamily="34" charset="0"/>
              <a:buChar char="•"/>
            </a:pPr>
            <a:r>
              <a:rPr lang="en-GB" dirty="0"/>
              <a:t>If we look over a longer trajectory, from 2010, specifically for these 3 questions, staff are able to contribute towards improvements at work, staff are enthusiastic about their job and staff look forward to going to work. The first question has stayed fairly consistent, whilst we have seen a gradual decline in the other 2 over the years. </a:t>
            </a:r>
          </a:p>
        </p:txBody>
      </p:sp>
      <p:sp>
        <p:nvSpPr>
          <p:cNvPr id="4" name="Slide Number Placeholder 3">
            <a:extLst>
              <a:ext uri="{FF2B5EF4-FFF2-40B4-BE49-F238E27FC236}">
                <a16:creationId xmlns:a16="http://schemas.microsoft.com/office/drawing/2014/main" id="{DBFA5714-CDCA-C955-7194-3406889DADF0}"/>
              </a:ext>
            </a:extLst>
          </p:cNvPr>
          <p:cNvSpPr>
            <a:spLocks noGrp="1"/>
          </p:cNvSpPr>
          <p:nvPr>
            <p:ph type="sldNum" sz="quarter" idx="5"/>
          </p:nvPr>
        </p:nvSpPr>
        <p:spPr/>
        <p:txBody>
          <a:bodyPr/>
          <a:lstStyle/>
          <a:p>
            <a:fld id="{E0F34356-FCA4-4819-872C-FDA19DED105E}" type="slidenum">
              <a:rPr lang="en-GB" smtClean="0"/>
              <a:t>7</a:t>
            </a:fld>
            <a:endParaRPr lang="en-GB"/>
          </a:p>
        </p:txBody>
      </p:sp>
    </p:spTree>
    <p:extLst>
      <p:ext uri="{BB962C8B-B14F-4D97-AF65-F5344CB8AC3E}">
        <p14:creationId xmlns:p14="http://schemas.microsoft.com/office/powerpoint/2010/main" val="78636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16DAA-5E23-8E03-8524-E3FAF7BF6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5D77D-B905-AC0B-2EAE-00E17AE52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B3EDB-693A-B05F-0A96-C92978A7ED73}"/>
              </a:ext>
            </a:extLst>
          </p:cNvPr>
          <p:cNvSpPr>
            <a:spLocks noGrp="1"/>
          </p:cNvSpPr>
          <p:nvPr>
            <p:ph type="body" idx="1"/>
          </p:nvPr>
        </p:nvSpPr>
        <p:spPr/>
        <p:txBody>
          <a:bodyPr/>
          <a:lstStyle/>
          <a:p>
            <a:pPr marL="171450" indent="-171450">
              <a:buFont typeface="Arial" panose="020B0604020202020204" pitchFamily="34" charset="0"/>
              <a:buChar char="•"/>
            </a:pPr>
            <a:r>
              <a:rPr lang="en-GB" dirty="0"/>
              <a:t>Again looking at a few other important trajectories. Response rate has been a bit all over the place the last 10 years. A large declining factor would have been covid, and then we have struggled to pull this back up again, until this past year we were are now much closer to the national average. And that was hugely due to all your involvement.</a:t>
            </a:r>
          </a:p>
          <a:p>
            <a:pPr marL="171450" indent="-171450">
              <a:buFont typeface="Arial" panose="020B0604020202020204" pitchFamily="34" charset="0"/>
              <a:buChar char="•"/>
            </a:pPr>
            <a:r>
              <a:rPr lang="en-GB" dirty="0"/>
              <a:t>If we look at if there are opportunities for me to develop in my career, that has declined slightly over the last 5 years. </a:t>
            </a:r>
          </a:p>
          <a:p>
            <a:pPr marL="171450" indent="-171450">
              <a:buFont typeface="Arial" panose="020B0604020202020204" pitchFamily="34" charset="0"/>
              <a:buChar char="•"/>
            </a:pPr>
            <a:r>
              <a:rPr lang="en-GB" dirty="0"/>
              <a:t>And the organisation acting on concerns raised by service users as well as the care of service users bring a top priority for ELFT have remained fairly consistent and above the national average for the past 10 years.  </a:t>
            </a:r>
          </a:p>
        </p:txBody>
      </p:sp>
      <p:sp>
        <p:nvSpPr>
          <p:cNvPr id="4" name="Slide Number Placeholder 3">
            <a:extLst>
              <a:ext uri="{FF2B5EF4-FFF2-40B4-BE49-F238E27FC236}">
                <a16:creationId xmlns:a16="http://schemas.microsoft.com/office/drawing/2014/main" id="{7025C3AF-D404-12CC-679A-120830CBF095}"/>
              </a:ext>
            </a:extLst>
          </p:cNvPr>
          <p:cNvSpPr>
            <a:spLocks noGrp="1"/>
          </p:cNvSpPr>
          <p:nvPr>
            <p:ph type="sldNum" sz="quarter" idx="5"/>
          </p:nvPr>
        </p:nvSpPr>
        <p:spPr/>
        <p:txBody>
          <a:bodyPr/>
          <a:lstStyle/>
          <a:p>
            <a:fld id="{E0F34356-FCA4-4819-872C-FDA19DED105E}" type="slidenum">
              <a:rPr lang="en-GB" smtClean="0"/>
              <a:t>8</a:t>
            </a:fld>
            <a:endParaRPr lang="en-GB"/>
          </a:p>
        </p:txBody>
      </p:sp>
    </p:spTree>
    <p:extLst>
      <p:ext uri="{BB962C8B-B14F-4D97-AF65-F5344CB8AC3E}">
        <p14:creationId xmlns:p14="http://schemas.microsoft.com/office/powerpoint/2010/main" val="414383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3D20-F490-CBAB-BAE3-73A7AC0CB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D730D-E776-0146-4672-DB888CBF0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D20FA-1927-9F1C-D96D-2426A49B9F53}"/>
              </a:ext>
            </a:extLst>
          </p:cNvPr>
          <p:cNvSpPr>
            <a:spLocks noGrp="1"/>
          </p:cNvSpPr>
          <p:nvPr>
            <p:ph type="body" idx="1"/>
          </p:nvPr>
        </p:nvSpPr>
        <p:spPr/>
        <p:txBody>
          <a:bodyPr/>
          <a:lstStyle/>
          <a:p>
            <a:pPr marL="171450" indent="-171450">
              <a:buFont typeface="Arial" panose="020B0604020202020204" pitchFamily="34" charset="0"/>
              <a:buChar char="•"/>
            </a:pPr>
            <a:r>
              <a:rPr lang="en-GB" dirty="0"/>
              <a:t>And the last 4 questions that we’ll look at over a 10 year curve. </a:t>
            </a:r>
          </a:p>
          <a:p>
            <a:pPr marL="171450" indent="-171450">
              <a:buFont typeface="Arial" panose="020B0604020202020204" pitchFamily="34" charset="0"/>
              <a:buChar char="•"/>
            </a:pPr>
            <a:r>
              <a:rPr lang="en-GB" dirty="0"/>
              <a:t>Able to make suggestions to improve work in my team/department. Stable with an ever so slight decline over the last 2 years. </a:t>
            </a:r>
          </a:p>
          <a:p>
            <a:pPr marL="171450" indent="-171450">
              <a:buFont typeface="Arial" panose="020B0604020202020204" pitchFamily="34" charset="0"/>
              <a:buChar char="•"/>
            </a:pPr>
            <a:r>
              <a:rPr lang="en-GB" dirty="0"/>
              <a:t>Staff looking for another job in the next 12 months. Has increased slightly in the last 2 years, which in this case, isn’t a good sign. </a:t>
            </a:r>
          </a:p>
          <a:p>
            <a:pPr marL="171450" indent="-171450">
              <a:buFont typeface="Arial" panose="020B0604020202020204" pitchFamily="34" charset="0"/>
              <a:buChar char="•"/>
            </a:pPr>
            <a:r>
              <a:rPr lang="en-GB" dirty="0"/>
              <a:t>And the 2 recommendation questions, recommending ELFT as a place to work and a place to received care have remained fairly consistent, again perhaps a slight decline in the last 2 years.  </a:t>
            </a:r>
          </a:p>
        </p:txBody>
      </p:sp>
      <p:sp>
        <p:nvSpPr>
          <p:cNvPr id="4" name="Slide Number Placeholder 3">
            <a:extLst>
              <a:ext uri="{FF2B5EF4-FFF2-40B4-BE49-F238E27FC236}">
                <a16:creationId xmlns:a16="http://schemas.microsoft.com/office/drawing/2014/main" id="{F82D9639-5761-3034-C418-B9253A5FF3A1}"/>
              </a:ext>
            </a:extLst>
          </p:cNvPr>
          <p:cNvSpPr>
            <a:spLocks noGrp="1"/>
          </p:cNvSpPr>
          <p:nvPr>
            <p:ph type="sldNum" sz="quarter" idx="5"/>
          </p:nvPr>
        </p:nvSpPr>
        <p:spPr/>
        <p:txBody>
          <a:bodyPr/>
          <a:lstStyle/>
          <a:p>
            <a:fld id="{E0F34356-FCA4-4819-872C-FDA19DED105E}" type="slidenum">
              <a:rPr lang="en-GB" smtClean="0"/>
              <a:t>9</a:t>
            </a:fld>
            <a:endParaRPr lang="en-GB"/>
          </a:p>
        </p:txBody>
      </p:sp>
    </p:spTree>
    <p:extLst>
      <p:ext uri="{BB962C8B-B14F-4D97-AF65-F5344CB8AC3E}">
        <p14:creationId xmlns:p14="http://schemas.microsoft.com/office/powerpoint/2010/main" val="360681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400E-BADB-39A9-215D-B00B1B971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9D3A8-0D70-32F0-4A93-88357096C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5E4E0-5CF2-C6E6-CED6-DF6B4768A111}"/>
              </a:ext>
            </a:extLst>
          </p:cNvPr>
          <p:cNvSpPr>
            <a:spLocks noGrp="1"/>
          </p:cNvSpPr>
          <p:nvPr>
            <p:ph type="body" idx="1"/>
          </p:nvPr>
        </p:nvSpPr>
        <p:spPr/>
        <p:txBody>
          <a:bodyPr/>
          <a:lstStyle/>
          <a:p>
            <a:pPr marL="171450" indent="-171450">
              <a:buFont typeface="Arial" panose="020B0604020202020204" pitchFamily="34" charset="0"/>
              <a:buChar char="•"/>
            </a:pPr>
            <a:r>
              <a:rPr lang="en-GB" dirty="0"/>
              <a:t>These last 2 slides are quite interesting in that they show our top 20 scoring questions overall. I used to only show top 10, but I feel that you get more insight into a top 20. I will leave this here for you to read through for a couple of minutes. </a:t>
            </a:r>
          </a:p>
        </p:txBody>
      </p:sp>
      <p:sp>
        <p:nvSpPr>
          <p:cNvPr id="4" name="Slide Number Placeholder 3">
            <a:extLst>
              <a:ext uri="{FF2B5EF4-FFF2-40B4-BE49-F238E27FC236}">
                <a16:creationId xmlns:a16="http://schemas.microsoft.com/office/drawing/2014/main" id="{747E5A8B-84A8-6A2C-60A1-8499950E37F4}"/>
              </a:ext>
            </a:extLst>
          </p:cNvPr>
          <p:cNvSpPr>
            <a:spLocks noGrp="1"/>
          </p:cNvSpPr>
          <p:nvPr>
            <p:ph type="sldNum" sz="quarter" idx="5"/>
          </p:nvPr>
        </p:nvSpPr>
        <p:spPr/>
        <p:txBody>
          <a:bodyPr/>
          <a:lstStyle/>
          <a:p>
            <a:fld id="{E0F34356-FCA4-4819-872C-FDA19DED105E}" type="slidenum">
              <a:rPr lang="en-GB" smtClean="0"/>
              <a:t>10</a:t>
            </a:fld>
            <a:endParaRPr lang="en-GB"/>
          </a:p>
        </p:txBody>
      </p:sp>
    </p:spTree>
    <p:extLst>
      <p:ext uri="{BB962C8B-B14F-4D97-AF65-F5344CB8AC3E}">
        <p14:creationId xmlns:p14="http://schemas.microsoft.com/office/powerpoint/2010/main" val="53800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5E6902-0DE7-454D-A36B-C54DC22DAC0A}"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295457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5E6902-0DE7-454D-A36B-C54DC22DAC0A}"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312232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5E6902-0DE7-454D-A36B-C54DC22DAC0A}"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10110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a:solidFill>
                  <a:srgbClr val="0067A5"/>
                </a:solidFill>
                <a:effectLst/>
                <a:latin typeface="Arial" panose="020B0604020202020204" pitchFamily="34" charset="0"/>
                <a:ea typeface="+mn-ea"/>
                <a:cs typeface="Arial" panose="020B0604020202020204" pitchFamily="34" charset="0"/>
              </a:rPr>
              <a:t>elft.nhs.uk</a:t>
            </a:r>
          </a:p>
        </p:txBody>
      </p:sp>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2"/>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bg1"/>
                </a:solidFill>
                <a:effectLst/>
                <a:latin typeface="Arial" panose="020B0604020202020204" pitchFamily="34" charset="0"/>
                <a:ea typeface="+mn-ea"/>
                <a:cs typeface="Arial" panose="020B0604020202020204" pitchFamily="34" charset="0"/>
              </a:rPr>
              <a:t>Heading</a:t>
            </a:r>
          </a:p>
        </p:txBody>
      </p:sp>
      <p:pic>
        <p:nvPicPr>
          <p:cNvPr id="13" name="Picture 12" descr="A picture containing text, sign&#10;&#10;Description automatically generated">
            <a:extLst>
              <a:ext uri="{FF2B5EF4-FFF2-40B4-BE49-F238E27FC236}">
                <a16:creationId xmlns:a16="http://schemas.microsoft.com/office/drawing/2014/main" id="{937EEA21-714C-764C-BAD7-D8DCDEDD4839}"/>
              </a:ext>
            </a:extLst>
          </p:cNvPr>
          <p:cNvPicPr>
            <a:picLocks noChangeAspect="1"/>
          </p:cNvPicPr>
          <p:nvPr userDrawn="1"/>
        </p:nvPicPr>
        <p:blipFill>
          <a:blip r:embed="rId3"/>
          <a:stretch>
            <a:fillRect/>
          </a:stretch>
        </p:blipFill>
        <p:spPr>
          <a:xfrm>
            <a:off x="412294" y="5993296"/>
            <a:ext cx="1848986" cy="591675"/>
          </a:xfrm>
          <a:prstGeom prst="rect">
            <a:avLst/>
          </a:prstGeom>
        </p:spPr>
      </p:pic>
      <p:sp>
        <p:nvSpPr>
          <p:cNvPr id="5" name="Text Placeholder 4">
            <a:extLst>
              <a:ext uri="{FF2B5EF4-FFF2-40B4-BE49-F238E27FC236}">
                <a16:creationId xmlns:a16="http://schemas.microsoft.com/office/drawing/2014/main" id="{BF544E75-F5D1-324D-A6C2-55F8CA43EAC5}"/>
              </a:ext>
            </a:extLst>
          </p:cNvPr>
          <p:cNvSpPr>
            <a:spLocks noGrp="1"/>
          </p:cNvSpPr>
          <p:nvPr>
            <p:ph type="body" sz="quarter" idx="13" hasCustomPrompt="1"/>
          </p:nvPr>
        </p:nvSpPr>
        <p:spPr>
          <a:xfrm>
            <a:off x="812279" y="1883900"/>
            <a:ext cx="10766808"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a:t>Type description here</a:t>
            </a:r>
          </a:p>
        </p:txBody>
      </p:sp>
    </p:spTree>
    <p:extLst>
      <p:ext uri="{BB962C8B-B14F-4D97-AF65-F5344CB8AC3E}">
        <p14:creationId xmlns:p14="http://schemas.microsoft.com/office/powerpoint/2010/main" val="391857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2"/>
          <a:srcRect/>
          <a:stretch/>
        </p:blipFill>
        <p:spPr>
          <a:xfrm>
            <a:off x="5497885" y="1201361"/>
            <a:ext cx="8843390" cy="12499650"/>
          </a:xfrm>
          <a:prstGeom prst="rect">
            <a:avLst/>
          </a:prstGeom>
        </p:spPr>
      </p:pic>
      <p:pic>
        <p:nvPicPr>
          <p:cNvPr id="12" name="Picture 11">
            <a:extLst>
              <a:ext uri="{FF2B5EF4-FFF2-40B4-BE49-F238E27FC236}">
                <a16:creationId xmlns:a16="http://schemas.microsoft.com/office/drawing/2014/main" id="{37BD0D9C-25DB-C24D-AA22-C46D56036CE5}"/>
              </a:ext>
            </a:extLst>
          </p:cNvPr>
          <p:cNvPicPr>
            <a:picLocks noChangeAspect="1"/>
          </p:cNvPicPr>
          <p:nvPr userDrawn="1"/>
        </p:nvPicPr>
        <p:blipFill>
          <a:blip r:embed="rId3"/>
          <a:srcRect/>
          <a:stretch/>
        </p:blipFill>
        <p:spPr>
          <a:xfrm>
            <a:off x="3878130" y="2756201"/>
            <a:ext cx="9744669" cy="4101799"/>
          </a:xfrm>
          <a:prstGeom prst="rect">
            <a:avLst/>
          </a:prstGeom>
        </p:spPr>
      </p:pic>
      <p:pic>
        <p:nvPicPr>
          <p:cNvPr id="8" name="Picture 7" descr="Graphical user interface, text, website&#10;&#10;Description automatically generated">
            <a:extLst>
              <a:ext uri="{FF2B5EF4-FFF2-40B4-BE49-F238E27FC236}">
                <a16:creationId xmlns:a16="http://schemas.microsoft.com/office/drawing/2014/main" id="{2D436B0E-35D8-6F46-9A18-AA682CA273F4}"/>
              </a:ext>
            </a:extLst>
          </p:cNvPr>
          <p:cNvPicPr>
            <a:picLocks noChangeAspect="1"/>
          </p:cNvPicPr>
          <p:nvPr userDrawn="1"/>
        </p:nvPicPr>
        <p:blipFill>
          <a:blip r:embed="rId4"/>
          <a:stretch>
            <a:fillRect/>
          </a:stretch>
        </p:blipFill>
        <p:spPr>
          <a:xfrm>
            <a:off x="10168462" y="391541"/>
            <a:ext cx="1581150" cy="806450"/>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47992FF8-8AFE-5C40-8B29-F86C3CC92714}"/>
              </a:ext>
            </a:extLst>
          </p:cNvPr>
          <p:cNvPicPr>
            <a:picLocks noChangeAspect="1"/>
          </p:cNvPicPr>
          <p:nvPr userDrawn="1"/>
        </p:nvPicPr>
        <p:blipFill>
          <a:blip r:embed="rId5"/>
          <a:stretch>
            <a:fillRect/>
          </a:stretch>
        </p:blipFill>
        <p:spPr>
          <a:xfrm>
            <a:off x="412294" y="5993296"/>
            <a:ext cx="1848986" cy="591675"/>
          </a:xfrm>
          <a:prstGeom prst="rect">
            <a:avLst/>
          </a:prstGeom>
        </p:spPr>
      </p:pic>
      <p:sp>
        <p:nvSpPr>
          <p:cNvPr id="10" name="Text Placeholder 5">
            <a:extLst>
              <a:ext uri="{FF2B5EF4-FFF2-40B4-BE49-F238E27FC236}">
                <a16:creationId xmlns:a16="http://schemas.microsoft.com/office/drawing/2014/main" id="{A7B8F075-2D85-A94F-A8CF-DD13C9D4AE9D}"/>
              </a:ext>
            </a:extLst>
          </p:cNvPr>
          <p:cNvSpPr>
            <a:spLocks noGrp="1"/>
          </p:cNvSpPr>
          <p:nvPr>
            <p:ph type="body" sz="quarter" idx="12" hasCustomPrompt="1"/>
          </p:nvPr>
        </p:nvSpPr>
        <p:spPr>
          <a:xfrm>
            <a:off x="978944" y="1175277"/>
            <a:ext cx="5117055" cy="1197596"/>
          </a:xfrm>
        </p:spPr>
        <p:txBody>
          <a:bodyPr>
            <a:normAutofit/>
          </a:bodyPr>
          <a:lstStyle>
            <a:lvl1pPr marL="0" marR="0" indent="0" algn="l" defTabSz="914400" rtl="0" eaLnBrk="1" fontAlgn="auto" latinLnBrk="0" hangingPunct="1">
              <a:lnSpc>
                <a:spcPts val="3800"/>
              </a:lnSpc>
              <a:spcBef>
                <a:spcPts val="0"/>
              </a:spcBef>
              <a:spcAft>
                <a:spcPts val="0"/>
              </a:spcAft>
              <a:buClrTx/>
              <a:buSzTx/>
              <a:buFontTx/>
              <a:buNone/>
              <a:tabLst/>
              <a:defRPr lang="en-GB" sz="4000" b="1" kern="1200" dirty="0" smtClean="0">
                <a:solidFill>
                  <a:schemeClr val="tx1"/>
                </a:solidFill>
                <a:effectLst/>
                <a:latin typeface="+mn-lt"/>
                <a:ea typeface="+mn-ea"/>
                <a:cs typeface="+mn-cs"/>
              </a:defRPr>
            </a:lvl1pPr>
          </a:lstStyle>
          <a:p>
            <a:pPr>
              <a:lnSpc>
                <a:spcPts val="3800"/>
              </a:lnSpc>
            </a:pPr>
            <a:r>
              <a:rPr lang="en-GB" sz="4000" b="1" kern="1200">
                <a:solidFill>
                  <a:schemeClr val="tx1"/>
                </a:solidFill>
                <a:effectLst/>
                <a:latin typeface="+mn-lt"/>
                <a:ea typeface="+mn-ea"/>
                <a:cs typeface="+mn-cs"/>
              </a:rPr>
              <a:t>Type Heading here</a:t>
            </a:r>
            <a:endParaRPr lang="en-GB" sz="4000" kern="1200">
              <a:solidFill>
                <a:schemeClr val="bg1"/>
              </a:solidFill>
              <a:effectLst/>
              <a:latin typeface="+mn-lt"/>
              <a:ea typeface="+mn-ea"/>
              <a:cs typeface="+mn-cs"/>
            </a:endParaRPr>
          </a:p>
        </p:txBody>
      </p:sp>
      <p:sp>
        <p:nvSpPr>
          <p:cNvPr id="15" name="Text Placeholder 11">
            <a:extLst>
              <a:ext uri="{FF2B5EF4-FFF2-40B4-BE49-F238E27FC236}">
                <a16:creationId xmlns:a16="http://schemas.microsoft.com/office/drawing/2014/main" id="{78CF8EEB-B87C-F945-BA76-E2292EDFD104}"/>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rgbClr val="0067A5"/>
                </a:solidFill>
              </a:defRPr>
            </a:lvl1pPr>
            <a:lvl4pPr marL="1371600" indent="0" algn="l">
              <a:buNone/>
              <a:defRPr>
                <a:solidFill>
                  <a:schemeClr val="bg1"/>
                </a:solidFill>
              </a:defRPr>
            </a:lvl4pPr>
          </a:lstStyle>
          <a:p>
            <a:pPr lvl="0"/>
            <a:r>
              <a:rPr lang="en-GB"/>
              <a:t>Type description here</a:t>
            </a:r>
          </a:p>
        </p:txBody>
      </p:sp>
    </p:spTree>
    <p:extLst>
      <p:ext uri="{BB962C8B-B14F-4D97-AF65-F5344CB8AC3E}">
        <p14:creationId xmlns:p14="http://schemas.microsoft.com/office/powerpoint/2010/main" val="198390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5E6902-0DE7-454D-A36B-C54DC22DAC0A}"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15922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5E6902-0DE7-454D-A36B-C54DC22DAC0A}"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404946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E6902-0DE7-454D-A36B-C54DC22DAC0A}"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315512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5E6902-0DE7-454D-A36B-C54DC22DAC0A}" type="datetimeFigureOut">
              <a:rPr lang="en-GB" smtClean="0"/>
              <a:t>17/03/2026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299332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5E6902-0DE7-454D-A36B-C54DC22DAC0A}" type="datetimeFigureOut">
              <a:rPr lang="en-GB" smtClean="0"/>
              <a:t>17/03/2026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377187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E6902-0DE7-454D-A36B-C54DC22DAC0A}" type="datetimeFigureOut">
              <a:rPr lang="en-GB" smtClean="0"/>
              <a:t>17/03/2026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150834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5E6902-0DE7-454D-A36B-C54DC22DAC0A}"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413288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5E6902-0DE7-454D-A36B-C54DC22DAC0A}"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5CCB0-6C88-4B17-8E1E-F047F64D4E7F}" type="slidenum">
              <a:rPr lang="en-GB" smtClean="0"/>
              <a:t>‹#›</a:t>
            </a:fld>
            <a:endParaRPr lang="en-GB"/>
          </a:p>
        </p:txBody>
      </p:sp>
    </p:spTree>
    <p:extLst>
      <p:ext uri="{BB962C8B-B14F-4D97-AF65-F5344CB8AC3E}">
        <p14:creationId xmlns:p14="http://schemas.microsoft.com/office/powerpoint/2010/main" val="250173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E6902-0DE7-454D-A36B-C54DC22DAC0A}" type="datetimeFigureOut">
              <a:rPr lang="en-GB" smtClean="0"/>
              <a:t>17/03/2026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5CCB0-6C88-4B17-8E1E-F047F64D4E7F}" type="slidenum">
              <a:rPr lang="en-GB" smtClean="0"/>
              <a:t>‹#›</a:t>
            </a:fld>
            <a:endParaRPr lang="en-GB"/>
          </a:p>
        </p:txBody>
      </p:sp>
    </p:spTree>
    <p:extLst>
      <p:ext uri="{BB962C8B-B14F-4D97-AF65-F5344CB8AC3E}">
        <p14:creationId xmlns:p14="http://schemas.microsoft.com/office/powerpoint/2010/main" val="26203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02927-100E-9BF0-8D11-D69FF6FB41CD}"/>
              </a:ext>
            </a:extLst>
          </p:cNvPr>
          <p:cNvSpPr>
            <a:spLocks noGrp="1"/>
          </p:cNvSpPr>
          <p:nvPr>
            <p:ph type="body" sz="quarter" idx="12"/>
          </p:nvPr>
        </p:nvSpPr>
        <p:spPr>
          <a:xfrm>
            <a:off x="438306" y="1220509"/>
            <a:ext cx="11625875" cy="2083078"/>
          </a:xfrm>
        </p:spPr>
        <p:txBody>
          <a:bodyPr>
            <a:normAutofit/>
          </a:bodyPr>
          <a:lstStyle/>
          <a:p>
            <a:r>
              <a:rPr lang="en-GB" dirty="0">
                <a:latin typeface="Arial" panose="020B0604020202020204" pitchFamily="34" charset="0"/>
                <a:cs typeface="Arial" panose="020B0604020202020204" pitchFamily="34" charset="0"/>
              </a:rPr>
              <a:t>CEO Discussion Group</a:t>
            </a:r>
            <a:endParaRPr lang="en-GB" i="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09756975-2594-DDD4-E6D8-DF768EBE938A}"/>
              </a:ext>
            </a:extLst>
          </p:cNvPr>
          <p:cNvSpPr>
            <a:spLocks noGrp="1"/>
          </p:cNvSpPr>
          <p:nvPr>
            <p:ph type="body" sz="quarter" idx="13"/>
          </p:nvPr>
        </p:nvSpPr>
        <p:spPr>
          <a:xfrm>
            <a:off x="438306" y="2662718"/>
            <a:ext cx="4810588" cy="1054259"/>
          </a:xfrm>
        </p:spPr>
        <p:txBody>
          <a:bodyPr>
            <a:normAutofit fontScale="77500" lnSpcReduction="20000"/>
          </a:bodyPr>
          <a:lstStyle/>
          <a:p>
            <a:r>
              <a:rPr lang="en-GB" sz="2800" b="1" dirty="0">
                <a:latin typeface="Arial" panose="020B0604020202020204" pitchFamily="34" charset="0"/>
                <a:cs typeface="Arial" panose="020B0604020202020204" pitchFamily="34" charset="0"/>
              </a:rPr>
              <a:t>National Staff Survey Results 2025</a:t>
            </a:r>
          </a:p>
          <a:p>
            <a:r>
              <a:rPr lang="en-GB" sz="2800" b="1" dirty="0">
                <a:latin typeface="Arial" panose="020B0604020202020204" pitchFamily="34" charset="0"/>
                <a:cs typeface="Arial" panose="020B0604020202020204" pitchFamily="34" charset="0"/>
              </a:rPr>
              <a:t>March 2026</a:t>
            </a:r>
          </a:p>
          <a:p>
            <a:r>
              <a:rPr lang="en-GB" sz="1400" b="1" dirty="0">
                <a:latin typeface="Arial" panose="020B0604020202020204" pitchFamily="34" charset="0"/>
                <a:cs typeface="Arial" panose="020B0604020202020204" pitchFamily="34" charset="0"/>
              </a:rPr>
              <a:t>V1</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21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E5A4-2C2E-A4F7-6810-E5851A41AB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7667F04-D8E5-3C82-09AD-A699CA9D5882}"/>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AD107B08-8F52-6E66-2C55-376EA75B1D53}"/>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3" name="Picture 2" descr="A screenshot of a computer&#10;&#10;AI-generated content may be incorrect.">
            <a:extLst>
              <a:ext uri="{FF2B5EF4-FFF2-40B4-BE49-F238E27FC236}">
                <a16:creationId xmlns:a16="http://schemas.microsoft.com/office/drawing/2014/main" id="{BB8115E6-7F79-213E-4A00-1FB50575D92E}"/>
              </a:ext>
            </a:extLst>
          </p:cNvPr>
          <p:cNvPicPr>
            <a:picLocks noChangeAspect="1"/>
          </p:cNvPicPr>
          <p:nvPr/>
        </p:nvPicPr>
        <p:blipFill>
          <a:blip r:embed="rId3"/>
          <a:stretch>
            <a:fillRect/>
          </a:stretch>
        </p:blipFill>
        <p:spPr>
          <a:xfrm>
            <a:off x="568107" y="1678154"/>
            <a:ext cx="11055778" cy="4409825"/>
          </a:xfrm>
          <a:prstGeom prst="rect">
            <a:avLst/>
          </a:prstGeom>
        </p:spPr>
      </p:pic>
    </p:spTree>
    <p:extLst>
      <p:ext uri="{BB962C8B-B14F-4D97-AF65-F5344CB8AC3E}">
        <p14:creationId xmlns:p14="http://schemas.microsoft.com/office/powerpoint/2010/main" val="93167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6771-C007-2465-9C3D-0A1ADD5D44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4718D80-A35B-723E-66A8-0BF247151DF2}"/>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735C2F63-40EE-5EB8-21DB-882193BC555C}"/>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3" name="Picture 2" descr="A screenshot of a computer&#10;&#10;AI-generated content may be incorrect.">
            <a:extLst>
              <a:ext uri="{FF2B5EF4-FFF2-40B4-BE49-F238E27FC236}">
                <a16:creationId xmlns:a16="http://schemas.microsoft.com/office/drawing/2014/main" id="{9E110793-3D6D-BEB9-12B8-70A315794A70}"/>
              </a:ext>
            </a:extLst>
          </p:cNvPr>
          <p:cNvPicPr>
            <a:picLocks noChangeAspect="1"/>
          </p:cNvPicPr>
          <p:nvPr/>
        </p:nvPicPr>
        <p:blipFill>
          <a:blip r:embed="rId3"/>
          <a:stretch>
            <a:fillRect/>
          </a:stretch>
        </p:blipFill>
        <p:spPr>
          <a:xfrm>
            <a:off x="649705" y="1613484"/>
            <a:ext cx="11050774" cy="4446935"/>
          </a:xfrm>
          <a:prstGeom prst="rect">
            <a:avLst/>
          </a:prstGeom>
        </p:spPr>
      </p:pic>
    </p:spTree>
    <p:extLst>
      <p:ext uri="{BB962C8B-B14F-4D97-AF65-F5344CB8AC3E}">
        <p14:creationId xmlns:p14="http://schemas.microsoft.com/office/powerpoint/2010/main" val="324285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D98A-5228-251F-4C89-A5D65A32C5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0D54C7-4719-A34C-0764-F89DEBF37D8B}"/>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74DE254-AE97-8239-B611-2D3B2E62EC84}"/>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sp>
        <p:nvSpPr>
          <p:cNvPr id="4" name="Text Placeholder 1">
            <a:extLst>
              <a:ext uri="{FF2B5EF4-FFF2-40B4-BE49-F238E27FC236}">
                <a16:creationId xmlns:a16="http://schemas.microsoft.com/office/drawing/2014/main" id="{5774EFEB-6349-8B3D-0F84-BE45983A5550}"/>
              </a:ext>
            </a:extLst>
          </p:cNvPr>
          <p:cNvSpPr txBox="1">
            <a:spLocks/>
          </p:cNvSpPr>
          <p:nvPr/>
        </p:nvSpPr>
        <p:spPr>
          <a:xfrm>
            <a:off x="1783741" y="2476125"/>
            <a:ext cx="7852750" cy="197556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solidFill>
                  <a:schemeClr val="tx1"/>
                </a:solidFill>
                <a:latin typeface="Arial"/>
                <a:cs typeface="Arial"/>
              </a:rPr>
              <a:t>The Staff Experience Programme will begin reviewing the 2025 staff survey data through the Data &amp; Intelligence Workstream, with a particular focus on Trust-wide survey themes.</a:t>
            </a:r>
            <a:endParaRPr lang="en-GB" sz="2400" dirty="0">
              <a:solidFill>
                <a:schemeClr val="tx1"/>
              </a:solidFill>
            </a:endParaRPr>
          </a:p>
        </p:txBody>
      </p:sp>
    </p:spTree>
    <p:extLst>
      <p:ext uri="{BB962C8B-B14F-4D97-AF65-F5344CB8AC3E}">
        <p14:creationId xmlns:p14="http://schemas.microsoft.com/office/powerpoint/2010/main" val="214098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6BE6-23A6-0BDB-078E-14DE96BD52D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E730D99-8747-73EC-2D24-3D1A8276F56E}"/>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E5F7CC58-81DB-EB50-2319-36B737692C95}"/>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sp>
        <p:nvSpPr>
          <p:cNvPr id="4" name="Text Placeholder 1">
            <a:extLst>
              <a:ext uri="{FF2B5EF4-FFF2-40B4-BE49-F238E27FC236}">
                <a16:creationId xmlns:a16="http://schemas.microsoft.com/office/drawing/2014/main" id="{B0C3B8FD-B280-E660-8016-A915E7E61DFB}"/>
              </a:ext>
            </a:extLst>
          </p:cNvPr>
          <p:cNvSpPr txBox="1">
            <a:spLocks/>
          </p:cNvSpPr>
          <p:nvPr/>
        </p:nvSpPr>
        <p:spPr>
          <a:xfrm>
            <a:off x="1875983" y="2406349"/>
            <a:ext cx="7757301" cy="2418313"/>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solidFill>
                  <a:schemeClr val="tx1"/>
                </a:solidFill>
                <a:latin typeface="Arial"/>
                <a:cs typeface="Arial"/>
              </a:rPr>
              <a:t>Question 1: How can your team use insights from the staff survey to guide day-to-day decisions that will meaningfully improve future staff survey outcomes (beyond just increasing response rates)? </a:t>
            </a:r>
            <a:endParaRPr lang="en-GB" sz="2400" dirty="0">
              <a:solidFill>
                <a:schemeClr val="tx1"/>
              </a:solidFill>
            </a:endParaRPr>
          </a:p>
        </p:txBody>
      </p:sp>
      <p:sp>
        <p:nvSpPr>
          <p:cNvPr id="3" name="Text Placeholder 1">
            <a:extLst>
              <a:ext uri="{FF2B5EF4-FFF2-40B4-BE49-F238E27FC236}">
                <a16:creationId xmlns:a16="http://schemas.microsoft.com/office/drawing/2014/main" id="{752CECE1-659E-CEB1-F7BF-D518610751AF}"/>
              </a:ext>
            </a:extLst>
          </p:cNvPr>
          <p:cNvSpPr txBox="1">
            <a:spLocks/>
          </p:cNvSpPr>
          <p:nvPr/>
        </p:nvSpPr>
        <p:spPr>
          <a:xfrm>
            <a:off x="1875983" y="5202624"/>
            <a:ext cx="7852750" cy="511717"/>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latin typeface="Arial"/>
                <a:cs typeface="Arial"/>
              </a:rPr>
              <a:t>15 minutes discussion | 15 minutes feedback</a:t>
            </a:r>
            <a:endParaRPr lang="en-GB" dirty="0">
              <a:solidFill>
                <a:schemeClr val="tx1"/>
              </a:solidFill>
            </a:endParaRPr>
          </a:p>
        </p:txBody>
      </p:sp>
    </p:spTree>
    <p:extLst>
      <p:ext uri="{BB962C8B-B14F-4D97-AF65-F5344CB8AC3E}">
        <p14:creationId xmlns:p14="http://schemas.microsoft.com/office/powerpoint/2010/main" val="162875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1EA0-58DF-101B-4B72-9B80215125B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54F14D-CB29-0FD7-69CB-8DDAEEF6C3DC}"/>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1E38133-C910-CC42-BCE0-FC2B8F91597D}"/>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sp>
        <p:nvSpPr>
          <p:cNvPr id="4" name="Text Placeholder 1">
            <a:extLst>
              <a:ext uri="{FF2B5EF4-FFF2-40B4-BE49-F238E27FC236}">
                <a16:creationId xmlns:a16="http://schemas.microsoft.com/office/drawing/2014/main" id="{1453E337-C3C9-9714-CBAE-6AADF1E611B5}"/>
              </a:ext>
            </a:extLst>
          </p:cNvPr>
          <p:cNvSpPr txBox="1">
            <a:spLocks/>
          </p:cNvSpPr>
          <p:nvPr/>
        </p:nvSpPr>
        <p:spPr>
          <a:xfrm>
            <a:off x="1875983" y="2406349"/>
            <a:ext cx="7757301" cy="2418313"/>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solidFill>
                  <a:schemeClr val="tx1"/>
                </a:solidFill>
                <a:latin typeface="Arial"/>
                <a:cs typeface="Arial"/>
              </a:rPr>
              <a:t>Question 2: Looking across the staff survey results, are there any key themes or areas where the Trust should focus its efforts to drive improvement in 2026? What approaches or structures might you put in place to make this actionable?</a:t>
            </a:r>
            <a:endParaRPr lang="en-GB" sz="2400" dirty="0">
              <a:solidFill>
                <a:schemeClr val="tx1"/>
              </a:solidFill>
            </a:endParaRPr>
          </a:p>
        </p:txBody>
      </p:sp>
      <p:sp>
        <p:nvSpPr>
          <p:cNvPr id="3" name="Text Placeholder 1">
            <a:extLst>
              <a:ext uri="{FF2B5EF4-FFF2-40B4-BE49-F238E27FC236}">
                <a16:creationId xmlns:a16="http://schemas.microsoft.com/office/drawing/2014/main" id="{B787E608-7500-920A-EE0D-F2D0213F0429}"/>
              </a:ext>
            </a:extLst>
          </p:cNvPr>
          <p:cNvSpPr txBox="1">
            <a:spLocks/>
          </p:cNvSpPr>
          <p:nvPr/>
        </p:nvSpPr>
        <p:spPr>
          <a:xfrm>
            <a:off x="1875983" y="5202624"/>
            <a:ext cx="7852750" cy="511717"/>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latin typeface="Arial"/>
                <a:cs typeface="Arial"/>
              </a:rPr>
              <a:t>15 minutes discussion | 15 minutes feedback</a:t>
            </a:r>
            <a:endParaRPr lang="en-GB" dirty="0">
              <a:solidFill>
                <a:schemeClr val="tx1"/>
              </a:solidFill>
            </a:endParaRPr>
          </a:p>
        </p:txBody>
      </p:sp>
    </p:spTree>
    <p:extLst>
      <p:ext uri="{BB962C8B-B14F-4D97-AF65-F5344CB8AC3E}">
        <p14:creationId xmlns:p14="http://schemas.microsoft.com/office/powerpoint/2010/main" val="330590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36A70-0F69-978C-E146-2850F2761AC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4073220-24FD-F63D-FF31-895C9335646F}"/>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BF3CDF1-8DDF-EC7E-90D1-0E8EBFDD19EA}"/>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3" name="Picture 2" descr="A screenshot of a survey&#10;&#10;AI-generated content may be incorrect.">
            <a:extLst>
              <a:ext uri="{FF2B5EF4-FFF2-40B4-BE49-F238E27FC236}">
                <a16:creationId xmlns:a16="http://schemas.microsoft.com/office/drawing/2014/main" id="{35ED1082-C3DD-4A0E-13BE-53AB6558BC96}"/>
              </a:ext>
            </a:extLst>
          </p:cNvPr>
          <p:cNvPicPr>
            <a:picLocks noChangeAspect="1"/>
          </p:cNvPicPr>
          <p:nvPr/>
        </p:nvPicPr>
        <p:blipFill>
          <a:blip r:embed="rId3"/>
          <a:stretch>
            <a:fillRect/>
          </a:stretch>
        </p:blipFill>
        <p:spPr>
          <a:xfrm>
            <a:off x="1699532" y="1345790"/>
            <a:ext cx="8548873" cy="4971881"/>
          </a:xfrm>
          <a:prstGeom prst="rect">
            <a:avLst/>
          </a:prstGeom>
        </p:spPr>
      </p:pic>
    </p:spTree>
    <p:extLst>
      <p:ext uri="{BB962C8B-B14F-4D97-AF65-F5344CB8AC3E}">
        <p14:creationId xmlns:p14="http://schemas.microsoft.com/office/powerpoint/2010/main" val="411411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3C35-67EC-6211-9387-6AEA7AB8A73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7B9A63-DA1A-0947-AC68-B6600B44A9C5}"/>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9C873AE-AB6E-98A0-0F0B-DE2002D537C0}"/>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4" name="Picture 3" descr="A screenshot of a table&#10;&#10;AI-generated content may be incorrect.">
            <a:extLst>
              <a:ext uri="{FF2B5EF4-FFF2-40B4-BE49-F238E27FC236}">
                <a16:creationId xmlns:a16="http://schemas.microsoft.com/office/drawing/2014/main" id="{5A2426A4-688B-17F1-7ABD-1B3F5BABFDAE}"/>
              </a:ext>
            </a:extLst>
          </p:cNvPr>
          <p:cNvPicPr>
            <a:picLocks noChangeAspect="1"/>
          </p:cNvPicPr>
          <p:nvPr/>
        </p:nvPicPr>
        <p:blipFill>
          <a:blip r:embed="rId3"/>
          <a:stretch>
            <a:fillRect/>
          </a:stretch>
        </p:blipFill>
        <p:spPr>
          <a:xfrm>
            <a:off x="605642" y="2137559"/>
            <a:ext cx="10809590" cy="3313480"/>
          </a:xfrm>
          <a:prstGeom prst="rect">
            <a:avLst/>
          </a:prstGeom>
        </p:spPr>
      </p:pic>
    </p:spTree>
    <p:extLst>
      <p:ext uri="{BB962C8B-B14F-4D97-AF65-F5344CB8AC3E}">
        <p14:creationId xmlns:p14="http://schemas.microsoft.com/office/powerpoint/2010/main" val="196481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DC674-C42A-3DDB-1556-F2C430AEEDD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870432-EC47-9E30-A7F6-DD6BF9EAFE59}"/>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B7EA628-E63E-AFB1-92CF-CC27C6AF5912}"/>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3" name="Picture 2" descr="A screenshot of a table&#10;&#10;AI-generated content may be incorrect.">
            <a:extLst>
              <a:ext uri="{FF2B5EF4-FFF2-40B4-BE49-F238E27FC236}">
                <a16:creationId xmlns:a16="http://schemas.microsoft.com/office/drawing/2014/main" id="{155CF6C4-93C4-B319-B99E-8C73526A730A}"/>
              </a:ext>
            </a:extLst>
          </p:cNvPr>
          <p:cNvPicPr>
            <a:picLocks noChangeAspect="1"/>
          </p:cNvPicPr>
          <p:nvPr/>
        </p:nvPicPr>
        <p:blipFill>
          <a:blip r:embed="rId3"/>
          <a:stretch>
            <a:fillRect/>
          </a:stretch>
        </p:blipFill>
        <p:spPr>
          <a:xfrm>
            <a:off x="662929" y="2210535"/>
            <a:ext cx="10866141" cy="3145236"/>
          </a:xfrm>
          <a:prstGeom prst="rect">
            <a:avLst/>
          </a:prstGeom>
        </p:spPr>
      </p:pic>
    </p:spTree>
    <p:extLst>
      <p:ext uri="{BB962C8B-B14F-4D97-AF65-F5344CB8AC3E}">
        <p14:creationId xmlns:p14="http://schemas.microsoft.com/office/powerpoint/2010/main" val="36718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A4CC-80CE-1A30-EA22-B9DC6139FB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D49F734-C920-EE60-2637-561BF75E3E08}"/>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0DA966A-808D-B199-D156-35171046A656}"/>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4" name="Picture 3" descr="A graph with blue and green bars&#10;&#10;AI-generated content may be incorrect.">
            <a:extLst>
              <a:ext uri="{FF2B5EF4-FFF2-40B4-BE49-F238E27FC236}">
                <a16:creationId xmlns:a16="http://schemas.microsoft.com/office/drawing/2014/main" id="{575BC05B-6D0B-5041-2CBF-AD7647B11812}"/>
              </a:ext>
            </a:extLst>
          </p:cNvPr>
          <p:cNvPicPr>
            <a:picLocks noChangeAspect="1"/>
          </p:cNvPicPr>
          <p:nvPr/>
        </p:nvPicPr>
        <p:blipFill>
          <a:blip r:embed="rId3"/>
          <a:stretch>
            <a:fillRect/>
          </a:stretch>
        </p:blipFill>
        <p:spPr>
          <a:xfrm>
            <a:off x="1623560" y="1567544"/>
            <a:ext cx="8944879" cy="4370119"/>
          </a:xfrm>
          <a:prstGeom prst="rect">
            <a:avLst/>
          </a:prstGeom>
        </p:spPr>
      </p:pic>
    </p:spTree>
    <p:extLst>
      <p:ext uri="{BB962C8B-B14F-4D97-AF65-F5344CB8AC3E}">
        <p14:creationId xmlns:p14="http://schemas.microsoft.com/office/powerpoint/2010/main" val="51009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87C8A-38CB-92F3-9558-820D337E5B4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B1331AE-5B8B-5710-2B6C-B074CBA1CAC8}"/>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E9A5FCD-8FE7-17AD-49FA-34C523EE097F}"/>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5" name="Picture 4">
            <a:extLst>
              <a:ext uri="{FF2B5EF4-FFF2-40B4-BE49-F238E27FC236}">
                <a16:creationId xmlns:a16="http://schemas.microsoft.com/office/drawing/2014/main" id="{764DD92B-B6F7-FD93-8F71-BBDED8A282BB}"/>
              </a:ext>
            </a:extLst>
          </p:cNvPr>
          <p:cNvPicPr>
            <a:picLocks noChangeAspect="1"/>
          </p:cNvPicPr>
          <p:nvPr/>
        </p:nvPicPr>
        <p:blipFill>
          <a:blip r:embed="rId3"/>
          <a:stretch>
            <a:fillRect/>
          </a:stretch>
        </p:blipFill>
        <p:spPr>
          <a:xfrm>
            <a:off x="1812414" y="1178761"/>
            <a:ext cx="7852749" cy="5506501"/>
          </a:xfrm>
          <a:prstGeom prst="rect">
            <a:avLst/>
          </a:prstGeom>
        </p:spPr>
      </p:pic>
    </p:spTree>
    <p:extLst>
      <p:ext uri="{BB962C8B-B14F-4D97-AF65-F5344CB8AC3E}">
        <p14:creationId xmlns:p14="http://schemas.microsoft.com/office/powerpoint/2010/main" val="410460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91C2-A1CE-0AFF-CF37-36015BAF247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8C518DB-DDDC-B25F-40B8-80BE2DADC0EA}"/>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F69228E-B197-9C60-2B57-6089582E388F}"/>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4" name="Picture 3">
            <a:extLst>
              <a:ext uri="{FF2B5EF4-FFF2-40B4-BE49-F238E27FC236}">
                <a16:creationId xmlns:a16="http://schemas.microsoft.com/office/drawing/2014/main" id="{165D37AF-31AA-2B87-CF3A-4428EA14B4CE}"/>
              </a:ext>
            </a:extLst>
          </p:cNvPr>
          <p:cNvPicPr>
            <a:picLocks noChangeAspect="1"/>
          </p:cNvPicPr>
          <p:nvPr/>
        </p:nvPicPr>
        <p:blipFill>
          <a:blip r:embed="rId3"/>
          <a:stretch>
            <a:fillRect/>
          </a:stretch>
        </p:blipFill>
        <p:spPr>
          <a:xfrm>
            <a:off x="2133366" y="1206386"/>
            <a:ext cx="7279160" cy="5386270"/>
          </a:xfrm>
          <a:prstGeom prst="rect">
            <a:avLst/>
          </a:prstGeom>
        </p:spPr>
      </p:pic>
    </p:spTree>
    <p:extLst>
      <p:ext uri="{BB962C8B-B14F-4D97-AF65-F5344CB8AC3E}">
        <p14:creationId xmlns:p14="http://schemas.microsoft.com/office/powerpoint/2010/main" val="292250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C6433-AC9D-E893-CDF7-1E1ED14811C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B8E1CF7-F228-427C-4AA3-919F4CBFE582}"/>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B5B088A7-EE5B-2FFC-2D0C-0869B586A41A}"/>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4" name="Picture 3">
            <a:extLst>
              <a:ext uri="{FF2B5EF4-FFF2-40B4-BE49-F238E27FC236}">
                <a16:creationId xmlns:a16="http://schemas.microsoft.com/office/drawing/2014/main" id="{7884BEB9-EB54-C852-ACA2-159C995D3EC5}"/>
              </a:ext>
            </a:extLst>
          </p:cNvPr>
          <p:cNvPicPr>
            <a:picLocks noChangeAspect="1"/>
          </p:cNvPicPr>
          <p:nvPr/>
        </p:nvPicPr>
        <p:blipFill>
          <a:blip r:embed="rId3"/>
          <a:stretch>
            <a:fillRect/>
          </a:stretch>
        </p:blipFill>
        <p:spPr>
          <a:xfrm>
            <a:off x="1969075" y="1206386"/>
            <a:ext cx="7640809" cy="5386270"/>
          </a:xfrm>
          <a:prstGeom prst="rect">
            <a:avLst/>
          </a:prstGeom>
        </p:spPr>
      </p:pic>
    </p:spTree>
    <p:extLst>
      <p:ext uri="{BB962C8B-B14F-4D97-AF65-F5344CB8AC3E}">
        <p14:creationId xmlns:p14="http://schemas.microsoft.com/office/powerpoint/2010/main" val="103414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1BB76-8B91-0A1A-3922-CCEB73077B3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745E3CC-3FC4-8969-B228-BFF131DB2990}"/>
              </a:ext>
            </a:extLst>
          </p:cNvPr>
          <p:cNvSpPr/>
          <p:nvPr/>
        </p:nvSpPr>
        <p:spPr>
          <a:xfrm>
            <a:off x="-4" y="5594025"/>
            <a:ext cx="12192000"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BB3FA564-1868-81B2-FBB4-2C5B84FEED6A}"/>
              </a:ext>
            </a:extLst>
          </p:cNvPr>
          <p:cNvSpPr>
            <a:spLocks noGrp="1"/>
          </p:cNvSpPr>
          <p:nvPr>
            <p:ph type="body" sz="quarter" idx="12"/>
          </p:nvPr>
        </p:nvSpPr>
        <p:spPr>
          <a:xfrm>
            <a:off x="484330" y="265344"/>
            <a:ext cx="7852750" cy="642424"/>
          </a:xfrm>
        </p:spPr>
        <p:txBody>
          <a:bodyPr vert="horz" lIns="91440" tIns="45720" rIns="91440" bIns="45720" rtlCol="0" anchor="t">
            <a:normAutofit/>
          </a:bodyPr>
          <a:lstStyle/>
          <a:p>
            <a:r>
              <a:rPr lang="en-GB" sz="3600" dirty="0">
                <a:latin typeface="Arial"/>
                <a:cs typeface="Arial"/>
              </a:rPr>
              <a:t>NHS SS 2025 – March 2026  </a:t>
            </a:r>
            <a:endParaRPr lang="en-GB" sz="3600" dirty="0"/>
          </a:p>
        </p:txBody>
      </p:sp>
      <p:pic>
        <p:nvPicPr>
          <p:cNvPr id="4" name="Picture 3">
            <a:extLst>
              <a:ext uri="{FF2B5EF4-FFF2-40B4-BE49-F238E27FC236}">
                <a16:creationId xmlns:a16="http://schemas.microsoft.com/office/drawing/2014/main" id="{2CEC1D48-2542-1255-1F23-39EECBF2B802}"/>
              </a:ext>
            </a:extLst>
          </p:cNvPr>
          <p:cNvPicPr>
            <a:picLocks noChangeAspect="1"/>
          </p:cNvPicPr>
          <p:nvPr/>
        </p:nvPicPr>
        <p:blipFill>
          <a:blip r:embed="rId3"/>
          <a:stretch>
            <a:fillRect/>
          </a:stretch>
        </p:blipFill>
        <p:spPr>
          <a:xfrm>
            <a:off x="2010927" y="1219086"/>
            <a:ext cx="7674322" cy="5373570"/>
          </a:xfrm>
          <a:prstGeom prst="rect">
            <a:avLst/>
          </a:prstGeom>
        </p:spPr>
      </p:pic>
    </p:spTree>
    <p:extLst>
      <p:ext uri="{BB962C8B-B14F-4D97-AF65-F5344CB8AC3E}">
        <p14:creationId xmlns:p14="http://schemas.microsoft.com/office/powerpoint/2010/main" val="284405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8893CE66224442ADA2DA305C7D4C87" ma:contentTypeVersion="18" ma:contentTypeDescription="Create a new document." ma:contentTypeScope="" ma:versionID="34b7f565f255a1b5853a6fdbb9d34be8">
  <xsd:schema xmlns:xsd="http://www.w3.org/2001/XMLSchema" xmlns:xs="http://www.w3.org/2001/XMLSchema" xmlns:p="http://schemas.microsoft.com/office/2006/metadata/properties" xmlns:ns1="http://schemas.microsoft.com/sharepoint/v3" xmlns:ns2="88334320-6158-4f09-9e73-53d38b2f9ad3" xmlns:ns3="700928e9-3a87-401d-b819-11eb13ff6694" targetNamespace="http://schemas.microsoft.com/office/2006/metadata/properties" ma:root="true" ma:fieldsID="7482e7126e00f6493102e9a3bd12c570" ns1:_="" ns2:_="" ns3:_="">
    <xsd:import namespace="http://schemas.microsoft.com/sharepoint/v3"/>
    <xsd:import namespace="88334320-6158-4f09-9e73-53d38b2f9ad3"/>
    <xsd:import namespace="700928e9-3a87-401d-b819-11eb13ff669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334320-6158-4f09-9e73-53d38b2f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0928e9-3a87-401d-b819-11eb13ff669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ac21cc-71d5-4ae8-ae86-e78b7b28e0c9}" ma:internalName="TaxCatchAll" ma:showField="CatchAllData" ma:web="700928e9-3a87-401d-b819-11eb13ff6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8334320-6158-4f09-9e73-53d38b2f9ad3">
      <Terms xmlns="http://schemas.microsoft.com/office/infopath/2007/PartnerControls"/>
    </lcf76f155ced4ddcb4097134ff3c332f>
    <TaxCatchAll xmlns="700928e9-3a87-401d-b819-11eb13ff6694" xsi:nil="true"/>
  </documentManagement>
</p:properties>
</file>

<file path=customXml/itemProps1.xml><?xml version="1.0" encoding="utf-8"?>
<ds:datastoreItem xmlns:ds="http://schemas.openxmlformats.org/officeDocument/2006/customXml" ds:itemID="{3275B516-7E49-4BEE-8A44-9661FE62FD10}">
  <ds:schemaRefs>
    <ds:schemaRef ds:uri="http://schemas.microsoft.com/sharepoint/v3/contenttype/forms"/>
  </ds:schemaRefs>
</ds:datastoreItem>
</file>

<file path=customXml/itemProps2.xml><?xml version="1.0" encoding="utf-8"?>
<ds:datastoreItem xmlns:ds="http://schemas.openxmlformats.org/officeDocument/2006/customXml" ds:itemID="{1889D7C9-1A90-465D-BDBF-5DB43B4B5BFD}">
  <ds:schemaRefs>
    <ds:schemaRef ds:uri="700928e9-3a87-401d-b819-11eb13ff6694"/>
    <ds:schemaRef ds:uri="88334320-6158-4f09-9e73-53d38b2f9a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7F56BB-6460-4B74-954D-FB9BBDF3DDBF}">
  <ds:schemaRefs>
    <ds:schemaRef ds:uri="700928e9-3a87-401d-b819-11eb13ff6694"/>
    <ds:schemaRef ds:uri="88334320-6158-4f09-9e73-53d38b2f9a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2127</TotalTime>
  <Words>1072</Words>
  <Application>Microsoft Office PowerPoint</Application>
  <PresentationFormat>Widescreen</PresentationFormat>
  <Paragraphs>70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 Taiye (EAST LONDON NHS FOUNDATION TRUST)</dc:creator>
  <cp:lastModifiedBy>DABBS, Jillian (EAST LONDON NHS FOUNDATION TRUST)</cp:lastModifiedBy>
  <cp:revision>11</cp:revision>
  <dcterms:created xsi:type="dcterms:W3CDTF">2024-01-18T11:17:26Z</dcterms:created>
  <dcterms:modified xsi:type="dcterms:W3CDTF">2026-03-18T08:39:09Z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0x010100C38893CE66224442ADA2DA305C7D4C87</vt:lpwstr>
  </property>
  <property fmtid="{D5CDD505-2E9C-101B-9397-08002B2CF9AE}" pid="3" name="MediaServiceImageTags">
    <vt:lpwstr/>
  </property>
</Properties>
</file>