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1" r:id="rId6"/>
    <p:sldId id="260"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17D2314-DC53-A447-BF9E-E0AC60449514}" v="76" dt="2026-02-24T11:45:09.65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63" d="100"/>
          <a:sy n="63" d="100"/>
        </p:scale>
        <p:origin x="612"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EF9743B-A724-4407-BF1D-996C1B8D2B8C}"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926D59A5-8D4A-4DFA-B0A1-B7D368DF631B}">
      <dgm:prSet/>
      <dgm:spPr/>
      <dgm:t>
        <a:bodyPr/>
        <a:lstStyle/>
        <a:p>
          <a:r>
            <a:rPr lang="en-US"/>
            <a:t>The Trust implemented NHS England’s LFPSE reporting requirements November 2023, one key innovation was to enable the reporting of Good Care events. </a:t>
          </a:r>
        </a:p>
      </dgm:t>
    </dgm:pt>
    <dgm:pt modelId="{ECBD5EF1-31E2-489D-9864-14CA694FA4DE}" type="parTrans" cxnId="{7F859F94-55EA-4F8E-9DDC-25688E4F8B2C}">
      <dgm:prSet/>
      <dgm:spPr/>
      <dgm:t>
        <a:bodyPr/>
        <a:lstStyle/>
        <a:p>
          <a:endParaRPr lang="en-US"/>
        </a:p>
      </dgm:t>
    </dgm:pt>
    <dgm:pt modelId="{B8358791-A63A-463B-B20C-DECEB8FB2E39}" type="sibTrans" cxnId="{7F859F94-55EA-4F8E-9DDC-25688E4F8B2C}">
      <dgm:prSet/>
      <dgm:spPr/>
      <dgm:t>
        <a:bodyPr/>
        <a:lstStyle/>
        <a:p>
          <a:endParaRPr lang="en-US"/>
        </a:p>
      </dgm:t>
    </dgm:pt>
    <dgm:pt modelId="{65085571-5DBE-4A14-BEEA-F43DC67F9A20}">
      <dgm:prSet/>
      <dgm:spPr/>
      <dgm:t>
        <a:bodyPr/>
        <a:lstStyle/>
        <a:p>
          <a:r>
            <a:rPr lang="en-US"/>
            <a:t>NHSE define “Good Care” ; An example of good care that can be learned from. </a:t>
          </a:r>
        </a:p>
      </dgm:t>
    </dgm:pt>
    <dgm:pt modelId="{88E45DF4-655A-4FDC-8A80-8967BD4299C2}" type="parTrans" cxnId="{8BABB52F-F4EB-4CD0-BA76-C9555DD7B277}">
      <dgm:prSet/>
      <dgm:spPr/>
      <dgm:t>
        <a:bodyPr/>
        <a:lstStyle/>
        <a:p>
          <a:endParaRPr lang="en-US"/>
        </a:p>
      </dgm:t>
    </dgm:pt>
    <dgm:pt modelId="{FFF7EBCC-A98F-49AA-B90B-DF3A2862512A}" type="sibTrans" cxnId="{8BABB52F-F4EB-4CD0-BA76-C9555DD7B277}">
      <dgm:prSet/>
      <dgm:spPr/>
      <dgm:t>
        <a:bodyPr/>
        <a:lstStyle/>
        <a:p>
          <a:endParaRPr lang="en-US"/>
        </a:p>
      </dgm:t>
    </dgm:pt>
    <dgm:pt modelId="{4A4C434D-DCFF-4308-AE14-8E343E86C0D5}" type="pres">
      <dgm:prSet presAssocID="{CEF9743B-A724-4407-BF1D-996C1B8D2B8C}" presName="linear" presStyleCnt="0">
        <dgm:presLayoutVars>
          <dgm:animLvl val="lvl"/>
          <dgm:resizeHandles val="exact"/>
        </dgm:presLayoutVars>
      </dgm:prSet>
      <dgm:spPr/>
    </dgm:pt>
    <dgm:pt modelId="{26327BE3-E308-4C9A-9896-97303C6F9E16}" type="pres">
      <dgm:prSet presAssocID="{926D59A5-8D4A-4DFA-B0A1-B7D368DF631B}" presName="parentText" presStyleLbl="node1" presStyleIdx="0" presStyleCnt="2">
        <dgm:presLayoutVars>
          <dgm:chMax val="0"/>
          <dgm:bulletEnabled val="1"/>
        </dgm:presLayoutVars>
      </dgm:prSet>
      <dgm:spPr/>
    </dgm:pt>
    <dgm:pt modelId="{24C23070-CB34-4146-9BA6-28C0F4DECC0B}" type="pres">
      <dgm:prSet presAssocID="{B8358791-A63A-463B-B20C-DECEB8FB2E39}" presName="spacer" presStyleCnt="0"/>
      <dgm:spPr/>
    </dgm:pt>
    <dgm:pt modelId="{D7697AED-638A-4D44-83F4-24F83C8CBD46}" type="pres">
      <dgm:prSet presAssocID="{65085571-5DBE-4A14-BEEA-F43DC67F9A20}" presName="parentText" presStyleLbl="node1" presStyleIdx="1" presStyleCnt="2">
        <dgm:presLayoutVars>
          <dgm:chMax val="0"/>
          <dgm:bulletEnabled val="1"/>
        </dgm:presLayoutVars>
      </dgm:prSet>
      <dgm:spPr/>
    </dgm:pt>
  </dgm:ptLst>
  <dgm:cxnLst>
    <dgm:cxn modelId="{6C21DE03-5A1C-4298-82E5-068D1F0BD8A3}" type="presOf" srcId="{65085571-5DBE-4A14-BEEA-F43DC67F9A20}" destId="{D7697AED-638A-4D44-83F4-24F83C8CBD46}" srcOrd="0" destOrd="0" presId="urn:microsoft.com/office/officeart/2005/8/layout/vList2"/>
    <dgm:cxn modelId="{8BABB52F-F4EB-4CD0-BA76-C9555DD7B277}" srcId="{CEF9743B-A724-4407-BF1D-996C1B8D2B8C}" destId="{65085571-5DBE-4A14-BEEA-F43DC67F9A20}" srcOrd="1" destOrd="0" parTransId="{88E45DF4-655A-4FDC-8A80-8967BD4299C2}" sibTransId="{FFF7EBCC-A98F-49AA-B90B-DF3A2862512A}"/>
    <dgm:cxn modelId="{D834F936-3042-435E-B263-F2D490E85E3F}" type="presOf" srcId="{CEF9743B-A724-4407-BF1D-996C1B8D2B8C}" destId="{4A4C434D-DCFF-4308-AE14-8E343E86C0D5}" srcOrd="0" destOrd="0" presId="urn:microsoft.com/office/officeart/2005/8/layout/vList2"/>
    <dgm:cxn modelId="{CDA3D242-1E71-4C34-A7E8-61D51B288249}" type="presOf" srcId="{926D59A5-8D4A-4DFA-B0A1-B7D368DF631B}" destId="{26327BE3-E308-4C9A-9896-97303C6F9E16}" srcOrd="0" destOrd="0" presId="urn:microsoft.com/office/officeart/2005/8/layout/vList2"/>
    <dgm:cxn modelId="{7F859F94-55EA-4F8E-9DDC-25688E4F8B2C}" srcId="{CEF9743B-A724-4407-BF1D-996C1B8D2B8C}" destId="{926D59A5-8D4A-4DFA-B0A1-B7D368DF631B}" srcOrd="0" destOrd="0" parTransId="{ECBD5EF1-31E2-489D-9864-14CA694FA4DE}" sibTransId="{B8358791-A63A-463B-B20C-DECEB8FB2E39}"/>
    <dgm:cxn modelId="{EE16490E-CFA5-4198-8D5C-92629182E87D}" type="presParOf" srcId="{4A4C434D-DCFF-4308-AE14-8E343E86C0D5}" destId="{26327BE3-E308-4C9A-9896-97303C6F9E16}" srcOrd="0" destOrd="0" presId="urn:microsoft.com/office/officeart/2005/8/layout/vList2"/>
    <dgm:cxn modelId="{6E3DB7D8-8CC0-4383-B502-8B05A2620A2A}" type="presParOf" srcId="{4A4C434D-DCFF-4308-AE14-8E343E86C0D5}" destId="{24C23070-CB34-4146-9BA6-28C0F4DECC0B}" srcOrd="1" destOrd="0" presId="urn:microsoft.com/office/officeart/2005/8/layout/vList2"/>
    <dgm:cxn modelId="{90AB7ADB-AA78-4EFB-A16E-6C060E5357D0}" type="presParOf" srcId="{4A4C434D-DCFF-4308-AE14-8E343E86C0D5}" destId="{D7697AED-638A-4D44-83F4-24F83C8CBD46}"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B194612-9E5E-44DD-BBC4-778F3A8B34B7}"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1BD89C7E-B302-4D54-A843-4463362AECE9}">
      <dgm:prSet/>
      <dgm:spPr/>
      <dgm:t>
        <a:bodyPr/>
        <a:lstStyle/>
        <a:p>
          <a:r>
            <a:rPr lang="en-US"/>
            <a:t>Purpose: To build a proactive safety culture by identifying and sharing successful practices, rather than focusing solely on errors.</a:t>
          </a:r>
        </a:p>
      </dgm:t>
    </dgm:pt>
    <dgm:pt modelId="{0826CFE8-F410-4059-B3D8-1F641E44F7AC}" type="parTrans" cxnId="{B14DA02C-AEE2-402E-8A24-6BFA2DDB9D51}">
      <dgm:prSet/>
      <dgm:spPr/>
      <dgm:t>
        <a:bodyPr/>
        <a:lstStyle/>
        <a:p>
          <a:endParaRPr lang="en-US"/>
        </a:p>
      </dgm:t>
    </dgm:pt>
    <dgm:pt modelId="{7727B3D9-1826-411B-9462-7A54A86F6986}" type="sibTrans" cxnId="{B14DA02C-AEE2-402E-8A24-6BFA2DDB9D51}">
      <dgm:prSet/>
      <dgm:spPr/>
      <dgm:t>
        <a:bodyPr/>
        <a:lstStyle/>
        <a:p>
          <a:endParaRPr lang="en-US"/>
        </a:p>
      </dgm:t>
    </dgm:pt>
    <dgm:pt modelId="{23D49DBB-0804-4E70-AF45-435BB7E33BED}">
      <dgm:prSet/>
      <dgm:spPr/>
      <dgm:t>
        <a:bodyPr/>
        <a:lstStyle/>
        <a:p>
          <a:r>
            <a:rPr lang="en-US"/>
            <a:t>Learning Opportunity: These events represent examples of positive practice that can be studied and applied across the NHS to enhance patient safety.</a:t>
          </a:r>
        </a:p>
      </dgm:t>
    </dgm:pt>
    <dgm:pt modelId="{D641BEFE-E5D1-4C18-965C-5D6EA1479C94}" type="parTrans" cxnId="{EBD29759-7270-4E2D-8DD4-CE249325643D}">
      <dgm:prSet/>
      <dgm:spPr/>
      <dgm:t>
        <a:bodyPr/>
        <a:lstStyle/>
        <a:p>
          <a:endParaRPr lang="en-US"/>
        </a:p>
      </dgm:t>
    </dgm:pt>
    <dgm:pt modelId="{CE2D9F07-B1C3-4C15-BABF-6932F2B42CB1}" type="sibTrans" cxnId="{EBD29759-7270-4E2D-8DD4-CE249325643D}">
      <dgm:prSet/>
      <dgm:spPr/>
      <dgm:t>
        <a:bodyPr/>
        <a:lstStyle/>
        <a:p>
          <a:endParaRPr lang="en-US"/>
        </a:p>
      </dgm:t>
    </dgm:pt>
    <dgm:pt modelId="{46F6CA62-ACC9-4FB1-8BAF-6ABD52EF5E73}">
      <dgm:prSet/>
      <dgm:spPr/>
      <dgm:t>
        <a:bodyPr/>
        <a:lstStyle/>
        <a:p>
          <a:r>
            <a:rPr lang="en-US"/>
            <a:t>Context: Unlike patient safety incidents (which involve unexpected or unintended harm), good care events are documented to understand and replicate excellence in care delivery.</a:t>
          </a:r>
        </a:p>
      </dgm:t>
    </dgm:pt>
    <dgm:pt modelId="{BDE800D5-0306-441B-9E6E-EA391B80AD33}" type="parTrans" cxnId="{D5E3E40B-FD2A-4D6F-9821-E9093C764D65}">
      <dgm:prSet/>
      <dgm:spPr/>
      <dgm:t>
        <a:bodyPr/>
        <a:lstStyle/>
        <a:p>
          <a:endParaRPr lang="en-US"/>
        </a:p>
      </dgm:t>
    </dgm:pt>
    <dgm:pt modelId="{DCF98147-0632-4489-B7E5-067EE7496345}" type="sibTrans" cxnId="{D5E3E40B-FD2A-4D6F-9821-E9093C764D65}">
      <dgm:prSet/>
      <dgm:spPr/>
      <dgm:t>
        <a:bodyPr/>
        <a:lstStyle/>
        <a:p>
          <a:endParaRPr lang="en-US"/>
        </a:p>
      </dgm:t>
    </dgm:pt>
    <dgm:pt modelId="{83902491-9E16-4F8F-A9E3-9A27B5913FFC}">
      <dgm:prSet/>
      <dgm:spPr/>
      <dgm:t>
        <a:bodyPr/>
        <a:lstStyle/>
        <a:p>
          <a:r>
            <a:rPr lang="en-US"/>
            <a:t>Reporting: GOOD is one of the four key types of data recorded in the LFPSE system, alongside incidents, risks, and outcomes.  </a:t>
          </a:r>
        </a:p>
      </dgm:t>
    </dgm:pt>
    <dgm:pt modelId="{2D6C2E7C-415F-4509-BCAD-B869AE7BB280}" type="parTrans" cxnId="{7D4ED047-D4AD-40F3-9D49-232DC4BA68C6}">
      <dgm:prSet/>
      <dgm:spPr/>
      <dgm:t>
        <a:bodyPr/>
        <a:lstStyle/>
        <a:p>
          <a:endParaRPr lang="en-US"/>
        </a:p>
      </dgm:t>
    </dgm:pt>
    <dgm:pt modelId="{F2C24868-35FF-4B31-98EA-686BBED6E54E}" type="sibTrans" cxnId="{7D4ED047-D4AD-40F3-9D49-232DC4BA68C6}">
      <dgm:prSet/>
      <dgm:spPr/>
      <dgm:t>
        <a:bodyPr/>
        <a:lstStyle/>
        <a:p>
          <a:endParaRPr lang="en-US"/>
        </a:p>
      </dgm:t>
    </dgm:pt>
    <dgm:pt modelId="{1C6FABF2-638F-4801-AC1A-ED67B5CEC4B2}" type="pres">
      <dgm:prSet presAssocID="{AB194612-9E5E-44DD-BBC4-778F3A8B34B7}" presName="linear" presStyleCnt="0">
        <dgm:presLayoutVars>
          <dgm:animLvl val="lvl"/>
          <dgm:resizeHandles val="exact"/>
        </dgm:presLayoutVars>
      </dgm:prSet>
      <dgm:spPr/>
    </dgm:pt>
    <dgm:pt modelId="{A922949F-41CC-414E-82A4-3B29AEA7733C}" type="pres">
      <dgm:prSet presAssocID="{1BD89C7E-B302-4D54-A843-4463362AECE9}" presName="parentText" presStyleLbl="node1" presStyleIdx="0" presStyleCnt="4">
        <dgm:presLayoutVars>
          <dgm:chMax val="0"/>
          <dgm:bulletEnabled val="1"/>
        </dgm:presLayoutVars>
      </dgm:prSet>
      <dgm:spPr/>
    </dgm:pt>
    <dgm:pt modelId="{854DB5CF-2F89-45A4-A907-6FEE658059F7}" type="pres">
      <dgm:prSet presAssocID="{7727B3D9-1826-411B-9462-7A54A86F6986}" presName="spacer" presStyleCnt="0"/>
      <dgm:spPr/>
    </dgm:pt>
    <dgm:pt modelId="{C7FFC83C-B623-4C7F-B1E9-768F97C3145B}" type="pres">
      <dgm:prSet presAssocID="{23D49DBB-0804-4E70-AF45-435BB7E33BED}" presName="parentText" presStyleLbl="node1" presStyleIdx="1" presStyleCnt="4">
        <dgm:presLayoutVars>
          <dgm:chMax val="0"/>
          <dgm:bulletEnabled val="1"/>
        </dgm:presLayoutVars>
      </dgm:prSet>
      <dgm:spPr/>
    </dgm:pt>
    <dgm:pt modelId="{96A3603C-BBD7-47E1-B466-50D7048663F5}" type="pres">
      <dgm:prSet presAssocID="{CE2D9F07-B1C3-4C15-BABF-6932F2B42CB1}" presName="spacer" presStyleCnt="0"/>
      <dgm:spPr/>
    </dgm:pt>
    <dgm:pt modelId="{55AFA49F-0EE8-42AB-8083-EF473E9C873F}" type="pres">
      <dgm:prSet presAssocID="{46F6CA62-ACC9-4FB1-8BAF-6ABD52EF5E73}" presName="parentText" presStyleLbl="node1" presStyleIdx="2" presStyleCnt="4">
        <dgm:presLayoutVars>
          <dgm:chMax val="0"/>
          <dgm:bulletEnabled val="1"/>
        </dgm:presLayoutVars>
      </dgm:prSet>
      <dgm:spPr/>
    </dgm:pt>
    <dgm:pt modelId="{0F9BD28F-79A1-4272-A75F-918720969D01}" type="pres">
      <dgm:prSet presAssocID="{DCF98147-0632-4489-B7E5-067EE7496345}" presName="spacer" presStyleCnt="0"/>
      <dgm:spPr/>
    </dgm:pt>
    <dgm:pt modelId="{7405B367-CD32-4ACD-8CC3-3A183CECAF3F}" type="pres">
      <dgm:prSet presAssocID="{83902491-9E16-4F8F-A9E3-9A27B5913FFC}" presName="parentText" presStyleLbl="node1" presStyleIdx="3" presStyleCnt="4">
        <dgm:presLayoutVars>
          <dgm:chMax val="0"/>
          <dgm:bulletEnabled val="1"/>
        </dgm:presLayoutVars>
      </dgm:prSet>
      <dgm:spPr/>
    </dgm:pt>
  </dgm:ptLst>
  <dgm:cxnLst>
    <dgm:cxn modelId="{D5E3E40B-FD2A-4D6F-9821-E9093C764D65}" srcId="{AB194612-9E5E-44DD-BBC4-778F3A8B34B7}" destId="{46F6CA62-ACC9-4FB1-8BAF-6ABD52EF5E73}" srcOrd="2" destOrd="0" parTransId="{BDE800D5-0306-441B-9E6E-EA391B80AD33}" sibTransId="{DCF98147-0632-4489-B7E5-067EE7496345}"/>
    <dgm:cxn modelId="{A8D87420-F650-4902-89F7-48DA07AE1DE0}" type="presOf" srcId="{AB194612-9E5E-44DD-BBC4-778F3A8B34B7}" destId="{1C6FABF2-638F-4801-AC1A-ED67B5CEC4B2}" srcOrd="0" destOrd="0" presId="urn:microsoft.com/office/officeart/2005/8/layout/vList2"/>
    <dgm:cxn modelId="{B14DA02C-AEE2-402E-8A24-6BFA2DDB9D51}" srcId="{AB194612-9E5E-44DD-BBC4-778F3A8B34B7}" destId="{1BD89C7E-B302-4D54-A843-4463362AECE9}" srcOrd="0" destOrd="0" parTransId="{0826CFE8-F410-4059-B3D8-1F641E44F7AC}" sibTransId="{7727B3D9-1826-411B-9462-7A54A86F6986}"/>
    <dgm:cxn modelId="{854A2132-06E0-4EF8-89AE-C146BF6696E5}" type="presOf" srcId="{23D49DBB-0804-4E70-AF45-435BB7E33BED}" destId="{C7FFC83C-B623-4C7F-B1E9-768F97C3145B}" srcOrd="0" destOrd="0" presId="urn:microsoft.com/office/officeart/2005/8/layout/vList2"/>
    <dgm:cxn modelId="{7D4ED047-D4AD-40F3-9D49-232DC4BA68C6}" srcId="{AB194612-9E5E-44DD-BBC4-778F3A8B34B7}" destId="{83902491-9E16-4F8F-A9E3-9A27B5913FFC}" srcOrd="3" destOrd="0" parTransId="{2D6C2E7C-415F-4509-BCAD-B869AE7BB280}" sibTransId="{F2C24868-35FF-4B31-98EA-686BBED6E54E}"/>
    <dgm:cxn modelId="{8BCC104F-948D-45EE-9353-940747338714}" type="presOf" srcId="{83902491-9E16-4F8F-A9E3-9A27B5913FFC}" destId="{7405B367-CD32-4ACD-8CC3-3A183CECAF3F}" srcOrd="0" destOrd="0" presId="urn:microsoft.com/office/officeart/2005/8/layout/vList2"/>
    <dgm:cxn modelId="{1F267D56-F98C-494B-A83D-DCF58D13C138}" type="presOf" srcId="{1BD89C7E-B302-4D54-A843-4463362AECE9}" destId="{A922949F-41CC-414E-82A4-3B29AEA7733C}" srcOrd="0" destOrd="0" presId="urn:microsoft.com/office/officeart/2005/8/layout/vList2"/>
    <dgm:cxn modelId="{EBD29759-7270-4E2D-8DD4-CE249325643D}" srcId="{AB194612-9E5E-44DD-BBC4-778F3A8B34B7}" destId="{23D49DBB-0804-4E70-AF45-435BB7E33BED}" srcOrd="1" destOrd="0" parTransId="{D641BEFE-E5D1-4C18-965C-5D6EA1479C94}" sibTransId="{CE2D9F07-B1C3-4C15-BABF-6932F2B42CB1}"/>
    <dgm:cxn modelId="{6466AEE7-FFA9-48E7-8DA5-174308477FBB}" type="presOf" srcId="{46F6CA62-ACC9-4FB1-8BAF-6ABD52EF5E73}" destId="{55AFA49F-0EE8-42AB-8083-EF473E9C873F}" srcOrd="0" destOrd="0" presId="urn:microsoft.com/office/officeart/2005/8/layout/vList2"/>
    <dgm:cxn modelId="{DD541366-FA1F-4799-98B0-63ABEF8050E1}" type="presParOf" srcId="{1C6FABF2-638F-4801-AC1A-ED67B5CEC4B2}" destId="{A922949F-41CC-414E-82A4-3B29AEA7733C}" srcOrd="0" destOrd="0" presId="urn:microsoft.com/office/officeart/2005/8/layout/vList2"/>
    <dgm:cxn modelId="{8E8FE5CA-1F6C-4597-978F-713F01B62520}" type="presParOf" srcId="{1C6FABF2-638F-4801-AC1A-ED67B5CEC4B2}" destId="{854DB5CF-2F89-45A4-A907-6FEE658059F7}" srcOrd="1" destOrd="0" presId="urn:microsoft.com/office/officeart/2005/8/layout/vList2"/>
    <dgm:cxn modelId="{7EFFB125-2C13-49C7-906D-4A7BB7736574}" type="presParOf" srcId="{1C6FABF2-638F-4801-AC1A-ED67B5CEC4B2}" destId="{C7FFC83C-B623-4C7F-B1E9-768F97C3145B}" srcOrd="2" destOrd="0" presId="urn:microsoft.com/office/officeart/2005/8/layout/vList2"/>
    <dgm:cxn modelId="{1AD99767-08C0-4690-A824-2D4819B3842B}" type="presParOf" srcId="{1C6FABF2-638F-4801-AC1A-ED67B5CEC4B2}" destId="{96A3603C-BBD7-47E1-B466-50D7048663F5}" srcOrd="3" destOrd="0" presId="urn:microsoft.com/office/officeart/2005/8/layout/vList2"/>
    <dgm:cxn modelId="{C4ECC0EB-8EE6-4952-B869-D73C6B6BEF7D}" type="presParOf" srcId="{1C6FABF2-638F-4801-AC1A-ED67B5CEC4B2}" destId="{55AFA49F-0EE8-42AB-8083-EF473E9C873F}" srcOrd="4" destOrd="0" presId="urn:microsoft.com/office/officeart/2005/8/layout/vList2"/>
    <dgm:cxn modelId="{69424BE9-3E26-467F-82F3-C618A909ED2D}" type="presParOf" srcId="{1C6FABF2-638F-4801-AC1A-ED67B5CEC4B2}" destId="{0F9BD28F-79A1-4272-A75F-918720969D01}" srcOrd="5" destOrd="0" presId="urn:microsoft.com/office/officeart/2005/8/layout/vList2"/>
    <dgm:cxn modelId="{9D70C6A8-CB51-449C-A2ED-A772532D070C}" type="presParOf" srcId="{1C6FABF2-638F-4801-AC1A-ED67B5CEC4B2}" destId="{7405B367-CD32-4ACD-8CC3-3A183CECAF3F}"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327BE3-E308-4C9A-9896-97303C6F9E16}">
      <dsp:nvSpPr>
        <dsp:cNvPr id="0" name=""/>
        <dsp:cNvSpPr/>
      </dsp:nvSpPr>
      <dsp:spPr>
        <a:xfrm>
          <a:off x="0" y="86359"/>
          <a:ext cx="6666833" cy="259740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The Trust implemented NHS England’s LFPSE reporting requirements November 2023, one key innovation was to enable the reporting of Good Care events. </a:t>
          </a:r>
        </a:p>
      </dsp:txBody>
      <dsp:txXfrm>
        <a:off x="126795" y="213154"/>
        <a:ext cx="6413243" cy="2343810"/>
      </dsp:txXfrm>
    </dsp:sp>
    <dsp:sp modelId="{D7697AED-638A-4D44-83F4-24F83C8CBD46}">
      <dsp:nvSpPr>
        <dsp:cNvPr id="0" name=""/>
        <dsp:cNvSpPr/>
      </dsp:nvSpPr>
      <dsp:spPr>
        <a:xfrm>
          <a:off x="0" y="2770160"/>
          <a:ext cx="6666833" cy="2597400"/>
        </a:xfrm>
        <a:prstGeom prst="roundRect">
          <a:avLst/>
        </a:prstGeom>
        <a:gradFill rotWithShape="0">
          <a:gsLst>
            <a:gs pos="0">
              <a:schemeClr val="accent2">
                <a:hueOff val="6443614"/>
                <a:satOff val="-18493"/>
                <a:lumOff val="-29609"/>
                <a:alphaOff val="0"/>
                <a:satMod val="103000"/>
                <a:lumMod val="102000"/>
                <a:tint val="94000"/>
              </a:schemeClr>
            </a:gs>
            <a:gs pos="50000">
              <a:schemeClr val="accent2">
                <a:hueOff val="6443614"/>
                <a:satOff val="-18493"/>
                <a:lumOff val="-29609"/>
                <a:alphaOff val="0"/>
                <a:satMod val="110000"/>
                <a:lumMod val="100000"/>
                <a:shade val="100000"/>
              </a:schemeClr>
            </a:gs>
            <a:gs pos="100000">
              <a:schemeClr val="accent2">
                <a:hueOff val="6443614"/>
                <a:satOff val="-18493"/>
                <a:lumOff val="-2960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NHSE define “Good Care” ; An example of good care that can be learned from. </a:t>
          </a:r>
        </a:p>
      </dsp:txBody>
      <dsp:txXfrm>
        <a:off x="126795" y="2896955"/>
        <a:ext cx="6413243" cy="23438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22949F-41CC-414E-82A4-3B29AEA7733C}">
      <dsp:nvSpPr>
        <dsp:cNvPr id="0" name=""/>
        <dsp:cNvSpPr/>
      </dsp:nvSpPr>
      <dsp:spPr>
        <a:xfrm>
          <a:off x="0" y="112786"/>
          <a:ext cx="6666833" cy="1268206"/>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Purpose: To build a proactive safety culture by identifying and sharing successful practices, rather than focusing solely on errors.</a:t>
          </a:r>
        </a:p>
      </dsp:txBody>
      <dsp:txXfrm>
        <a:off x="61909" y="174695"/>
        <a:ext cx="6543015" cy="1144388"/>
      </dsp:txXfrm>
    </dsp:sp>
    <dsp:sp modelId="{C7FFC83C-B623-4C7F-B1E9-768F97C3145B}">
      <dsp:nvSpPr>
        <dsp:cNvPr id="0" name=""/>
        <dsp:cNvSpPr/>
      </dsp:nvSpPr>
      <dsp:spPr>
        <a:xfrm>
          <a:off x="0" y="1432833"/>
          <a:ext cx="6666833" cy="1268206"/>
        </a:xfrm>
        <a:prstGeom prst="roundRect">
          <a:avLst/>
        </a:prstGeom>
        <a:gradFill rotWithShape="0">
          <a:gsLst>
            <a:gs pos="0">
              <a:schemeClr val="accent2">
                <a:hueOff val="2147871"/>
                <a:satOff val="-6164"/>
                <a:lumOff val="-9870"/>
                <a:alphaOff val="0"/>
                <a:satMod val="103000"/>
                <a:lumMod val="102000"/>
                <a:tint val="94000"/>
              </a:schemeClr>
            </a:gs>
            <a:gs pos="50000">
              <a:schemeClr val="accent2">
                <a:hueOff val="2147871"/>
                <a:satOff val="-6164"/>
                <a:lumOff val="-9870"/>
                <a:alphaOff val="0"/>
                <a:satMod val="110000"/>
                <a:lumMod val="100000"/>
                <a:shade val="100000"/>
              </a:schemeClr>
            </a:gs>
            <a:gs pos="100000">
              <a:schemeClr val="accent2">
                <a:hueOff val="2147871"/>
                <a:satOff val="-6164"/>
                <a:lumOff val="-987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Learning Opportunity: These events represent examples of positive practice that can be studied and applied across the NHS to enhance patient safety.</a:t>
          </a:r>
        </a:p>
      </dsp:txBody>
      <dsp:txXfrm>
        <a:off x="61909" y="1494742"/>
        <a:ext cx="6543015" cy="1144388"/>
      </dsp:txXfrm>
    </dsp:sp>
    <dsp:sp modelId="{55AFA49F-0EE8-42AB-8083-EF473E9C873F}">
      <dsp:nvSpPr>
        <dsp:cNvPr id="0" name=""/>
        <dsp:cNvSpPr/>
      </dsp:nvSpPr>
      <dsp:spPr>
        <a:xfrm>
          <a:off x="0" y="2752880"/>
          <a:ext cx="6666833" cy="1268206"/>
        </a:xfrm>
        <a:prstGeom prst="roundRect">
          <a:avLst/>
        </a:prstGeom>
        <a:gradFill rotWithShape="0">
          <a:gsLst>
            <a:gs pos="0">
              <a:schemeClr val="accent2">
                <a:hueOff val="4295743"/>
                <a:satOff val="-12329"/>
                <a:lumOff val="-19739"/>
                <a:alphaOff val="0"/>
                <a:satMod val="103000"/>
                <a:lumMod val="102000"/>
                <a:tint val="94000"/>
              </a:schemeClr>
            </a:gs>
            <a:gs pos="50000">
              <a:schemeClr val="accent2">
                <a:hueOff val="4295743"/>
                <a:satOff val="-12329"/>
                <a:lumOff val="-19739"/>
                <a:alphaOff val="0"/>
                <a:satMod val="110000"/>
                <a:lumMod val="100000"/>
                <a:shade val="100000"/>
              </a:schemeClr>
            </a:gs>
            <a:gs pos="100000">
              <a:schemeClr val="accent2">
                <a:hueOff val="4295743"/>
                <a:satOff val="-12329"/>
                <a:lumOff val="-1973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Context: Unlike patient safety incidents (which involve unexpected or unintended harm), good care events are documented to understand and replicate excellence in care delivery.</a:t>
          </a:r>
        </a:p>
      </dsp:txBody>
      <dsp:txXfrm>
        <a:off x="61909" y="2814789"/>
        <a:ext cx="6543015" cy="1144388"/>
      </dsp:txXfrm>
    </dsp:sp>
    <dsp:sp modelId="{7405B367-CD32-4ACD-8CC3-3A183CECAF3F}">
      <dsp:nvSpPr>
        <dsp:cNvPr id="0" name=""/>
        <dsp:cNvSpPr/>
      </dsp:nvSpPr>
      <dsp:spPr>
        <a:xfrm>
          <a:off x="0" y="4072926"/>
          <a:ext cx="6666833" cy="1268206"/>
        </a:xfrm>
        <a:prstGeom prst="roundRect">
          <a:avLst/>
        </a:prstGeom>
        <a:gradFill rotWithShape="0">
          <a:gsLst>
            <a:gs pos="0">
              <a:schemeClr val="accent2">
                <a:hueOff val="6443614"/>
                <a:satOff val="-18493"/>
                <a:lumOff val="-29609"/>
                <a:alphaOff val="0"/>
                <a:satMod val="103000"/>
                <a:lumMod val="102000"/>
                <a:tint val="94000"/>
              </a:schemeClr>
            </a:gs>
            <a:gs pos="50000">
              <a:schemeClr val="accent2">
                <a:hueOff val="6443614"/>
                <a:satOff val="-18493"/>
                <a:lumOff val="-29609"/>
                <a:alphaOff val="0"/>
                <a:satMod val="110000"/>
                <a:lumMod val="100000"/>
                <a:shade val="100000"/>
              </a:schemeClr>
            </a:gs>
            <a:gs pos="100000">
              <a:schemeClr val="accent2">
                <a:hueOff val="6443614"/>
                <a:satOff val="-18493"/>
                <a:lumOff val="-2960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Reporting: GOOD is one of the four key types of data recorded in the LFPSE system, alongside incidents, risks, and outcomes.  </a:t>
          </a:r>
        </a:p>
      </dsp:txBody>
      <dsp:txXfrm>
        <a:off x="61909" y="4134835"/>
        <a:ext cx="6543015" cy="114438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3/3/2026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3/3/2026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3/3/2026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3/3/2026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3/3/2026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3/3/2026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3/3/2026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F12E7CC5-C78B-4EBD-9565-3FA00FAA6C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Checkmark">
            <a:extLst>
              <a:ext uri="{FF2B5EF4-FFF2-40B4-BE49-F238E27FC236}">
                <a16:creationId xmlns:a16="http://schemas.microsoft.com/office/drawing/2014/main" id="{8B9F059A-0CA1-F810-132D-6C1F92EF1E0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64988" y="1744515"/>
            <a:ext cx="3368969" cy="3368969"/>
          </a:xfrm>
          <a:prstGeom prst="rect">
            <a:avLst/>
          </a:prstGeom>
        </p:spPr>
      </p:pic>
      <p:sp>
        <p:nvSpPr>
          <p:cNvPr id="28" name="Freeform: Shape 27">
            <a:extLst>
              <a:ext uri="{FF2B5EF4-FFF2-40B4-BE49-F238E27FC236}">
                <a16:creationId xmlns:a16="http://schemas.microsoft.com/office/drawing/2014/main" id="{3A4529A5-F675-429F-8044-01372BB134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9992" y="0"/>
            <a:ext cx="7562008" cy="6858000"/>
          </a:xfrm>
          <a:custGeom>
            <a:avLst/>
            <a:gdLst>
              <a:gd name="connsiteX0" fmla="*/ 7529613 w 7529613"/>
              <a:gd name="connsiteY0" fmla="*/ 0 h 6858000"/>
              <a:gd name="connsiteX1" fmla="*/ 1222331 w 7529613"/>
              <a:gd name="connsiteY1" fmla="*/ 0 h 6858000"/>
              <a:gd name="connsiteX2" fmla="*/ 1126483 w 7529613"/>
              <a:gd name="connsiteY2" fmla="*/ 148742 h 6858000"/>
              <a:gd name="connsiteX3" fmla="*/ 767554 w 7529613"/>
              <a:gd name="connsiteY3" fmla="*/ 819975 h 6858000"/>
              <a:gd name="connsiteX4" fmla="*/ 742103 w 7529613"/>
              <a:gd name="connsiteY4" fmla="*/ 854514 h 6858000"/>
              <a:gd name="connsiteX5" fmla="*/ 785881 w 7529613"/>
              <a:gd name="connsiteY5" fmla="*/ 750263 h 6858000"/>
              <a:gd name="connsiteX6" fmla="*/ 978978 w 7529613"/>
              <a:gd name="connsiteY6" fmla="*/ 331786 h 6858000"/>
              <a:gd name="connsiteX7" fmla="*/ 1155717 w 7529613"/>
              <a:gd name="connsiteY7" fmla="*/ 0 h 6858000"/>
              <a:gd name="connsiteX8" fmla="*/ 1098249 w 7529613"/>
              <a:gd name="connsiteY8" fmla="*/ 0 h 6858000"/>
              <a:gd name="connsiteX9" fmla="*/ 991458 w 7529613"/>
              <a:gd name="connsiteY9" fmla="*/ 196614 h 6858000"/>
              <a:gd name="connsiteX10" fmla="*/ 493941 w 7529613"/>
              <a:gd name="connsiteY10" fmla="*/ 1371196 h 6858000"/>
              <a:gd name="connsiteX11" fmla="*/ 46485 w 7529613"/>
              <a:gd name="connsiteY11" fmla="*/ 3331516 h 6858000"/>
              <a:gd name="connsiteX12" fmla="*/ 12252 w 7529613"/>
              <a:gd name="connsiteY12" fmla="*/ 4357388 h 6858000"/>
              <a:gd name="connsiteX13" fmla="*/ 170821 w 7529613"/>
              <a:gd name="connsiteY13" fmla="*/ 5552906 h 6858000"/>
              <a:gd name="connsiteX14" fmla="*/ 537265 w 7529613"/>
              <a:gd name="connsiteY14" fmla="*/ 6828295 h 6858000"/>
              <a:gd name="connsiteX15" fmla="*/ 549692 w 7529613"/>
              <a:gd name="connsiteY15" fmla="*/ 6858000 h 6858000"/>
              <a:gd name="connsiteX16" fmla="*/ 602234 w 7529613"/>
              <a:gd name="connsiteY16" fmla="*/ 6858000 h 6858000"/>
              <a:gd name="connsiteX17" fmla="*/ 595414 w 7529613"/>
              <a:gd name="connsiteY17" fmla="*/ 6841549 h 6858000"/>
              <a:gd name="connsiteX18" fmla="*/ 364260 w 7529613"/>
              <a:gd name="connsiteY18" fmla="*/ 6142729 h 6858000"/>
              <a:gd name="connsiteX19" fmla="*/ 213071 w 7529613"/>
              <a:gd name="connsiteY19" fmla="*/ 5513923 h 6858000"/>
              <a:gd name="connsiteX20" fmla="*/ 211290 w 7529613"/>
              <a:gd name="connsiteY20" fmla="*/ 5480401 h 6858000"/>
              <a:gd name="connsiteX21" fmla="*/ 311446 w 7529613"/>
              <a:gd name="connsiteY21" fmla="*/ 5830359 h 6858000"/>
              <a:gd name="connsiteX22" fmla="*/ 622963 w 7529613"/>
              <a:gd name="connsiteY22" fmla="*/ 6670527 h 6858000"/>
              <a:gd name="connsiteX23" fmla="*/ 710464 w 7529613"/>
              <a:gd name="connsiteY23" fmla="*/ 6858000 h 6858000"/>
              <a:gd name="connsiteX24" fmla="*/ 7529613 w 7529613"/>
              <a:gd name="connsiteY2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529613" h="6858000">
                <a:moveTo>
                  <a:pt x="7529613" y="0"/>
                </a:moveTo>
                <a:lnTo>
                  <a:pt x="1222331" y="0"/>
                </a:lnTo>
                <a:lnTo>
                  <a:pt x="1126483" y="148742"/>
                </a:lnTo>
                <a:cubicBezTo>
                  <a:pt x="995323" y="365513"/>
                  <a:pt x="876174" y="589569"/>
                  <a:pt x="767554" y="819975"/>
                </a:cubicBezTo>
                <a:cubicBezTo>
                  <a:pt x="762210" y="833492"/>
                  <a:pt x="753441" y="845393"/>
                  <a:pt x="742103" y="854514"/>
                </a:cubicBezTo>
                <a:cubicBezTo>
                  <a:pt x="756737" y="819849"/>
                  <a:pt x="770991" y="784928"/>
                  <a:pt x="785881" y="750263"/>
                </a:cubicBezTo>
                <a:cubicBezTo>
                  <a:pt x="846713" y="608712"/>
                  <a:pt x="910948" y="469145"/>
                  <a:pt x="978978" y="331786"/>
                </a:cubicBezTo>
                <a:lnTo>
                  <a:pt x="1155717" y="0"/>
                </a:lnTo>
                <a:lnTo>
                  <a:pt x="1098249" y="0"/>
                </a:lnTo>
                <a:lnTo>
                  <a:pt x="991458" y="196614"/>
                </a:lnTo>
                <a:cubicBezTo>
                  <a:pt x="797017" y="573253"/>
                  <a:pt x="633548" y="966066"/>
                  <a:pt x="493941" y="1371196"/>
                </a:cubicBezTo>
                <a:cubicBezTo>
                  <a:pt x="276630" y="2007265"/>
                  <a:pt x="126659" y="2664286"/>
                  <a:pt x="46485" y="3331516"/>
                </a:cubicBezTo>
                <a:cubicBezTo>
                  <a:pt x="4488" y="3672965"/>
                  <a:pt x="-14219" y="4013908"/>
                  <a:pt x="12252" y="4357388"/>
                </a:cubicBezTo>
                <a:cubicBezTo>
                  <a:pt x="43558" y="4758899"/>
                  <a:pt x="90773" y="5157998"/>
                  <a:pt x="170821" y="5552906"/>
                </a:cubicBezTo>
                <a:cubicBezTo>
                  <a:pt x="259109" y="5988893"/>
                  <a:pt x="378967" y="6414594"/>
                  <a:pt x="537265" y="6828295"/>
                </a:cubicBezTo>
                <a:lnTo>
                  <a:pt x="549692" y="6858000"/>
                </a:lnTo>
                <a:lnTo>
                  <a:pt x="602234" y="6858000"/>
                </a:lnTo>
                <a:lnTo>
                  <a:pt x="595414" y="6841549"/>
                </a:lnTo>
                <a:cubicBezTo>
                  <a:pt x="507884" y="6614016"/>
                  <a:pt x="431296" y="6380817"/>
                  <a:pt x="364260" y="6142729"/>
                </a:cubicBezTo>
                <a:cubicBezTo>
                  <a:pt x="305974" y="5935370"/>
                  <a:pt x="262958" y="5723695"/>
                  <a:pt x="213071" y="5513923"/>
                </a:cubicBezTo>
                <a:cubicBezTo>
                  <a:pt x="211892" y="5502788"/>
                  <a:pt x="211299" y="5491601"/>
                  <a:pt x="211290" y="5480401"/>
                </a:cubicBezTo>
                <a:cubicBezTo>
                  <a:pt x="247814" y="5607635"/>
                  <a:pt x="276958" y="5719759"/>
                  <a:pt x="311446" y="5830359"/>
                </a:cubicBezTo>
                <a:cubicBezTo>
                  <a:pt x="401357" y="6118381"/>
                  <a:pt x="505060" y="6398531"/>
                  <a:pt x="622963" y="6670527"/>
                </a:cubicBezTo>
                <a:lnTo>
                  <a:pt x="710464" y="6858000"/>
                </a:lnTo>
                <a:lnTo>
                  <a:pt x="7529613" y="6858000"/>
                </a:lnTo>
                <a:close/>
              </a:path>
            </a:pathLst>
          </a:custGeom>
          <a:solidFill>
            <a:schemeClr val="accent2"/>
          </a:solidFill>
          <a:ln w="6857" cap="flat">
            <a:noFill/>
            <a:prstDash val="solid"/>
            <a:miter/>
          </a:ln>
        </p:spPr>
        <p:txBody>
          <a:bodyPr wrap="square" rtlCol="0" anchor="ctr">
            <a:noAutofit/>
          </a:bodyPr>
          <a:lstStyle/>
          <a:p>
            <a:endParaRPr lang="en-US"/>
          </a:p>
        </p:txBody>
      </p:sp>
      <p:sp>
        <p:nvSpPr>
          <p:cNvPr id="2" name="Title 1"/>
          <p:cNvSpPr>
            <a:spLocks noGrp="1"/>
          </p:cNvSpPr>
          <p:nvPr>
            <p:ph type="ctrTitle"/>
          </p:nvPr>
        </p:nvSpPr>
        <p:spPr>
          <a:xfrm>
            <a:off x="5622061" y="762538"/>
            <a:ext cx="5649349" cy="3199862"/>
          </a:xfrm>
        </p:spPr>
        <p:txBody>
          <a:bodyPr anchor="b">
            <a:normAutofit/>
          </a:bodyPr>
          <a:lstStyle/>
          <a:p>
            <a:pPr algn="l"/>
            <a:r>
              <a:rPr lang="en-US" sz="6600" dirty="0">
                <a:solidFill>
                  <a:srgbClr val="FFFFFF"/>
                </a:solidFill>
              </a:rPr>
              <a:t>Reporting Good Events on </a:t>
            </a:r>
            <a:r>
              <a:rPr lang="en-US" sz="6600" dirty="0" err="1">
                <a:solidFill>
                  <a:srgbClr val="FFFFFF"/>
                </a:solidFill>
              </a:rPr>
              <a:t>InPhase</a:t>
            </a:r>
            <a:r>
              <a:rPr lang="en-US" sz="6600" dirty="0">
                <a:solidFill>
                  <a:srgbClr val="FFFFFF"/>
                </a:solidFill>
              </a:rPr>
              <a:t> </a:t>
            </a:r>
          </a:p>
        </p:txBody>
      </p:sp>
      <p:sp>
        <p:nvSpPr>
          <p:cNvPr id="3" name="Subtitle 2"/>
          <p:cNvSpPr>
            <a:spLocks noGrp="1"/>
          </p:cNvSpPr>
          <p:nvPr>
            <p:ph type="subTitle" idx="1"/>
          </p:nvPr>
        </p:nvSpPr>
        <p:spPr>
          <a:xfrm>
            <a:off x="5622061" y="4312561"/>
            <a:ext cx="5649349" cy="1687815"/>
          </a:xfrm>
        </p:spPr>
        <p:txBody>
          <a:bodyPr anchor="t">
            <a:normAutofit/>
          </a:bodyPr>
          <a:lstStyle/>
          <a:p>
            <a:pPr algn="l"/>
            <a:endParaRPr lang="en-US">
              <a:solidFill>
                <a:srgbClr val="FFFFFF"/>
              </a:solidFill>
            </a:endParaRPr>
          </a:p>
        </p:txBody>
      </p:sp>
      <p:sp>
        <p:nvSpPr>
          <p:cNvPr id="26" name="sketch line">
            <a:extLst>
              <a:ext uri="{FF2B5EF4-FFF2-40B4-BE49-F238E27FC236}">
                <a16:creationId xmlns:a16="http://schemas.microsoft.com/office/drawing/2014/main" id="{63DAB858-5A0C-4AFF-AAC6-705EDF8DB7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17682" y="4043302"/>
            <a:ext cx="5303520" cy="18288"/>
          </a:xfrm>
          <a:custGeom>
            <a:avLst/>
            <a:gdLst>
              <a:gd name="csX0" fmla="*/ 0 w 5303520"/>
              <a:gd name="csY0" fmla="*/ 0 h 18288"/>
              <a:gd name="csX1" fmla="*/ 556870 w 5303520"/>
              <a:gd name="csY1" fmla="*/ 0 h 18288"/>
              <a:gd name="csX2" fmla="*/ 1272845 w 5303520"/>
              <a:gd name="csY2" fmla="*/ 0 h 18288"/>
              <a:gd name="csX3" fmla="*/ 1882750 w 5303520"/>
              <a:gd name="csY3" fmla="*/ 0 h 18288"/>
              <a:gd name="csX4" fmla="*/ 2439619 w 5303520"/>
              <a:gd name="csY4" fmla="*/ 0 h 18288"/>
              <a:gd name="csX5" fmla="*/ 3155594 w 5303520"/>
              <a:gd name="csY5" fmla="*/ 0 h 18288"/>
              <a:gd name="csX6" fmla="*/ 3818534 w 5303520"/>
              <a:gd name="csY6" fmla="*/ 0 h 18288"/>
              <a:gd name="csX7" fmla="*/ 4481474 w 5303520"/>
              <a:gd name="csY7" fmla="*/ 0 h 18288"/>
              <a:gd name="csX8" fmla="*/ 5303520 w 5303520"/>
              <a:gd name="csY8" fmla="*/ 0 h 18288"/>
              <a:gd name="csX9" fmla="*/ 5303520 w 5303520"/>
              <a:gd name="csY9" fmla="*/ 18288 h 18288"/>
              <a:gd name="csX10" fmla="*/ 4746650 w 5303520"/>
              <a:gd name="csY10" fmla="*/ 18288 h 18288"/>
              <a:gd name="csX11" fmla="*/ 4242816 w 5303520"/>
              <a:gd name="csY11" fmla="*/ 18288 h 18288"/>
              <a:gd name="csX12" fmla="*/ 3526841 w 5303520"/>
              <a:gd name="csY12" fmla="*/ 18288 h 18288"/>
              <a:gd name="csX13" fmla="*/ 2969971 w 5303520"/>
              <a:gd name="csY13" fmla="*/ 18288 h 18288"/>
              <a:gd name="csX14" fmla="*/ 2253996 w 5303520"/>
              <a:gd name="csY14" fmla="*/ 18288 h 18288"/>
              <a:gd name="csX15" fmla="*/ 1484986 w 5303520"/>
              <a:gd name="csY15" fmla="*/ 18288 h 18288"/>
              <a:gd name="csX16" fmla="*/ 875081 w 5303520"/>
              <a:gd name="csY16" fmla="*/ 18288 h 18288"/>
              <a:gd name="csX17" fmla="*/ 0 w 5303520"/>
              <a:gd name="csY17" fmla="*/ 18288 h 18288"/>
              <a:gd name="csX18" fmla="*/ 0 w 530352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303520" h="18288" fill="none" extrusionOk="0">
                <a:moveTo>
                  <a:pt x="0" y="0"/>
                </a:moveTo>
                <a:cubicBezTo>
                  <a:pt x="191807" y="-19560"/>
                  <a:pt x="373092" y="14032"/>
                  <a:pt x="556870" y="0"/>
                </a:cubicBezTo>
                <a:cubicBezTo>
                  <a:pt x="740648" y="-14032"/>
                  <a:pt x="1109645" y="5886"/>
                  <a:pt x="1272845" y="0"/>
                </a:cubicBezTo>
                <a:cubicBezTo>
                  <a:pt x="1436045" y="-5886"/>
                  <a:pt x="1723352" y="-21940"/>
                  <a:pt x="1882750" y="0"/>
                </a:cubicBezTo>
                <a:cubicBezTo>
                  <a:pt x="2042148" y="21940"/>
                  <a:pt x="2308812" y="-23394"/>
                  <a:pt x="2439619" y="0"/>
                </a:cubicBezTo>
                <a:cubicBezTo>
                  <a:pt x="2570426" y="23394"/>
                  <a:pt x="2936980" y="-3315"/>
                  <a:pt x="3155594" y="0"/>
                </a:cubicBezTo>
                <a:cubicBezTo>
                  <a:pt x="3374208" y="3315"/>
                  <a:pt x="3528026" y="24519"/>
                  <a:pt x="3818534" y="0"/>
                </a:cubicBezTo>
                <a:cubicBezTo>
                  <a:pt x="4109042" y="-24519"/>
                  <a:pt x="4161759" y="-18720"/>
                  <a:pt x="4481474" y="0"/>
                </a:cubicBezTo>
                <a:cubicBezTo>
                  <a:pt x="4801189" y="18720"/>
                  <a:pt x="5011126" y="27308"/>
                  <a:pt x="5303520" y="0"/>
                </a:cubicBezTo>
                <a:cubicBezTo>
                  <a:pt x="5304050" y="6954"/>
                  <a:pt x="5304254" y="12839"/>
                  <a:pt x="5303520" y="18288"/>
                </a:cubicBezTo>
                <a:cubicBezTo>
                  <a:pt x="5132450" y="501"/>
                  <a:pt x="4953391" y="18714"/>
                  <a:pt x="4746650" y="18288"/>
                </a:cubicBezTo>
                <a:cubicBezTo>
                  <a:pt x="4539909" y="17863"/>
                  <a:pt x="4361261" y="7168"/>
                  <a:pt x="4242816" y="18288"/>
                </a:cubicBezTo>
                <a:cubicBezTo>
                  <a:pt x="4124371" y="29408"/>
                  <a:pt x="3754907" y="21026"/>
                  <a:pt x="3526841" y="18288"/>
                </a:cubicBezTo>
                <a:cubicBezTo>
                  <a:pt x="3298775" y="15550"/>
                  <a:pt x="3164473" y="3913"/>
                  <a:pt x="2969971" y="18288"/>
                </a:cubicBezTo>
                <a:cubicBezTo>
                  <a:pt x="2775469" y="32664"/>
                  <a:pt x="2608536" y="2050"/>
                  <a:pt x="2253996" y="18288"/>
                </a:cubicBezTo>
                <a:cubicBezTo>
                  <a:pt x="1899456" y="34526"/>
                  <a:pt x="1752044" y="28789"/>
                  <a:pt x="1484986" y="18288"/>
                </a:cubicBezTo>
                <a:cubicBezTo>
                  <a:pt x="1217928" y="7788"/>
                  <a:pt x="1060609" y="-4784"/>
                  <a:pt x="875081" y="18288"/>
                </a:cubicBezTo>
                <a:cubicBezTo>
                  <a:pt x="689553" y="41360"/>
                  <a:pt x="188846" y="25228"/>
                  <a:pt x="0" y="18288"/>
                </a:cubicBezTo>
                <a:cubicBezTo>
                  <a:pt x="-570" y="9279"/>
                  <a:pt x="132" y="5100"/>
                  <a:pt x="0" y="0"/>
                </a:cubicBezTo>
                <a:close/>
              </a:path>
              <a:path w="5303520" h="18288" stroke="0" extrusionOk="0">
                <a:moveTo>
                  <a:pt x="0" y="0"/>
                </a:moveTo>
                <a:cubicBezTo>
                  <a:pt x="181149" y="2038"/>
                  <a:pt x="442175" y="-27591"/>
                  <a:pt x="609905" y="0"/>
                </a:cubicBezTo>
                <a:cubicBezTo>
                  <a:pt x="777636" y="27591"/>
                  <a:pt x="947554" y="-24271"/>
                  <a:pt x="1113739" y="0"/>
                </a:cubicBezTo>
                <a:cubicBezTo>
                  <a:pt x="1279924" y="24271"/>
                  <a:pt x="1721318" y="-30891"/>
                  <a:pt x="1882750" y="0"/>
                </a:cubicBezTo>
                <a:cubicBezTo>
                  <a:pt x="2044182" y="30891"/>
                  <a:pt x="2270822" y="-14002"/>
                  <a:pt x="2492654" y="0"/>
                </a:cubicBezTo>
                <a:cubicBezTo>
                  <a:pt x="2714486" y="14002"/>
                  <a:pt x="2822632" y="27292"/>
                  <a:pt x="3102559" y="0"/>
                </a:cubicBezTo>
                <a:cubicBezTo>
                  <a:pt x="3382487" y="-27292"/>
                  <a:pt x="3489743" y="-31235"/>
                  <a:pt x="3871570" y="0"/>
                </a:cubicBezTo>
                <a:cubicBezTo>
                  <a:pt x="4253397" y="31235"/>
                  <a:pt x="4301475" y="22800"/>
                  <a:pt x="4428439" y="0"/>
                </a:cubicBezTo>
                <a:cubicBezTo>
                  <a:pt x="4555403" y="-22800"/>
                  <a:pt x="5018410" y="43534"/>
                  <a:pt x="5303520" y="0"/>
                </a:cubicBezTo>
                <a:cubicBezTo>
                  <a:pt x="5302837" y="5414"/>
                  <a:pt x="5302800" y="12510"/>
                  <a:pt x="5303520" y="18288"/>
                </a:cubicBezTo>
                <a:cubicBezTo>
                  <a:pt x="5082751" y="18456"/>
                  <a:pt x="4993374" y="24100"/>
                  <a:pt x="4746650" y="18288"/>
                </a:cubicBezTo>
                <a:cubicBezTo>
                  <a:pt x="4499926" y="12477"/>
                  <a:pt x="4368648" y="-7187"/>
                  <a:pt x="4083710" y="18288"/>
                </a:cubicBezTo>
                <a:cubicBezTo>
                  <a:pt x="3798772" y="43763"/>
                  <a:pt x="3729434" y="5501"/>
                  <a:pt x="3473806" y="18288"/>
                </a:cubicBezTo>
                <a:cubicBezTo>
                  <a:pt x="3218178" y="31075"/>
                  <a:pt x="3056855" y="30003"/>
                  <a:pt x="2704795" y="18288"/>
                </a:cubicBezTo>
                <a:cubicBezTo>
                  <a:pt x="2352735" y="6573"/>
                  <a:pt x="2319447" y="29257"/>
                  <a:pt x="1935785" y="18288"/>
                </a:cubicBezTo>
                <a:cubicBezTo>
                  <a:pt x="1552123" y="7320"/>
                  <a:pt x="1532619" y="-467"/>
                  <a:pt x="1378915" y="18288"/>
                </a:cubicBezTo>
                <a:cubicBezTo>
                  <a:pt x="1225211" y="37043"/>
                  <a:pt x="1038692" y="34308"/>
                  <a:pt x="715975" y="18288"/>
                </a:cubicBezTo>
                <a:cubicBezTo>
                  <a:pt x="393258" y="2268"/>
                  <a:pt x="303768" y="26944"/>
                  <a:pt x="0" y="18288"/>
                </a:cubicBezTo>
                <a:cubicBezTo>
                  <a:pt x="-306" y="11061"/>
                  <a:pt x="-655" y="7751"/>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9E9EB57-31A2-84B2-BED7-9C4E0181E69F}"/>
              </a:ext>
            </a:extLst>
          </p:cNvPr>
          <p:cNvSpPr>
            <a:spLocks noGrp="1"/>
          </p:cNvSpPr>
          <p:nvPr>
            <p:ph type="title"/>
          </p:nvPr>
        </p:nvSpPr>
        <p:spPr>
          <a:xfrm>
            <a:off x="586478" y="1715506"/>
            <a:ext cx="3115265" cy="1750776"/>
          </a:xfrm>
        </p:spPr>
        <p:txBody>
          <a:bodyPr anchor="b">
            <a:normAutofit/>
          </a:bodyPr>
          <a:lstStyle/>
          <a:p>
            <a:pPr algn="r"/>
            <a:r>
              <a:rPr lang="en-US" sz="4000" b="1">
                <a:solidFill>
                  <a:srgbClr val="FFFFFF"/>
                </a:solidFill>
              </a:rPr>
              <a:t>GOOD EVENT</a:t>
            </a:r>
          </a:p>
        </p:txBody>
      </p:sp>
      <p:graphicFrame>
        <p:nvGraphicFramePr>
          <p:cNvPr id="23" name="Content Placeholder 2">
            <a:extLst>
              <a:ext uri="{FF2B5EF4-FFF2-40B4-BE49-F238E27FC236}">
                <a16:creationId xmlns:a16="http://schemas.microsoft.com/office/drawing/2014/main" id="{7D46453E-7D92-3F72-24F2-4598F1CC01D3}"/>
              </a:ext>
            </a:extLst>
          </p:cNvPr>
          <p:cNvGraphicFramePr>
            <a:graphicFrameLocks noGrp="1"/>
          </p:cNvGraphicFramePr>
          <p:nvPr>
            <p:ph idx="1"/>
            <p:extLst>
              <p:ext uri="{D42A27DB-BD31-4B8C-83A1-F6EECF244321}">
                <p14:modId xmlns:p14="http://schemas.microsoft.com/office/powerpoint/2010/main" val="3424739688"/>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008487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E0BE679-842A-2BA9-FA9A-AF73DE2CA124}"/>
              </a:ext>
            </a:extLst>
          </p:cNvPr>
          <p:cNvSpPr>
            <a:spLocks noGrp="1"/>
          </p:cNvSpPr>
          <p:nvPr>
            <p:ph type="title"/>
          </p:nvPr>
        </p:nvSpPr>
        <p:spPr>
          <a:xfrm>
            <a:off x="586478" y="1683756"/>
            <a:ext cx="3115265" cy="2396359"/>
          </a:xfrm>
        </p:spPr>
        <p:txBody>
          <a:bodyPr anchor="b">
            <a:normAutofit/>
          </a:bodyPr>
          <a:lstStyle/>
          <a:p>
            <a:pPr algn="r"/>
            <a:r>
              <a:rPr lang="en-US" sz="4000" b="1">
                <a:solidFill>
                  <a:srgbClr val="FFFFFF"/>
                </a:solidFill>
              </a:rPr>
              <a:t>Key Aspects of "Good Care" in LFPSE</a:t>
            </a:r>
          </a:p>
          <a:p>
            <a:pPr algn="r"/>
            <a:endParaRPr lang="en-US" sz="4000">
              <a:solidFill>
                <a:srgbClr val="FFFFFF"/>
              </a:solidFill>
            </a:endParaRPr>
          </a:p>
        </p:txBody>
      </p:sp>
      <p:graphicFrame>
        <p:nvGraphicFramePr>
          <p:cNvPr id="5" name="Content Placeholder 2">
            <a:extLst>
              <a:ext uri="{FF2B5EF4-FFF2-40B4-BE49-F238E27FC236}">
                <a16:creationId xmlns:a16="http://schemas.microsoft.com/office/drawing/2014/main" id="{E59FED68-6F7E-4833-93E3-E71F6E827C35}"/>
              </a:ext>
            </a:extLst>
          </p:cNvPr>
          <p:cNvGraphicFramePr>
            <a:graphicFrameLocks noGrp="1"/>
          </p:cNvGraphicFramePr>
          <p:nvPr>
            <p:ph idx="1"/>
            <p:extLst>
              <p:ext uri="{D42A27DB-BD31-4B8C-83A1-F6EECF244321}">
                <p14:modId xmlns:p14="http://schemas.microsoft.com/office/powerpoint/2010/main" val="1266477177"/>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977839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83BF4E1-6484-67FF-1F9E-A43F4D83CB7F}"/>
              </a:ext>
            </a:extLst>
          </p:cNvPr>
          <p:cNvSpPr>
            <a:spLocks noGrp="1"/>
          </p:cNvSpPr>
          <p:nvPr>
            <p:ph type="title"/>
          </p:nvPr>
        </p:nvSpPr>
        <p:spPr>
          <a:xfrm>
            <a:off x="686834" y="1153572"/>
            <a:ext cx="3200400" cy="4461163"/>
          </a:xfrm>
        </p:spPr>
        <p:txBody>
          <a:bodyPr>
            <a:normAutofit/>
          </a:bodyPr>
          <a:lstStyle/>
          <a:p>
            <a:r>
              <a:rPr lang="en-US">
                <a:solidFill>
                  <a:srgbClr val="FFFFFF"/>
                </a:solidFill>
              </a:rPr>
              <a:t>What to report on the good event form?</a:t>
            </a:r>
          </a:p>
          <a:p>
            <a:endParaRPr lang="en-US">
              <a:solidFill>
                <a:srgbClr val="FFFFFF"/>
              </a:solidFill>
            </a:endParaRPr>
          </a:p>
        </p:txBody>
      </p:sp>
      <p:sp>
        <p:nvSpPr>
          <p:cNvPr id="21" name="Arc 2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2" name="Content Placeholder 2">
            <a:extLst>
              <a:ext uri="{FF2B5EF4-FFF2-40B4-BE49-F238E27FC236}">
                <a16:creationId xmlns:a16="http://schemas.microsoft.com/office/drawing/2014/main" id="{97AE36B1-074C-0A2B-FF79-A6BC7C878314}"/>
              </a:ext>
            </a:extLst>
          </p:cNvPr>
          <p:cNvSpPr>
            <a:spLocks noGrp="1"/>
          </p:cNvSpPr>
          <p:nvPr>
            <p:ph idx="1"/>
          </p:nvPr>
        </p:nvSpPr>
        <p:spPr>
          <a:xfrm>
            <a:off x="4447308" y="591344"/>
            <a:ext cx="6906491" cy="5585619"/>
          </a:xfrm>
        </p:spPr>
        <p:txBody>
          <a:bodyPr vert="horz" lIns="91440" tIns="45720" rIns="91440" bIns="45720" rtlCol="0" anchor="ctr">
            <a:normAutofit/>
          </a:bodyPr>
          <a:lstStyle/>
          <a:p>
            <a:r>
              <a:rPr lang="en-US" sz="2200"/>
              <a:t>Positive learning opportunities, sharing experiences or learning from things that have gone well whilst delivering care.</a:t>
            </a:r>
          </a:p>
          <a:p>
            <a:endParaRPr lang="en-US" sz="2200"/>
          </a:p>
          <a:p>
            <a:pPr marL="0" indent="0">
              <a:buNone/>
            </a:pPr>
            <a:r>
              <a:rPr lang="en-US" sz="2200"/>
              <a:t>Consider the following points; </a:t>
            </a:r>
          </a:p>
          <a:p>
            <a:r>
              <a:rPr lang="en-US" sz="2200"/>
              <a:t>How could this excellence be amplified or recreated in the future?</a:t>
            </a:r>
          </a:p>
          <a:p>
            <a:r>
              <a:rPr lang="en-US" sz="2200"/>
              <a:t>What were the strength of care, or service delivery points at which something went particularly well in the care of the patient?</a:t>
            </a:r>
          </a:p>
          <a:p>
            <a:r>
              <a:rPr lang="en-US" sz="2200"/>
              <a:t>What worked well?</a:t>
            </a:r>
          </a:p>
          <a:p>
            <a:r>
              <a:rPr lang="en-US" sz="2200"/>
              <a:t>How will you share the learning?</a:t>
            </a:r>
          </a:p>
          <a:p>
            <a:r>
              <a:rPr lang="en-US" sz="2200"/>
              <a:t>What can ELFT do to support you and your team embed this good practice across the </a:t>
            </a:r>
            <a:r>
              <a:rPr lang="en-US" sz="2200" err="1"/>
              <a:t>organisation</a:t>
            </a:r>
            <a:r>
              <a:rPr lang="en-US" sz="2200"/>
              <a:t>?</a:t>
            </a:r>
          </a:p>
          <a:p>
            <a:endParaRPr lang="en-US" sz="2200"/>
          </a:p>
        </p:txBody>
      </p:sp>
    </p:spTree>
    <p:extLst>
      <p:ext uri="{BB962C8B-B14F-4D97-AF65-F5344CB8AC3E}">
        <p14:creationId xmlns:p14="http://schemas.microsoft.com/office/powerpoint/2010/main" val="818245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0B0004020202020204"/>
              <a:ea typeface="+mn-ea"/>
              <a:cs typeface="+mn-cs"/>
            </a:endParaRPr>
          </a:p>
        </p:txBody>
      </p:sp>
      <p:sp>
        <p:nvSpPr>
          <p:cNvPr id="20" name="Freeform: Shape 1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0B0004020202020204"/>
              <a:ea typeface="+mn-ea"/>
              <a:cs typeface="+mn-cs"/>
            </a:endParaRPr>
          </a:p>
        </p:txBody>
      </p:sp>
      <p:sp>
        <p:nvSpPr>
          <p:cNvPr id="2" name="Title 1">
            <a:extLst>
              <a:ext uri="{FF2B5EF4-FFF2-40B4-BE49-F238E27FC236}">
                <a16:creationId xmlns:a16="http://schemas.microsoft.com/office/drawing/2014/main" id="{183BF4E1-6484-67FF-1F9E-A43F4D83CB7F}"/>
              </a:ext>
            </a:extLst>
          </p:cNvPr>
          <p:cNvSpPr>
            <a:spLocks noGrp="1"/>
          </p:cNvSpPr>
          <p:nvPr>
            <p:ph type="title"/>
          </p:nvPr>
        </p:nvSpPr>
        <p:spPr>
          <a:xfrm>
            <a:off x="153433" y="591344"/>
            <a:ext cx="3242909" cy="5210742"/>
          </a:xfrm>
        </p:spPr>
        <p:txBody>
          <a:bodyPr>
            <a:normAutofit fontScale="90000"/>
          </a:bodyPr>
          <a:lstStyle/>
          <a:p>
            <a:r>
              <a:rPr lang="en-US" dirty="0">
                <a:solidFill>
                  <a:srgbClr val="FFFFFF"/>
                </a:solidFill>
              </a:rPr>
              <a:t>How to access the good event form? </a:t>
            </a:r>
            <a:br>
              <a:rPr lang="en-US" dirty="0">
                <a:solidFill>
                  <a:srgbClr val="FFFFFF"/>
                </a:solidFill>
              </a:rPr>
            </a:br>
            <a:br>
              <a:rPr lang="en-US" dirty="0">
                <a:solidFill>
                  <a:srgbClr val="FFFFFF"/>
                </a:solidFill>
              </a:rPr>
            </a:br>
            <a:r>
              <a:rPr lang="en-US" dirty="0">
                <a:solidFill>
                  <a:srgbClr val="FFFFFF"/>
                </a:solidFill>
              </a:rPr>
              <a:t>Simply select Good Care from the LFPSE Incident Form. </a:t>
            </a:r>
          </a:p>
          <a:p>
            <a:endParaRPr lang="en-US" dirty="0">
              <a:solidFill>
                <a:srgbClr val="FFFFFF"/>
              </a:solidFill>
            </a:endParaRPr>
          </a:p>
        </p:txBody>
      </p:sp>
      <p:sp>
        <p:nvSpPr>
          <p:cNvPr id="21" name="Arc 2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0B0004020202020204"/>
              <a:ea typeface="+mn-ea"/>
              <a:cs typeface="+mn-cs"/>
            </a:endParaRPr>
          </a:p>
        </p:txBody>
      </p:sp>
      <p:sp>
        <p:nvSpPr>
          <p:cNvPr id="22" name="Content Placeholder 2">
            <a:extLst>
              <a:ext uri="{FF2B5EF4-FFF2-40B4-BE49-F238E27FC236}">
                <a16:creationId xmlns:a16="http://schemas.microsoft.com/office/drawing/2014/main" id="{97AE36B1-074C-0A2B-FF79-A6BC7C878314}"/>
              </a:ext>
            </a:extLst>
          </p:cNvPr>
          <p:cNvSpPr>
            <a:spLocks noGrp="1"/>
          </p:cNvSpPr>
          <p:nvPr>
            <p:ph idx="1"/>
          </p:nvPr>
        </p:nvSpPr>
        <p:spPr>
          <a:xfrm>
            <a:off x="4447308" y="591344"/>
            <a:ext cx="6906491" cy="5585619"/>
          </a:xfrm>
        </p:spPr>
        <p:txBody>
          <a:bodyPr vert="horz" lIns="91440" tIns="45720" rIns="91440" bIns="45720" rtlCol="0" anchor="ctr">
            <a:normAutofit/>
          </a:bodyPr>
          <a:lstStyle/>
          <a:p>
            <a:endParaRPr lang="en-US" sz="2200" dirty="0"/>
          </a:p>
          <a:p>
            <a:endParaRPr lang="en-US" sz="2200" dirty="0"/>
          </a:p>
          <a:p>
            <a:endParaRPr lang="en-US" sz="2200" dirty="0"/>
          </a:p>
          <a:p>
            <a:endParaRPr lang="en-US" sz="2200" dirty="0"/>
          </a:p>
          <a:p>
            <a:endParaRPr lang="en-US" sz="2200" dirty="0"/>
          </a:p>
          <a:p>
            <a:endParaRPr lang="en-US" sz="2200" dirty="0"/>
          </a:p>
        </p:txBody>
      </p:sp>
      <p:pic>
        <p:nvPicPr>
          <p:cNvPr id="3" name="Picture 2"/>
          <p:cNvPicPr>
            <a:picLocks noChangeAspect="1"/>
          </p:cNvPicPr>
          <p:nvPr/>
        </p:nvPicPr>
        <p:blipFill>
          <a:blip r:embed="rId2"/>
          <a:stretch>
            <a:fillRect/>
          </a:stretch>
        </p:blipFill>
        <p:spPr>
          <a:xfrm>
            <a:off x="3396343" y="1886128"/>
            <a:ext cx="8795657" cy="3915958"/>
          </a:xfrm>
          <a:prstGeom prst="rect">
            <a:avLst/>
          </a:prstGeom>
        </p:spPr>
      </p:pic>
    </p:spTree>
    <p:extLst>
      <p:ext uri="{BB962C8B-B14F-4D97-AF65-F5344CB8AC3E}">
        <p14:creationId xmlns:p14="http://schemas.microsoft.com/office/powerpoint/2010/main" val="656172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6C2DFBB-0579-48B1-C72F-B5ACF1309E3A}"/>
              </a:ext>
            </a:extLst>
          </p:cNvPr>
          <p:cNvSpPr>
            <a:spLocks noGrp="1"/>
          </p:cNvSpPr>
          <p:nvPr>
            <p:ph type="title"/>
          </p:nvPr>
        </p:nvSpPr>
        <p:spPr>
          <a:xfrm>
            <a:off x="1371599" y="294538"/>
            <a:ext cx="9895951" cy="1033669"/>
          </a:xfrm>
        </p:spPr>
        <p:txBody>
          <a:bodyPr>
            <a:normAutofit/>
          </a:bodyPr>
          <a:lstStyle/>
          <a:p>
            <a:r>
              <a:rPr lang="en-US" sz="2500" b="1">
                <a:solidFill>
                  <a:srgbClr val="FFFFFF"/>
                </a:solidFill>
                <a:latin typeface="Aptos"/>
              </a:rPr>
              <a:t>A Good Care event is a positive learning opportunity from care events that have gone well whilst delivering care to and for patients</a:t>
            </a:r>
            <a:endParaRPr lang="en-US" sz="2500" b="1">
              <a:solidFill>
                <a:srgbClr val="FFFFFF"/>
              </a:solidFill>
            </a:endParaRPr>
          </a:p>
        </p:txBody>
      </p:sp>
      <p:sp>
        <p:nvSpPr>
          <p:cNvPr id="33" name="Content Placeholder 2">
            <a:extLst>
              <a:ext uri="{FF2B5EF4-FFF2-40B4-BE49-F238E27FC236}">
                <a16:creationId xmlns:a16="http://schemas.microsoft.com/office/drawing/2014/main" id="{9B8ABF67-0829-F5B0-FA59-366822E52F05}"/>
              </a:ext>
            </a:extLst>
          </p:cNvPr>
          <p:cNvSpPr>
            <a:spLocks noGrp="1"/>
          </p:cNvSpPr>
          <p:nvPr>
            <p:ph idx="1"/>
          </p:nvPr>
        </p:nvSpPr>
        <p:spPr>
          <a:xfrm>
            <a:off x="1371599" y="2318197"/>
            <a:ext cx="9724031" cy="3683358"/>
          </a:xfrm>
        </p:spPr>
        <p:txBody>
          <a:bodyPr vert="horz" lIns="91440" tIns="45720" rIns="91440" bIns="45720" rtlCol="0" anchor="ctr">
            <a:noAutofit/>
          </a:bodyPr>
          <a:lstStyle/>
          <a:p>
            <a:r>
              <a:rPr lang="en-US" dirty="0"/>
              <a:t>Important to note this should not be confused with compliments or </a:t>
            </a:r>
            <a:r>
              <a:rPr lang="en-US" dirty="0" err="1"/>
              <a:t>Greatix</a:t>
            </a:r>
            <a:r>
              <a:rPr lang="en-US" dirty="0"/>
              <a:t>.  </a:t>
            </a:r>
          </a:p>
          <a:p>
            <a:pPr marL="0" indent="0">
              <a:buNone/>
            </a:pPr>
            <a:r>
              <a:rPr lang="en-US"/>
              <a:t>Example published by NHSE </a:t>
            </a:r>
            <a:endParaRPr lang="en-US" dirty="0"/>
          </a:p>
          <a:p>
            <a:r>
              <a:rPr lang="en-US" dirty="0"/>
              <a:t>“</a:t>
            </a:r>
            <a:r>
              <a:rPr lang="en-US" i="1" dirty="0"/>
              <a:t>pioneering the adoption of elastomeric devices to facilitate early discharge of patients on antibiotics. Since their introduction at the beginning of the year, these devices have saved 1750 bed days for a total of 120 patients, with no increase to the number of readmissions in comparison to the baseline. Further evaluation on satisfaction and outcomes is being carried out and the evidence will be shared with the ICB”.</a:t>
            </a:r>
          </a:p>
          <a:p>
            <a:endParaRPr lang="en-US" sz="2000"/>
          </a:p>
        </p:txBody>
      </p:sp>
    </p:spTree>
    <p:extLst>
      <p:ext uri="{BB962C8B-B14F-4D97-AF65-F5344CB8AC3E}">
        <p14:creationId xmlns:p14="http://schemas.microsoft.com/office/powerpoint/2010/main" val="37116776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14</TotalTime>
  <Words>389</Words>
  <Application>Microsoft Office PowerPoint</Application>
  <PresentationFormat>Widescreen</PresentationFormat>
  <Paragraphs>27</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Aptos</vt:lpstr>
      <vt:lpstr>Aptos Display</vt:lpstr>
      <vt:lpstr>Arial</vt:lpstr>
      <vt:lpstr>office theme</vt:lpstr>
      <vt:lpstr>Reporting Good Events on InPhase </vt:lpstr>
      <vt:lpstr>GOOD EVENT</vt:lpstr>
      <vt:lpstr>Key Aspects of "Good Care" in LFPSE </vt:lpstr>
      <vt:lpstr>What to report on the good event form? </vt:lpstr>
      <vt:lpstr>How to access the good event form?   Simply select Good Care from the LFPSE Incident Form.  </vt:lpstr>
      <vt:lpstr>A Good Care event is a positive learning opportunity from care events that have gone well whilst delivering care to and for patients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Sims Joanne</dc:creator>
  <cp:lastModifiedBy>KHATUN, Rashida (EAST LONDON NHS FOUNDATION TRUST)</cp:lastModifiedBy>
  <cp:revision>73</cp:revision>
  <dcterms:created xsi:type="dcterms:W3CDTF">2013-07-15T20:26:40Z</dcterms:created>
  <dcterms:modified xsi:type="dcterms:W3CDTF">2026-03-03T14:48:37Z</dcterms:modified>
</cp:coreProperties>
</file>