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86" d="100"/>
          <a:sy n="86" d="100"/>
        </p:scale>
        <p:origin x="514"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F3C68F-52E1-4C10-B943-81448DA8A4B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8DFB0F34-D6E6-4D25-806D-01E8EEABB96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880F413E-53E1-4AFE-B4CF-4BD0E4CC97AD}"/>
              </a:ext>
            </a:extLst>
          </p:cNvPr>
          <p:cNvSpPr>
            <a:spLocks noGrp="1"/>
          </p:cNvSpPr>
          <p:nvPr>
            <p:ph type="dt" sz="half" idx="10"/>
          </p:nvPr>
        </p:nvSpPr>
        <p:spPr/>
        <p:txBody>
          <a:bodyPr/>
          <a:lstStyle/>
          <a:p>
            <a:fld id="{10592D6E-0EAB-4A57-905A-CE4E7BF206C0}" type="datetimeFigureOut">
              <a:rPr lang="en-GB" smtClean="0"/>
              <a:t>26/05/2026</a:t>
            </a:fld>
            <a:endParaRPr lang="en-GB"/>
          </a:p>
        </p:txBody>
      </p:sp>
      <p:sp>
        <p:nvSpPr>
          <p:cNvPr id="5" name="Footer Placeholder 4">
            <a:extLst>
              <a:ext uri="{FF2B5EF4-FFF2-40B4-BE49-F238E27FC236}">
                <a16:creationId xmlns:a16="http://schemas.microsoft.com/office/drawing/2014/main" id="{29C82681-E396-4B17-8F40-C304695537E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3278FDB-B9B3-438A-BD51-334722ECC672}"/>
              </a:ext>
            </a:extLst>
          </p:cNvPr>
          <p:cNvSpPr>
            <a:spLocks noGrp="1"/>
          </p:cNvSpPr>
          <p:nvPr>
            <p:ph type="sldNum" sz="quarter" idx="12"/>
          </p:nvPr>
        </p:nvSpPr>
        <p:spPr/>
        <p:txBody>
          <a:bodyPr/>
          <a:lstStyle/>
          <a:p>
            <a:fld id="{4D594B01-8102-4B9B-A36A-BB451D46312B}" type="slidenum">
              <a:rPr lang="en-GB" smtClean="0"/>
              <a:t>‹#›</a:t>
            </a:fld>
            <a:endParaRPr lang="en-GB"/>
          </a:p>
        </p:txBody>
      </p:sp>
    </p:spTree>
    <p:extLst>
      <p:ext uri="{BB962C8B-B14F-4D97-AF65-F5344CB8AC3E}">
        <p14:creationId xmlns:p14="http://schemas.microsoft.com/office/powerpoint/2010/main" val="12484653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3C4165-8CCB-497B-9C8D-8D6220B5BC75}"/>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0E1BF137-C910-48A1-9283-A4DF74C5580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F4FD2B8E-1652-43F9-94C7-B3E8E2C84F52}"/>
              </a:ext>
            </a:extLst>
          </p:cNvPr>
          <p:cNvSpPr>
            <a:spLocks noGrp="1"/>
          </p:cNvSpPr>
          <p:nvPr>
            <p:ph type="dt" sz="half" idx="10"/>
          </p:nvPr>
        </p:nvSpPr>
        <p:spPr/>
        <p:txBody>
          <a:bodyPr/>
          <a:lstStyle/>
          <a:p>
            <a:fld id="{10592D6E-0EAB-4A57-905A-CE4E7BF206C0}" type="datetimeFigureOut">
              <a:rPr lang="en-GB" smtClean="0"/>
              <a:t>26/05/2026</a:t>
            </a:fld>
            <a:endParaRPr lang="en-GB"/>
          </a:p>
        </p:txBody>
      </p:sp>
      <p:sp>
        <p:nvSpPr>
          <p:cNvPr id="5" name="Footer Placeholder 4">
            <a:extLst>
              <a:ext uri="{FF2B5EF4-FFF2-40B4-BE49-F238E27FC236}">
                <a16:creationId xmlns:a16="http://schemas.microsoft.com/office/drawing/2014/main" id="{4FDFA19B-51E1-42BF-83A2-280102BDB69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A381522-4080-4708-98A1-D8A9846D3DA1}"/>
              </a:ext>
            </a:extLst>
          </p:cNvPr>
          <p:cNvSpPr>
            <a:spLocks noGrp="1"/>
          </p:cNvSpPr>
          <p:nvPr>
            <p:ph type="sldNum" sz="quarter" idx="12"/>
          </p:nvPr>
        </p:nvSpPr>
        <p:spPr/>
        <p:txBody>
          <a:bodyPr/>
          <a:lstStyle/>
          <a:p>
            <a:fld id="{4D594B01-8102-4B9B-A36A-BB451D46312B}" type="slidenum">
              <a:rPr lang="en-GB" smtClean="0"/>
              <a:t>‹#›</a:t>
            </a:fld>
            <a:endParaRPr lang="en-GB"/>
          </a:p>
        </p:txBody>
      </p:sp>
    </p:spTree>
    <p:extLst>
      <p:ext uri="{BB962C8B-B14F-4D97-AF65-F5344CB8AC3E}">
        <p14:creationId xmlns:p14="http://schemas.microsoft.com/office/powerpoint/2010/main" val="4634071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1611E78-2A6C-4069-AEC6-C349CCC5BC82}"/>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ACEB25B1-6826-45D0-92A1-A297FEEA2001}"/>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6C6BDB43-506A-49DE-8CFA-897BD7A3D556}"/>
              </a:ext>
            </a:extLst>
          </p:cNvPr>
          <p:cNvSpPr>
            <a:spLocks noGrp="1"/>
          </p:cNvSpPr>
          <p:nvPr>
            <p:ph type="dt" sz="half" idx="10"/>
          </p:nvPr>
        </p:nvSpPr>
        <p:spPr/>
        <p:txBody>
          <a:bodyPr/>
          <a:lstStyle/>
          <a:p>
            <a:fld id="{10592D6E-0EAB-4A57-905A-CE4E7BF206C0}" type="datetimeFigureOut">
              <a:rPr lang="en-GB" smtClean="0"/>
              <a:t>26/05/2026</a:t>
            </a:fld>
            <a:endParaRPr lang="en-GB"/>
          </a:p>
        </p:txBody>
      </p:sp>
      <p:sp>
        <p:nvSpPr>
          <p:cNvPr id="5" name="Footer Placeholder 4">
            <a:extLst>
              <a:ext uri="{FF2B5EF4-FFF2-40B4-BE49-F238E27FC236}">
                <a16:creationId xmlns:a16="http://schemas.microsoft.com/office/drawing/2014/main" id="{5FAE47D8-39B4-4FFF-BD7D-5B8A56524AA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B809F7B-E9BB-48F0-A237-A37B8EBEB47C}"/>
              </a:ext>
            </a:extLst>
          </p:cNvPr>
          <p:cNvSpPr>
            <a:spLocks noGrp="1"/>
          </p:cNvSpPr>
          <p:nvPr>
            <p:ph type="sldNum" sz="quarter" idx="12"/>
          </p:nvPr>
        </p:nvSpPr>
        <p:spPr/>
        <p:txBody>
          <a:bodyPr/>
          <a:lstStyle/>
          <a:p>
            <a:fld id="{4D594B01-8102-4B9B-A36A-BB451D46312B}" type="slidenum">
              <a:rPr lang="en-GB" smtClean="0"/>
              <a:t>‹#›</a:t>
            </a:fld>
            <a:endParaRPr lang="en-GB"/>
          </a:p>
        </p:txBody>
      </p:sp>
    </p:spTree>
    <p:extLst>
      <p:ext uri="{BB962C8B-B14F-4D97-AF65-F5344CB8AC3E}">
        <p14:creationId xmlns:p14="http://schemas.microsoft.com/office/powerpoint/2010/main" val="36144459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FC2B83-6149-4BD4-AA57-191AE913221E}"/>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FABF5892-1A6D-4F0C-A6DB-BFCE2F762412}"/>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50EE017-FAA6-4931-8192-B85FBED09F45}"/>
              </a:ext>
            </a:extLst>
          </p:cNvPr>
          <p:cNvSpPr>
            <a:spLocks noGrp="1"/>
          </p:cNvSpPr>
          <p:nvPr>
            <p:ph type="dt" sz="half" idx="10"/>
          </p:nvPr>
        </p:nvSpPr>
        <p:spPr/>
        <p:txBody>
          <a:bodyPr/>
          <a:lstStyle/>
          <a:p>
            <a:fld id="{10592D6E-0EAB-4A57-905A-CE4E7BF206C0}" type="datetimeFigureOut">
              <a:rPr lang="en-GB" smtClean="0"/>
              <a:t>26/05/2026</a:t>
            </a:fld>
            <a:endParaRPr lang="en-GB"/>
          </a:p>
        </p:txBody>
      </p:sp>
      <p:sp>
        <p:nvSpPr>
          <p:cNvPr id="5" name="Footer Placeholder 4">
            <a:extLst>
              <a:ext uri="{FF2B5EF4-FFF2-40B4-BE49-F238E27FC236}">
                <a16:creationId xmlns:a16="http://schemas.microsoft.com/office/drawing/2014/main" id="{75811253-8B3E-4DD7-B3F9-A9BE0B6CE8B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A2BFAFA-4880-4395-B9B6-8A054A88A617}"/>
              </a:ext>
            </a:extLst>
          </p:cNvPr>
          <p:cNvSpPr>
            <a:spLocks noGrp="1"/>
          </p:cNvSpPr>
          <p:nvPr>
            <p:ph type="sldNum" sz="quarter" idx="12"/>
          </p:nvPr>
        </p:nvSpPr>
        <p:spPr/>
        <p:txBody>
          <a:bodyPr/>
          <a:lstStyle/>
          <a:p>
            <a:fld id="{4D594B01-8102-4B9B-A36A-BB451D46312B}" type="slidenum">
              <a:rPr lang="en-GB" smtClean="0"/>
              <a:t>‹#›</a:t>
            </a:fld>
            <a:endParaRPr lang="en-GB"/>
          </a:p>
        </p:txBody>
      </p:sp>
    </p:spTree>
    <p:extLst>
      <p:ext uri="{BB962C8B-B14F-4D97-AF65-F5344CB8AC3E}">
        <p14:creationId xmlns:p14="http://schemas.microsoft.com/office/powerpoint/2010/main" val="4869994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5D2330-952F-4043-B595-FB43D03171B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BAA6D8AD-3C7F-4765-B207-B911A7D2399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7183551-71C3-4011-9C02-5A8142AD78E7}"/>
              </a:ext>
            </a:extLst>
          </p:cNvPr>
          <p:cNvSpPr>
            <a:spLocks noGrp="1"/>
          </p:cNvSpPr>
          <p:nvPr>
            <p:ph type="dt" sz="half" idx="10"/>
          </p:nvPr>
        </p:nvSpPr>
        <p:spPr/>
        <p:txBody>
          <a:bodyPr/>
          <a:lstStyle/>
          <a:p>
            <a:fld id="{10592D6E-0EAB-4A57-905A-CE4E7BF206C0}" type="datetimeFigureOut">
              <a:rPr lang="en-GB" smtClean="0"/>
              <a:t>26/05/2026</a:t>
            </a:fld>
            <a:endParaRPr lang="en-GB"/>
          </a:p>
        </p:txBody>
      </p:sp>
      <p:sp>
        <p:nvSpPr>
          <p:cNvPr id="5" name="Footer Placeholder 4">
            <a:extLst>
              <a:ext uri="{FF2B5EF4-FFF2-40B4-BE49-F238E27FC236}">
                <a16:creationId xmlns:a16="http://schemas.microsoft.com/office/drawing/2014/main" id="{2A2931ED-231A-4F02-A0F0-52F8809653D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CA5F160-FD5E-4F7F-B00E-1A59D6338170}"/>
              </a:ext>
            </a:extLst>
          </p:cNvPr>
          <p:cNvSpPr>
            <a:spLocks noGrp="1"/>
          </p:cNvSpPr>
          <p:nvPr>
            <p:ph type="sldNum" sz="quarter" idx="12"/>
          </p:nvPr>
        </p:nvSpPr>
        <p:spPr/>
        <p:txBody>
          <a:bodyPr/>
          <a:lstStyle/>
          <a:p>
            <a:fld id="{4D594B01-8102-4B9B-A36A-BB451D46312B}" type="slidenum">
              <a:rPr lang="en-GB" smtClean="0"/>
              <a:t>‹#›</a:t>
            </a:fld>
            <a:endParaRPr lang="en-GB"/>
          </a:p>
        </p:txBody>
      </p:sp>
    </p:spTree>
    <p:extLst>
      <p:ext uri="{BB962C8B-B14F-4D97-AF65-F5344CB8AC3E}">
        <p14:creationId xmlns:p14="http://schemas.microsoft.com/office/powerpoint/2010/main" val="4010961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BDDAE2-39B7-4C92-8B19-869A93D5F90B}"/>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8CFBA58F-62AD-41E3-A08D-08644EAC66B3}"/>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00E97693-08C1-4FE8-B42B-0BDC64EA606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D1004A35-A4EB-4397-AD84-65680B4907DF}"/>
              </a:ext>
            </a:extLst>
          </p:cNvPr>
          <p:cNvSpPr>
            <a:spLocks noGrp="1"/>
          </p:cNvSpPr>
          <p:nvPr>
            <p:ph type="dt" sz="half" idx="10"/>
          </p:nvPr>
        </p:nvSpPr>
        <p:spPr/>
        <p:txBody>
          <a:bodyPr/>
          <a:lstStyle/>
          <a:p>
            <a:fld id="{10592D6E-0EAB-4A57-905A-CE4E7BF206C0}" type="datetimeFigureOut">
              <a:rPr lang="en-GB" smtClean="0"/>
              <a:t>26/05/2026</a:t>
            </a:fld>
            <a:endParaRPr lang="en-GB"/>
          </a:p>
        </p:txBody>
      </p:sp>
      <p:sp>
        <p:nvSpPr>
          <p:cNvPr id="6" name="Footer Placeholder 5">
            <a:extLst>
              <a:ext uri="{FF2B5EF4-FFF2-40B4-BE49-F238E27FC236}">
                <a16:creationId xmlns:a16="http://schemas.microsoft.com/office/drawing/2014/main" id="{07370045-DF87-447E-A2C9-8AADC97AAD97}"/>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AE876259-766A-4DA3-9531-46D7A48D5251}"/>
              </a:ext>
            </a:extLst>
          </p:cNvPr>
          <p:cNvSpPr>
            <a:spLocks noGrp="1"/>
          </p:cNvSpPr>
          <p:nvPr>
            <p:ph type="sldNum" sz="quarter" idx="12"/>
          </p:nvPr>
        </p:nvSpPr>
        <p:spPr/>
        <p:txBody>
          <a:bodyPr/>
          <a:lstStyle/>
          <a:p>
            <a:fld id="{4D594B01-8102-4B9B-A36A-BB451D46312B}" type="slidenum">
              <a:rPr lang="en-GB" smtClean="0"/>
              <a:t>‹#›</a:t>
            </a:fld>
            <a:endParaRPr lang="en-GB"/>
          </a:p>
        </p:txBody>
      </p:sp>
    </p:spTree>
    <p:extLst>
      <p:ext uri="{BB962C8B-B14F-4D97-AF65-F5344CB8AC3E}">
        <p14:creationId xmlns:p14="http://schemas.microsoft.com/office/powerpoint/2010/main" val="36189688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D8C378-9A88-4060-8166-2B0DFC96E980}"/>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988EA948-9EB0-430B-8D13-F582C6EC8DC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B78B04B-F186-462F-BE80-B33848CE1C5B}"/>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593551B5-8AAF-4D84-89A3-0A202D67934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18E6D34-EB69-4D21-B633-A434B89861A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ECE2DD49-FA00-4344-A8DE-F41F8B7D446F}"/>
              </a:ext>
            </a:extLst>
          </p:cNvPr>
          <p:cNvSpPr>
            <a:spLocks noGrp="1"/>
          </p:cNvSpPr>
          <p:nvPr>
            <p:ph type="dt" sz="half" idx="10"/>
          </p:nvPr>
        </p:nvSpPr>
        <p:spPr/>
        <p:txBody>
          <a:bodyPr/>
          <a:lstStyle/>
          <a:p>
            <a:fld id="{10592D6E-0EAB-4A57-905A-CE4E7BF206C0}" type="datetimeFigureOut">
              <a:rPr lang="en-GB" smtClean="0"/>
              <a:t>26/05/2026</a:t>
            </a:fld>
            <a:endParaRPr lang="en-GB"/>
          </a:p>
        </p:txBody>
      </p:sp>
      <p:sp>
        <p:nvSpPr>
          <p:cNvPr id="8" name="Footer Placeholder 7">
            <a:extLst>
              <a:ext uri="{FF2B5EF4-FFF2-40B4-BE49-F238E27FC236}">
                <a16:creationId xmlns:a16="http://schemas.microsoft.com/office/drawing/2014/main" id="{7E48544A-2AC6-4BC6-BA5B-4F9AC3BB4DA0}"/>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EB1F4118-06B3-4FDE-88C9-F50E201671F5}"/>
              </a:ext>
            </a:extLst>
          </p:cNvPr>
          <p:cNvSpPr>
            <a:spLocks noGrp="1"/>
          </p:cNvSpPr>
          <p:nvPr>
            <p:ph type="sldNum" sz="quarter" idx="12"/>
          </p:nvPr>
        </p:nvSpPr>
        <p:spPr/>
        <p:txBody>
          <a:bodyPr/>
          <a:lstStyle/>
          <a:p>
            <a:fld id="{4D594B01-8102-4B9B-A36A-BB451D46312B}" type="slidenum">
              <a:rPr lang="en-GB" smtClean="0"/>
              <a:t>‹#›</a:t>
            </a:fld>
            <a:endParaRPr lang="en-GB"/>
          </a:p>
        </p:txBody>
      </p:sp>
    </p:spTree>
    <p:extLst>
      <p:ext uri="{BB962C8B-B14F-4D97-AF65-F5344CB8AC3E}">
        <p14:creationId xmlns:p14="http://schemas.microsoft.com/office/powerpoint/2010/main" val="3151247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484D13-BC1B-43FB-965F-361546668B00}"/>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C8D6F6F3-A2B7-4596-BBAC-D2AD3BD2ED9F}"/>
              </a:ext>
            </a:extLst>
          </p:cNvPr>
          <p:cNvSpPr>
            <a:spLocks noGrp="1"/>
          </p:cNvSpPr>
          <p:nvPr>
            <p:ph type="dt" sz="half" idx="10"/>
          </p:nvPr>
        </p:nvSpPr>
        <p:spPr/>
        <p:txBody>
          <a:bodyPr/>
          <a:lstStyle/>
          <a:p>
            <a:fld id="{10592D6E-0EAB-4A57-905A-CE4E7BF206C0}" type="datetimeFigureOut">
              <a:rPr lang="en-GB" smtClean="0"/>
              <a:t>26/05/2026</a:t>
            </a:fld>
            <a:endParaRPr lang="en-GB"/>
          </a:p>
        </p:txBody>
      </p:sp>
      <p:sp>
        <p:nvSpPr>
          <p:cNvPr id="4" name="Footer Placeholder 3">
            <a:extLst>
              <a:ext uri="{FF2B5EF4-FFF2-40B4-BE49-F238E27FC236}">
                <a16:creationId xmlns:a16="http://schemas.microsoft.com/office/drawing/2014/main" id="{BED89769-7803-4084-80C3-0CB143401AE6}"/>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8C4F1DA5-0B79-485B-9047-A9AE6AA5ACE0}"/>
              </a:ext>
            </a:extLst>
          </p:cNvPr>
          <p:cNvSpPr>
            <a:spLocks noGrp="1"/>
          </p:cNvSpPr>
          <p:nvPr>
            <p:ph type="sldNum" sz="quarter" idx="12"/>
          </p:nvPr>
        </p:nvSpPr>
        <p:spPr/>
        <p:txBody>
          <a:bodyPr/>
          <a:lstStyle/>
          <a:p>
            <a:fld id="{4D594B01-8102-4B9B-A36A-BB451D46312B}" type="slidenum">
              <a:rPr lang="en-GB" smtClean="0"/>
              <a:t>‹#›</a:t>
            </a:fld>
            <a:endParaRPr lang="en-GB"/>
          </a:p>
        </p:txBody>
      </p:sp>
    </p:spTree>
    <p:extLst>
      <p:ext uri="{BB962C8B-B14F-4D97-AF65-F5344CB8AC3E}">
        <p14:creationId xmlns:p14="http://schemas.microsoft.com/office/powerpoint/2010/main" val="6505494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3816E94-ADF4-44EF-B323-8DD37FD6EDE8}"/>
              </a:ext>
            </a:extLst>
          </p:cNvPr>
          <p:cNvSpPr>
            <a:spLocks noGrp="1"/>
          </p:cNvSpPr>
          <p:nvPr>
            <p:ph type="dt" sz="half" idx="10"/>
          </p:nvPr>
        </p:nvSpPr>
        <p:spPr/>
        <p:txBody>
          <a:bodyPr/>
          <a:lstStyle/>
          <a:p>
            <a:fld id="{10592D6E-0EAB-4A57-905A-CE4E7BF206C0}" type="datetimeFigureOut">
              <a:rPr lang="en-GB" smtClean="0"/>
              <a:t>26/05/2026</a:t>
            </a:fld>
            <a:endParaRPr lang="en-GB"/>
          </a:p>
        </p:txBody>
      </p:sp>
      <p:sp>
        <p:nvSpPr>
          <p:cNvPr id="3" name="Footer Placeholder 2">
            <a:extLst>
              <a:ext uri="{FF2B5EF4-FFF2-40B4-BE49-F238E27FC236}">
                <a16:creationId xmlns:a16="http://schemas.microsoft.com/office/drawing/2014/main" id="{00586178-F9FF-4491-98E2-9D646B66AFF8}"/>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EC5755A0-44FD-4CE2-93D8-3458B8A128E9}"/>
              </a:ext>
            </a:extLst>
          </p:cNvPr>
          <p:cNvSpPr>
            <a:spLocks noGrp="1"/>
          </p:cNvSpPr>
          <p:nvPr>
            <p:ph type="sldNum" sz="quarter" idx="12"/>
          </p:nvPr>
        </p:nvSpPr>
        <p:spPr/>
        <p:txBody>
          <a:bodyPr/>
          <a:lstStyle/>
          <a:p>
            <a:fld id="{4D594B01-8102-4B9B-A36A-BB451D46312B}" type="slidenum">
              <a:rPr lang="en-GB" smtClean="0"/>
              <a:t>‹#›</a:t>
            </a:fld>
            <a:endParaRPr lang="en-GB"/>
          </a:p>
        </p:txBody>
      </p:sp>
    </p:spTree>
    <p:extLst>
      <p:ext uri="{BB962C8B-B14F-4D97-AF65-F5344CB8AC3E}">
        <p14:creationId xmlns:p14="http://schemas.microsoft.com/office/powerpoint/2010/main" val="23419001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146E58-B510-407C-952F-0930E7824CD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F962CA39-A99E-4872-8365-64E3621584B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AEC1B4B8-1408-4BBA-9486-94688264CE1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8696D06-A8B2-43CD-8E18-93234F72B72C}"/>
              </a:ext>
            </a:extLst>
          </p:cNvPr>
          <p:cNvSpPr>
            <a:spLocks noGrp="1"/>
          </p:cNvSpPr>
          <p:nvPr>
            <p:ph type="dt" sz="half" idx="10"/>
          </p:nvPr>
        </p:nvSpPr>
        <p:spPr/>
        <p:txBody>
          <a:bodyPr/>
          <a:lstStyle/>
          <a:p>
            <a:fld id="{10592D6E-0EAB-4A57-905A-CE4E7BF206C0}" type="datetimeFigureOut">
              <a:rPr lang="en-GB" smtClean="0"/>
              <a:t>26/05/2026</a:t>
            </a:fld>
            <a:endParaRPr lang="en-GB"/>
          </a:p>
        </p:txBody>
      </p:sp>
      <p:sp>
        <p:nvSpPr>
          <p:cNvPr id="6" name="Footer Placeholder 5">
            <a:extLst>
              <a:ext uri="{FF2B5EF4-FFF2-40B4-BE49-F238E27FC236}">
                <a16:creationId xmlns:a16="http://schemas.microsoft.com/office/drawing/2014/main" id="{67FA0D88-8787-4155-BAE3-F14DC773C445}"/>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D943506E-CF98-4B9A-B32E-33B098608618}"/>
              </a:ext>
            </a:extLst>
          </p:cNvPr>
          <p:cNvSpPr>
            <a:spLocks noGrp="1"/>
          </p:cNvSpPr>
          <p:nvPr>
            <p:ph type="sldNum" sz="quarter" idx="12"/>
          </p:nvPr>
        </p:nvSpPr>
        <p:spPr/>
        <p:txBody>
          <a:bodyPr/>
          <a:lstStyle/>
          <a:p>
            <a:fld id="{4D594B01-8102-4B9B-A36A-BB451D46312B}" type="slidenum">
              <a:rPr lang="en-GB" smtClean="0"/>
              <a:t>‹#›</a:t>
            </a:fld>
            <a:endParaRPr lang="en-GB"/>
          </a:p>
        </p:txBody>
      </p:sp>
    </p:spTree>
    <p:extLst>
      <p:ext uri="{BB962C8B-B14F-4D97-AF65-F5344CB8AC3E}">
        <p14:creationId xmlns:p14="http://schemas.microsoft.com/office/powerpoint/2010/main" val="19207450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EDF909-D4EE-4397-B9FA-1DBC9E520CD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EAEA67C6-5EAB-4840-B0C2-55390F25C1B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A2CA4753-C7D6-4385-9E78-CFDE255559A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E173FA2-B813-4EE7-88BD-07E90BC3B6BE}"/>
              </a:ext>
            </a:extLst>
          </p:cNvPr>
          <p:cNvSpPr>
            <a:spLocks noGrp="1"/>
          </p:cNvSpPr>
          <p:nvPr>
            <p:ph type="dt" sz="half" idx="10"/>
          </p:nvPr>
        </p:nvSpPr>
        <p:spPr/>
        <p:txBody>
          <a:bodyPr/>
          <a:lstStyle/>
          <a:p>
            <a:fld id="{10592D6E-0EAB-4A57-905A-CE4E7BF206C0}" type="datetimeFigureOut">
              <a:rPr lang="en-GB" smtClean="0"/>
              <a:t>26/05/2026</a:t>
            </a:fld>
            <a:endParaRPr lang="en-GB"/>
          </a:p>
        </p:txBody>
      </p:sp>
      <p:sp>
        <p:nvSpPr>
          <p:cNvPr id="6" name="Footer Placeholder 5">
            <a:extLst>
              <a:ext uri="{FF2B5EF4-FFF2-40B4-BE49-F238E27FC236}">
                <a16:creationId xmlns:a16="http://schemas.microsoft.com/office/drawing/2014/main" id="{EB2AE1AB-0A24-4939-B578-2775DA44C5E4}"/>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5195E653-A711-4AAD-B712-9EFA93EF0626}"/>
              </a:ext>
            </a:extLst>
          </p:cNvPr>
          <p:cNvSpPr>
            <a:spLocks noGrp="1"/>
          </p:cNvSpPr>
          <p:nvPr>
            <p:ph type="sldNum" sz="quarter" idx="12"/>
          </p:nvPr>
        </p:nvSpPr>
        <p:spPr/>
        <p:txBody>
          <a:bodyPr/>
          <a:lstStyle/>
          <a:p>
            <a:fld id="{4D594B01-8102-4B9B-A36A-BB451D46312B}" type="slidenum">
              <a:rPr lang="en-GB" smtClean="0"/>
              <a:t>‹#›</a:t>
            </a:fld>
            <a:endParaRPr lang="en-GB"/>
          </a:p>
        </p:txBody>
      </p:sp>
    </p:spTree>
    <p:extLst>
      <p:ext uri="{BB962C8B-B14F-4D97-AF65-F5344CB8AC3E}">
        <p14:creationId xmlns:p14="http://schemas.microsoft.com/office/powerpoint/2010/main" val="26455911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9BF36C1-00E7-4239-BB98-2E8D4DE786C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3D224E79-BBAF-45CA-A65C-F2603D55D0E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2CED4CD-143D-42EE-8DC7-9AED79B55E7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0592D6E-0EAB-4A57-905A-CE4E7BF206C0}" type="datetimeFigureOut">
              <a:rPr lang="en-GB" smtClean="0"/>
              <a:t>26/05/2026</a:t>
            </a:fld>
            <a:endParaRPr lang="en-GB"/>
          </a:p>
        </p:txBody>
      </p:sp>
      <p:sp>
        <p:nvSpPr>
          <p:cNvPr id="5" name="Footer Placeholder 4">
            <a:extLst>
              <a:ext uri="{FF2B5EF4-FFF2-40B4-BE49-F238E27FC236}">
                <a16:creationId xmlns:a16="http://schemas.microsoft.com/office/drawing/2014/main" id="{7684FB42-A097-46FB-8BD1-A19EFDC726B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E030682A-B741-4BAF-B4D0-0CCD661484E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D594B01-8102-4B9B-A36A-BB451D46312B}" type="slidenum">
              <a:rPr lang="en-GB" smtClean="0"/>
              <a:t>‹#›</a:t>
            </a:fld>
            <a:endParaRPr lang="en-GB"/>
          </a:p>
        </p:txBody>
      </p:sp>
    </p:spTree>
    <p:extLst>
      <p:ext uri="{BB962C8B-B14F-4D97-AF65-F5344CB8AC3E}">
        <p14:creationId xmlns:p14="http://schemas.microsoft.com/office/powerpoint/2010/main" val="178238690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87E586-5217-4F1F-9E67-97D4673D83D1}"/>
              </a:ext>
            </a:extLst>
          </p:cNvPr>
          <p:cNvSpPr>
            <a:spLocks noGrp="1"/>
          </p:cNvSpPr>
          <p:nvPr>
            <p:ph type="title"/>
          </p:nvPr>
        </p:nvSpPr>
        <p:spPr>
          <a:xfrm>
            <a:off x="2575420" y="2207"/>
            <a:ext cx="6954474" cy="427840"/>
          </a:xfrm>
        </p:spPr>
        <p:txBody>
          <a:bodyPr>
            <a:noAutofit/>
          </a:bodyPr>
          <a:lstStyle/>
          <a:p>
            <a:pPr>
              <a:lnSpc>
                <a:spcPct val="115000"/>
              </a:lnSpc>
              <a:spcAft>
                <a:spcPts val="1000"/>
              </a:spcAft>
            </a:pPr>
            <a:r>
              <a:rPr lang="en-GB" sz="1600" b="1" dirty="0">
                <a:effectLst/>
                <a:latin typeface="Calibri" panose="020F0502020204030204" pitchFamily="34" charset="0"/>
                <a:ea typeface="Calibri" panose="020F0502020204030204" pitchFamily="34" charset="0"/>
                <a:cs typeface="Times New Roman" panose="02020603050405020304" pitchFamily="18" charset="0"/>
              </a:rPr>
              <a:t>Managing a Disclosure of Non-Recent Abuse for Adults</a:t>
            </a:r>
            <a:r>
              <a:rPr lang="en-GB" sz="1600" dirty="0">
                <a:effectLst/>
                <a:latin typeface="Calibri" panose="020F0502020204030204" pitchFamily="34" charset="0"/>
                <a:ea typeface="Calibri" panose="020F0502020204030204" pitchFamily="34" charset="0"/>
                <a:cs typeface="Times New Roman" panose="02020603050405020304" pitchFamily="18" charset="0"/>
              </a:rPr>
              <a:t> </a:t>
            </a:r>
            <a:r>
              <a:rPr lang="en-GB" sz="1600" b="1" dirty="0">
                <a:effectLst/>
                <a:latin typeface="Calibri" panose="020F0502020204030204" pitchFamily="34" charset="0"/>
                <a:ea typeface="Calibri" panose="020F0502020204030204" pitchFamily="34" charset="0"/>
                <a:cs typeface="Times New Roman" panose="02020603050405020304" pitchFamily="18" charset="0"/>
              </a:rPr>
              <a:t>+ Children</a:t>
            </a:r>
            <a:br>
              <a:rPr lang="en-GB" sz="900" dirty="0">
                <a:effectLst/>
                <a:latin typeface="Calibri" panose="020F0502020204030204" pitchFamily="34" charset="0"/>
                <a:ea typeface="Calibri" panose="020F0502020204030204" pitchFamily="34" charset="0"/>
                <a:cs typeface="Times New Roman" panose="02020603050405020304" pitchFamily="18" charset="0"/>
              </a:rPr>
            </a:br>
            <a:endParaRPr lang="en-GB" sz="900" dirty="0"/>
          </a:p>
        </p:txBody>
      </p:sp>
      <p:sp>
        <p:nvSpPr>
          <p:cNvPr id="4" name="Text Box 2">
            <a:extLst>
              <a:ext uri="{FF2B5EF4-FFF2-40B4-BE49-F238E27FC236}">
                <a16:creationId xmlns:a16="http://schemas.microsoft.com/office/drawing/2014/main" id="{B518D291-708C-4DD2-8642-3133DAF4FD7D}"/>
              </a:ext>
            </a:extLst>
          </p:cNvPr>
          <p:cNvSpPr txBox="1">
            <a:spLocks noChangeArrowheads="1"/>
          </p:cNvSpPr>
          <p:nvPr/>
        </p:nvSpPr>
        <p:spPr bwMode="auto">
          <a:xfrm>
            <a:off x="231571" y="396846"/>
            <a:ext cx="11616482" cy="251407"/>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a:noAutofit/>
          </a:bodyPr>
          <a:lstStyle/>
          <a:p>
            <a:pPr algn="ctr">
              <a:lnSpc>
                <a:spcPct val="115000"/>
              </a:lnSpc>
              <a:spcAft>
                <a:spcPts val="1000"/>
              </a:spcAft>
            </a:pPr>
            <a:r>
              <a:rPr lang="en-GB" sz="900" b="1" dirty="0">
                <a:effectLst/>
                <a:latin typeface="Calibri" panose="020F0502020204030204" pitchFamily="34" charset="0"/>
                <a:ea typeface="Calibri" panose="020F0502020204030204" pitchFamily="34" charset="0"/>
                <a:cs typeface="Times New Roman" panose="02020603050405020304" pitchFamily="18" charset="0"/>
              </a:rPr>
              <a:t>When an adult or child (individual) makes a disclosure to a professional that they has suffered abuse as a child in the past, the professional to whom the disclosure is made should:</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9" name="Text Box 2">
            <a:extLst>
              <a:ext uri="{FF2B5EF4-FFF2-40B4-BE49-F238E27FC236}">
                <a16:creationId xmlns:a16="http://schemas.microsoft.com/office/drawing/2014/main" id="{91BD1FD6-D044-43FD-A078-A10E7F9E1845}"/>
              </a:ext>
            </a:extLst>
          </p:cNvPr>
          <p:cNvSpPr txBox="1">
            <a:spLocks noChangeArrowheads="1"/>
          </p:cNvSpPr>
          <p:nvPr/>
        </p:nvSpPr>
        <p:spPr bwMode="auto">
          <a:xfrm>
            <a:off x="2860563" y="1608617"/>
            <a:ext cx="2492548" cy="1060706"/>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a:noAutofit/>
          </a:bodyPr>
          <a:lstStyle/>
          <a:p>
            <a:pPr algn="just">
              <a:lnSpc>
                <a:spcPct val="115000"/>
              </a:lnSpc>
              <a:spcAft>
                <a:spcPts val="1000"/>
              </a:spcAft>
            </a:pPr>
            <a:r>
              <a:rPr lang="en-GB" sz="900" dirty="0">
                <a:effectLst/>
                <a:latin typeface="Calibri" panose="020F0502020204030204" pitchFamily="34" charset="0"/>
                <a:ea typeface="Calibri" panose="020F0502020204030204" pitchFamily="34" charset="0"/>
                <a:cs typeface="Times New Roman" panose="02020603050405020304" pitchFamily="18" charset="0"/>
              </a:rPr>
              <a:t>Ascertain whether the individual is aware of the alleged perpetrator’s recent or current whereabouts. </a:t>
            </a:r>
          </a:p>
          <a:p>
            <a:pPr algn="just">
              <a:lnSpc>
                <a:spcPct val="115000"/>
              </a:lnSpc>
              <a:spcAft>
                <a:spcPts val="1000"/>
              </a:spcAft>
            </a:pPr>
            <a:r>
              <a:rPr lang="en-GB" sz="900" dirty="0">
                <a:effectLst/>
                <a:latin typeface="Calibri" panose="020F0502020204030204" pitchFamily="34" charset="0"/>
                <a:ea typeface="Calibri" panose="020F0502020204030204" pitchFamily="34" charset="0"/>
                <a:cs typeface="Times New Roman" panose="02020603050405020304" pitchFamily="18" charset="0"/>
              </a:rPr>
              <a:t>Does the alleged perpetrator </a:t>
            </a:r>
            <a:r>
              <a:rPr lang="en-GB" sz="900" dirty="0">
                <a:latin typeface="Calibri" panose="020F0502020204030204" pitchFamily="34" charset="0"/>
                <a:ea typeface="Calibri" panose="020F0502020204030204" pitchFamily="34" charset="0"/>
                <a:cs typeface="Times New Roman" panose="02020603050405020304" pitchFamily="18" charset="0"/>
              </a:rPr>
              <a:t>currently have access </a:t>
            </a:r>
            <a:r>
              <a:rPr lang="en-GB" sz="900" dirty="0">
                <a:effectLst/>
                <a:latin typeface="Calibri" panose="020F0502020204030204" pitchFamily="34" charset="0"/>
                <a:ea typeface="Calibri" panose="020F0502020204030204" pitchFamily="34" charset="0"/>
                <a:cs typeface="Times New Roman" panose="02020603050405020304" pitchFamily="18" charset="0"/>
              </a:rPr>
              <a:t>to vulnerable adults and/or child.</a:t>
            </a:r>
          </a:p>
        </p:txBody>
      </p:sp>
      <p:sp>
        <p:nvSpPr>
          <p:cNvPr id="15" name="Text Box 2">
            <a:extLst>
              <a:ext uri="{FF2B5EF4-FFF2-40B4-BE49-F238E27FC236}">
                <a16:creationId xmlns:a16="http://schemas.microsoft.com/office/drawing/2014/main" id="{C5063107-DF48-4B75-8676-5B1856053587}"/>
              </a:ext>
            </a:extLst>
          </p:cNvPr>
          <p:cNvSpPr txBox="1">
            <a:spLocks noChangeArrowheads="1"/>
          </p:cNvSpPr>
          <p:nvPr/>
        </p:nvSpPr>
        <p:spPr bwMode="auto">
          <a:xfrm>
            <a:off x="6162358" y="2733117"/>
            <a:ext cx="5432414" cy="1962227"/>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a:noAutofit/>
          </a:bodyPr>
          <a:lstStyle/>
          <a:p>
            <a:pPr algn="just">
              <a:lnSpc>
                <a:spcPct val="115000"/>
              </a:lnSpc>
              <a:spcBef>
                <a:spcPts val="600"/>
              </a:spcBef>
            </a:pPr>
            <a:r>
              <a:rPr lang="en-GB" sz="800" dirty="0">
                <a:effectLst/>
                <a:latin typeface="Calibri" panose="020F0502020204030204" pitchFamily="34" charset="0"/>
                <a:ea typeface="Calibri" panose="020F0502020204030204" pitchFamily="34" charset="0"/>
                <a:cs typeface="Times New Roman" panose="02020603050405020304" pitchFamily="18" charset="0"/>
              </a:rPr>
              <a:t>If there is evidence or concerns expressed of current/potential risk to the individual or other vulnerable people: </a:t>
            </a:r>
          </a:p>
          <a:p>
            <a:pPr marL="342900" lvl="0" indent="-342900" algn="just">
              <a:lnSpc>
                <a:spcPct val="115000"/>
              </a:lnSpc>
              <a:spcBef>
                <a:spcPts val="600"/>
              </a:spcBef>
              <a:buFont typeface="Symbol" panose="05050102010706020507" pitchFamily="18" charset="2"/>
              <a:buChar char=""/>
            </a:pPr>
            <a:r>
              <a:rPr lang="en-GB" sz="800" dirty="0">
                <a:effectLst/>
                <a:latin typeface="Calibri" panose="020F0502020204030204" pitchFamily="34" charset="0"/>
                <a:ea typeface="Calibri" panose="020F0502020204030204" pitchFamily="34" charset="0"/>
                <a:cs typeface="Times New Roman" panose="02020603050405020304" pitchFamily="18" charset="0"/>
              </a:rPr>
              <a:t>Highlight to the person that we have a professional duty to safeguard other individuals. Signpost to Health and Support services</a:t>
            </a:r>
          </a:p>
          <a:p>
            <a:pPr marL="342900" indent="-342900" algn="just">
              <a:lnSpc>
                <a:spcPct val="115000"/>
              </a:lnSpc>
              <a:spcBef>
                <a:spcPts val="600"/>
              </a:spcBef>
              <a:buFont typeface="Symbol" panose="05050102010706020507" pitchFamily="18" charset="2"/>
              <a:buChar char=""/>
            </a:pPr>
            <a:r>
              <a:rPr lang="en-GB" sz="800"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rPr>
              <a:t>If the adult lacks capacity to make decisions about their safety/making themselves safe, or there is a risk to other adults with care and support needs, </a:t>
            </a:r>
            <a:r>
              <a:rPr lang="en-GB" sz="800" b="1"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rPr>
              <a:t>refer to Adult Social Care.</a:t>
            </a:r>
          </a:p>
          <a:p>
            <a:pPr marL="342900" indent="-342900" algn="just">
              <a:lnSpc>
                <a:spcPct val="115000"/>
              </a:lnSpc>
              <a:spcBef>
                <a:spcPts val="600"/>
              </a:spcBef>
              <a:buFont typeface="Symbol" panose="05050102010706020507" pitchFamily="18" charset="2"/>
              <a:buChar char=""/>
            </a:pPr>
            <a:r>
              <a:rPr lang="en-GB" sz="800" b="1" dirty="0">
                <a:solidFill>
                  <a:srgbClr val="7030A0"/>
                </a:solidFill>
                <a:effectLst/>
                <a:latin typeface="Calibri" panose="020F0502020204030204" pitchFamily="34" charset="0"/>
                <a:ea typeface="Calibri" panose="020F0502020204030204" pitchFamily="34" charset="0"/>
                <a:cs typeface="Times New Roman" panose="02020603050405020304" pitchFamily="18" charset="0"/>
              </a:rPr>
              <a:t>For children: R</a:t>
            </a:r>
            <a:r>
              <a:rPr lang="en-GB" sz="800" b="1" dirty="0">
                <a:solidFill>
                  <a:srgbClr val="7030A0"/>
                </a:solidFill>
                <a:latin typeface="Calibri" panose="020F0502020204030204" pitchFamily="34" charset="0"/>
                <a:ea typeface="Calibri" panose="020F0502020204030204" pitchFamily="34" charset="0"/>
                <a:cs typeface="Times New Roman" panose="02020603050405020304" pitchFamily="18" charset="0"/>
              </a:rPr>
              <a:t>efer to  </a:t>
            </a:r>
            <a:r>
              <a:rPr lang="en-GB" sz="800" b="1" dirty="0">
                <a:solidFill>
                  <a:srgbClr val="7030A0"/>
                </a:solidFill>
                <a:effectLst/>
                <a:latin typeface="Calibri" panose="020F0502020204030204" pitchFamily="34" charset="0"/>
                <a:ea typeface="Calibri" panose="020F0502020204030204" pitchFamily="34" charset="0"/>
                <a:cs typeface="Times New Roman" panose="02020603050405020304" pitchFamily="18" charset="0"/>
              </a:rPr>
              <a:t>the ‘For Children’ box </a:t>
            </a:r>
          </a:p>
          <a:p>
            <a:pPr marL="342900" indent="-342900" algn="just">
              <a:lnSpc>
                <a:spcPct val="115000"/>
              </a:lnSpc>
              <a:spcBef>
                <a:spcPts val="600"/>
              </a:spcBef>
              <a:buFont typeface="Symbol" panose="05050102010706020507" pitchFamily="18" charset="2"/>
              <a:buChar char=""/>
            </a:pPr>
            <a:r>
              <a:rPr lang="en-GB" sz="800" dirty="0">
                <a:effectLst/>
                <a:latin typeface="Calibri" panose="020F0502020204030204" pitchFamily="34" charset="0"/>
                <a:ea typeface="Calibri" panose="020F0502020204030204" pitchFamily="34" charset="0"/>
                <a:cs typeface="Times New Roman" panose="02020603050405020304" pitchFamily="18" charset="0"/>
              </a:rPr>
              <a:t>If necessary, seek police advice on 101 or 999 if at immediate risk &amp;/or in public interest. </a:t>
            </a:r>
          </a:p>
          <a:p>
            <a:pPr marL="342900" lvl="0" indent="-342900" algn="just">
              <a:spcBef>
                <a:spcPts val="600"/>
              </a:spcBef>
              <a:buFont typeface="Symbol" panose="05050102010706020507" pitchFamily="18" charset="2"/>
              <a:buChar char=""/>
            </a:pPr>
            <a:r>
              <a:rPr lang="en-GB" sz="800" dirty="0">
                <a:effectLst/>
                <a:latin typeface="Calibri" panose="020F0502020204030204" pitchFamily="34" charset="0"/>
                <a:ea typeface="Calibri" panose="020F0502020204030204" pitchFamily="34" charset="0"/>
                <a:cs typeface="Times New Roman" panose="02020603050405020304" pitchFamily="18" charset="0"/>
              </a:rPr>
              <a:t>Consider discussing case with your supervisor, team member and, if appropriate, the safeguarding team for advice and support</a:t>
            </a:r>
          </a:p>
          <a:p>
            <a:pPr marL="342900" indent="-342900" algn="just">
              <a:spcBef>
                <a:spcPts val="600"/>
              </a:spcBef>
              <a:buFont typeface="Symbol" panose="05050102010706020507" pitchFamily="18" charset="2"/>
              <a:buChar char=""/>
            </a:pPr>
            <a:r>
              <a:rPr lang="en-GB" sz="800" dirty="0">
                <a:latin typeface="Calibri" panose="020F0502020204030204" pitchFamily="34" charset="0"/>
                <a:ea typeface="Calibri" panose="020F0502020204030204" pitchFamily="34" charset="0"/>
                <a:cs typeface="Times New Roman" panose="02020603050405020304" pitchFamily="18" charset="0"/>
              </a:rPr>
              <a:t>Complete and InPhase report and clearly document in clinical notes of all discussions, actions taken and rational if the situation has changed or clinical risk is considered to change the action plan</a:t>
            </a:r>
          </a:p>
          <a:p>
            <a:pPr marL="342900" lvl="0" indent="-342900" algn="just">
              <a:spcBef>
                <a:spcPts val="600"/>
              </a:spcBef>
              <a:buFont typeface="Symbol" panose="05050102010706020507" pitchFamily="18" charset="2"/>
              <a:buChar char=""/>
            </a:pP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p:txBody>
      </p:sp>
      <p:cxnSp>
        <p:nvCxnSpPr>
          <p:cNvPr id="21" name="Straight Arrow Connector 20">
            <a:extLst>
              <a:ext uri="{FF2B5EF4-FFF2-40B4-BE49-F238E27FC236}">
                <a16:creationId xmlns:a16="http://schemas.microsoft.com/office/drawing/2014/main" id="{EDD9F0E0-7FC7-4F92-819D-C230F4D72FFB}"/>
              </a:ext>
            </a:extLst>
          </p:cNvPr>
          <p:cNvCxnSpPr>
            <a:cxnSpLocks/>
            <a:stCxn id="9" idx="1"/>
            <a:endCxn id="11" idx="3"/>
          </p:cNvCxnSpPr>
          <p:nvPr/>
        </p:nvCxnSpPr>
        <p:spPr>
          <a:xfrm flipH="1">
            <a:off x="2283871" y="2138970"/>
            <a:ext cx="576692" cy="228375"/>
          </a:xfrm>
          <a:prstGeom prst="straightConnector1">
            <a:avLst/>
          </a:prstGeom>
          <a:ln w="19050">
            <a:solidFill>
              <a:schemeClr val="accent1">
                <a:lumMod val="7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22" name="Straight Arrow Connector 21">
            <a:extLst>
              <a:ext uri="{FF2B5EF4-FFF2-40B4-BE49-F238E27FC236}">
                <a16:creationId xmlns:a16="http://schemas.microsoft.com/office/drawing/2014/main" id="{54592673-7F82-490B-B3AA-5449EFE0CA3B}"/>
              </a:ext>
            </a:extLst>
          </p:cNvPr>
          <p:cNvCxnSpPr>
            <a:cxnSpLocks/>
          </p:cNvCxnSpPr>
          <p:nvPr/>
        </p:nvCxnSpPr>
        <p:spPr>
          <a:xfrm>
            <a:off x="1205688" y="2367647"/>
            <a:ext cx="0" cy="213094"/>
          </a:xfrm>
          <a:prstGeom prst="straightConnector1">
            <a:avLst/>
          </a:prstGeom>
          <a:ln w="19050">
            <a:solidFill>
              <a:schemeClr val="accent1">
                <a:lumMod val="7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24" name="Straight Arrow Connector 23">
            <a:extLst>
              <a:ext uri="{FF2B5EF4-FFF2-40B4-BE49-F238E27FC236}">
                <a16:creationId xmlns:a16="http://schemas.microsoft.com/office/drawing/2014/main" id="{3A73ABA7-6775-40B9-8EFB-E605F6292457}"/>
              </a:ext>
            </a:extLst>
          </p:cNvPr>
          <p:cNvCxnSpPr>
            <a:cxnSpLocks/>
          </p:cNvCxnSpPr>
          <p:nvPr/>
        </p:nvCxnSpPr>
        <p:spPr>
          <a:xfrm>
            <a:off x="4119938" y="1255815"/>
            <a:ext cx="6481" cy="355805"/>
          </a:xfrm>
          <a:prstGeom prst="straightConnector1">
            <a:avLst/>
          </a:prstGeom>
          <a:ln w="19050">
            <a:solidFill>
              <a:schemeClr val="accent1">
                <a:lumMod val="7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31" name="Straight Arrow Connector 30">
            <a:extLst>
              <a:ext uri="{FF2B5EF4-FFF2-40B4-BE49-F238E27FC236}">
                <a16:creationId xmlns:a16="http://schemas.microsoft.com/office/drawing/2014/main" id="{DE60C664-A4B7-4DDC-9821-A9195AF76089}"/>
              </a:ext>
            </a:extLst>
          </p:cNvPr>
          <p:cNvCxnSpPr>
            <a:cxnSpLocks/>
            <a:stCxn id="9" idx="3"/>
            <a:endCxn id="39" idx="1"/>
          </p:cNvCxnSpPr>
          <p:nvPr/>
        </p:nvCxnSpPr>
        <p:spPr>
          <a:xfrm flipV="1">
            <a:off x="5353111" y="1919270"/>
            <a:ext cx="639244" cy="219700"/>
          </a:xfrm>
          <a:prstGeom prst="straightConnector1">
            <a:avLst/>
          </a:prstGeom>
          <a:ln w="19050">
            <a:solidFill>
              <a:schemeClr val="accent1">
                <a:lumMod val="7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38" name="Straight Arrow Connector 37">
            <a:extLst>
              <a:ext uri="{FF2B5EF4-FFF2-40B4-BE49-F238E27FC236}">
                <a16:creationId xmlns:a16="http://schemas.microsoft.com/office/drawing/2014/main" id="{502513E8-99CB-46C1-BC39-80BB2844F384}"/>
              </a:ext>
            </a:extLst>
          </p:cNvPr>
          <p:cNvCxnSpPr>
            <a:cxnSpLocks/>
          </p:cNvCxnSpPr>
          <p:nvPr/>
        </p:nvCxnSpPr>
        <p:spPr>
          <a:xfrm>
            <a:off x="4704415" y="2939069"/>
            <a:ext cx="0" cy="1157215"/>
          </a:xfrm>
          <a:prstGeom prst="straightConnector1">
            <a:avLst/>
          </a:prstGeom>
          <a:ln w="19050">
            <a:solidFill>
              <a:schemeClr val="accent1">
                <a:lumMod val="7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39" name="Text Box 2">
            <a:extLst>
              <a:ext uri="{FF2B5EF4-FFF2-40B4-BE49-F238E27FC236}">
                <a16:creationId xmlns:a16="http://schemas.microsoft.com/office/drawing/2014/main" id="{8C0ED0E8-F66E-4685-A077-DE14D502E7B2}"/>
              </a:ext>
            </a:extLst>
          </p:cNvPr>
          <p:cNvSpPr txBox="1">
            <a:spLocks noChangeArrowheads="1"/>
          </p:cNvSpPr>
          <p:nvPr/>
        </p:nvSpPr>
        <p:spPr bwMode="auto">
          <a:xfrm>
            <a:off x="5992355" y="1541906"/>
            <a:ext cx="1694174" cy="754728"/>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a:noAutofit/>
          </a:bodyPr>
          <a:lstStyle/>
          <a:p>
            <a:pPr algn="just">
              <a:lnSpc>
                <a:spcPct val="115000"/>
              </a:lnSpc>
              <a:spcAft>
                <a:spcPts val="1000"/>
              </a:spcAft>
            </a:pPr>
            <a:r>
              <a:rPr lang="en-GB" sz="900" dirty="0">
                <a:effectLst/>
                <a:latin typeface="Calibri" panose="020F0502020204030204" pitchFamily="34" charset="0"/>
                <a:ea typeface="Calibri" panose="020F0502020204030204" pitchFamily="34" charset="0"/>
                <a:cs typeface="Times New Roman" panose="02020603050405020304" pitchFamily="18" charset="0"/>
              </a:rPr>
              <a:t>Is the individual</a:t>
            </a:r>
            <a:r>
              <a:rPr lang="en-GB" sz="900" dirty="0">
                <a:latin typeface="Calibri" panose="020F0502020204030204" pitchFamily="34" charset="0"/>
                <a:ea typeface="Calibri" panose="020F0502020204030204" pitchFamily="34" charset="0"/>
                <a:cs typeface="Times New Roman" panose="02020603050405020304" pitchFamily="18" charset="0"/>
              </a:rPr>
              <a:t> </a:t>
            </a:r>
            <a:r>
              <a:rPr lang="en-GB" sz="900" dirty="0">
                <a:effectLst/>
                <a:latin typeface="Calibri" panose="020F0502020204030204" pitchFamily="34" charset="0"/>
                <a:ea typeface="Calibri" panose="020F0502020204030204" pitchFamily="34" charset="0"/>
                <a:cs typeface="Times New Roman" panose="02020603050405020304" pitchFamily="18" charset="0"/>
              </a:rPr>
              <a:t>at current risk of harm and abuse by the alleged perpetrator? Is the perpetrator still a risk to others?</a:t>
            </a:r>
          </a:p>
        </p:txBody>
      </p:sp>
      <p:sp>
        <p:nvSpPr>
          <p:cNvPr id="43" name="Text Box 2">
            <a:extLst>
              <a:ext uri="{FF2B5EF4-FFF2-40B4-BE49-F238E27FC236}">
                <a16:creationId xmlns:a16="http://schemas.microsoft.com/office/drawing/2014/main" id="{961BA0B3-B0CF-46AB-BD07-7CD065A25597}"/>
              </a:ext>
            </a:extLst>
          </p:cNvPr>
          <p:cNvSpPr txBox="1">
            <a:spLocks noChangeArrowheads="1"/>
          </p:cNvSpPr>
          <p:nvPr/>
        </p:nvSpPr>
        <p:spPr bwMode="auto">
          <a:xfrm>
            <a:off x="8307659" y="1474687"/>
            <a:ext cx="1369584" cy="743911"/>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a:noAutofit/>
          </a:bodyPr>
          <a:lstStyle/>
          <a:p>
            <a:pPr algn="just">
              <a:lnSpc>
                <a:spcPct val="115000"/>
              </a:lnSpc>
              <a:spcAft>
                <a:spcPts val="1000"/>
              </a:spcAft>
            </a:pPr>
            <a:r>
              <a:rPr lang="en-GB" sz="900" dirty="0">
                <a:effectLst/>
                <a:latin typeface="Calibri" panose="020F0502020204030204" pitchFamily="34" charset="0"/>
                <a:ea typeface="Calibri" panose="020F0502020204030204" pitchFamily="34" charset="0"/>
                <a:cs typeface="Times New Roman" panose="02020603050405020304" pitchFamily="18" charset="0"/>
              </a:rPr>
              <a:t>Does the individual want to report this to the police?</a:t>
            </a:r>
          </a:p>
        </p:txBody>
      </p:sp>
      <p:sp>
        <p:nvSpPr>
          <p:cNvPr id="47" name="Text Box 2">
            <a:extLst>
              <a:ext uri="{FF2B5EF4-FFF2-40B4-BE49-F238E27FC236}">
                <a16:creationId xmlns:a16="http://schemas.microsoft.com/office/drawing/2014/main" id="{BD4CCCBA-5A54-4F8A-8BEF-71725BA71403}"/>
              </a:ext>
            </a:extLst>
          </p:cNvPr>
          <p:cNvSpPr txBox="1">
            <a:spLocks noChangeArrowheads="1"/>
          </p:cNvSpPr>
          <p:nvPr/>
        </p:nvSpPr>
        <p:spPr bwMode="auto">
          <a:xfrm>
            <a:off x="6651403" y="2381372"/>
            <a:ext cx="356400" cy="219600"/>
          </a:xfrm>
          <a:prstGeom prst="rect">
            <a:avLst/>
          </a:prstGeom>
          <a:ln w="19050">
            <a:solidFill>
              <a:schemeClr val="accent1">
                <a:lumMod val="75000"/>
              </a:schemeClr>
            </a:solidFill>
            <a:headEnd/>
            <a:tailEnd/>
          </a:ln>
        </p:spPr>
        <p:style>
          <a:lnRef idx="2">
            <a:schemeClr val="accent1"/>
          </a:lnRef>
          <a:fillRef idx="1">
            <a:schemeClr val="lt1"/>
          </a:fillRef>
          <a:effectRef idx="0">
            <a:schemeClr val="accent1"/>
          </a:effectRef>
          <a:fontRef idx="minor">
            <a:schemeClr val="dk1"/>
          </a:fontRef>
        </p:style>
        <p:txBody>
          <a:bodyPr rot="0" vert="horz" wrap="square" lIns="91440" tIns="45720" rIns="91440" bIns="45720" anchor="t" anchorCtr="0">
            <a:noAutofit/>
          </a:bodyPr>
          <a:lstStyle/>
          <a:p>
            <a:pPr>
              <a:lnSpc>
                <a:spcPct val="115000"/>
              </a:lnSpc>
              <a:spcAft>
                <a:spcPts val="1000"/>
              </a:spcAft>
            </a:pPr>
            <a:r>
              <a:rPr lang="en-GB" sz="900" dirty="0">
                <a:latin typeface="Calibri" panose="020F0502020204030204" pitchFamily="34" charset="0"/>
                <a:ea typeface="Calibri" panose="020F0502020204030204" pitchFamily="34" charset="0"/>
                <a:cs typeface="Times New Roman" panose="02020603050405020304" pitchFamily="18" charset="0"/>
              </a:rPr>
              <a:t>Y</a:t>
            </a:r>
            <a:r>
              <a:rPr lang="en-GB" sz="900" dirty="0">
                <a:effectLst/>
                <a:latin typeface="Calibri" panose="020F0502020204030204" pitchFamily="34" charset="0"/>
                <a:ea typeface="Calibri" panose="020F0502020204030204" pitchFamily="34" charset="0"/>
                <a:cs typeface="Times New Roman" panose="02020603050405020304" pitchFamily="18" charset="0"/>
              </a:rPr>
              <a:t>es</a:t>
            </a:r>
          </a:p>
        </p:txBody>
      </p:sp>
      <p:cxnSp>
        <p:nvCxnSpPr>
          <p:cNvPr id="55" name="Straight Arrow Connector 54">
            <a:extLst>
              <a:ext uri="{FF2B5EF4-FFF2-40B4-BE49-F238E27FC236}">
                <a16:creationId xmlns:a16="http://schemas.microsoft.com/office/drawing/2014/main" id="{30FB3BD7-82AE-45BB-B994-53F6E3395491}"/>
              </a:ext>
            </a:extLst>
          </p:cNvPr>
          <p:cNvCxnSpPr>
            <a:cxnSpLocks/>
          </p:cNvCxnSpPr>
          <p:nvPr/>
        </p:nvCxnSpPr>
        <p:spPr>
          <a:xfrm>
            <a:off x="6834351" y="2603596"/>
            <a:ext cx="117724" cy="149087"/>
          </a:xfrm>
          <a:prstGeom prst="straightConnector1">
            <a:avLst/>
          </a:prstGeom>
          <a:ln w="19050">
            <a:solidFill>
              <a:schemeClr val="accent1">
                <a:lumMod val="7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57" name="Straight Arrow Connector 56">
            <a:extLst>
              <a:ext uri="{FF2B5EF4-FFF2-40B4-BE49-F238E27FC236}">
                <a16:creationId xmlns:a16="http://schemas.microsoft.com/office/drawing/2014/main" id="{C2F74665-1F07-47EA-BCAC-2B6135929C44}"/>
              </a:ext>
            </a:extLst>
          </p:cNvPr>
          <p:cNvCxnSpPr>
            <a:cxnSpLocks/>
          </p:cNvCxnSpPr>
          <p:nvPr/>
        </p:nvCxnSpPr>
        <p:spPr>
          <a:xfrm>
            <a:off x="9027219" y="2243753"/>
            <a:ext cx="0" cy="494838"/>
          </a:xfrm>
          <a:prstGeom prst="straightConnector1">
            <a:avLst/>
          </a:prstGeom>
          <a:ln w="19050">
            <a:solidFill>
              <a:schemeClr val="accent1">
                <a:lumMod val="7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62" name="Straight Arrow Connector 61">
            <a:extLst>
              <a:ext uri="{FF2B5EF4-FFF2-40B4-BE49-F238E27FC236}">
                <a16:creationId xmlns:a16="http://schemas.microsoft.com/office/drawing/2014/main" id="{C3DB385B-7B0E-43D9-84B5-C49996E544CD}"/>
              </a:ext>
            </a:extLst>
          </p:cNvPr>
          <p:cNvCxnSpPr>
            <a:cxnSpLocks/>
          </p:cNvCxnSpPr>
          <p:nvPr/>
        </p:nvCxnSpPr>
        <p:spPr>
          <a:xfrm flipH="1">
            <a:off x="5955499" y="4772854"/>
            <a:ext cx="5839146" cy="0"/>
          </a:xfrm>
          <a:prstGeom prst="straightConnector1">
            <a:avLst/>
          </a:prstGeom>
          <a:ln w="19050">
            <a:solidFill>
              <a:schemeClr val="accent1">
                <a:lumMod val="7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73" name="Straight Connector 72">
            <a:extLst>
              <a:ext uri="{FF2B5EF4-FFF2-40B4-BE49-F238E27FC236}">
                <a16:creationId xmlns:a16="http://schemas.microsoft.com/office/drawing/2014/main" id="{B7ADC28A-A20D-4AE1-A27C-D0F291A1D534}"/>
              </a:ext>
            </a:extLst>
          </p:cNvPr>
          <p:cNvCxnSpPr>
            <a:cxnSpLocks/>
          </p:cNvCxnSpPr>
          <p:nvPr/>
        </p:nvCxnSpPr>
        <p:spPr>
          <a:xfrm flipH="1">
            <a:off x="11794645" y="2223514"/>
            <a:ext cx="439" cy="254934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cxnSp>
        <p:nvCxnSpPr>
          <p:cNvPr id="80" name="Straight Arrow Connector 79">
            <a:extLst>
              <a:ext uri="{FF2B5EF4-FFF2-40B4-BE49-F238E27FC236}">
                <a16:creationId xmlns:a16="http://schemas.microsoft.com/office/drawing/2014/main" id="{FBD6EF67-2889-467A-B8E8-26B854A2E649}"/>
              </a:ext>
            </a:extLst>
          </p:cNvPr>
          <p:cNvCxnSpPr>
            <a:cxnSpLocks/>
          </p:cNvCxnSpPr>
          <p:nvPr/>
        </p:nvCxnSpPr>
        <p:spPr>
          <a:xfrm>
            <a:off x="6028888" y="648253"/>
            <a:ext cx="0" cy="252221"/>
          </a:xfrm>
          <a:prstGeom prst="straightConnector1">
            <a:avLst/>
          </a:prstGeom>
          <a:ln w="19050">
            <a:solidFill>
              <a:schemeClr val="accent1">
                <a:lumMod val="7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96" name="Straight Connector 95">
            <a:extLst>
              <a:ext uri="{FF2B5EF4-FFF2-40B4-BE49-F238E27FC236}">
                <a16:creationId xmlns:a16="http://schemas.microsoft.com/office/drawing/2014/main" id="{8110B625-1DB9-49FB-8099-914B83F77124}"/>
              </a:ext>
            </a:extLst>
          </p:cNvPr>
          <p:cNvCxnSpPr>
            <a:cxnSpLocks/>
          </p:cNvCxnSpPr>
          <p:nvPr/>
        </p:nvCxnSpPr>
        <p:spPr>
          <a:xfrm flipV="1">
            <a:off x="6813273" y="2268370"/>
            <a:ext cx="0" cy="118144"/>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cxnSp>
        <p:nvCxnSpPr>
          <p:cNvPr id="56" name="Straight Arrow Connector 55">
            <a:extLst>
              <a:ext uri="{FF2B5EF4-FFF2-40B4-BE49-F238E27FC236}">
                <a16:creationId xmlns:a16="http://schemas.microsoft.com/office/drawing/2014/main" id="{0275E1F0-07BA-4C64-BF92-7481382F54D4}"/>
              </a:ext>
            </a:extLst>
          </p:cNvPr>
          <p:cNvCxnSpPr>
            <a:cxnSpLocks/>
            <a:stCxn id="39" idx="3"/>
            <a:endCxn id="43" idx="1"/>
          </p:cNvCxnSpPr>
          <p:nvPr/>
        </p:nvCxnSpPr>
        <p:spPr>
          <a:xfrm flipV="1">
            <a:off x="7686529" y="1846643"/>
            <a:ext cx="621130" cy="72627"/>
          </a:xfrm>
          <a:prstGeom prst="straightConnector1">
            <a:avLst/>
          </a:prstGeom>
          <a:ln w="19050">
            <a:solidFill>
              <a:schemeClr val="accent1">
                <a:lumMod val="7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58" name="Straight Arrow Connector 57">
            <a:extLst>
              <a:ext uri="{FF2B5EF4-FFF2-40B4-BE49-F238E27FC236}">
                <a16:creationId xmlns:a16="http://schemas.microsoft.com/office/drawing/2014/main" id="{4DB0D249-C812-413E-A6C7-5A9A7242C5E1}"/>
              </a:ext>
            </a:extLst>
          </p:cNvPr>
          <p:cNvCxnSpPr>
            <a:cxnSpLocks/>
            <a:stCxn id="43" idx="3"/>
            <a:endCxn id="49" idx="1"/>
          </p:cNvCxnSpPr>
          <p:nvPr/>
        </p:nvCxnSpPr>
        <p:spPr>
          <a:xfrm flipV="1">
            <a:off x="9677243" y="1845049"/>
            <a:ext cx="639244" cy="1594"/>
          </a:xfrm>
          <a:prstGeom prst="straightConnector1">
            <a:avLst/>
          </a:prstGeom>
          <a:ln w="19050">
            <a:solidFill>
              <a:schemeClr val="accent1">
                <a:lumMod val="7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12" name="Text Box 2">
            <a:extLst>
              <a:ext uri="{FF2B5EF4-FFF2-40B4-BE49-F238E27FC236}">
                <a16:creationId xmlns:a16="http://schemas.microsoft.com/office/drawing/2014/main" id="{F907B110-BA1F-4D0C-BBE8-5ED55E8917E3}"/>
              </a:ext>
            </a:extLst>
          </p:cNvPr>
          <p:cNvSpPr txBox="1">
            <a:spLocks noChangeArrowheads="1"/>
          </p:cNvSpPr>
          <p:nvPr/>
        </p:nvSpPr>
        <p:spPr bwMode="auto">
          <a:xfrm>
            <a:off x="2418385" y="2104187"/>
            <a:ext cx="356400" cy="238655"/>
          </a:xfrm>
          <a:prstGeom prst="rect">
            <a:avLst/>
          </a:prstGeom>
          <a:ln w="19050">
            <a:solidFill>
              <a:schemeClr val="accent1">
                <a:lumMod val="75000"/>
              </a:schemeClr>
            </a:solidFill>
            <a:headEnd/>
            <a:tailEnd/>
          </a:ln>
        </p:spPr>
        <p:style>
          <a:lnRef idx="2">
            <a:schemeClr val="accent1"/>
          </a:lnRef>
          <a:fillRef idx="1">
            <a:schemeClr val="lt1"/>
          </a:fillRef>
          <a:effectRef idx="0">
            <a:schemeClr val="accent1"/>
          </a:effectRef>
          <a:fontRef idx="minor">
            <a:schemeClr val="dk1"/>
          </a:fontRef>
        </p:style>
        <p:txBody>
          <a:bodyPr rot="0" vert="horz" wrap="square" lIns="91440" tIns="45720" rIns="91440" bIns="45720" anchor="t" anchorCtr="0">
            <a:noAutofit/>
          </a:bodyPr>
          <a:lstStyle/>
          <a:p>
            <a:pPr>
              <a:lnSpc>
                <a:spcPct val="115000"/>
              </a:lnSpc>
              <a:spcAft>
                <a:spcPts val="1000"/>
              </a:spcAft>
            </a:pPr>
            <a:r>
              <a:rPr lang="en-GB" sz="900" dirty="0">
                <a:effectLst/>
                <a:latin typeface="Calibri" panose="020F0502020204030204" pitchFamily="34" charset="0"/>
                <a:ea typeface="Calibri" panose="020F0502020204030204" pitchFamily="34" charset="0"/>
                <a:cs typeface="Times New Roman" panose="02020603050405020304" pitchFamily="18" charset="0"/>
              </a:rPr>
              <a:t>No</a:t>
            </a:r>
          </a:p>
        </p:txBody>
      </p:sp>
      <p:sp>
        <p:nvSpPr>
          <p:cNvPr id="16" name="Text Box 2">
            <a:extLst>
              <a:ext uri="{FF2B5EF4-FFF2-40B4-BE49-F238E27FC236}">
                <a16:creationId xmlns:a16="http://schemas.microsoft.com/office/drawing/2014/main" id="{23A1BECE-A51A-4D75-AAD6-55DD92559985}"/>
              </a:ext>
            </a:extLst>
          </p:cNvPr>
          <p:cNvSpPr txBox="1">
            <a:spLocks noChangeArrowheads="1"/>
          </p:cNvSpPr>
          <p:nvPr/>
        </p:nvSpPr>
        <p:spPr bwMode="auto">
          <a:xfrm>
            <a:off x="5448507" y="1879832"/>
            <a:ext cx="356400" cy="219600"/>
          </a:xfrm>
          <a:prstGeom prst="rect">
            <a:avLst/>
          </a:prstGeom>
          <a:ln w="19050">
            <a:solidFill>
              <a:schemeClr val="accent1">
                <a:lumMod val="75000"/>
              </a:schemeClr>
            </a:solidFill>
            <a:headEnd/>
            <a:tailEnd/>
          </a:ln>
        </p:spPr>
        <p:style>
          <a:lnRef idx="2">
            <a:schemeClr val="accent1"/>
          </a:lnRef>
          <a:fillRef idx="1">
            <a:schemeClr val="lt1"/>
          </a:fillRef>
          <a:effectRef idx="0">
            <a:schemeClr val="accent1"/>
          </a:effectRef>
          <a:fontRef idx="minor">
            <a:schemeClr val="dk1"/>
          </a:fontRef>
        </p:style>
        <p:txBody>
          <a:bodyPr rot="0" vert="horz" wrap="square" lIns="91440" tIns="45720" rIns="91440" bIns="45720" anchor="t" anchorCtr="0">
            <a:noAutofit/>
          </a:bodyPr>
          <a:lstStyle/>
          <a:p>
            <a:pPr>
              <a:lnSpc>
                <a:spcPct val="115000"/>
              </a:lnSpc>
              <a:spcAft>
                <a:spcPts val="1000"/>
              </a:spcAft>
            </a:pPr>
            <a:r>
              <a:rPr lang="en-GB" sz="900" dirty="0">
                <a:latin typeface="Calibri" panose="020F0502020204030204" pitchFamily="34" charset="0"/>
                <a:ea typeface="Calibri" panose="020F0502020204030204" pitchFamily="34" charset="0"/>
                <a:cs typeface="Times New Roman" panose="02020603050405020304" pitchFamily="18" charset="0"/>
              </a:rPr>
              <a:t>Y</a:t>
            </a:r>
            <a:r>
              <a:rPr lang="en-GB" sz="900" dirty="0">
                <a:effectLst/>
                <a:latin typeface="Calibri" panose="020F0502020204030204" pitchFamily="34" charset="0"/>
                <a:ea typeface="Calibri" panose="020F0502020204030204" pitchFamily="34" charset="0"/>
                <a:cs typeface="Times New Roman" panose="02020603050405020304" pitchFamily="18" charset="0"/>
              </a:rPr>
              <a:t>es</a:t>
            </a:r>
          </a:p>
        </p:txBody>
      </p:sp>
      <p:sp>
        <p:nvSpPr>
          <p:cNvPr id="40" name="Text Box 2">
            <a:extLst>
              <a:ext uri="{FF2B5EF4-FFF2-40B4-BE49-F238E27FC236}">
                <a16:creationId xmlns:a16="http://schemas.microsoft.com/office/drawing/2014/main" id="{19A9A1BA-C520-42F8-B390-DE83CA1FDB8D}"/>
              </a:ext>
            </a:extLst>
          </p:cNvPr>
          <p:cNvSpPr txBox="1">
            <a:spLocks noChangeArrowheads="1"/>
          </p:cNvSpPr>
          <p:nvPr/>
        </p:nvSpPr>
        <p:spPr bwMode="auto">
          <a:xfrm>
            <a:off x="7803306" y="1748061"/>
            <a:ext cx="356400" cy="213685"/>
          </a:xfrm>
          <a:prstGeom prst="rect">
            <a:avLst/>
          </a:prstGeom>
          <a:ln w="19050">
            <a:solidFill>
              <a:schemeClr val="accent1">
                <a:lumMod val="75000"/>
              </a:schemeClr>
            </a:solidFill>
            <a:headEnd/>
            <a:tailEnd/>
          </a:ln>
        </p:spPr>
        <p:style>
          <a:lnRef idx="2">
            <a:schemeClr val="accent1"/>
          </a:lnRef>
          <a:fillRef idx="1">
            <a:schemeClr val="lt1"/>
          </a:fillRef>
          <a:effectRef idx="0">
            <a:schemeClr val="accent1"/>
          </a:effectRef>
          <a:fontRef idx="minor">
            <a:schemeClr val="dk1"/>
          </a:fontRef>
        </p:style>
        <p:txBody>
          <a:bodyPr rot="0" vert="horz" wrap="square" lIns="91440" tIns="45720" rIns="91440" bIns="45720" anchor="t" anchorCtr="0">
            <a:noAutofit/>
          </a:bodyPr>
          <a:lstStyle/>
          <a:p>
            <a:pPr>
              <a:lnSpc>
                <a:spcPct val="115000"/>
              </a:lnSpc>
              <a:spcAft>
                <a:spcPts val="1000"/>
              </a:spcAft>
            </a:pPr>
            <a:r>
              <a:rPr lang="en-GB" sz="900" dirty="0">
                <a:effectLst/>
                <a:latin typeface="Calibri" panose="020F0502020204030204" pitchFamily="34" charset="0"/>
                <a:ea typeface="Calibri" panose="020F0502020204030204" pitchFamily="34" charset="0"/>
                <a:cs typeface="Times New Roman" panose="02020603050405020304" pitchFamily="18" charset="0"/>
              </a:rPr>
              <a:t>No</a:t>
            </a:r>
          </a:p>
        </p:txBody>
      </p:sp>
      <p:sp>
        <p:nvSpPr>
          <p:cNvPr id="46" name="Text Box 2">
            <a:extLst>
              <a:ext uri="{FF2B5EF4-FFF2-40B4-BE49-F238E27FC236}">
                <a16:creationId xmlns:a16="http://schemas.microsoft.com/office/drawing/2014/main" id="{266D3D62-9523-4AE6-B30E-78F84AC96738}"/>
              </a:ext>
            </a:extLst>
          </p:cNvPr>
          <p:cNvSpPr txBox="1">
            <a:spLocks noChangeArrowheads="1"/>
          </p:cNvSpPr>
          <p:nvPr/>
        </p:nvSpPr>
        <p:spPr bwMode="auto">
          <a:xfrm>
            <a:off x="9801303" y="1745103"/>
            <a:ext cx="356400" cy="219600"/>
          </a:xfrm>
          <a:prstGeom prst="rect">
            <a:avLst/>
          </a:prstGeom>
          <a:ln w="19050">
            <a:solidFill>
              <a:schemeClr val="accent1">
                <a:lumMod val="75000"/>
              </a:schemeClr>
            </a:solidFill>
            <a:headEnd/>
            <a:tailEnd/>
          </a:ln>
        </p:spPr>
        <p:style>
          <a:lnRef idx="2">
            <a:schemeClr val="accent1"/>
          </a:lnRef>
          <a:fillRef idx="1">
            <a:schemeClr val="lt1"/>
          </a:fillRef>
          <a:effectRef idx="0">
            <a:schemeClr val="accent1"/>
          </a:effectRef>
          <a:fontRef idx="minor">
            <a:schemeClr val="dk1"/>
          </a:fontRef>
        </p:style>
        <p:txBody>
          <a:bodyPr rot="0" vert="horz" wrap="square" lIns="91440" tIns="45720" rIns="91440" bIns="45720" anchor="t" anchorCtr="0">
            <a:noAutofit/>
          </a:bodyPr>
          <a:lstStyle/>
          <a:p>
            <a:pPr>
              <a:lnSpc>
                <a:spcPct val="115000"/>
              </a:lnSpc>
              <a:spcAft>
                <a:spcPts val="1000"/>
              </a:spcAft>
            </a:pPr>
            <a:r>
              <a:rPr lang="en-GB" sz="900" dirty="0">
                <a:effectLst/>
                <a:latin typeface="Calibri" panose="020F0502020204030204" pitchFamily="34" charset="0"/>
                <a:ea typeface="Calibri" panose="020F0502020204030204" pitchFamily="34" charset="0"/>
                <a:cs typeface="Times New Roman" panose="02020603050405020304" pitchFamily="18" charset="0"/>
              </a:rPr>
              <a:t>No</a:t>
            </a:r>
          </a:p>
        </p:txBody>
      </p:sp>
      <p:sp>
        <p:nvSpPr>
          <p:cNvPr id="49" name="Text Box 2">
            <a:extLst>
              <a:ext uri="{FF2B5EF4-FFF2-40B4-BE49-F238E27FC236}">
                <a16:creationId xmlns:a16="http://schemas.microsoft.com/office/drawing/2014/main" id="{C69F93A2-69EC-4AFE-8A2C-D277F1DA68F3}"/>
              </a:ext>
            </a:extLst>
          </p:cNvPr>
          <p:cNvSpPr txBox="1">
            <a:spLocks noChangeArrowheads="1"/>
          </p:cNvSpPr>
          <p:nvPr/>
        </p:nvSpPr>
        <p:spPr bwMode="auto">
          <a:xfrm>
            <a:off x="10316487" y="1473093"/>
            <a:ext cx="1523195" cy="743911"/>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a:noAutofit/>
          </a:bodyPr>
          <a:lstStyle/>
          <a:p>
            <a:pPr algn="just">
              <a:lnSpc>
                <a:spcPct val="115000"/>
              </a:lnSpc>
              <a:spcAft>
                <a:spcPts val="1000"/>
              </a:spcAft>
            </a:pPr>
            <a:r>
              <a:rPr lang="en-GB" sz="900" dirty="0">
                <a:effectLst/>
                <a:latin typeface="Calibri" panose="020F0502020204030204" pitchFamily="34" charset="0"/>
                <a:ea typeface="Calibri" panose="020F0502020204030204" pitchFamily="34" charset="0"/>
                <a:cs typeface="Times New Roman" panose="02020603050405020304" pitchFamily="18" charset="0"/>
              </a:rPr>
              <a:t>Are there any children or other adults with care and support needs that may be at risk?</a:t>
            </a:r>
          </a:p>
        </p:txBody>
      </p:sp>
      <p:sp>
        <p:nvSpPr>
          <p:cNvPr id="48" name="Text Box 2">
            <a:extLst>
              <a:ext uri="{FF2B5EF4-FFF2-40B4-BE49-F238E27FC236}">
                <a16:creationId xmlns:a16="http://schemas.microsoft.com/office/drawing/2014/main" id="{CD1AB019-8D03-4E53-99BA-770A7C747898}"/>
              </a:ext>
            </a:extLst>
          </p:cNvPr>
          <p:cNvSpPr txBox="1">
            <a:spLocks noChangeArrowheads="1"/>
          </p:cNvSpPr>
          <p:nvPr/>
        </p:nvSpPr>
        <p:spPr bwMode="auto">
          <a:xfrm>
            <a:off x="8849019" y="2364394"/>
            <a:ext cx="356400" cy="219600"/>
          </a:xfrm>
          <a:prstGeom prst="rect">
            <a:avLst/>
          </a:prstGeom>
          <a:ln w="19050">
            <a:solidFill>
              <a:schemeClr val="accent1">
                <a:lumMod val="75000"/>
              </a:schemeClr>
            </a:solidFill>
            <a:headEnd/>
            <a:tailEnd/>
          </a:ln>
        </p:spPr>
        <p:style>
          <a:lnRef idx="2">
            <a:schemeClr val="accent1"/>
          </a:lnRef>
          <a:fillRef idx="1">
            <a:schemeClr val="lt1"/>
          </a:fillRef>
          <a:effectRef idx="0">
            <a:schemeClr val="accent1"/>
          </a:effectRef>
          <a:fontRef idx="minor">
            <a:schemeClr val="dk1"/>
          </a:fontRef>
        </p:style>
        <p:txBody>
          <a:bodyPr rot="0" vert="horz" wrap="square" lIns="91440" tIns="45720" rIns="91440" bIns="45720" anchor="t" anchorCtr="0">
            <a:noAutofit/>
          </a:bodyPr>
          <a:lstStyle/>
          <a:p>
            <a:pPr>
              <a:lnSpc>
                <a:spcPct val="115000"/>
              </a:lnSpc>
              <a:spcAft>
                <a:spcPts val="1000"/>
              </a:spcAft>
            </a:pPr>
            <a:r>
              <a:rPr lang="en-GB" sz="900" dirty="0">
                <a:latin typeface="Calibri" panose="020F0502020204030204" pitchFamily="34" charset="0"/>
                <a:ea typeface="Calibri" panose="020F0502020204030204" pitchFamily="34" charset="0"/>
                <a:cs typeface="Times New Roman" panose="02020603050405020304" pitchFamily="18" charset="0"/>
              </a:rPr>
              <a:t>Y</a:t>
            </a:r>
            <a:r>
              <a:rPr lang="en-GB" sz="900" dirty="0">
                <a:effectLst/>
                <a:latin typeface="Calibri" panose="020F0502020204030204" pitchFamily="34" charset="0"/>
                <a:ea typeface="Calibri" panose="020F0502020204030204" pitchFamily="34" charset="0"/>
                <a:cs typeface="Times New Roman" panose="02020603050405020304" pitchFamily="18" charset="0"/>
              </a:rPr>
              <a:t>es</a:t>
            </a:r>
          </a:p>
        </p:txBody>
      </p:sp>
      <p:sp>
        <p:nvSpPr>
          <p:cNvPr id="63" name="Text Box 2">
            <a:extLst>
              <a:ext uri="{FF2B5EF4-FFF2-40B4-BE49-F238E27FC236}">
                <a16:creationId xmlns:a16="http://schemas.microsoft.com/office/drawing/2014/main" id="{D128EA66-B7D6-41D9-A603-DB5F353A12AB}"/>
              </a:ext>
            </a:extLst>
          </p:cNvPr>
          <p:cNvSpPr txBox="1">
            <a:spLocks noChangeArrowheads="1"/>
          </p:cNvSpPr>
          <p:nvPr/>
        </p:nvSpPr>
        <p:spPr bwMode="auto">
          <a:xfrm>
            <a:off x="11656649" y="3589843"/>
            <a:ext cx="384375" cy="219600"/>
          </a:xfrm>
          <a:prstGeom prst="rect">
            <a:avLst/>
          </a:prstGeom>
          <a:ln w="19050">
            <a:solidFill>
              <a:schemeClr val="accent1">
                <a:lumMod val="75000"/>
              </a:schemeClr>
            </a:solidFill>
            <a:headEnd/>
            <a:tailEnd/>
          </a:ln>
        </p:spPr>
        <p:style>
          <a:lnRef idx="2">
            <a:schemeClr val="accent1"/>
          </a:lnRef>
          <a:fillRef idx="1">
            <a:schemeClr val="lt1"/>
          </a:fillRef>
          <a:effectRef idx="0">
            <a:schemeClr val="accent1"/>
          </a:effectRef>
          <a:fontRef idx="minor">
            <a:schemeClr val="dk1"/>
          </a:fontRef>
        </p:style>
        <p:txBody>
          <a:bodyPr rot="0" vert="horz" wrap="square" lIns="91440" tIns="45720" rIns="91440" bIns="45720" anchor="t" anchorCtr="0">
            <a:noAutofit/>
          </a:bodyPr>
          <a:lstStyle/>
          <a:p>
            <a:pPr>
              <a:lnSpc>
                <a:spcPct val="115000"/>
              </a:lnSpc>
              <a:spcAft>
                <a:spcPts val="1000"/>
              </a:spcAft>
            </a:pPr>
            <a:r>
              <a:rPr lang="en-GB" sz="900">
                <a:effectLst/>
                <a:latin typeface="Calibri" panose="020F0502020204030204" pitchFamily="34" charset="0"/>
                <a:ea typeface="Calibri" panose="020F0502020204030204" pitchFamily="34" charset="0"/>
                <a:cs typeface="Times New Roman" panose="02020603050405020304" pitchFamily="18" charset="0"/>
              </a:rPr>
              <a:t>No</a:t>
            </a:r>
          </a:p>
        </p:txBody>
      </p:sp>
      <p:sp>
        <p:nvSpPr>
          <p:cNvPr id="11" name="Text Box 2">
            <a:extLst>
              <a:ext uri="{FF2B5EF4-FFF2-40B4-BE49-F238E27FC236}">
                <a16:creationId xmlns:a16="http://schemas.microsoft.com/office/drawing/2014/main" id="{B7E16512-73C2-4C3E-BDC8-EDF15DB29401}"/>
              </a:ext>
            </a:extLst>
          </p:cNvPr>
          <p:cNvSpPr txBox="1">
            <a:spLocks noChangeArrowheads="1"/>
          </p:cNvSpPr>
          <p:nvPr/>
        </p:nvSpPr>
        <p:spPr bwMode="auto">
          <a:xfrm>
            <a:off x="181496" y="1450577"/>
            <a:ext cx="2102375" cy="1833536"/>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a:noAutofit/>
          </a:bodyPr>
          <a:lstStyle/>
          <a:p>
            <a:pPr marL="171450" indent="-171450" algn="just">
              <a:spcAft>
                <a:spcPts val="1000"/>
              </a:spcAft>
              <a:buFont typeface="Arial" panose="020B0604020202020204" pitchFamily="34" charset="0"/>
              <a:buChar char="•"/>
            </a:pPr>
            <a:r>
              <a:rPr lang="en-GB" sz="900" dirty="0">
                <a:effectLst/>
                <a:latin typeface="Calibri" panose="020F0502020204030204" pitchFamily="34" charset="0"/>
                <a:ea typeface="Calibri" panose="020F0502020204030204" pitchFamily="34" charset="0"/>
                <a:cs typeface="Times New Roman" panose="02020603050405020304" pitchFamily="18" charset="0"/>
              </a:rPr>
              <a:t>Whereabouts unknown</a:t>
            </a:r>
          </a:p>
          <a:p>
            <a:pPr marL="171450" indent="-171450" algn="just">
              <a:spcAft>
                <a:spcPts val="1000"/>
              </a:spcAft>
              <a:buFont typeface="Arial" panose="020B0604020202020204" pitchFamily="34" charset="0"/>
              <a:buChar char="•"/>
            </a:pPr>
            <a:r>
              <a:rPr lang="en-GB" sz="900" dirty="0">
                <a:latin typeface="Calibri" panose="020F0502020204030204" pitchFamily="34" charset="0"/>
                <a:ea typeface="Calibri" panose="020F0502020204030204" pitchFamily="34" charset="0"/>
                <a:cs typeface="Times New Roman" panose="02020603050405020304" pitchFamily="18" charset="0"/>
              </a:rPr>
              <a:t>T</a:t>
            </a:r>
            <a:r>
              <a:rPr lang="en-GB" sz="900" dirty="0">
                <a:effectLst/>
                <a:latin typeface="Calibri" panose="020F0502020204030204" pitchFamily="34" charset="0"/>
                <a:ea typeface="Calibri" panose="020F0502020204030204" pitchFamily="34" charset="0"/>
                <a:cs typeface="Times New Roman" panose="02020603050405020304" pitchFamily="18" charset="0"/>
              </a:rPr>
              <a:t>he perpetrator is deceased</a:t>
            </a:r>
            <a:r>
              <a:rPr lang="en-GB" sz="900" strike="sngStrike" dirty="0">
                <a:effectLst/>
                <a:latin typeface="Calibri" panose="020F0502020204030204" pitchFamily="34" charset="0"/>
                <a:ea typeface="Calibri" panose="020F0502020204030204" pitchFamily="34" charset="0"/>
                <a:cs typeface="Times New Roman" panose="02020603050405020304" pitchFamily="18" charset="0"/>
              </a:rPr>
              <a:t> </a:t>
            </a:r>
          </a:p>
          <a:p>
            <a:pPr marL="171450" indent="-171450" algn="just">
              <a:spcAft>
                <a:spcPts val="1000"/>
              </a:spcAft>
              <a:buFont typeface="Arial" panose="020B0604020202020204" pitchFamily="34" charset="0"/>
              <a:buChar char="•"/>
            </a:pPr>
            <a:r>
              <a:rPr lang="en-GB" sz="900" dirty="0">
                <a:latin typeface="Calibri" panose="020F0502020204030204" pitchFamily="34" charset="0"/>
                <a:ea typeface="Calibri" panose="020F0502020204030204" pitchFamily="34" charset="0"/>
                <a:cs typeface="Times New Roman" panose="02020603050405020304" pitchFamily="18" charset="0"/>
              </a:rPr>
              <a:t>Individual</a:t>
            </a:r>
            <a:r>
              <a:rPr lang="en-GB" sz="900" dirty="0">
                <a:effectLst/>
                <a:latin typeface="Calibri" panose="020F0502020204030204" pitchFamily="34" charset="0"/>
                <a:ea typeface="Calibri" panose="020F0502020204030204" pitchFamily="34" charset="0"/>
                <a:cs typeface="Times New Roman" panose="02020603050405020304" pitchFamily="18" charset="0"/>
              </a:rPr>
              <a:t> is refusing to give specific details of the perpetrator and their whereabouts. </a:t>
            </a:r>
          </a:p>
          <a:p>
            <a:pPr algn="just">
              <a:spcAft>
                <a:spcPts val="1000"/>
              </a:spcAft>
            </a:pPr>
            <a:r>
              <a:rPr lang="en-GB" sz="900" dirty="0">
                <a:latin typeface="Calibri" panose="020F0502020204030204" pitchFamily="34" charset="0"/>
                <a:ea typeface="Calibri" panose="020F0502020204030204" pitchFamily="34" charset="0"/>
                <a:cs typeface="Times New Roman" panose="02020603050405020304" pitchFamily="18" charset="0"/>
              </a:rPr>
              <a:t>Encourage the individual to report the disclosure to the police/ NSPCC/ Crimestoppers which can be done anonymously. Check whether or not support is needed with this.</a:t>
            </a:r>
          </a:p>
        </p:txBody>
      </p:sp>
      <p:sp>
        <p:nvSpPr>
          <p:cNvPr id="142" name="Text Box 2">
            <a:extLst>
              <a:ext uri="{FF2B5EF4-FFF2-40B4-BE49-F238E27FC236}">
                <a16:creationId xmlns:a16="http://schemas.microsoft.com/office/drawing/2014/main" id="{128F429F-B7BE-47B5-B204-E5829077FEDE}"/>
              </a:ext>
            </a:extLst>
          </p:cNvPr>
          <p:cNvSpPr txBox="1">
            <a:spLocks noChangeArrowheads="1"/>
          </p:cNvSpPr>
          <p:nvPr/>
        </p:nvSpPr>
        <p:spPr bwMode="auto">
          <a:xfrm>
            <a:off x="6169446" y="4907560"/>
            <a:ext cx="5625200" cy="1843473"/>
          </a:xfrm>
          <a:prstGeom prst="rect">
            <a:avLst/>
          </a:prstGeom>
          <a:solidFill>
            <a:srgbClr val="FFFFFF"/>
          </a:solidFill>
          <a:ln w="28575">
            <a:solidFill>
              <a:srgbClr val="FF0000"/>
            </a:solidFill>
            <a:miter lim="800000"/>
            <a:headEnd/>
            <a:tailEnd/>
          </a:ln>
        </p:spPr>
        <p:txBody>
          <a:bodyPr rot="0" vert="horz" wrap="square" lIns="91440" tIns="45720" rIns="91440" bIns="45720" anchor="t" anchorCtr="0">
            <a:noAutofit/>
          </a:bodyPr>
          <a:lstStyle/>
          <a:p>
            <a:pPr lvl="0">
              <a:spcBef>
                <a:spcPts val="600"/>
              </a:spcBef>
            </a:pPr>
            <a:r>
              <a:rPr lang="en-GB" sz="12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For all cases: </a:t>
            </a:r>
          </a:p>
          <a:p>
            <a:pPr marL="342900" lvl="0" indent="-342900" algn="just">
              <a:spcBef>
                <a:spcPts val="600"/>
              </a:spcBef>
              <a:buFont typeface="Symbol" panose="05050102010706020507" pitchFamily="18" charset="2"/>
              <a:buChar char=""/>
            </a:pPr>
            <a:r>
              <a:rPr lang="en-GB" sz="1000" dirty="0">
                <a:effectLst/>
                <a:latin typeface="Calibri" panose="020F0502020204030204" pitchFamily="34" charset="0"/>
                <a:ea typeface="Calibri" panose="020F0502020204030204" pitchFamily="34" charset="0"/>
                <a:cs typeface="Times New Roman" panose="02020603050405020304" pitchFamily="18" charset="0"/>
              </a:rPr>
              <a:t>Ensure all conversations and actions are documented in the electronic patient’s records </a:t>
            </a:r>
          </a:p>
          <a:p>
            <a:pPr marL="342900" lvl="0" indent="-342900" algn="just">
              <a:spcBef>
                <a:spcPts val="600"/>
              </a:spcBef>
              <a:buFont typeface="Symbol" panose="05050102010706020507" pitchFamily="18" charset="2"/>
              <a:buChar char=""/>
            </a:pPr>
            <a:r>
              <a:rPr lang="en-GB" sz="1000" dirty="0">
                <a:effectLst/>
                <a:latin typeface="Calibri" panose="020F0502020204030204" pitchFamily="34" charset="0"/>
                <a:ea typeface="Calibri" panose="020F0502020204030204" pitchFamily="34" charset="0"/>
                <a:cs typeface="Times New Roman" panose="02020603050405020304" pitchFamily="18" charset="0"/>
              </a:rPr>
              <a:t>Complete InPhase and any necessary risk assessment.</a:t>
            </a:r>
          </a:p>
          <a:p>
            <a:pPr marL="342900" lvl="0" indent="-342900" algn="just">
              <a:spcBef>
                <a:spcPts val="600"/>
              </a:spcBef>
              <a:buFont typeface="Symbol" panose="05050102010706020507" pitchFamily="18" charset="2"/>
              <a:buChar char=""/>
            </a:pPr>
            <a:r>
              <a:rPr lang="en-GB" sz="1000" dirty="0">
                <a:effectLst/>
                <a:latin typeface="Calibri" panose="020F0502020204030204" pitchFamily="34" charset="0"/>
                <a:ea typeface="Calibri" panose="020F0502020204030204" pitchFamily="34" charset="0"/>
                <a:cs typeface="Times New Roman" panose="02020603050405020304" pitchFamily="18" charset="0"/>
              </a:rPr>
              <a:t>Add Alert to</a:t>
            </a:r>
            <a:r>
              <a:rPr lang="en-GB" sz="1000" dirty="0">
                <a:latin typeface="Calibri" panose="020F0502020204030204" pitchFamily="34" charset="0"/>
                <a:ea typeface="Calibri" panose="020F0502020204030204" pitchFamily="34" charset="0"/>
                <a:cs typeface="Times New Roman" panose="02020603050405020304" pitchFamily="18" charset="0"/>
              </a:rPr>
              <a:t> the service user’s clinical </a:t>
            </a:r>
            <a:r>
              <a:rPr lang="en-GB" sz="1000" dirty="0">
                <a:effectLst/>
                <a:latin typeface="Calibri" panose="020F0502020204030204" pitchFamily="34" charset="0"/>
                <a:ea typeface="Calibri" panose="020F0502020204030204" pitchFamily="34" charset="0"/>
                <a:cs typeface="Times New Roman" panose="02020603050405020304" pitchFamily="18" charset="0"/>
              </a:rPr>
              <a:t>record. </a:t>
            </a:r>
          </a:p>
          <a:p>
            <a:pPr marL="342900" lvl="0" indent="-342900" algn="just">
              <a:spcBef>
                <a:spcPts val="600"/>
              </a:spcBef>
              <a:buFont typeface="Symbol" panose="05050102010706020507" pitchFamily="18" charset="2"/>
              <a:buChar char=""/>
            </a:pPr>
            <a:r>
              <a:rPr lang="en-GB" sz="1000" dirty="0">
                <a:effectLst/>
                <a:latin typeface="Calibri" panose="020F0502020204030204" pitchFamily="34" charset="0"/>
                <a:ea typeface="Calibri" panose="020F0502020204030204" pitchFamily="34" charset="0"/>
                <a:cs typeface="Times New Roman" panose="02020603050405020304" pitchFamily="18" charset="0"/>
              </a:rPr>
              <a:t>Upload referrals to social care on the service user’s record </a:t>
            </a:r>
          </a:p>
          <a:p>
            <a:pPr marL="342900" lvl="0" indent="-342900" algn="just">
              <a:spcBef>
                <a:spcPts val="600"/>
              </a:spcBef>
              <a:buFont typeface="Symbol" panose="05050102010706020507" pitchFamily="18" charset="2"/>
              <a:buChar char=""/>
            </a:pPr>
            <a:r>
              <a:rPr lang="en-GB" sz="1000" dirty="0">
                <a:effectLst/>
                <a:latin typeface="Calibri" panose="020F0502020204030204" pitchFamily="34" charset="0"/>
                <a:ea typeface="Calibri" panose="020F0502020204030204" pitchFamily="34" charset="0"/>
                <a:cs typeface="Times New Roman" panose="02020603050405020304" pitchFamily="18" charset="0"/>
              </a:rPr>
              <a:t>Ensure liaison with other professionals that are involved and possibly hold a professionals meeting.</a:t>
            </a:r>
          </a:p>
          <a:p>
            <a:pPr marL="342900" lvl="0" indent="-342900" algn="just">
              <a:spcBef>
                <a:spcPts val="600"/>
              </a:spcBef>
              <a:buFont typeface="Symbol" panose="05050102010706020507" pitchFamily="18" charset="2"/>
              <a:buChar char=""/>
            </a:pPr>
            <a:r>
              <a:rPr lang="en-GB" sz="1000" dirty="0">
                <a:effectLst/>
                <a:latin typeface="Calibri" panose="020F0502020204030204" pitchFamily="34" charset="0"/>
                <a:ea typeface="Calibri" panose="020F0502020204030204" pitchFamily="34" charset="0"/>
                <a:cs typeface="Times New Roman" panose="02020603050405020304" pitchFamily="18" charset="0"/>
              </a:rPr>
              <a:t>Document SMART action plan in the service user’s </a:t>
            </a:r>
            <a:r>
              <a:rPr lang="en-GB" sz="1000" dirty="0">
                <a:latin typeface="Calibri" panose="020F0502020204030204" pitchFamily="34" charset="0"/>
                <a:ea typeface="Calibri" panose="020F0502020204030204" pitchFamily="34" charset="0"/>
                <a:cs typeface="Times New Roman" panose="02020603050405020304" pitchFamily="18" charset="0"/>
              </a:rPr>
              <a:t>electronic </a:t>
            </a:r>
            <a:r>
              <a:rPr lang="en-GB" sz="1000" dirty="0">
                <a:effectLst/>
                <a:latin typeface="Calibri" panose="020F0502020204030204" pitchFamily="34" charset="0"/>
                <a:ea typeface="Calibri" panose="020F0502020204030204" pitchFamily="34" charset="0"/>
                <a:cs typeface="Times New Roman" panose="02020603050405020304" pitchFamily="18" charset="0"/>
              </a:rPr>
              <a:t>record. </a:t>
            </a:r>
          </a:p>
        </p:txBody>
      </p:sp>
      <p:sp>
        <p:nvSpPr>
          <p:cNvPr id="141" name="Text Box 2">
            <a:extLst>
              <a:ext uri="{FF2B5EF4-FFF2-40B4-BE49-F238E27FC236}">
                <a16:creationId xmlns:a16="http://schemas.microsoft.com/office/drawing/2014/main" id="{B1A2EE9B-A524-4564-AF72-7B0FF1380FF1}"/>
              </a:ext>
            </a:extLst>
          </p:cNvPr>
          <p:cNvSpPr txBox="1">
            <a:spLocks noChangeArrowheads="1"/>
          </p:cNvSpPr>
          <p:nvPr/>
        </p:nvSpPr>
        <p:spPr bwMode="auto">
          <a:xfrm>
            <a:off x="3446344" y="5285355"/>
            <a:ext cx="2516141" cy="1393564"/>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a:noAutofit/>
          </a:bodyPr>
          <a:lstStyle/>
          <a:p>
            <a:pPr algn="just">
              <a:spcBef>
                <a:spcPts val="600"/>
              </a:spcBef>
            </a:pPr>
            <a:r>
              <a:rPr lang="en-GB" sz="900" dirty="0">
                <a:effectLst/>
                <a:latin typeface="Calibri" panose="020F0502020204030204" pitchFamily="34" charset="0"/>
                <a:ea typeface="Calibri" panose="020F0502020204030204" pitchFamily="34" charset="0"/>
                <a:cs typeface="Times New Roman" panose="02020603050405020304" pitchFamily="18" charset="0"/>
              </a:rPr>
              <a:t>If the alleged perpetrator is a professional or person in a position of trust working with children or adults with care and support needs, you must refer to the following Local Authority process:</a:t>
            </a:r>
            <a:endParaRPr lang="en-GB" sz="900" dirty="0">
              <a:latin typeface="Calibri" panose="020F0502020204030204" pitchFamily="34" charset="0"/>
              <a:ea typeface="Calibri" panose="020F0502020204030204" pitchFamily="34" charset="0"/>
              <a:cs typeface="Times New Roman" panose="02020603050405020304" pitchFamily="18" charset="0"/>
            </a:endParaRPr>
          </a:p>
          <a:p>
            <a:pPr algn="just">
              <a:spcBef>
                <a:spcPts val="600"/>
              </a:spcBef>
            </a:pPr>
            <a:r>
              <a:rPr lang="en-GB" sz="900" b="1" dirty="0">
                <a:effectLst/>
                <a:ea typeface="Calibri" panose="020F0502020204030204" pitchFamily="34" charset="0"/>
                <a:cs typeface="Segoe UI" panose="020B0502040204020203" pitchFamily="34" charset="0"/>
              </a:rPr>
              <a:t>Local Authority Designated Officer (</a:t>
            </a:r>
            <a:r>
              <a:rPr lang="en-GB" sz="900" b="1" dirty="0">
                <a:effectLst/>
                <a:ea typeface="Calibri" panose="020F0502020204030204" pitchFamily="34" charset="0"/>
                <a:cs typeface="Times New Roman" panose="02020603050405020304" pitchFamily="18" charset="0"/>
              </a:rPr>
              <a:t>LADO): </a:t>
            </a:r>
            <a:br>
              <a:rPr lang="en-GB" sz="900" b="1" dirty="0">
                <a:effectLst/>
                <a:ea typeface="Calibri" panose="020F0502020204030204" pitchFamily="34" charset="0"/>
                <a:cs typeface="Times New Roman" panose="02020603050405020304" pitchFamily="18" charset="0"/>
              </a:rPr>
            </a:br>
            <a:r>
              <a:rPr lang="en-GB" sz="900" dirty="0">
                <a:effectLst/>
                <a:ea typeface="Calibri" panose="020F0502020204030204" pitchFamily="34" charset="0"/>
                <a:cs typeface="Times New Roman" panose="02020603050405020304" pitchFamily="18" charset="0"/>
              </a:rPr>
              <a:t>for children </a:t>
            </a:r>
          </a:p>
          <a:p>
            <a:pPr algn="just">
              <a:spcBef>
                <a:spcPts val="1200"/>
              </a:spcBef>
            </a:pPr>
            <a:r>
              <a:rPr lang="en-GB" sz="900" b="1" dirty="0">
                <a:effectLst/>
                <a:ea typeface="Calibri" panose="020F0502020204030204" pitchFamily="34" charset="0"/>
                <a:cs typeface="Segoe UI" panose="020B0502040204020203" pitchFamily="34" charset="0"/>
              </a:rPr>
              <a:t>People </a:t>
            </a:r>
            <a:r>
              <a:rPr lang="en-GB" sz="900" b="1" dirty="0">
                <a:effectLst/>
                <a:latin typeface="Calibri "/>
                <a:ea typeface="Calibri" panose="020F0502020204030204" pitchFamily="34" charset="0"/>
                <a:cs typeface="Segoe UI" panose="020B0502040204020203" pitchFamily="34" charset="0"/>
              </a:rPr>
              <a:t>in Positions of Trust</a:t>
            </a:r>
            <a:r>
              <a:rPr lang="en-GB" sz="900" dirty="0">
                <a:effectLst/>
                <a:latin typeface="Calibri "/>
                <a:ea typeface="Calibri" panose="020F0502020204030204" pitchFamily="34" charset="0"/>
                <a:cs typeface="Segoe UI" panose="020B0502040204020203" pitchFamily="34" charset="0"/>
              </a:rPr>
              <a:t> (</a:t>
            </a:r>
            <a:r>
              <a:rPr lang="en-GB" sz="900" b="1" dirty="0">
                <a:effectLst/>
                <a:latin typeface="Calibri "/>
                <a:ea typeface="Calibri" panose="020F0502020204030204" pitchFamily="34" charset="0"/>
                <a:cs typeface="Times New Roman" panose="02020603050405020304" pitchFamily="18" charset="0"/>
              </a:rPr>
              <a:t>PIPOT)</a:t>
            </a:r>
            <a:r>
              <a:rPr lang="en-GB" sz="900" dirty="0">
                <a:effectLst/>
                <a:latin typeface="Calibri "/>
                <a:ea typeface="Calibri" panose="020F0502020204030204" pitchFamily="34" charset="0"/>
                <a:cs typeface="Times New Roman" panose="02020603050405020304" pitchFamily="18" charset="0"/>
              </a:rPr>
              <a:t> </a:t>
            </a:r>
            <a:r>
              <a:rPr lang="en-GB" sz="900" b="1" dirty="0">
                <a:effectLst/>
                <a:ea typeface="Calibri" panose="020F0502020204030204" pitchFamily="34" charset="0"/>
                <a:cs typeface="Times New Roman" panose="02020603050405020304" pitchFamily="18" charset="0"/>
              </a:rPr>
              <a:t>Lead: </a:t>
            </a:r>
            <a:br>
              <a:rPr lang="en-GB" sz="900" b="1" dirty="0">
                <a:effectLst/>
                <a:ea typeface="Calibri" panose="020F0502020204030204" pitchFamily="34" charset="0"/>
                <a:cs typeface="Times New Roman" panose="02020603050405020304" pitchFamily="18" charset="0"/>
              </a:rPr>
            </a:br>
            <a:r>
              <a:rPr lang="en-GB" sz="900" dirty="0">
                <a:effectLst/>
                <a:ea typeface="Calibri" panose="020F0502020204030204" pitchFamily="34" charset="0"/>
                <a:cs typeface="Times New Roman" panose="02020603050405020304" pitchFamily="18" charset="0"/>
              </a:rPr>
              <a:t>for </a:t>
            </a:r>
            <a:r>
              <a:rPr lang="en-GB" sz="900" dirty="0">
                <a:ea typeface="Calibri" panose="020F0502020204030204" pitchFamily="34" charset="0"/>
                <a:cs typeface="Times New Roman" panose="02020603050405020304" pitchFamily="18" charset="0"/>
              </a:rPr>
              <a:t>a</a:t>
            </a:r>
            <a:r>
              <a:rPr lang="en-GB" sz="900" dirty="0">
                <a:effectLst/>
                <a:ea typeface="Calibri" panose="020F0502020204030204" pitchFamily="34" charset="0"/>
                <a:cs typeface="Times New Roman" panose="02020603050405020304" pitchFamily="18" charset="0"/>
              </a:rPr>
              <a:t>dults</a:t>
            </a:r>
          </a:p>
          <a:p>
            <a:pPr>
              <a:lnSpc>
                <a:spcPct val="115000"/>
              </a:lnSpc>
              <a:spcAft>
                <a:spcPts val="1000"/>
              </a:spcAft>
            </a:pPr>
            <a:r>
              <a:rPr lang="en-GB" sz="900" dirty="0">
                <a:effectLst/>
                <a:latin typeface="Calibri" panose="020F0502020204030204" pitchFamily="34" charset="0"/>
                <a:ea typeface="Calibri" panose="020F0502020204030204" pitchFamily="34" charset="0"/>
                <a:cs typeface="Times New Roman" panose="02020603050405020304" pitchFamily="18" charset="0"/>
              </a:rPr>
              <a:t> </a:t>
            </a:r>
          </a:p>
          <a:p>
            <a:pPr>
              <a:lnSpc>
                <a:spcPct val="115000"/>
              </a:lnSpc>
              <a:spcAft>
                <a:spcPts val="1000"/>
              </a:spcAft>
            </a:pPr>
            <a:r>
              <a:rPr lang="en-GB" sz="900" dirty="0">
                <a:effectLst/>
                <a:latin typeface="Calibri" panose="020F0502020204030204" pitchFamily="34" charset="0"/>
                <a:ea typeface="Calibri" panose="020F0502020204030204" pitchFamily="34" charset="0"/>
                <a:cs typeface="Times New Roman" panose="02020603050405020304" pitchFamily="18" charset="0"/>
              </a:rPr>
              <a:t> </a:t>
            </a:r>
          </a:p>
        </p:txBody>
      </p:sp>
      <p:cxnSp>
        <p:nvCxnSpPr>
          <p:cNvPr id="166" name="Straight Arrow Connector 165">
            <a:extLst>
              <a:ext uri="{FF2B5EF4-FFF2-40B4-BE49-F238E27FC236}">
                <a16:creationId xmlns:a16="http://schemas.microsoft.com/office/drawing/2014/main" id="{9C29FB2A-74DD-45B3-B689-60BE7C875E70}"/>
              </a:ext>
            </a:extLst>
          </p:cNvPr>
          <p:cNvCxnSpPr>
            <a:cxnSpLocks/>
          </p:cNvCxnSpPr>
          <p:nvPr/>
        </p:nvCxnSpPr>
        <p:spPr>
          <a:xfrm>
            <a:off x="3111558" y="5986750"/>
            <a:ext cx="325566" cy="0"/>
          </a:xfrm>
          <a:prstGeom prst="straightConnector1">
            <a:avLst/>
          </a:prstGeom>
          <a:ln w="19050">
            <a:solidFill>
              <a:schemeClr val="accent1">
                <a:lumMod val="7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155" name="Text Box 2">
            <a:extLst>
              <a:ext uri="{FF2B5EF4-FFF2-40B4-BE49-F238E27FC236}">
                <a16:creationId xmlns:a16="http://schemas.microsoft.com/office/drawing/2014/main" id="{69753000-2FAB-43EB-AF8F-F84AA0961A94}"/>
              </a:ext>
            </a:extLst>
          </p:cNvPr>
          <p:cNvSpPr txBox="1">
            <a:spLocks noChangeArrowheads="1"/>
          </p:cNvSpPr>
          <p:nvPr/>
        </p:nvSpPr>
        <p:spPr bwMode="auto">
          <a:xfrm>
            <a:off x="130433" y="3772643"/>
            <a:ext cx="3098808" cy="2501464"/>
          </a:xfrm>
          <a:prstGeom prst="rect">
            <a:avLst/>
          </a:prstGeom>
          <a:ln w="28575">
            <a:solidFill>
              <a:srgbClr val="7030A0"/>
            </a:solidFill>
            <a:headEnd/>
            <a:tailEnd/>
          </a:ln>
        </p:spPr>
        <p:style>
          <a:lnRef idx="2">
            <a:schemeClr val="accent2"/>
          </a:lnRef>
          <a:fillRef idx="1">
            <a:schemeClr val="lt1"/>
          </a:fillRef>
          <a:effectRef idx="0">
            <a:schemeClr val="accent2"/>
          </a:effectRef>
          <a:fontRef idx="minor">
            <a:schemeClr val="dk1"/>
          </a:fontRef>
        </p:style>
        <p:txBody>
          <a:bodyPr rot="0" vert="horz" wrap="square" lIns="91440" tIns="45720" rIns="91440" bIns="45720" anchor="t" anchorCtr="0">
            <a:noAutofit/>
          </a:bodyPr>
          <a:lstStyle/>
          <a:p>
            <a:pPr>
              <a:spcBef>
                <a:spcPts val="600"/>
              </a:spcBef>
            </a:pPr>
            <a:r>
              <a:rPr lang="en-GB" sz="1000" b="1" dirty="0">
                <a:solidFill>
                  <a:srgbClr val="7030A0"/>
                </a:solidFill>
                <a:latin typeface="Calibri" panose="020F0502020204030204" pitchFamily="34" charset="0"/>
                <a:ea typeface="Calibri" panose="020F0502020204030204" pitchFamily="34" charset="0"/>
                <a:cs typeface="Times New Roman" panose="02020603050405020304" pitchFamily="18" charset="0"/>
              </a:rPr>
              <a:t>For Children: </a:t>
            </a:r>
          </a:p>
          <a:p>
            <a:pPr marL="171450" indent="-171450" algn="just">
              <a:spcBef>
                <a:spcPts val="600"/>
              </a:spcBef>
              <a:buFont typeface="Arial" panose="020B0604020202020204" pitchFamily="34" charset="0"/>
              <a:buChar char="•"/>
            </a:pPr>
            <a:r>
              <a:rPr lang="en-GB" sz="850" dirty="0">
                <a:effectLst/>
                <a:latin typeface="Calibri" panose="020F0502020204030204" pitchFamily="34" charset="0"/>
                <a:ea typeface="Calibri" panose="020F0502020204030204" pitchFamily="34" charset="0"/>
                <a:cs typeface="Times New Roman" panose="02020603050405020304" pitchFamily="18" charset="0"/>
              </a:rPr>
              <a:t>Practitioner to contact the police if there is immediate risk </a:t>
            </a:r>
          </a:p>
          <a:p>
            <a:pPr marL="171450" indent="-171450" algn="just">
              <a:spcBef>
                <a:spcPts val="600"/>
              </a:spcBef>
              <a:buFont typeface="Arial" panose="020B0604020202020204" pitchFamily="34" charset="0"/>
              <a:buChar char="•"/>
            </a:pPr>
            <a:r>
              <a:rPr lang="en-GB" sz="850" dirty="0">
                <a:latin typeface="Calibri" panose="020F0502020204030204" pitchFamily="34" charset="0"/>
                <a:ea typeface="Calibri" panose="020F0502020204030204" pitchFamily="34" charset="0"/>
                <a:cs typeface="Times New Roman" panose="02020603050405020304" pitchFamily="18" charset="0"/>
              </a:rPr>
              <a:t>If it’s safe to do so, inform parents/carer of the referral and information sharing obligations</a:t>
            </a:r>
          </a:p>
          <a:p>
            <a:pPr marL="171450" indent="-171450" algn="just">
              <a:spcBef>
                <a:spcPts val="600"/>
              </a:spcBef>
              <a:buFont typeface="Arial" panose="020B0604020202020204" pitchFamily="34" charset="0"/>
              <a:buChar char="•"/>
            </a:pPr>
            <a:r>
              <a:rPr lang="en-GB" sz="850" dirty="0">
                <a:latin typeface="Calibri" panose="020F0502020204030204" pitchFamily="34" charset="0"/>
                <a:ea typeface="Calibri" panose="020F0502020204030204" pitchFamily="34" charset="0"/>
                <a:cs typeface="Times New Roman" panose="02020603050405020304" pitchFamily="18" charset="0"/>
              </a:rPr>
              <a:t>Immediate referral </a:t>
            </a:r>
            <a:r>
              <a:rPr lang="en-GB" sz="850">
                <a:latin typeface="Calibri" panose="020F0502020204030204" pitchFamily="34" charset="0"/>
                <a:ea typeface="Calibri" panose="020F0502020204030204" pitchFamily="34" charset="0"/>
                <a:cs typeface="Times New Roman" panose="02020603050405020304" pitchFamily="18" charset="0"/>
              </a:rPr>
              <a:t>via MASH </a:t>
            </a:r>
            <a:r>
              <a:rPr lang="en-GB" sz="850" dirty="0">
                <a:latin typeface="Calibri" panose="020F0502020204030204" pitchFamily="34" charset="0"/>
                <a:ea typeface="Calibri" panose="020F0502020204030204" pitchFamily="34" charset="0"/>
                <a:cs typeface="Times New Roman" panose="02020603050405020304" pitchFamily="18" charset="0"/>
              </a:rPr>
              <a:t>regardless of consent from victim  </a:t>
            </a:r>
          </a:p>
          <a:p>
            <a:pPr marL="171450" indent="-171450" algn="just">
              <a:spcBef>
                <a:spcPts val="600"/>
              </a:spcBef>
              <a:buFont typeface="Arial" panose="020B0604020202020204" pitchFamily="34" charset="0"/>
              <a:buChar char="•"/>
            </a:pPr>
            <a:r>
              <a:rPr lang="en-GB" sz="850" dirty="0">
                <a:effectLst/>
                <a:latin typeface="Calibri" panose="020F0502020204030204" pitchFamily="34" charset="0"/>
                <a:ea typeface="Calibri" panose="020F0502020204030204" pitchFamily="34" charset="0"/>
                <a:cs typeface="Times New Roman" panose="02020603050405020304" pitchFamily="18" charset="0"/>
              </a:rPr>
              <a:t>Signpost the child to specialist services as appropriate</a:t>
            </a:r>
            <a:r>
              <a:rPr lang="en-GB" sz="850" dirty="0">
                <a:latin typeface="Calibri" panose="020F0502020204030204" pitchFamily="34" charset="0"/>
                <a:ea typeface="Calibri" panose="020F0502020204030204" pitchFamily="34" charset="0"/>
                <a:cs typeface="Times New Roman" panose="02020603050405020304" pitchFamily="18" charset="0"/>
              </a:rPr>
              <a:t> </a:t>
            </a:r>
            <a:r>
              <a:rPr lang="en-GB" sz="850" dirty="0">
                <a:effectLst/>
                <a:latin typeface="Calibri" panose="020F0502020204030204" pitchFamily="34" charset="0"/>
                <a:ea typeface="Calibri" panose="020F0502020204030204" pitchFamily="34" charset="0"/>
                <a:cs typeface="Times New Roman" panose="02020603050405020304" pitchFamily="18" charset="0"/>
              </a:rPr>
              <a:t> </a:t>
            </a:r>
            <a:r>
              <a:rPr lang="en-GB" sz="850" dirty="0">
                <a:latin typeface="Calibri" panose="020F0502020204030204" pitchFamily="34" charset="0"/>
                <a:ea typeface="Calibri" panose="020F0502020204030204" pitchFamily="34" charset="0"/>
                <a:cs typeface="Times New Roman" panose="02020603050405020304" pitchFamily="18" charset="0"/>
              </a:rPr>
              <a:t>(</a:t>
            </a:r>
            <a:r>
              <a:rPr lang="en-GB" sz="850" dirty="0">
                <a:effectLst/>
                <a:latin typeface="Calibri" panose="020F0502020204030204" pitchFamily="34" charset="0"/>
                <a:ea typeface="Calibri" panose="020F0502020204030204" pitchFamily="34" charset="0"/>
                <a:cs typeface="Times New Roman" panose="02020603050405020304" pitchFamily="18" charset="0"/>
              </a:rPr>
              <a:t>sexual health, victim support, psychological / therapeutic support,</a:t>
            </a:r>
            <a:r>
              <a:rPr lang="en-GB" sz="850" dirty="0">
                <a:latin typeface="Calibri" panose="020F0502020204030204" pitchFamily="34" charset="0"/>
                <a:ea typeface="Calibri" panose="020F0502020204030204" pitchFamily="34" charset="0"/>
                <a:cs typeface="Times New Roman" panose="02020603050405020304" pitchFamily="18" charset="0"/>
              </a:rPr>
              <a:t> and/or early help).</a:t>
            </a:r>
            <a:endParaRPr lang="en-GB" sz="850" dirty="0">
              <a:effectLst/>
              <a:latin typeface="Calibri" panose="020F0502020204030204" pitchFamily="34" charset="0"/>
              <a:ea typeface="Calibri" panose="020F0502020204030204" pitchFamily="34" charset="0"/>
              <a:cs typeface="Times New Roman" panose="02020603050405020304" pitchFamily="18" charset="0"/>
            </a:endParaRPr>
          </a:p>
          <a:p>
            <a:pPr marL="171450" indent="-171450" algn="just">
              <a:spcBef>
                <a:spcPts val="600"/>
              </a:spcBef>
              <a:buFont typeface="Arial" panose="020B0604020202020204" pitchFamily="34" charset="0"/>
              <a:buChar char="•"/>
            </a:pPr>
            <a:r>
              <a:rPr lang="en-GB" sz="850" dirty="0">
                <a:effectLst/>
                <a:latin typeface="Calibri" panose="020F0502020204030204" pitchFamily="34" charset="0"/>
                <a:ea typeface="Calibri" panose="020F0502020204030204" pitchFamily="34" charset="0"/>
                <a:cs typeface="Times New Roman" panose="02020603050405020304" pitchFamily="18" charset="0"/>
              </a:rPr>
              <a:t>Add Alert to clinical notes and document to the service user’s record. </a:t>
            </a:r>
          </a:p>
          <a:p>
            <a:pPr marL="171450" indent="-171450" algn="just">
              <a:spcBef>
                <a:spcPts val="600"/>
              </a:spcBef>
              <a:buFont typeface="Arial" panose="020B0604020202020204" pitchFamily="34" charset="0"/>
              <a:buChar char="•"/>
            </a:pPr>
            <a:r>
              <a:rPr lang="en-GB" sz="850" dirty="0">
                <a:effectLst/>
                <a:latin typeface="Calibri" panose="020F0502020204030204" pitchFamily="34" charset="0"/>
                <a:ea typeface="Calibri" panose="020F0502020204030204" pitchFamily="34" charset="0"/>
                <a:cs typeface="Times New Roman" panose="02020603050405020304" pitchFamily="18" charset="0"/>
              </a:rPr>
              <a:t>Consider contacting the safeguarding team and/or specialist non-recent abuse services for further advice and guidance. </a:t>
            </a:r>
          </a:p>
          <a:p>
            <a:pPr marL="171450" indent="-171450" algn="just">
              <a:spcBef>
                <a:spcPts val="600"/>
              </a:spcBef>
              <a:buFont typeface="Arial" panose="020B0604020202020204" pitchFamily="34" charset="0"/>
              <a:buChar char="•"/>
            </a:pPr>
            <a:r>
              <a:rPr lang="en-GB" sz="850" dirty="0">
                <a:latin typeface="Calibri" panose="020F0502020204030204" pitchFamily="34" charset="0"/>
                <a:ea typeface="Calibri" panose="020F0502020204030204" pitchFamily="34" charset="0"/>
                <a:cs typeface="Times New Roman" panose="02020603050405020304" pitchFamily="18" charset="0"/>
              </a:rPr>
              <a:t>Complete and InPhase report</a:t>
            </a:r>
            <a:endParaRPr lang="en-GB" sz="850" dirty="0">
              <a:effectLst/>
              <a:latin typeface="Calibri" panose="020F0502020204030204" pitchFamily="34" charset="0"/>
              <a:ea typeface="Calibri" panose="020F0502020204030204" pitchFamily="34" charset="0"/>
              <a:cs typeface="Times New Roman" panose="02020603050405020304" pitchFamily="18" charset="0"/>
            </a:endParaRPr>
          </a:p>
          <a:p>
            <a:pPr marL="171450" indent="-171450" algn="just">
              <a:spcBef>
                <a:spcPts val="600"/>
              </a:spcBef>
              <a:buFont typeface="Arial" panose="020B0604020202020204" pitchFamily="34" charset="0"/>
              <a:buChar char="•"/>
            </a:pPr>
            <a:endParaRPr lang="en-GB" sz="900"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endParaRPr>
          </a:p>
          <a:p>
            <a:pPr marL="171450" indent="-171450">
              <a:lnSpc>
                <a:spcPct val="115000"/>
              </a:lnSpc>
              <a:spcAft>
                <a:spcPts val="1000"/>
              </a:spcAft>
              <a:buFont typeface="Arial" panose="020B0604020202020204" pitchFamily="34" charset="0"/>
              <a:buChar char="•"/>
            </a:pP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1000"/>
              </a:spcAft>
            </a:pPr>
            <a:r>
              <a:rPr lang="en-GB" sz="900" dirty="0">
                <a:effectLst/>
                <a:latin typeface="Calibri" panose="020F0502020204030204" pitchFamily="34" charset="0"/>
                <a:ea typeface="Calibri" panose="020F0502020204030204" pitchFamily="34" charset="0"/>
                <a:cs typeface="Times New Roman" panose="02020603050405020304" pitchFamily="18" charset="0"/>
              </a:rPr>
              <a:t> </a:t>
            </a:r>
          </a:p>
        </p:txBody>
      </p:sp>
      <p:cxnSp>
        <p:nvCxnSpPr>
          <p:cNvPr id="168" name="Straight Arrow Connector 167">
            <a:extLst>
              <a:ext uri="{FF2B5EF4-FFF2-40B4-BE49-F238E27FC236}">
                <a16:creationId xmlns:a16="http://schemas.microsoft.com/office/drawing/2014/main" id="{B48769BF-14B6-4924-B3BC-183F8411B43C}"/>
              </a:ext>
            </a:extLst>
          </p:cNvPr>
          <p:cNvCxnSpPr>
            <a:cxnSpLocks/>
            <a:endCxn id="141" idx="0"/>
          </p:cNvCxnSpPr>
          <p:nvPr/>
        </p:nvCxnSpPr>
        <p:spPr>
          <a:xfrm>
            <a:off x="4704415" y="4986989"/>
            <a:ext cx="0" cy="298366"/>
          </a:xfrm>
          <a:prstGeom prst="straightConnector1">
            <a:avLst/>
          </a:prstGeom>
          <a:ln w="19050">
            <a:solidFill>
              <a:schemeClr val="accent1">
                <a:lumMod val="7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75" name="Straight Connector 174">
            <a:extLst>
              <a:ext uri="{FF2B5EF4-FFF2-40B4-BE49-F238E27FC236}">
                <a16:creationId xmlns:a16="http://schemas.microsoft.com/office/drawing/2014/main" id="{D3783F13-E7FA-4567-A2B9-73E9BD85A900}"/>
              </a:ext>
            </a:extLst>
          </p:cNvPr>
          <p:cNvCxnSpPr>
            <a:cxnSpLocks/>
          </p:cNvCxnSpPr>
          <p:nvPr/>
        </p:nvCxnSpPr>
        <p:spPr>
          <a:xfrm>
            <a:off x="2273491" y="2939069"/>
            <a:ext cx="2430924" cy="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14" name="Text Box 2">
            <a:extLst>
              <a:ext uri="{FF2B5EF4-FFF2-40B4-BE49-F238E27FC236}">
                <a16:creationId xmlns:a16="http://schemas.microsoft.com/office/drawing/2014/main" id="{AC6F439B-7888-4649-B0AF-20702EE6482A}"/>
              </a:ext>
            </a:extLst>
          </p:cNvPr>
          <p:cNvSpPr txBox="1">
            <a:spLocks noChangeArrowheads="1"/>
          </p:cNvSpPr>
          <p:nvPr/>
        </p:nvSpPr>
        <p:spPr bwMode="auto">
          <a:xfrm>
            <a:off x="3446783" y="3704134"/>
            <a:ext cx="2515701" cy="1332874"/>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a:noAutofit/>
          </a:bodyPr>
          <a:lstStyle/>
          <a:p>
            <a:pPr algn="just">
              <a:lnSpc>
                <a:spcPct val="115000"/>
              </a:lnSpc>
              <a:spcAft>
                <a:spcPts val="1000"/>
              </a:spcAft>
            </a:pPr>
            <a:r>
              <a:rPr lang="en-GB" sz="900" dirty="0">
                <a:effectLst/>
                <a:latin typeface="Calibri" panose="020F0502020204030204" pitchFamily="34" charset="0"/>
                <a:ea typeface="Calibri" panose="020F0502020204030204" pitchFamily="34" charset="0"/>
                <a:cs typeface="Times New Roman" panose="02020603050405020304" pitchFamily="18" charset="0"/>
              </a:rPr>
              <a:t>Signpost the </a:t>
            </a:r>
            <a:r>
              <a:rPr lang="en-GB" sz="900" dirty="0">
                <a:latin typeface="Calibri" panose="020F0502020204030204" pitchFamily="34" charset="0"/>
                <a:ea typeface="Calibri" panose="020F0502020204030204" pitchFamily="34" charset="0"/>
                <a:cs typeface="Times New Roman" panose="02020603050405020304" pitchFamily="18" charset="0"/>
              </a:rPr>
              <a:t>individual </a:t>
            </a:r>
            <a:r>
              <a:rPr lang="en-GB" sz="900" dirty="0">
                <a:effectLst/>
                <a:latin typeface="Calibri" panose="020F0502020204030204" pitchFamily="34" charset="0"/>
                <a:ea typeface="Calibri" panose="020F0502020204030204" pitchFamily="34" charset="0"/>
                <a:cs typeface="Times New Roman" panose="02020603050405020304" pitchFamily="18" charset="0"/>
              </a:rPr>
              <a:t>to specialist services as appropriate (sexual health, victim support, psychological / therapeutic support).</a:t>
            </a:r>
          </a:p>
          <a:p>
            <a:pPr algn="just">
              <a:lnSpc>
                <a:spcPct val="115000"/>
              </a:lnSpc>
              <a:spcAft>
                <a:spcPts val="1000"/>
              </a:spcAft>
            </a:pPr>
            <a:r>
              <a:rPr lang="en-GB" sz="900" dirty="0">
                <a:effectLst/>
                <a:latin typeface="Calibri" panose="020F0502020204030204" pitchFamily="34" charset="0"/>
                <a:ea typeface="Calibri" panose="020F0502020204030204" pitchFamily="34" charset="0"/>
                <a:cs typeface="Times New Roman" panose="02020603050405020304" pitchFamily="18" charset="0"/>
              </a:rPr>
              <a:t>Consider contacting the safeguarding team and/or specialist non-recent abuse services for further advice and guidance. </a:t>
            </a:r>
          </a:p>
          <a:p>
            <a:pPr>
              <a:lnSpc>
                <a:spcPct val="115000"/>
              </a:lnSpc>
              <a:spcAft>
                <a:spcPts val="1000"/>
              </a:spcAft>
            </a:pP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1000"/>
              </a:spcAft>
            </a:pPr>
            <a:r>
              <a:rPr lang="en-GB" sz="900" dirty="0">
                <a:effectLst/>
                <a:latin typeface="Calibri" panose="020F0502020204030204" pitchFamily="34" charset="0"/>
                <a:ea typeface="Calibri" panose="020F0502020204030204" pitchFamily="34" charset="0"/>
                <a:cs typeface="Times New Roman" panose="02020603050405020304" pitchFamily="18" charset="0"/>
              </a:rPr>
              <a:t> </a:t>
            </a:r>
          </a:p>
        </p:txBody>
      </p:sp>
      <p:sp>
        <p:nvSpPr>
          <p:cNvPr id="7" name="Text Box 2">
            <a:extLst>
              <a:ext uri="{FF2B5EF4-FFF2-40B4-BE49-F238E27FC236}">
                <a16:creationId xmlns:a16="http://schemas.microsoft.com/office/drawing/2014/main" id="{756AC10C-9C5C-4DD4-B77E-775008AE7376}"/>
              </a:ext>
            </a:extLst>
          </p:cNvPr>
          <p:cNvSpPr txBox="1">
            <a:spLocks noChangeArrowheads="1"/>
          </p:cNvSpPr>
          <p:nvPr/>
        </p:nvSpPr>
        <p:spPr bwMode="auto">
          <a:xfrm>
            <a:off x="231571" y="887477"/>
            <a:ext cx="11611229" cy="456688"/>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a:noAutofit/>
          </a:bodyPr>
          <a:lstStyle/>
          <a:p>
            <a:pPr algn="ctr">
              <a:spcBef>
                <a:spcPts val="600"/>
              </a:spcBef>
            </a:pPr>
            <a:r>
              <a:rPr lang="en-GB" sz="900" dirty="0">
                <a:effectLst/>
                <a:latin typeface="Calibri" panose="020F0502020204030204" pitchFamily="34" charset="0"/>
                <a:ea typeface="Calibri" panose="020F0502020204030204" pitchFamily="34" charset="0"/>
                <a:cs typeface="Times New Roman" panose="02020603050405020304" pitchFamily="18" charset="0"/>
              </a:rPr>
              <a:t>Explore the views of the </a:t>
            </a:r>
            <a:r>
              <a:rPr lang="en-GB" sz="900" dirty="0">
                <a:latin typeface="Calibri" panose="020F0502020204030204" pitchFamily="34" charset="0"/>
                <a:ea typeface="Calibri" panose="020F0502020204030204" pitchFamily="34" charset="0"/>
                <a:cs typeface="Times New Roman" panose="02020603050405020304" pitchFamily="18" charset="0"/>
              </a:rPr>
              <a:t>individual.</a:t>
            </a:r>
            <a:r>
              <a:rPr lang="en-GB" sz="900" dirty="0">
                <a:effectLst/>
                <a:latin typeface="Calibri" panose="020F0502020204030204" pitchFamily="34" charset="0"/>
                <a:ea typeface="Calibri" panose="020F0502020204030204" pitchFamily="34" charset="0"/>
                <a:cs typeface="Times New Roman" panose="02020603050405020304" pitchFamily="18" charset="0"/>
              </a:rPr>
              <a:t>  What is the </a:t>
            </a:r>
            <a:r>
              <a:rPr lang="en-GB" sz="900" dirty="0">
                <a:latin typeface="Calibri" panose="020F0502020204030204" pitchFamily="34" charset="0"/>
                <a:ea typeface="Calibri" panose="020F0502020204030204" pitchFamily="34" charset="0"/>
                <a:cs typeface="Times New Roman" panose="02020603050405020304" pitchFamily="18" charset="0"/>
              </a:rPr>
              <a:t>level of </a:t>
            </a:r>
            <a:r>
              <a:rPr lang="en-GB" sz="900" dirty="0">
                <a:effectLst/>
                <a:latin typeface="Calibri" panose="020F0502020204030204" pitchFamily="34" charset="0"/>
                <a:ea typeface="Calibri" panose="020F0502020204030204" pitchFamily="34" charset="0"/>
                <a:cs typeface="Times New Roman" panose="02020603050405020304" pitchFamily="18" charset="0"/>
              </a:rPr>
              <a:t>risk? What is the individual’s expectation from the professionals following this disclosure? Reassure the individual they did the right thing. </a:t>
            </a:r>
          </a:p>
          <a:p>
            <a:pPr algn="ctr">
              <a:spcBef>
                <a:spcPts val="600"/>
              </a:spcBef>
            </a:pPr>
            <a:r>
              <a:rPr lang="en-GB" sz="900" b="1" dirty="0">
                <a:solidFill>
                  <a:srgbClr val="7030A0"/>
                </a:solidFill>
                <a:effectLst/>
                <a:latin typeface="Calibri" panose="020F0502020204030204" pitchFamily="34" charset="0"/>
                <a:ea typeface="Calibri" panose="020F0502020204030204" pitchFamily="34" charset="0"/>
                <a:cs typeface="Times New Roman" panose="02020603050405020304" pitchFamily="18" charset="0"/>
              </a:rPr>
              <a:t>For children: R</a:t>
            </a:r>
            <a:r>
              <a:rPr lang="en-GB" sz="900" b="1" dirty="0">
                <a:solidFill>
                  <a:srgbClr val="7030A0"/>
                </a:solidFill>
                <a:latin typeface="Calibri" panose="020F0502020204030204" pitchFamily="34" charset="0"/>
                <a:ea typeface="Calibri" panose="020F0502020204030204" pitchFamily="34" charset="0"/>
                <a:cs typeface="Times New Roman" panose="02020603050405020304" pitchFamily="18" charset="0"/>
              </a:rPr>
              <a:t>efer to </a:t>
            </a:r>
            <a:r>
              <a:rPr lang="en-GB" sz="900" b="1" dirty="0">
                <a:solidFill>
                  <a:srgbClr val="7030A0"/>
                </a:solidFill>
                <a:effectLst/>
                <a:latin typeface="Calibri" panose="020F0502020204030204" pitchFamily="34" charset="0"/>
                <a:ea typeface="Calibri" panose="020F0502020204030204" pitchFamily="34" charset="0"/>
                <a:cs typeface="Times New Roman" panose="02020603050405020304" pitchFamily="18" charset="0"/>
              </a:rPr>
              <a:t>the ‘For Children’ box below</a:t>
            </a:r>
          </a:p>
        </p:txBody>
      </p:sp>
      <p:sp>
        <p:nvSpPr>
          <p:cNvPr id="194" name="Text Box 2">
            <a:extLst>
              <a:ext uri="{FF2B5EF4-FFF2-40B4-BE49-F238E27FC236}">
                <a16:creationId xmlns:a16="http://schemas.microsoft.com/office/drawing/2014/main" id="{230F1B04-44BA-4B4B-960C-5AF0B17DFA9A}"/>
              </a:ext>
            </a:extLst>
          </p:cNvPr>
          <p:cNvSpPr txBox="1">
            <a:spLocks noChangeArrowheads="1"/>
          </p:cNvSpPr>
          <p:nvPr/>
        </p:nvSpPr>
        <p:spPr bwMode="auto">
          <a:xfrm>
            <a:off x="10961631" y="2341302"/>
            <a:ext cx="356400" cy="198128"/>
          </a:xfrm>
          <a:prstGeom prst="rect">
            <a:avLst/>
          </a:prstGeom>
          <a:ln w="19050">
            <a:solidFill>
              <a:schemeClr val="accent1">
                <a:lumMod val="75000"/>
              </a:schemeClr>
            </a:solidFill>
            <a:headEnd/>
            <a:tailEnd/>
          </a:ln>
        </p:spPr>
        <p:style>
          <a:lnRef idx="2">
            <a:schemeClr val="accent1"/>
          </a:lnRef>
          <a:fillRef idx="1">
            <a:schemeClr val="lt1"/>
          </a:fillRef>
          <a:effectRef idx="0">
            <a:schemeClr val="accent1"/>
          </a:effectRef>
          <a:fontRef idx="minor">
            <a:schemeClr val="dk1"/>
          </a:fontRef>
        </p:style>
        <p:txBody>
          <a:bodyPr rot="0" vert="horz" wrap="square" lIns="91440" tIns="45720" rIns="91440" bIns="45720" anchor="t" anchorCtr="0">
            <a:noAutofit/>
          </a:bodyPr>
          <a:lstStyle/>
          <a:p>
            <a:pPr>
              <a:lnSpc>
                <a:spcPct val="115000"/>
              </a:lnSpc>
              <a:spcAft>
                <a:spcPts val="1000"/>
              </a:spcAft>
            </a:pPr>
            <a:r>
              <a:rPr lang="en-GB" sz="900" dirty="0">
                <a:latin typeface="Calibri" panose="020F0502020204030204" pitchFamily="34" charset="0"/>
                <a:ea typeface="Calibri" panose="020F0502020204030204" pitchFamily="34" charset="0"/>
                <a:cs typeface="Times New Roman" panose="02020603050405020304" pitchFamily="18" charset="0"/>
              </a:rPr>
              <a:t>Y</a:t>
            </a:r>
            <a:r>
              <a:rPr lang="en-GB" sz="900" dirty="0">
                <a:effectLst/>
                <a:latin typeface="Calibri" panose="020F0502020204030204" pitchFamily="34" charset="0"/>
                <a:ea typeface="Calibri" panose="020F0502020204030204" pitchFamily="34" charset="0"/>
                <a:cs typeface="Times New Roman" panose="02020603050405020304" pitchFamily="18" charset="0"/>
              </a:rPr>
              <a:t>es</a:t>
            </a:r>
          </a:p>
        </p:txBody>
      </p:sp>
      <p:cxnSp>
        <p:nvCxnSpPr>
          <p:cNvPr id="195" name="Straight Arrow Connector 194">
            <a:extLst>
              <a:ext uri="{FF2B5EF4-FFF2-40B4-BE49-F238E27FC236}">
                <a16:creationId xmlns:a16="http://schemas.microsoft.com/office/drawing/2014/main" id="{3AD8F6CF-4D60-4CC0-A6BD-6A4091BF4AF8}"/>
              </a:ext>
            </a:extLst>
          </p:cNvPr>
          <p:cNvCxnSpPr>
            <a:cxnSpLocks/>
          </p:cNvCxnSpPr>
          <p:nvPr/>
        </p:nvCxnSpPr>
        <p:spPr>
          <a:xfrm flipH="1">
            <a:off x="10986312" y="2537163"/>
            <a:ext cx="145079" cy="157325"/>
          </a:xfrm>
          <a:prstGeom prst="straightConnector1">
            <a:avLst/>
          </a:prstGeom>
          <a:ln w="19050">
            <a:solidFill>
              <a:schemeClr val="accent1">
                <a:lumMod val="7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96" name="Straight Connector 195">
            <a:extLst>
              <a:ext uri="{FF2B5EF4-FFF2-40B4-BE49-F238E27FC236}">
                <a16:creationId xmlns:a16="http://schemas.microsoft.com/office/drawing/2014/main" id="{ADF63807-DF33-4C32-B638-348A493EBFCE}"/>
              </a:ext>
            </a:extLst>
          </p:cNvPr>
          <p:cNvCxnSpPr>
            <a:cxnSpLocks/>
          </p:cNvCxnSpPr>
          <p:nvPr/>
        </p:nvCxnSpPr>
        <p:spPr>
          <a:xfrm flipV="1">
            <a:off x="11123503" y="2223514"/>
            <a:ext cx="0" cy="118144"/>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pic>
        <p:nvPicPr>
          <p:cNvPr id="41" name="Picture 40" descr="East London NHS Foundation Trust - NSPA">
            <a:extLst>
              <a:ext uri="{FF2B5EF4-FFF2-40B4-BE49-F238E27FC236}">
                <a16:creationId xmlns:a16="http://schemas.microsoft.com/office/drawing/2014/main" id="{EC08EF0C-E17D-45B3-AB82-49DE5E5A4BC3}"/>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536691" y="152981"/>
            <a:ext cx="1303259" cy="628084"/>
          </a:xfrm>
          <a:prstGeom prst="rect">
            <a:avLst/>
          </a:prstGeom>
          <a:noFill/>
          <a:ln>
            <a:noFill/>
          </a:ln>
        </p:spPr>
      </p:pic>
    </p:spTree>
    <p:extLst>
      <p:ext uri="{BB962C8B-B14F-4D97-AF65-F5344CB8AC3E}">
        <p14:creationId xmlns:p14="http://schemas.microsoft.com/office/powerpoint/2010/main" val="127063724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1153</TotalTime>
  <Words>667</Words>
  <Application>Microsoft Office PowerPoint</Application>
  <PresentationFormat>Widescreen</PresentationFormat>
  <Paragraphs>55</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Calibri </vt:lpstr>
      <vt:lpstr>Calibri Light</vt:lpstr>
      <vt:lpstr>Symbol</vt:lpstr>
      <vt:lpstr>Office Theme</vt:lpstr>
      <vt:lpstr>Managing a Disclosure of Non-Recent Abuse for Adults + Children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Managing a Disclosure of Non-Recent Abuse Sexual Abuse for adults  + children</dc:title>
  <dc:creator>WYE, Clarissa (NORTH EAST LONDON NHS FOUNDATION TRUST)</dc:creator>
  <cp:lastModifiedBy>Gurinder</cp:lastModifiedBy>
  <cp:revision>32</cp:revision>
  <dcterms:created xsi:type="dcterms:W3CDTF">2022-02-22T13:35:06Z</dcterms:created>
  <dcterms:modified xsi:type="dcterms:W3CDTF">2026-05-26T09:41:51Z</dcterms:modified>
</cp:coreProperties>
</file>