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3"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2B4108-A690-A476-9C8F-5B656B060D58}" name="Chrysa Lamprinakou" initials="CL" userId="S::Chrysa.Lamprinakou@surveycoordination.com::97b82b60-cfd2-465d-8b47-cc1dacd4761a" providerId="AD"/>
  <p188:author id="{39CEF727-772A-E8B9-BA1C-9A3C539F17B9}" name="Caroline Killpack" initials="CK" userId="S::Caroline.Killpack@PickerEurope.ac.uk::75746590-78e4-43e6-a9cc-06446ab34e3d" providerId="AD"/>
  <p188:author id="{62855C30-F27B-4AF1-A4D5-31913ABB42B5}" name="Anca Postolache" initials="AP" userId="S::Anca.Postolache@surveycoordination.com::071090b0-dd8b-4af8-b568-9362f129f62d" providerId="AD"/>
  <p188:author id="{C289B148-69CD-F408-ABD0-570112907BB6}" name="Nicola Lawson" initials="NL" userId="S::Nicola.Lawson@cqc.org.uk::54ea8d3a-df9c-4289-9af4-54e9202d4ea8" providerId="AD"/>
  <p188:author id="{175DE54D-B071-8829-1CBE-DDE26626C8D9}" name="James, Alice" initials="JA" userId="S::alice.james@cqc.org.uk::957c40c3-74fc-4387-b314-23310550a198" providerId="AD"/>
  <p188:author id="{7D1558C9-17A0-AB6C-296F-01B201B7A63D}" name="Samantha Wakes" initials="SW" userId="S::samantha.wakes@cqc.org.uk::eb4a554e-97b5-4674-af3c-6a9170a6385b" providerId="AD"/>
  <p188:author id="{B37235CF-0EB0-42FA-5E42-14261A771B64}" name="Collins, Nicola" initials="CN" userId="S::nicola.collins@cqc.org.uk::f3bf8cb9-0e06-460e-81d8-cf19b1588764" providerId="AD"/>
  <p188:author id="{FBD522E1-6DF5-F8D6-8972-FEBBD56EDC55}" name="Catherine Davidson" initials="CD" userId="S::Catherine.Davidson@surveycoordination.com::696becb2-16c9-4aa5-b208-00ea3f801060" providerId="AD"/>
  <p188:author id="{8A44CAE5-AFAC-B2C6-45F5-DE2AC52CE724}" name="Samantha Guymer" initials="SG" userId="S::samantha.guymer@surveycoordination.com::a72ea3af-22a1-4fd9-b055-c7f2801cb0b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3277"/>
    <a:srgbClr val="005EB8"/>
    <a:srgbClr val="025E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B56465-F582-1E76-2FEA-668B6FF8F2A7}" v="41" dt="2026-04-29T17:17:03.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866" y="72"/>
      </p:cViewPr>
      <p:guideLst/>
    </p:cSldViewPr>
  </p:slideViewPr>
  <p:notesTextViewPr>
    <p:cViewPr>
      <p:scale>
        <a:sx n="3" d="2"/>
        <a:sy n="3" d="2"/>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theme" Target="theme/theme1.xml" Id="rId8" /><Relationship Type="http://schemas.openxmlformats.org/officeDocument/2006/relationships/customXml" Target="../customXml/item3.xml" Id="rId3" /><Relationship Type="http://schemas.openxmlformats.org/officeDocument/2006/relationships/viewProps" Target="viewProps.xml" Id="rId7" /><Relationship Type="http://schemas.microsoft.com/office/2018/10/relationships/authors" Target="authors.xml" Id="rId12" /><Relationship Type="http://schemas.openxmlformats.org/officeDocument/2006/relationships/customXml" Target="../customXml/item2.xml" Id="rId2" /><Relationship Type="http://schemas.openxmlformats.org/officeDocument/2006/relationships/customXml" Target="../customXml/item1.xml" Id="rId1" /><Relationship Type="http://schemas.openxmlformats.org/officeDocument/2006/relationships/presProps" Target="presProps.xml" Id="rId6" /><Relationship Type="http://schemas.microsoft.com/office/2015/10/relationships/revisionInfo" Target="revisionInfo.xml" Id="rId11" /><Relationship Type="http://schemas.openxmlformats.org/officeDocument/2006/relationships/slide" Target="slides/slide1.xml" Id="rId5" /><Relationship Type="http://schemas.openxmlformats.org/officeDocument/2006/relationships/slideMaster" Target="slideMasters/slideMaster1.xml" Id="rId4" /><Relationship Type="http://schemas.openxmlformats.org/officeDocument/2006/relationships/tableStyles" Target="tableStyles.xml" Id="rId9"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417695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202003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046503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85688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91447E-8AF4-4F4F-8E63-14F110127C18}"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446068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91447E-8AF4-4F4F-8E63-14F110127C18}"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7345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91447E-8AF4-4F4F-8E63-14F110127C18}" type="datetimeFigureOut">
              <a:rPr lang="en-GB" smtClean="0"/>
              <a:t>29/04/2026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286303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91447E-8AF4-4F4F-8E63-14F110127C18}" type="datetimeFigureOut">
              <a:rPr lang="en-GB" smtClean="0"/>
              <a:t>29/04/2026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1574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1447E-8AF4-4F4F-8E63-14F110127C18}" type="datetimeFigureOut">
              <a:rPr lang="en-GB" smtClean="0"/>
              <a:t>29/04/2026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79176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82956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93376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91447E-8AF4-4F4F-8E63-14F110127C18}" type="datetimeFigureOut">
              <a:rPr lang="en-GB" smtClean="0"/>
              <a:t>29/04/2026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7A56A00-FE1F-49DF-BB9A-A88472B66357}" type="slidenum">
              <a:rPr lang="en-GB" smtClean="0"/>
              <a:t>‹#›</a:t>
            </a:fld>
            <a:endParaRPr lang="en-GB"/>
          </a:p>
        </p:txBody>
      </p:sp>
    </p:spTree>
    <p:extLst>
      <p:ext uri="{BB962C8B-B14F-4D97-AF65-F5344CB8AC3E}">
        <p14:creationId xmlns:p14="http://schemas.microsoft.com/office/powerpoint/2010/main" val="746905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cshape2">
            <a:extLst>
              <a:ext uri="{FF2B5EF4-FFF2-40B4-BE49-F238E27FC236}">
                <a16:creationId xmlns:a16="http://schemas.microsoft.com/office/drawing/2014/main" id="{740E422B-BF2A-AAF5-C6A4-7B89BA6B2D02}"/>
              </a:ext>
            </a:extLst>
          </p:cNvPr>
          <p:cNvSpPr>
            <a:spLocks noChangeArrowheads="1"/>
          </p:cNvSpPr>
          <p:nvPr/>
        </p:nvSpPr>
        <p:spPr bwMode="auto">
          <a:xfrm>
            <a:off x="-18401" y="8355552"/>
            <a:ext cx="6876401" cy="1516887"/>
          </a:xfrm>
          <a:prstGeom prst="rect">
            <a:avLst/>
          </a:prstGeom>
          <a:solidFill>
            <a:srgbClr val="005EB8"/>
          </a:solidFill>
          <a:ln>
            <a:noFill/>
          </a:ln>
        </p:spPr>
        <p:txBody>
          <a:bodyPr rot="0" vert="horz" wrap="square" lIns="91440" tIns="45720" rIns="91440" bIns="45720" anchor="t" anchorCtr="0" upright="1">
            <a:noAutofit/>
          </a:bodyPr>
          <a:lstStyle/>
          <a:p>
            <a:endParaRPr lang="en-GB" dirty="0"/>
          </a:p>
        </p:txBody>
      </p:sp>
      <p:sp>
        <p:nvSpPr>
          <p:cNvPr id="17" name="docshape2">
            <a:extLst>
              <a:ext uri="{FF2B5EF4-FFF2-40B4-BE49-F238E27FC236}">
                <a16:creationId xmlns:a16="http://schemas.microsoft.com/office/drawing/2014/main" id="{CEE0AF6A-478A-4342-9E25-95F288EAFC0E}"/>
              </a:ext>
            </a:extLst>
          </p:cNvPr>
          <p:cNvSpPr>
            <a:spLocks noChangeArrowheads="1"/>
          </p:cNvSpPr>
          <p:nvPr/>
        </p:nvSpPr>
        <p:spPr bwMode="auto">
          <a:xfrm>
            <a:off x="-9201" y="1269626"/>
            <a:ext cx="6876401" cy="1718337"/>
          </a:xfrm>
          <a:prstGeom prst="rect">
            <a:avLst/>
          </a:prstGeom>
          <a:solidFill>
            <a:srgbClr val="005EB8"/>
          </a:solidFill>
          <a:ln>
            <a:noFill/>
          </a:ln>
        </p:spPr>
        <p:txBody>
          <a:bodyPr rot="0" vert="horz" wrap="square" lIns="91440" tIns="45720" rIns="91440" bIns="45720" anchor="t" anchorCtr="0" upright="1">
            <a:noAutofit/>
          </a:bodyPr>
          <a:lstStyle/>
          <a:p>
            <a:endParaRPr lang="en-GB" dirty="0">
              <a:solidFill>
                <a:srgbClr val="893277"/>
              </a:solidFill>
            </a:endParaRPr>
          </a:p>
        </p:txBody>
      </p:sp>
      <p:pic>
        <p:nvPicPr>
          <p:cNvPr id="4" name="image2.png">
            <a:extLst>
              <a:ext uri="{FF2B5EF4-FFF2-40B4-BE49-F238E27FC236}">
                <a16:creationId xmlns:a16="http://schemas.microsoft.com/office/drawing/2014/main" id="{A1A04BB1-8F72-F83B-0888-61223E0EB1DA}"/>
              </a:ext>
            </a:extLst>
          </p:cNvPr>
          <p:cNvPicPr>
            <a:picLocks noChangeAspect="1"/>
          </p:cNvPicPr>
          <p:nvPr/>
        </p:nvPicPr>
        <p:blipFill>
          <a:blip r:embed="rId2" cstate="print"/>
          <a:stretch>
            <a:fillRect/>
          </a:stretch>
        </p:blipFill>
        <p:spPr>
          <a:xfrm>
            <a:off x="396648" y="304836"/>
            <a:ext cx="2190115" cy="695325"/>
          </a:xfrm>
          <a:prstGeom prst="rect">
            <a:avLst/>
          </a:prstGeom>
          <a:solidFill>
            <a:schemeClr val="bg1"/>
          </a:solidFill>
        </p:spPr>
      </p:pic>
      <p:pic>
        <p:nvPicPr>
          <p:cNvPr id="5" name="image3.jpeg" descr="NHS 10mm - RGB Blue">
            <a:extLst>
              <a:ext uri="{FF2B5EF4-FFF2-40B4-BE49-F238E27FC236}">
                <a16:creationId xmlns:a16="http://schemas.microsoft.com/office/drawing/2014/main" id="{0333A2E9-6822-EF0E-E6DD-65240316EF3B}"/>
              </a:ext>
            </a:extLst>
          </p:cNvPr>
          <p:cNvPicPr>
            <a:picLocks noChangeAspect="1"/>
          </p:cNvPicPr>
          <p:nvPr/>
        </p:nvPicPr>
        <p:blipFill>
          <a:blip r:embed="rId3" cstate="print"/>
          <a:stretch>
            <a:fillRect/>
          </a:stretch>
        </p:blipFill>
        <p:spPr>
          <a:xfrm>
            <a:off x="5369695" y="313932"/>
            <a:ext cx="1226185" cy="494030"/>
          </a:xfrm>
          <a:prstGeom prst="rect">
            <a:avLst/>
          </a:prstGeom>
        </p:spPr>
      </p:pic>
      <p:sp>
        <p:nvSpPr>
          <p:cNvPr id="7" name="TextBox 6">
            <a:extLst>
              <a:ext uri="{FF2B5EF4-FFF2-40B4-BE49-F238E27FC236}">
                <a16:creationId xmlns:a16="http://schemas.microsoft.com/office/drawing/2014/main" id="{BAC8EB52-D167-3F0C-49BA-B094AB536A4C}"/>
              </a:ext>
            </a:extLst>
          </p:cNvPr>
          <p:cNvSpPr txBox="1"/>
          <p:nvPr/>
        </p:nvSpPr>
        <p:spPr>
          <a:xfrm>
            <a:off x="680609" y="1269627"/>
            <a:ext cx="6177391" cy="1200329"/>
          </a:xfrm>
          <a:prstGeom prst="rect">
            <a:avLst/>
          </a:prstGeom>
          <a:noFill/>
        </p:spPr>
        <p:txBody>
          <a:bodyPr wrap="square">
            <a:spAutoFit/>
          </a:bodyPr>
          <a:lstStyle/>
          <a:p>
            <a:pPr marR="828040" algn="ctr">
              <a:spcAft>
                <a:spcPts val="0"/>
              </a:spcAft>
            </a:pPr>
            <a:r>
              <a:rPr lang="en-GB" sz="3600" b="1" spc="-35" dirty="0">
                <a:solidFill>
                  <a:schemeClr val="bg1"/>
                </a:solidFill>
                <a:effectLst/>
                <a:latin typeface="Arial Black" panose="020B0A04020102020204" pitchFamily="34" charset="0"/>
                <a:ea typeface="Arial" panose="020B0604020202020204" pitchFamily="34" charset="0"/>
              </a:rPr>
              <a:t>Tell us your views on mental health care</a:t>
            </a:r>
            <a:endParaRPr lang="en-GB" sz="3600" b="1" dirty="0">
              <a:solidFill>
                <a:schemeClr val="bg1"/>
              </a:solidFill>
              <a:effectLst/>
              <a:latin typeface="Arial Black" panose="020B0A04020102020204" pitchFamily="34" charset="0"/>
              <a:ea typeface="Arial" panose="020B0604020202020204" pitchFamily="34" charset="0"/>
            </a:endParaRPr>
          </a:p>
        </p:txBody>
      </p:sp>
      <p:sp>
        <p:nvSpPr>
          <p:cNvPr id="15" name="docshape2">
            <a:extLst>
              <a:ext uri="{FF2B5EF4-FFF2-40B4-BE49-F238E27FC236}">
                <a16:creationId xmlns:a16="http://schemas.microsoft.com/office/drawing/2014/main" id="{42660335-7B09-81BE-F5D8-7D715491C05F}"/>
              </a:ext>
            </a:extLst>
          </p:cNvPr>
          <p:cNvSpPr>
            <a:spLocks noChangeArrowheads="1"/>
          </p:cNvSpPr>
          <p:nvPr/>
        </p:nvSpPr>
        <p:spPr bwMode="auto">
          <a:xfrm>
            <a:off x="0" y="3102210"/>
            <a:ext cx="6876401" cy="5114006"/>
          </a:xfrm>
          <a:prstGeom prst="roundRect">
            <a:avLst/>
          </a:prstGeom>
          <a:solidFill>
            <a:schemeClr val="accent5">
              <a:lumMod val="40000"/>
              <a:lumOff val="60000"/>
            </a:schemeClr>
          </a:solidFill>
          <a:ln>
            <a:noFill/>
          </a:ln>
        </p:spPr>
        <p:txBody>
          <a:bodyPr rot="0" vert="horz" wrap="square" lIns="91440" tIns="45720" rIns="91440" bIns="45720" anchor="t" anchorCtr="0" upright="1">
            <a:noAutofit/>
          </a:bodyPr>
          <a:lstStyle/>
          <a:p>
            <a:endParaRPr lang="en-GB" dirty="0"/>
          </a:p>
        </p:txBody>
      </p:sp>
      <p:sp>
        <p:nvSpPr>
          <p:cNvPr id="32" name="TextBox 31">
            <a:extLst>
              <a:ext uri="{FF2B5EF4-FFF2-40B4-BE49-F238E27FC236}">
                <a16:creationId xmlns:a16="http://schemas.microsoft.com/office/drawing/2014/main" id="{34A047A4-583E-4EA6-A32F-6ED76D4C1EE0}"/>
              </a:ext>
            </a:extLst>
          </p:cNvPr>
          <p:cNvSpPr txBox="1"/>
          <p:nvPr/>
        </p:nvSpPr>
        <p:spPr>
          <a:xfrm>
            <a:off x="-18401" y="2493537"/>
            <a:ext cx="6876401" cy="461665"/>
          </a:xfrm>
          <a:prstGeom prst="rect">
            <a:avLst/>
          </a:prstGeom>
          <a:noFill/>
        </p:spPr>
        <p:txBody>
          <a:bodyPr wrap="square">
            <a:spAutoFit/>
          </a:bodyPr>
          <a:lstStyle/>
          <a:p>
            <a:pPr algn="ctr"/>
            <a:r>
              <a:rPr lang="en-GB" sz="2400" b="1" i="0" u="none" strike="noStrike" dirty="0">
                <a:solidFill>
                  <a:schemeClr val="bg1"/>
                </a:solidFill>
                <a:effectLst/>
                <a:latin typeface="Arial" panose="020B0604020202020204" pitchFamily="34" charset="0"/>
                <a:cs typeface="Arial" panose="020B0604020202020204" pitchFamily="34" charset="0"/>
              </a:rPr>
              <a:t>2026 Community Mental Health Survey</a:t>
            </a:r>
            <a:endParaRPr lang="en-GB" sz="2400" b="1" dirty="0">
              <a:solidFill>
                <a:schemeClr val="bg1"/>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89D4C3B5-44E6-493B-9D2E-2D35FBC0E946}"/>
              </a:ext>
            </a:extLst>
          </p:cNvPr>
          <p:cNvSpPr txBox="1"/>
          <p:nvPr/>
        </p:nvSpPr>
        <p:spPr>
          <a:xfrm>
            <a:off x="227901" y="8387290"/>
            <a:ext cx="3048845" cy="1200329"/>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If you do not want to take part, or have any questions about the survey please contact:</a:t>
            </a:r>
          </a:p>
        </p:txBody>
      </p:sp>
      <p:sp>
        <p:nvSpPr>
          <p:cNvPr id="40" name="TextBox 39">
            <a:extLst>
              <a:ext uri="{FF2B5EF4-FFF2-40B4-BE49-F238E27FC236}">
                <a16:creationId xmlns:a16="http://schemas.microsoft.com/office/drawing/2014/main" id="{57AC6537-EA3B-4FE1-AE15-C3759D08B9E1}"/>
              </a:ext>
            </a:extLst>
          </p:cNvPr>
          <p:cNvSpPr txBox="1"/>
          <p:nvPr/>
        </p:nvSpPr>
        <p:spPr>
          <a:xfrm>
            <a:off x="774933" y="5719138"/>
            <a:ext cx="5963262" cy="2246769"/>
          </a:xfrm>
          <a:prstGeom prst="rect">
            <a:avLst/>
          </a:prstGeom>
          <a:noFill/>
        </p:spPr>
        <p:txBody>
          <a:bodyPr wrap="square">
            <a:spAutoFit/>
          </a:bodyPr>
          <a:lstStyle/>
          <a:p>
            <a:r>
              <a:rPr lang="en-GB" b="0" i="0" u="none" strike="noStrike" dirty="0">
                <a:effectLst/>
                <a:latin typeface="Arial" panose="020B0604020202020204" pitchFamily="34" charset="0"/>
                <a:cs typeface="Arial" panose="020B0604020202020204" pitchFamily="34" charset="0"/>
              </a:rPr>
              <a:t>Participation is </a:t>
            </a:r>
            <a:r>
              <a:rPr lang="en-GB" b="1" i="0" u="none" strike="noStrike" dirty="0">
                <a:effectLst/>
                <a:latin typeface="Arial" panose="020B0604020202020204" pitchFamily="34" charset="0"/>
                <a:cs typeface="Arial" panose="020B0604020202020204" pitchFamily="34" charset="0"/>
              </a:rPr>
              <a:t>voluntary</a:t>
            </a:r>
            <a:r>
              <a:rPr lang="en-GB" b="0" i="0" u="none" strike="noStrike" dirty="0">
                <a:effectLst/>
                <a:latin typeface="Arial" panose="020B0604020202020204" pitchFamily="34" charset="0"/>
                <a:cs typeface="Arial" panose="020B0604020202020204" pitchFamily="34" charset="0"/>
              </a:rPr>
              <a:t> </a:t>
            </a:r>
            <a:r>
              <a:rPr lang="en-GB" i="0" u="none" strike="noStrike" dirty="0">
                <a:effectLst/>
                <a:latin typeface="Arial" panose="020B0604020202020204" pitchFamily="34" charset="0"/>
                <a:cs typeface="Arial" panose="020B0604020202020204" pitchFamily="34" charset="0"/>
              </a:rPr>
              <a:t>and all answers are </a:t>
            </a:r>
            <a:r>
              <a:rPr lang="en-GB" b="1" i="0" u="none" strike="noStrike" dirty="0">
                <a:effectLst/>
                <a:latin typeface="Arial" panose="020B0604020202020204" pitchFamily="34" charset="0"/>
                <a:cs typeface="Arial" panose="020B0604020202020204" pitchFamily="34" charset="0"/>
              </a:rPr>
              <a:t>confidential</a:t>
            </a:r>
            <a:r>
              <a:rPr lang="en-GB" b="0" i="0" u="none" strike="noStrike" dirty="0">
                <a:effectLst/>
                <a:latin typeface="Arial" panose="020B0604020202020204" pitchFamily="34" charset="0"/>
                <a:cs typeface="Arial" panose="020B0604020202020204" pitchFamily="34" charset="0"/>
              </a:rPr>
              <a:t>.</a:t>
            </a:r>
          </a:p>
          <a:p>
            <a:endParaRPr lang="en-GB" sz="1400" dirty="0">
              <a:latin typeface="Arial" panose="020B0604020202020204" pitchFamily="34" charset="0"/>
              <a:cs typeface="Arial" panose="020B0604020202020204" pitchFamily="34" charset="0"/>
            </a:endParaRPr>
          </a:p>
          <a:p>
            <a:r>
              <a:rPr lang="en-GB" b="0" i="0" u="none" strike="noStrike" dirty="0">
                <a:effectLst/>
                <a:latin typeface="Arial" panose="020B0604020202020204" pitchFamily="34" charset="0"/>
                <a:cs typeface="Arial" panose="020B0604020202020204" pitchFamily="34" charset="0"/>
              </a:rPr>
              <a:t>If you are invited to take part, your name, phone number, and postal address will only be used by researchers to carry out the survey. Your information and survey answers will not be shared with anyone delivering your care, and all published data is </a:t>
            </a:r>
            <a:r>
              <a:rPr lang="en-GB" b="1" i="0" u="none" strike="noStrike" dirty="0">
                <a:effectLst/>
                <a:latin typeface="Arial" panose="020B0604020202020204" pitchFamily="34" charset="0"/>
                <a:cs typeface="Arial" panose="020B0604020202020204" pitchFamily="34" charset="0"/>
              </a:rPr>
              <a:t>anonymised</a:t>
            </a:r>
            <a:r>
              <a:rPr lang="en-GB" b="0" i="0" u="none" strike="noStrike" dirty="0">
                <a:effectLst/>
                <a:latin typeface="Arial" panose="020B0604020202020204" pitchFamily="34" charset="0"/>
                <a:cs typeface="Arial" panose="020B0604020202020204" pitchFamily="34" charset="0"/>
              </a:rPr>
              <a:t>. </a:t>
            </a:r>
            <a:endParaRPr lang="en-GB" dirty="0">
              <a:effectLst/>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C5302413-4DFF-4890-9AEC-1846AAE1E29E}"/>
              </a:ext>
            </a:extLst>
          </p:cNvPr>
          <p:cNvSpPr txBox="1"/>
          <p:nvPr/>
        </p:nvSpPr>
        <p:spPr>
          <a:xfrm>
            <a:off x="3530304" y="8616396"/>
            <a:ext cx="3321246" cy="744884"/>
          </a:xfrm>
          <a:prstGeom prst="rect">
            <a:avLst/>
          </a:prstGeom>
          <a:noFill/>
        </p:spPr>
        <p:txBody>
          <a:bodyPr wrap="square" lIns="91440" tIns="45720" rIns="91440" bIns="45720" anchor="t">
            <a:spAutoFit/>
          </a:bodyPr>
          <a:lstStyle/>
          <a:p>
            <a:pPr marL="285750" indent="-285750">
              <a:lnSpc>
                <a:spcPct val="150000"/>
              </a:lnSpc>
              <a:buFont typeface="Arial" panose="020B0604020202020204" pitchFamily="34" charset="0"/>
              <a:buChar char="•"/>
            </a:pPr>
            <a:r>
              <a:rPr lang="en-GB" sz="1600">
                <a:solidFill>
                  <a:schemeClr val="bg1"/>
                </a:solidFill>
                <a:ea typeface="+mn-lt"/>
                <a:cs typeface="+mn-lt"/>
              </a:rPr>
              <a:t>020 7655 4000</a:t>
            </a:r>
            <a:endParaRPr lang="en-GB" sz="1600" dirty="0">
              <a:solidFill>
                <a:schemeClr val="bg1"/>
              </a:solidFill>
              <a:ea typeface="+mn-lt"/>
              <a:cs typeface="+mn-lt"/>
            </a:endParaRPr>
          </a:p>
          <a:p>
            <a:pPr marL="285750" indent="-285750">
              <a:lnSpc>
                <a:spcPct val="150000"/>
              </a:lnSpc>
              <a:buFont typeface="Arial" panose="020B0604020202020204" pitchFamily="34" charset="0"/>
              <a:buChar char="•"/>
            </a:pPr>
            <a:r>
              <a:rPr lang="en-GB" sz="1400">
                <a:solidFill>
                  <a:schemeClr val="bg1"/>
                </a:solidFill>
                <a:latin typeface="Arial"/>
                <a:cs typeface="Arial"/>
              </a:rPr>
              <a:t>Elft.communications@nhs.net</a:t>
            </a:r>
            <a:endParaRPr lang="en-GB" sz="1400">
              <a:solidFill>
                <a:schemeClr val="bg1"/>
              </a:solidFill>
              <a:latin typeface="Arial" panose="020B0604020202020204" pitchFamily="34" charset="0"/>
              <a:cs typeface="Arial" panose="020B0604020202020204" pitchFamily="34" charset="0"/>
            </a:endParaRPr>
          </a:p>
        </p:txBody>
      </p:sp>
      <p:sp>
        <p:nvSpPr>
          <p:cNvPr id="6" name="docshape2">
            <a:extLst>
              <a:ext uri="{FF2B5EF4-FFF2-40B4-BE49-F238E27FC236}">
                <a16:creationId xmlns:a16="http://schemas.microsoft.com/office/drawing/2014/main" id="{060026D9-EE8C-6A30-97D1-42C8CFDC0A69}"/>
              </a:ext>
            </a:extLst>
          </p:cNvPr>
          <p:cNvSpPr>
            <a:spLocks noChangeArrowheads="1"/>
          </p:cNvSpPr>
          <p:nvPr/>
        </p:nvSpPr>
        <p:spPr bwMode="auto">
          <a:xfrm>
            <a:off x="-9201" y="3034006"/>
            <a:ext cx="6867201" cy="5136167"/>
          </a:xfrm>
          <a:prstGeom prst="rect">
            <a:avLst/>
          </a:prstGeom>
          <a:noFill/>
          <a:ln>
            <a:noFill/>
          </a:ln>
        </p:spPr>
        <p:txBody>
          <a:bodyPr rot="0" vert="horz" wrap="square" lIns="91440" tIns="45720" rIns="91440" bIns="45720" anchor="t" anchorCtr="0" upright="1">
            <a:noAutofit/>
          </a:bodyPr>
          <a:lstStyle/>
          <a:p>
            <a:endParaRPr lang="en-GB" dirty="0"/>
          </a:p>
        </p:txBody>
      </p:sp>
      <p:pic>
        <p:nvPicPr>
          <p:cNvPr id="12" name="Picture 11" descr="A blue lock with a keyhole&#10;&#10;Description automatically generated">
            <a:extLst>
              <a:ext uri="{FF2B5EF4-FFF2-40B4-BE49-F238E27FC236}">
                <a16:creationId xmlns:a16="http://schemas.microsoft.com/office/drawing/2014/main" id="{F049E342-A23F-0F68-8709-4A8217FC0A01}"/>
              </a:ext>
            </a:extLst>
          </p:cNvPr>
          <p:cNvPicPr>
            <a:picLocks noChangeAspect="1"/>
          </p:cNvPicPr>
          <p:nvPr/>
        </p:nvPicPr>
        <p:blipFill>
          <a:blip r:embed="rId4">
            <a:alphaModFix/>
            <a:biLevel thresh="50000"/>
            <a:extLst>
              <a:ext uri="{28A0092B-C50C-407E-A947-70E740481C1C}">
                <a14:useLocalDpi xmlns:a14="http://schemas.microsoft.com/office/drawing/2010/main" val="0"/>
              </a:ext>
            </a:extLst>
          </a:blip>
          <a:stretch>
            <a:fillRect/>
          </a:stretch>
        </p:blipFill>
        <p:spPr>
          <a:xfrm>
            <a:off x="41847" y="6487721"/>
            <a:ext cx="709601" cy="709601"/>
          </a:xfrm>
          <a:prstGeom prst="rect">
            <a:avLst/>
          </a:prstGeom>
        </p:spPr>
      </p:pic>
      <p:pic>
        <p:nvPicPr>
          <p:cNvPr id="14" name="Picture 13" descr="A computer with a checklist on it&#10;&#10;Description automatically generated">
            <a:extLst>
              <a:ext uri="{FF2B5EF4-FFF2-40B4-BE49-F238E27FC236}">
                <a16:creationId xmlns:a16="http://schemas.microsoft.com/office/drawing/2014/main" id="{3D195B50-B6AD-9331-8E7D-B622F98FC376}"/>
              </a:ext>
            </a:extLst>
          </p:cNvPr>
          <p:cNvPicPr>
            <a:picLocks noChangeAspect="1"/>
          </p:cNvPicPr>
          <p:nvPr/>
        </p:nvPicPr>
        <p:blipFill>
          <a:blip r:embed="rId5">
            <a:biLevel thresh="50000"/>
            <a:extLst>
              <a:ext uri="{28A0092B-C50C-407E-A947-70E740481C1C}">
                <a14:useLocalDpi xmlns:a14="http://schemas.microsoft.com/office/drawing/2010/main" val="0"/>
              </a:ext>
            </a:extLst>
          </a:blip>
          <a:stretch>
            <a:fillRect/>
          </a:stretch>
        </p:blipFill>
        <p:spPr>
          <a:xfrm>
            <a:off x="79128" y="4159738"/>
            <a:ext cx="635040" cy="635040"/>
          </a:xfrm>
          <a:prstGeom prst="rect">
            <a:avLst/>
          </a:prstGeom>
        </p:spPr>
      </p:pic>
      <p:sp>
        <p:nvSpPr>
          <p:cNvPr id="28" name="TextBox 27">
            <a:extLst>
              <a:ext uri="{FF2B5EF4-FFF2-40B4-BE49-F238E27FC236}">
                <a16:creationId xmlns:a16="http://schemas.microsoft.com/office/drawing/2014/main" id="{4769F4B7-C9A9-4222-A726-51FB840FAD63}"/>
              </a:ext>
            </a:extLst>
          </p:cNvPr>
          <p:cNvSpPr txBox="1"/>
          <p:nvPr/>
        </p:nvSpPr>
        <p:spPr>
          <a:xfrm>
            <a:off x="751448" y="3397544"/>
            <a:ext cx="5963262" cy="1415772"/>
          </a:xfrm>
          <a:prstGeom prst="rect">
            <a:avLst/>
          </a:prstGeom>
          <a:noFill/>
        </p:spPr>
        <p:txBody>
          <a:bodyPr wrap="square" anchor="ctr">
            <a:spAutoFit/>
          </a:bodyPr>
          <a:lstStyle/>
          <a:p>
            <a:r>
              <a:rPr lang="en-GB" b="1" i="0" u="none" strike="noStrike" dirty="0">
                <a:effectLst/>
                <a:latin typeface="Arial" panose="020B0604020202020204" pitchFamily="34" charset="0"/>
                <a:cs typeface="Arial" panose="020B0604020202020204" pitchFamily="34" charset="0"/>
              </a:rPr>
              <a:t>This trust will soon be carrying out a survey to understand what you think about </a:t>
            </a:r>
            <a:r>
              <a:rPr lang="en-GB" b="1" dirty="0">
                <a:latin typeface="Arial" panose="020B0604020202020204" pitchFamily="34" charset="0"/>
                <a:cs typeface="Arial" panose="020B0604020202020204" pitchFamily="34" charset="0"/>
              </a:rPr>
              <a:t>your</a:t>
            </a:r>
            <a:r>
              <a:rPr lang="en-GB" b="1" i="0" u="none" strike="noStrike" dirty="0">
                <a:effectLst/>
                <a:latin typeface="Arial" panose="020B0604020202020204" pitchFamily="34" charset="0"/>
                <a:cs typeface="Arial" panose="020B0604020202020204" pitchFamily="34" charset="0"/>
              </a:rPr>
              <a:t> care. </a:t>
            </a:r>
          </a:p>
          <a:p>
            <a:endParaRPr lang="en-GB" sz="1400" b="1" dirty="0">
              <a:effectLst/>
              <a:latin typeface="Arial" panose="020B0604020202020204" pitchFamily="34" charset="0"/>
              <a:cs typeface="Arial" panose="020B0604020202020204" pitchFamily="34" charset="0"/>
            </a:endParaRPr>
          </a:p>
          <a:p>
            <a:r>
              <a:rPr lang="en-US" b="0" i="0" u="none" strike="noStrike" dirty="0">
                <a:effectLst/>
                <a:latin typeface="Arial" panose="020B0604020202020204" pitchFamily="34" charset="0"/>
                <a:cs typeface="Arial" panose="020B0604020202020204" pitchFamily="34" charset="0"/>
              </a:rPr>
              <a:t>Over 12,000 people shared their views last year, helping us improve community mental health care</a:t>
            </a:r>
            <a:r>
              <a:rPr lang="en-GB" i="0" u="none" strike="noStrike" dirty="0">
                <a:effectLst/>
                <a:latin typeface="Arial" panose="020B0604020202020204" pitchFamily="34" charset="0"/>
                <a:cs typeface="Arial" panose="020B0604020202020204" pitchFamily="34" charset="0"/>
              </a:rPr>
              <a:t>.</a:t>
            </a:r>
            <a:r>
              <a:rPr lang="en-GB" b="1" i="0" u="none" strike="noStrike" dirty="0">
                <a:effectLst/>
                <a:latin typeface="Arial" panose="020B0604020202020204" pitchFamily="34" charset="0"/>
                <a:cs typeface="Arial" panose="020B0604020202020204" pitchFamily="34" charset="0"/>
              </a:rPr>
              <a:t>   </a:t>
            </a:r>
            <a:endParaRPr lang="en-GB" b="1" dirty="0">
              <a:effectLst/>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B2BC5ABA-B821-4085-8024-B9001D466A07}"/>
              </a:ext>
            </a:extLst>
          </p:cNvPr>
          <p:cNvSpPr txBox="1"/>
          <p:nvPr/>
        </p:nvSpPr>
        <p:spPr>
          <a:xfrm>
            <a:off x="789882" y="5040356"/>
            <a:ext cx="5058002" cy="461665"/>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Help us to improve your services</a:t>
            </a:r>
            <a:endParaRPr lang="en-GB" sz="2400" b="1" dirty="0">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3C6130-A920-13F7-75FB-D48E9151131F}"/>
              </a:ext>
            </a:extLst>
          </p:cNvPr>
          <p:cNvSpPr txBox="1"/>
          <p:nvPr/>
        </p:nvSpPr>
        <p:spPr>
          <a:xfrm>
            <a:off x="-18401" y="9580871"/>
            <a:ext cx="6876401" cy="276999"/>
          </a:xfrm>
          <a:prstGeom prst="rect">
            <a:avLst/>
          </a:prstGeom>
          <a:solidFill>
            <a:srgbClr val="002060"/>
          </a:solidFill>
        </p:spPr>
        <p:txBody>
          <a:bodyPr wrap="square" rtlCol="0">
            <a:spAutoFit/>
          </a:bodyPr>
          <a:lstStyle/>
          <a:p>
            <a:pPr algn="ctr"/>
            <a:r>
              <a:rPr lang="en-GB" sz="1200" b="1" dirty="0">
                <a:solidFill>
                  <a:schemeClr val="bg1"/>
                </a:solidFill>
              </a:rPr>
              <a:t>The Community Mental Health Survey has Section 251 (NHS Act 2006) approval to process contact details</a:t>
            </a:r>
          </a:p>
        </p:txBody>
      </p:sp>
    </p:spTree>
    <p:extLst>
      <p:ext uri="{BB962C8B-B14F-4D97-AF65-F5344CB8AC3E}">
        <p14:creationId xmlns:p14="http://schemas.microsoft.com/office/powerpoint/2010/main" val="21538065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41d42a-5402-485a-8705-b829d862fb50">
      <Terms xmlns="http://schemas.microsoft.com/office/infopath/2007/PartnerControls"/>
    </lcf76f155ced4ddcb4097134ff3c332f>
    <TaxCatchAll xmlns="c2555680-74a5-428b-86ea-9902b68ff480" xsi:nil="true"/>
    <_ip_UnifiedCompliancePolicyUIAction xmlns="http://schemas.microsoft.com/sharepoint/v3" xsi:nil="true"/>
    <_ip_UnifiedCompliancePolicyProperties xmlns="http://schemas.microsoft.com/sharepoint/v3" xsi:nil="true"/>
    <_Flow_SignoffStatus xmlns="ac41d42a-5402-485a-8705-b829d862fb5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02E456FFFD7D4CA78010254B2EBA2D" ma:contentTypeVersion="23" ma:contentTypeDescription="Create a new document." ma:contentTypeScope="" ma:versionID="b220f3424f112c425333401b231d1475">
  <xsd:schema xmlns:xsd="http://www.w3.org/2001/XMLSchema" xmlns:xs="http://www.w3.org/2001/XMLSchema" xmlns:p="http://schemas.microsoft.com/office/2006/metadata/properties" xmlns:ns1="http://schemas.microsoft.com/sharepoint/v3" xmlns:ns2="ac41d42a-5402-485a-8705-b829d862fb50" xmlns:ns3="c2555680-74a5-428b-86ea-9902b68ff480" targetNamespace="http://schemas.microsoft.com/office/2006/metadata/properties" ma:root="true" ma:fieldsID="dcaf2449302c44c8b6635a6889d8a641" ns1:_="" ns2:_="" ns3:_="">
    <xsd:import namespace="http://schemas.microsoft.com/sharepoint/v3"/>
    <xsd:import namespace="ac41d42a-5402-485a-8705-b829d862fb50"/>
    <xsd:import namespace="c2555680-74a5-428b-86ea-9902b68ff48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1:_ip_UnifiedCompliancePolicyProperties" minOccurs="0"/>
                <xsd:element ref="ns1:_ip_UnifiedCompliancePolicyUIAction" minOccurs="0"/>
                <xsd:element ref="ns2:_Flow_SignoffStatu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41d42a-5402-485a-8705-b829d862fb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Flow_SignoffStatus" ma:index="22" nillable="true" ma:displayName="Sign-off status" ma:format="Dropdown" ma:internalName="Sign_x002d_off_x0020_status">
      <xsd:simpleType>
        <xsd:restriction base="dms:Choice">
          <xsd:enumeration value="Yes"/>
          <xsd:enumeration value="Waiting report/notes"/>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2555680-74a5-428b-86ea-9902b68ff48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4b99114a-4ddf-4876-93f7-45f8b5792489}" ma:internalName="TaxCatchAll" ma:showField="CatchAllData" ma:web="c2555680-74a5-428b-86ea-9902b68ff4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13A36B-0806-4BAB-9D04-9E9714FD4DDE}">
  <ds:schemaRefs>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purl.org/dc/terms/"/>
    <ds:schemaRef ds:uri="http://schemas.microsoft.com/office/infopath/2007/PartnerControls"/>
    <ds:schemaRef ds:uri="http://purl.org/dc/dcmitype/"/>
    <ds:schemaRef ds:uri="273dce25-ea9f-43ce-abb0-40b0ff6018b1"/>
    <ds:schemaRef ds:uri="b7623a42-35a9-4102-8300-f548beb2c0a8"/>
    <ds:schemaRef ds:uri="http://purl.org/dc/elements/1.1/"/>
  </ds:schemaRefs>
</ds:datastoreItem>
</file>

<file path=customXml/itemProps2.xml><?xml version="1.0" encoding="utf-8"?>
<ds:datastoreItem xmlns:ds="http://schemas.openxmlformats.org/officeDocument/2006/customXml" ds:itemID="{94EB1BBB-DED8-41BA-9DCA-0C55C2591E84}">
  <ds:schemaRefs>
    <ds:schemaRef ds:uri="http://schemas.microsoft.com/sharepoint/v3/contenttype/forms"/>
  </ds:schemaRefs>
</ds:datastoreItem>
</file>

<file path=customXml/itemProps3.xml><?xml version="1.0" encoding="utf-8"?>
<ds:datastoreItem xmlns:ds="http://schemas.openxmlformats.org/officeDocument/2006/customXml" ds:itemID="{6B2EE3B3-568B-40A6-A8FF-7CA18AC6BDC6}"/>
</file>

<file path=docProps/app.xml><?xml version="1.0" encoding="utf-8"?>
<Properties xmlns="http://schemas.openxmlformats.org/officeDocument/2006/extended-properties" xmlns:vt="http://schemas.openxmlformats.org/officeDocument/2006/docPropsVTypes">
  <Template>Office Theme 2013 - 2022</Template>
  <TotalTime>2160</TotalTime>
  <Words>170</Words>
  <Application>Microsoft Office PowerPoint</Application>
  <PresentationFormat>A4 Paper (210x297 mm)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Anca Postolache</dc:creator>
  <cp:lastModifiedBy>Chrysa Lamprinakou</cp:lastModifiedBy>
  <cp:revision>70</cp:revision>
  <dcterms:created xsi:type="dcterms:W3CDTF">2023-03-02T11:25:16Z</dcterms:created>
  <dcterms:modified xsi:type="dcterms:W3CDTF">2026-04-29T17:17:07Z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0x010100EB02E456FFFD7D4CA78010254B2EBA2D</vt:lpwstr>
  </property>
  <property fmtid="{D5CDD505-2E9C-101B-9397-08002B2CF9AE}" pid="3" name="MediaServiceImageTags">
    <vt:lpwstr/>
  </property>
</Properties>
</file>