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8" r:id="rId2"/>
    <p:sldId id="517" r:id="rId3"/>
    <p:sldId id="522" r:id="rId4"/>
    <p:sldId id="52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66FFCC"/>
    <a:srgbClr val="FFB3B3"/>
    <a:srgbClr val="00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EA8D7-72D5-99D0-1963-D69692E4A1AD}" v="2776" dt="2026-05-11T16:48:39.739"/>
  </p1510:revLst>
</p1510:revInfo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3447" autoAdjust="0"/>
  </p:normalViewPr>
  <p:slideViewPr>
    <p:cSldViewPr snapToGrid="0">
      <p:cViewPr>
        <p:scale>
          <a:sx n="60" d="100"/>
          <a:sy n="60" d="100"/>
        </p:scale>
        <p:origin x="11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8AFF-A02C-F043-B9C1-5CD9C13D7AF6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3C33-0D26-1D4D-8462-1A3E81CA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3928F-07F6-5F4E-9323-DFE935BFF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B1F35A-3B5F-F01F-30CD-43DECA56C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29738-AF4F-B42C-C3EC-92343AEE6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E247F-AEBE-35A5-CB13-74FC97339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FD82C-DBE4-672B-89AC-C11E79294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CC5F2D-6A56-4C02-4A99-49322C6F4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C7C5A5-508E-0C38-AA31-7BDB9AEBF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8E149-297E-3785-4899-DCDC18225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EA183-C12C-A4C5-C68E-1730D817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69BB6-44F4-2AEA-5694-B155FA2FE9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594237-CBB5-4F9D-9895-731925BBD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421ED-24EC-1354-EC78-8BC7E46D4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D3C33-0D26-1D4D-8462-1A3E81CAE0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7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50B4-F245-484A-B1DD-447FCBA94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8627C6-44FB-1248-82FA-C488A1896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EF3CD7-E885-5A4F-8275-8604C9249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6CC88-3086-4741-9586-5EEEDBBE3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970C54-399E-3645-B551-BAC41A6D7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F696068-7F03-A747-8E32-F0103BA2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D21DB-FF37-5541-9AC0-767FAEDD5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6C19D77-3822-F64E-956D-733A4DF6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802774-BA82-724F-AB81-AE25B06948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28941" y="-1299302"/>
            <a:ext cx="12432181" cy="858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5E201-7156-D74D-B082-8697152B4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B8CE2D-E001-8C46-95A9-A11808880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8DDC90-0ED8-0340-AB14-7E3970D2F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7484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E6EF1-6693-564F-8152-2F4774DF9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C74292-7469-1747-82B2-9A56C2BBB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02CEEB-8A89-084E-AC35-4F08F94AB3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7218-2A5B-D64A-8204-BE8779154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F69272-7131-F94E-93EC-EA94336F1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29FAEB-5244-3146-BD09-D08936800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90E5-6304-2F49-9B7C-963C89A7AB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42718C-27B2-014A-89D9-2B8B88BB1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C60AC1-24E8-DA4C-933E-8BC8450A3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BB46C-1676-1046-8102-C87CD56D3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9F391B-6259-5340-9786-562B3E3C0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3575C4-B8F3-3941-B8C8-317360D11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167427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20C7B-91A1-D94A-B069-8F7F7FBAB8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BD0B422-ABA4-144F-85D4-B1BA8086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34D51E-02B9-664A-9E9A-F41832F22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2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AF386-1067-0F42-9DF1-EC5D5D8FB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819A66-AE34-B149-8DD6-09B8C95DD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E21C8B0-6AB0-5E44-908E-8D9240D6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3A195E-1660-654A-8108-D6AFA3C18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3D625-8B2E-1E49-8D7D-0CD6A4EC7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853" y="2084269"/>
            <a:ext cx="10058400" cy="5657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14493" r="24462"/>
          <a:stretch/>
        </p:blipFill>
        <p:spPr>
          <a:xfrm>
            <a:off x="5762210" y="217315"/>
            <a:ext cx="5571083" cy="67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7619C-BCC3-A84C-8229-5BED17695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50C25E8-CBBF-BA42-8543-9C80E367E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C3B3E9-1287-804E-940A-8A1A81F96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9B45D-C9F5-D748-949A-AF470CAAE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E41FE29-F6BD-F04D-86FB-092565084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59FF24-5B81-9249-9B0B-8BA0B415E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8812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1D0BCB-AB70-0145-BA86-A20885BAA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74A9007-A491-E044-A4C4-78F737E36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F97EB47-A8F4-7E4B-9506-7D8D182EA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DFBDB3-5B38-1A41-871E-F469314893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08886C5-4CBA-694E-9EC1-1212B32DC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467B13B-1B98-D84C-8408-0937EEC05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6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7802EA8-6EF8-AF42-AC6C-94057761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A28693-3F3D-EB4D-9372-702894124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388957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8B643A-89BB-4442-B258-1B984B1622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CDA35B9-EB17-B446-9C9A-24AB085C4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2EE2B9-6AB3-5A4D-8DF0-34863544D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03CB74-987A-6043-B132-8E741059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737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35917-254D-9549-B5CB-CE041643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48D7C32-D52E-494F-832B-CF43291ED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DE7C7D-F322-F042-8B0B-58288B6198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C6CF76-0937-F841-9289-504F92821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B58281-CAA9-9C41-8E3A-BE2CF3BF9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83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CAFA4-D873-C541-A557-EC1DE3FEF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ECAADC-4588-5941-A53A-FA67F11D07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2FCDA1-03D1-DF47-8AE0-1BC330C85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E0D92A-1626-364B-BA50-5018A850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23E3098-85D5-884C-AB24-36D557A48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3709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8325B1-DE6B-8341-BED9-F5497D22E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22" name="Picture 2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F7EF16-201C-B44F-8E00-054C5C8C5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02A7CE-EA03-0B4C-B6F7-78AAFDB5A3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C563CB-2C73-7444-A1A9-DEDA869EA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4D2D975-5783-5944-80CD-4E3D70C89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328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A01E7-4C26-024E-97E0-E9E82AE3D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141490-5034-4643-9D01-5028962395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303" y="794766"/>
            <a:ext cx="4970869" cy="1024067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DC7330C-1B6D-BA41-B752-2EC5D46B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96E864-17D4-B743-87BC-90EF3DEE6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0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801FDC-1A59-F746-B028-24115C1F5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D9A9E-0B74-F24D-BB95-ADE28F5AD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97341A-350C-E64E-B189-DF92ECAD4A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0CA84C5-C3A4-6548-8FFE-71EC69930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823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8FB27-1A0A-EB42-9415-192ECE1DA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6FD26E6-230E-774B-A9B5-1242C93E92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784EDD-38D5-5C40-B896-52C7384A04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876F74-855B-F444-8D2A-7A840AFE3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44E234-23AC-374F-9BF1-3F56796D5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4866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AC974-F38A-7644-B27E-1AB18E47F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1439AC-6B6F-A34D-8E5F-B3571E286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051E3D-1403-1C46-9959-3D9E205A3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31BB00D-ED29-884E-8AF9-8518863FB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B1F33E-22E5-FE42-8083-571DDF79E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4144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4C60-2EEE-F14F-91A2-A744F2615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3A59D1-E64A-7D4C-A740-8C7B6ADEA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DB3AA4-A7A0-D349-B50A-98337F5199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D5367A-7304-AF48-B39D-4A4172DC0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E24856-0E36-8D45-9C28-06F15180B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705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B4D1BB-E2A5-5A4F-B0AC-94F79FED9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662F50-02DC-AD40-910F-F0697F91C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AEB2F1-BB11-1149-B4AD-32E69FFB02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AC629B-D33F-D744-A26D-211809A75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4D7F96-0A94-B540-9E77-589D7A33A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3874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AF1A4DA-EFFF-5A49-BD67-CDEE6E78A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E12BA3-09BD-0140-884A-61D79209E5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739924-0BCD-514C-984A-A162ADE89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5BCA992-5020-5D4E-8EEB-BBE999BA1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8894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D0D9C-25DB-C24D-AA22-C46D5603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436B0E-35D8-6F46-9A18-AA682CA273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992FF8-8AFE-5C40-8B29-F86C3CC92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B8F075-2D85-A94F-A8CF-DD13C9D4A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CF8EEB-B87C-F945-BA76-E2292EDFD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30099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B425-B20D-B045-A7EA-A1C604103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CCDFF9-1C24-E34B-806F-F1413128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EF9D48-7957-104C-B062-BF52B075BF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7B5800-9FFE-FE4B-9AEC-678569603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02D930-25AB-6D45-9CEC-210857298A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1100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31594-A2E1-9347-AE69-22F998E08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3D06FF-6224-7941-9847-6C35E7104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B96521-3048-044A-9659-31C67D3118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0C0E37-A8A5-4F46-88C0-83DEE3DE1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1EC3EE-4D87-AA4D-AFF4-2ECD3B2AC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318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D114C-8084-764E-AC67-0038E3156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54CA67-8A55-8E40-9702-297E758D9F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7A9CC9-049F-A842-9F99-9CF4614CF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3AE03-8E1A-764B-8FD7-3F1F03D6C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423824D-9A5E-4648-B5ED-1043273F3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7267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48596-FF87-9E46-9522-923B2A1F2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</p:spPr>
      </p:pic>
      <p:pic>
        <p:nvPicPr>
          <p:cNvPr id="13" name="Picture 12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CCD3FB8C-85C8-CC41-BB0F-5E013579A5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278" y="484084"/>
            <a:ext cx="6931519" cy="645688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A1FEC01-A21C-DA41-9B8A-D3578508A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EC8B79-53CE-5F4D-B87F-387260B52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6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9323DC2-DABD-DE47-8547-36B8E6CC6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DE370F-BFAF-EB48-BFEB-1D71B813AC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92B522-CF6F-074A-85B5-3852673EF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513AAE-9C90-EA43-B134-4E69BD56C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5393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42D53-B514-0D4A-9E77-48264C38C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7FC095-DB12-9E44-B5BC-FA596C722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70859C-16FA-1B43-AFF0-BCD66A9DBD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AC6536B-5147-9345-9E6B-703FA546A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934F7DF-3CE8-2A47-B177-D83C3FCAA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079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26EAB-E469-4241-BE81-B2C7C8B9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A099AF5-3912-D146-B5C5-03122F04C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BD1932-751A-504D-986C-E7218F7B2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7353193-8A1A-824A-A93B-8D51F70EB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68295F-E230-9544-8C8E-165A2CC4C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50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FC17E-3ACB-4846-B094-6EE388296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2EED5D-EF1F-6D48-B2DA-FF95795845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C0103-BF57-1C46-BC86-14E0C71C9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1E1045-7BA8-4546-99DE-B8595401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F86C59D-B3B6-094E-A485-CAD851EE4B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244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D7921-73F7-B042-982E-493632DFA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3E9EEE-230A-FB45-A1DA-2A28C53A2E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2156C1-EBF6-D949-9960-3BECC21321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964EAF-2338-A54E-A7FD-FBA00717C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B89EB84-6465-5E49-BD81-D44EAA894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229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0A0AC06-889A-F44D-AA73-A70566AC0E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A43E65-8C72-6F45-B105-6716150EE6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0DBEB4-1A03-2340-BF6E-99E3A4AD8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BFB2325-2BAC-1547-8105-C54051AD0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67250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E27CE3-0B14-EF49-AD98-F87328BBE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8AC908-51CB-764C-9D48-0D0267023D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E684C14-2C91-E844-924D-563346D85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4B5EB9-3D19-A74C-81FE-D47169156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640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B810939-77EC-3644-8BC1-665918D3F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DCE9A-44AA-CE46-BB49-E7934B49C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EC4A07-7F48-7D4E-830A-2D92329CF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D7A5156-FDFB-B447-8B09-8F0216082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72835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6F5EC5A-D97B-BA4D-8ED9-9183F944A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3BB19-5DA0-E941-B27C-79DE67398E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5AB0088-05A0-D84F-A161-9D3014125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37AE29-019C-2640-A707-657FE3853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8170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B66B55-C6AD-AA4C-A247-F1CE96B5F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D53C6B1-DEC9-B244-8471-A52946B114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2719E5-AEF7-8544-A5EF-E7F12A51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A26F29-E8EF-0641-8CE6-17A770415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524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3254" y="3312901"/>
            <a:ext cx="7962087" cy="335146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724160-6B51-2F40-B918-942BD445B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1B041-5A14-4B46-A5E3-657476A30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730" r="33356" b="15243"/>
          <a:stretch/>
        </p:blipFill>
        <p:spPr>
          <a:xfrm>
            <a:off x="5980385" y="-352782"/>
            <a:ext cx="4067539" cy="72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53578D8-02C4-284A-B49B-A4C1BB162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92A5FE-3EE7-ED4D-9109-4E299AFF85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3E6508B-A0EE-2745-ADDD-630048394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5094473-C219-B847-97CF-163D4D89D2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8823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2B75E9-0A65-E549-821A-040E16012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602428"/>
            <a:ext cx="5658523" cy="8545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919B0-3EA0-B44B-AA4D-90F4864F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</p:spPr>
      </p:pic>
      <p:pic>
        <p:nvPicPr>
          <p:cNvPr id="19" name="Picture 1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BEE5E69-C9B1-6542-B9A4-06B5CCC82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DE5D1C-E438-D044-95ED-CA8BD7D97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4772" y="2031620"/>
            <a:ext cx="5202327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3804BC-8A61-D94F-A0AB-1A71C4C5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4554" y="3236836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252029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1C84FE-4872-F046-9B76-270268026D77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EE77-E704-A846-88EE-2CD45BE4F5F5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2AA5E-E3FC-6347-B269-796EDD540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9E3A09B-5DAC-D646-A2F1-A9878220F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E55B67-8419-1647-9839-E323A1DFB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984975"/>
            <a:ext cx="6244504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F89D2-A657-1043-8B63-2BB144BBC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B0B9284-C77F-0845-9FD6-5A27AB397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79" y="3182571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38648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10766808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76057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6520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56556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80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874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05202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6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599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2452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279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0140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4087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385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332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79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2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0532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743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79B9E1-C1F9-494F-80CE-6816B7E39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B8AB1F6-605C-084C-9FE0-6B7691D7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273D9C-478B-9443-BA3D-96B19E28C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8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B963EB-3564-4042-B0A1-CEFA508CF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569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Bullet 1</a:t>
            </a:r>
          </a:p>
          <a:p>
            <a:pPr lvl="0"/>
            <a:r>
              <a:rPr lang="en-GB"/>
              <a:t>Bullet 2</a:t>
            </a:r>
          </a:p>
          <a:p>
            <a:pPr lvl="0"/>
            <a:r>
              <a:rPr lang="en-GB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97971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D7C83-DD42-0842-A80F-C07B05D6B35E}"/>
              </a:ext>
            </a:extLst>
          </p:cNvPr>
          <p:cNvSpPr/>
          <p:nvPr userDrawn="1"/>
        </p:nvSpPr>
        <p:spPr>
          <a:xfrm>
            <a:off x="0" y="51"/>
            <a:ext cx="12192000" cy="5647765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4B76F-0818-7648-89C0-D9B10EDF9045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0478C-E861-CD4B-8190-0B58D968139E}"/>
              </a:ext>
            </a:extLst>
          </p:cNvPr>
          <p:cNvSpPr txBox="1"/>
          <p:nvPr userDrawn="1"/>
        </p:nvSpPr>
        <p:spPr>
          <a:xfrm>
            <a:off x="626535" y="2489644"/>
            <a:ext cx="5875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Contact us</a:t>
            </a:r>
          </a:p>
          <a:p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 London NHS Foundation Trust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Robert Dolan House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Trust Headquarters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Alie</a:t>
            </a:r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London E1 8DE</a:t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020 8548 5550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elft.communications@nhs.net</a:t>
            </a: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Web: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elft.nhs.uk</a:t>
            </a:r>
            <a:b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NHS_ELFT</a:t>
            </a: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GB" sz="120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EastLondonNHSFoundationTrust</a:t>
            </a:r>
            <a:endParaRPr lang="en-GB" sz="12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NHSELFT</a:t>
            </a:r>
          </a:p>
        </p:txBody>
      </p:sp>
      <p:pic>
        <p:nvPicPr>
          <p:cNvPr id="3" name="Picture 2" descr="A picture containing text, ax&#10;&#10;Description automatically generated">
            <a:extLst>
              <a:ext uri="{FF2B5EF4-FFF2-40B4-BE49-F238E27FC236}">
                <a16:creationId xmlns:a16="http://schemas.microsoft.com/office/drawing/2014/main" id="{C4504E7A-F901-2748-BEA3-74204B262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39" y="4747111"/>
            <a:ext cx="157714" cy="15054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4C459E-85B8-3C4B-80E3-39F220E60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361" y="4931689"/>
            <a:ext cx="157714" cy="1505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64A2BE-DE86-B849-91AE-95B5B70F9D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361" y="5119417"/>
            <a:ext cx="157714" cy="15054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1203F5-86DB-E345-B8A6-2C39BBB0B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535" y="787323"/>
            <a:ext cx="5788779" cy="154947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promise to work together creatively to: learn ‘what matters’ to everyone, achieve a better quality of life and continuously improve our services.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3F140-4F19-834A-B4AF-60AF4C8DB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464EABC-5EE5-4E42-8707-86B609F9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F3C4CC0-5AAB-1243-ABA2-B281A372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CEBC83-98B5-2044-ADE7-88A62F6BD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A064C0-AF87-7044-A82F-14A2D0057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9537C3-4EA3-3D4C-A36E-A6C52C2BBE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EB1E4-0E11-E04F-8A37-DBF1AC8B1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A38C17-1B8A-DB45-AC2D-81B39A150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42363F3-BC61-734B-8766-59E5EA4DA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1294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C3A5-8DCD-FA49-BC02-AC3C98A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6AAB-87E4-2B49-A569-F72DB1A9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2EE4-ADC2-CB46-86A7-D26C6DEA1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6AA98-2768-4D45-83C1-8315F6F6E1CC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4F68-9294-7C4D-9A58-BE890728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968F-8A9E-E348-B23E-E7832653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D142-1B03-BC40-A2C3-A8EF1618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710" r:id="rId6"/>
    <p:sldLayoutId id="2147483711" r:id="rId7"/>
    <p:sldLayoutId id="2147483712" r:id="rId8"/>
    <p:sldLayoutId id="2147483713" r:id="rId9"/>
    <p:sldLayoutId id="2147483705" r:id="rId10"/>
    <p:sldLayoutId id="2147483706" r:id="rId11"/>
    <p:sldLayoutId id="2147483707" r:id="rId12"/>
    <p:sldLayoutId id="2147483708" r:id="rId13"/>
    <p:sldLayoutId id="2147483700" r:id="rId14"/>
    <p:sldLayoutId id="2147483701" r:id="rId15"/>
    <p:sldLayoutId id="2147483702" r:id="rId16"/>
    <p:sldLayoutId id="2147483703" r:id="rId17"/>
    <p:sldLayoutId id="2147483695" r:id="rId18"/>
    <p:sldLayoutId id="2147483696" r:id="rId19"/>
    <p:sldLayoutId id="2147483697" r:id="rId20"/>
    <p:sldLayoutId id="2147483698" r:id="rId21"/>
    <p:sldLayoutId id="2147483690" r:id="rId22"/>
    <p:sldLayoutId id="2147483691" r:id="rId23"/>
    <p:sldLayoutId id="2147483692" r:id="rId24"/>
    <p:sldLayoutId id="2147483693" r:id="rId25"/>
    <p:sldLayoutId id="2147483684" r:id="rId26"/>
    <p:sldLayoutId id="2147483662" r:id="rId27"/>
    <p:sldLayoutId id="2147483661" r:id="rId28"/>
    <p:sldLayoutId id="2147483656" r:id="rId29"/>
    <p:sldLayoutId id="214748366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63" r:id="rId46"/>
    <p:sldLayoutId id="2147483664" r:id="rId47"/>
    <p:sldLayoutId id="2147483665" r:id="rId48"/>
    <p:sldLayoutId id="2147483666" r:id="rId49"/>
    <p:sldLayoutId id="2147483667" r:id="rId50"/>
    <p:sldLayoutId id="2147483655" r:id="rId51"/>
    <p:sldLayoutId id="2147483657" r:id="rId52"/>
    <p:sldLayoutId id="2147483717" r:id="rId53"/>
    <p:sldLayoutId id="2147483723" r:id="rId54"/>
    <p:sldLayoutId id="2147483724" r:id="rId55"/>
    <p:sldLayoutId id="2147483725" r:id="rId56"/>
    <p:sldLayoutId id="2147483728" r:id="rId57"/>
    <p:sldLayoutId id="2147483729" r:id="rId58"/>
    <p:sldLayoutId id="2147483658" r:id="rId59"/>
    <p:sldLayoutId id="2147483726" r:id="rId60"/>
    <p:sldLayoutId id="2147483727" r:id="rId61"/>
    <p:sldLayoutId id="214748365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1DF78-A55E-FA51-EF5C-E4CC551E3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1986" y="723014"/>
            <a:ext cx="6717619" cy="2857468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9000">
                <a:latin typeface="Aptos"/>
              </a:rPr>
              <a:t>Trust Talk Live</a:t>
            </a:r>
            <a:r>
              <a:rPr lang="en-GB" sz="9000" b="1" noProof="0">
                <a:latin typeface="Aptos"/>
              </a:rPr>
              <a:t>: </a:t>
            </a:r>
            <a:endParaRPr lang="en-US"/>
          </a:p>
          <a:p>
            <a:pPr>
              <a:lnSpc>
                <a:spcPct val="120000"/>
              </a:lnSpc>
            </a:pPr>
            <a:r>
              <a:rPr lang="en-GB" sz="9000">
                <a:latin typeface="Aptos"/>
              </a:rPr>
              <a:t>Improving the quality and experience of care</a:t>
            </a:r>
            <a:endParaRPr lang="en-GB"/>
          </a:p>
          <a:p>
            <a:pPr>
              <a:lnSpc>
                <a:spcPct val="120000"/>
              </a:lnSpc>
            </a:pPr>
            <a:r>
              <a:rPr lang="en-GB" sz="4800" b="1" noProof="0" dirty="0">
                <a:latin typeface="Aptos" panose="020B00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GB" sz="4500">
                <a:latin typeface="Aptos"/>
              </a:rPr>
              <a:t>14/05/26</a:t>
            </a:r>
            <a:endParaRPr lang="en-GB" sz="4500" b="1" noProof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6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D1391-77E0-DD34-37C6-A8E518310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strategy&#10;&#10;AI-generated content may be incorrect.">
            <a:extLst>
              <a:ext uri="{FF2B5EF4-FFF2-40B4-BE49-F238E27FC236}">
                <a16:creationId xmlns:a16="http://schemas.microsoft.com/office/drawing/2014/main" id="{2F2C78B3-D95A-FDF1-68B0-A25F483A16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47" r="74408"/>
          <a:stretch>
            <a:fillRect/>
          </a:stretch>
        </p:blipFill>
        <p:spPr>
          <a:xfrm>
            <a:off x="221240" y="1165411"/>
            <a:ext cx="2474548" cy="54908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D6153A-1F2C-9A09-BE99-148F6ACC0F68}"/>
              </a:ext>
            </a:extLst>
          </p:cNvPr>
          <p:cNvSpPr txBox="1"/>
          <p:nvPr/>
        </p:nvSpPr>
        <p:spPr>
          <a:xfrm>
            <a:off x="3171265" y="1411941"/>
            <a:ext cx="8695763" cy="47652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The </a:t>
            </a:r>
            <a:r>
              <a:rPr lang="en-GB" sz="28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strategic vision for our new Trust Strategy 2026-2031 describes a future in which care is consistently:</a:t>
            </a:r>
            <a:endParaRPr lang="en-US" b="1">
              <a:solidFill>
                <a:srgbClr val="0D558B"/>
              </a:solidFill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8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Kind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8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Safe</a:t>
            </a:r>
            <a:endParaRPr lang="en-GB" sz="2800" b="1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8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Joined-up</a:t>
            </a:r>
            <a:endParaRPr lang="en-GB" sz="2800" b="1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8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Person-centred</a:t>
            </a:r>
            <a:endParaRPr lang="en-GB" sz="2800" b="1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8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Preventative</a:t>
            </a:r>
            <a:endParaRPr lang="en-GB" sz="2800" b="1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8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Equitable</a:t>
            </a:r>
            <a:endParaRPr lang="en-GB" sz="2800" b="1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90D23AF-D97D-55D2-EE7D-635F1B1C33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907" y="295296"/>
            <a:ext cx="6373706" cy="6424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b="1">
                <a:latin typeface="Calibri"/>
                <a:ea typeface="Calibri"/>
                <a:cs typeface="Calibri"/>
              </a:rPr>
              <a:t>Trust Strategy: what is the vision?</a:t>
            </a:r>
            <a:endParaRPr lang="en-GB" sz="3200" b="1" noProof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5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20E281-1C68-5C61-79D0-3C3590428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strategy&#10;&#10;AI-generated content may be incorrect.">
            <a:extLst>
              <a:ext uri="{FF2B5EF4-FFF2-40B4-BE49-F238E27FC236}">
                <a16:creationId xmlns:a16="http://schemas.microsoft.com/office/drawing/2014/main" id="{8CC3A975-25A3-516D-522B-F86EE53780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53" t="11734" r="40781" b="-1339"/>
          <a:stretch>
            <a:fillRect/>
          </a:stretch>
        </p:blipFill>
        <p:spPr>
          <a:xfrm>
            <a:off x="75563" y="1124530"/>
            <a:ext cx="3128792" cy="57254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8F5B56-8F81-6D5C-90A1-72DEDD10338A}"/>
              </a:ext>
            </a:extLst>
          </p:cNvPr>
          <p:cNvSpPr txBox="1"/>
          <p:nvPr/>
        </p:nvSpPr>
        <p:spPr>
          <a:xfrm>
            <a:off x="3473823" y="1815353"/>
            <a:ext cx="8538881" cy="36420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The first priority in our new Trust Strategy is to:</a:t>
            </a:r>
            <a:endParaRPr lang="en-US" sz="2000" dirty="0">
              <a:solidFill>
                <a:srgbClr val="0D558B"/>
              </a:solidFill>
              <a:latin typeface="Arial" panose="020B0604020202020204"/>
              <a:ea typeface="Calibri"/>
              <a:cs typeface="Arial" panose="020B0604020202020204"/>
            </a:endParaRPr>
          </a:p>
          <a:p>
            <a:endParaRPr lang="en-GB" sz="3200" b="1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GB" sz="32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Improve the quality and experience of care</a:t>
            </a:r>
          </a:p>
          <a:p>
            <a:r>
              <a:rPr lang="en-GB" sz="32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Ensuring that people feel known, are supported through change and transitions, and experience a high standard of care wherever they are and whoever they see</a:t>
            </a:r>
            <a:endParaRPr lang="en-GB" sz="3200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F80892B-CBA5-BC9A-E8E5-1497585227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907" y="295296"/>
            <a:ext cx="9836323" cy="6424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b="1">
                <a:latin typeface="Calibri"/>
                <a:ea typeface="Calibri"/>
                <a:cs typeface="Calibri"/>
              </a:rPr>
              <a:t>Priority one: improve the quality and experience of care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4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7FB1-1BBD-F81C-A46D-20423C27D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E79CB-B41C-7ED5-16A7-42A6AB73D0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6790" y="250473"/>
            <a:ext cx="9567382" cy="6424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3200" b="1">
                <a:latin typeface="Calibri"/>
                <a:ea typeface="Calibri"/>
                <a:cs typeface="Calibri"/>
              </a:rPr>
              <a:t>Big Conversation insights that shaped this priority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04291D-8108-1F08-B5C9-B4F2F09032D2}"/>
              </a:ext>
            </a:extLst>
          </p:cNvPr>
          <p:cNvSpPr txBox="1"/>
          <p:nvPr/>
        </p:nvSpPr>
        <p:spPr>
          <a:xfrm>
            <a:off x="100852" y="1098175"/>
            <a:ext cx="11934264" cy="57227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Throughout the Big Conversation we heard about great care, where the trust </a:t>
            </a: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 values were clear in how service users and carers experienced our services.  </a:t>
            </a:r>
            <a:endParaRPr lang="en-US"/>
          </a:p>
          <a:p>
            <a:pPr>
              <a:spcBef>
                <a:spcPts val="600"/>
              </a:spcBef>
            </a:pP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However, we also heard about </a:t>
            </a:r>
            <a:r>
              <a:rPr lang="en-GB" sz="2400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people:</a:t>
            </a:r>
            <a:endParaRPr lang="en-GB">
              <a:cs typeface="Arial" panose="020B0604020202020204"/>
            </a:endParaRPr>
          </a:p>
          <a:p>
            <a:endParaRPr lang="en-GB" sz="1200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Aft>
                <a:spcPts val="1000"/>
              </a:spcAft>
              <a:buFont typeface="Wingdings,Sans-Serif"/>
              <a:buChar char="q"/>
            </a:pP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Having to </a:t>
            </a:r>
            <a:r>
              <a:rPr lang="en-GB" sz="24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retell their stories</a:t>
            </a: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 multiple times</a:t>
            </a: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Aft>
                <a:spcPts val="1000"/>
              </a:spcAft>
              <a:buFont typeface="Wingdings"/>
              <a:buChar char="q"/>
            </a:pP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Struggling with </a:t>
            </a:r>
            <a:r>
              <a:rPr lang="en-GB" sz="2400" b="1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transitions</a:t>
            </a: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, and changes in needs linked to their age /</a:t>
            </a:r>
            <a:r>
              <a:rPr lang="en-GB" sz="2400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 stage of life</a:t>
            </a:r>
            <a:endParaRPr lang="en-GB">
              <a:cs typeface="Arial" panose="020B0604020202020204"/>
            </a:endParaRPr>
          </a:p>
          <a:p>
            <a:pPr marL="342900" indent="-342900">
              <a:spcAft>
                <a:spcPts val="1000"/>
              </a:spcAft>
              <a:buFont typeface="Wingdings"/>
              <a:buChar char="q"/>
            </a:pP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Being given </a:t>
            </a:r>
            <a:r>
              <a:rPr lang="en-GB" sz="24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conflicting information</a:t>
            </a: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 by different team members</a:t>
            </a:r>
          </a:p>
          <a:p>
            <a:pPr marL="342900" indent="-342900">
              <a:spcAft>
                <a:spcPts val="1000"/>
              </a:spcAft>
              <a:buFont typeface="Wingdings"/>
              <a:buChar char="q"/>
            </a:pP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Receiving care that focused on </a:t>
            </a:r>
            <a:r>
              <a:rPr lang="en-GB" sz="24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separate conditions </a:t>
            </a: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(not holistic)</a:t>
            </a:r>
          </a:p>
          <a:p>
            <a:pPr marL="342900" indent="-342900">
              <a:spcAft>
                <a:spcPts val="1000"/>
              </a:spcAft>
              <a:buFont typeface="Wingdings"/>
              <a:buChar char="q"/>
            </a:pPr>
            <a:r>
              <a:rPr lang="en-GB" sz="24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Not knowing</a:t>
            </a: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 when they would be seen or what would happen next</a:t>
            </a:r>
            <a:endParaRPr lang="en-GB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Aft>
                <a:spcPts val="1000"/>
              </a:spcAft>
              <a:buFont typeface="Wingdings"/>
              <a:buChar char="q"/>
            </a:pP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Noticing </a:t>
            </a:r>
            <a:r>
              <a:rPr lang="en-GB" sz="24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unfair differences </a:t>
            </a: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in what support you can access</a:t>
            </a:r>
            <a:r>
              <a:rPr lang="en-GB" sz="2400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 depending on where you live</a:t>
            </a:r>
            <a:endParaRPr lang="en-GB" sz="2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Aft>
                <a:spcPts val="1000"/>
              </a:spcAft>
              <a:buFont typeface="Wingdings"/>
              <a:buChar char="q"/>
            </a:pPr>
            <a:r>
              <a:rPr lang="en-GB" sz="2400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Being given </a:t>
            </a:r>
            <a:r>
              <a:rPr lang="en-GB" sz="2400" b="1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information</a:t>
            </a:r>
            <a:r>
              <a:rPr lang="en-GB" sz="240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 that was </a:t>
            </a:r>
            <a:r>
              <a:rPr lang="en-GB" sz="2400" b="1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wrong, not accessible</a:t>
            </a:r>
            <a:r>
              <a:rPr lang="en-GB" sz="2400" b="1" dirty="0">
                <a:solidFill>
                  <a:srgbClr val="0D558B"/>
                </a:solidFill>
                <a:latin typeface="Calibri"/>
                <a:ea typeface="Calibri"/>
                <a:cs typeface="Calibri"/>
              </a:rPr>
              <a:t>, or confusing</a:t>
            </a:r>
          </a:p>
          <a:p>
            <a:pPr marL="342900" indent="-342900">
              <a:buFont typeface="Wingdings"/>
              <a:buChar char="q"/>
            </a:pPr>
            <a:endParaRPr lang="en-GB" sz="2400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Wingdings"/>
              <a:buChar char="q"/>
            </a:pPr>
            <a:endParaRPr lang="en-GB" sz="2400" dirty="0">
              <a:solidFill>
                <a:srgbClr val="0D558B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970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27720</TotalTime>
  <Words>295</Words>
  <Application>Microsoft Office PowerPoint</Application>
  <PresentationFormat>Widescreen</PresentationFormat>
  <Paragraphs>26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Hallum</dc:creator>
  <cp:lastModifiedBy>ESSEEN, Carys (EAST LONDON NHS FOUNDATION TRUST)</cp:lastModifiedBy>
  <cp:revision>331</cp:revision>
  <dcterms:created xsi:type="dcterms:W3CDTF">2021-10-04T14:00:39Z</dcterms:created>
  <dcterms:modified xsi:type="dcterms:W3CDTF">2026-06-11T09:06:26Z</dcterms:modified>
</cp:coreProperties>
</file>