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65" r:id="rId3"/>
    <p:sldId id="258" r:id="rId4"/>
    <p:sldId id="257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4" d="100"/>
          <a:sy n="74" d="100"/>
        </p:scale>
        <p:origin x="1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Bendall" userId="06febd5b-df4c-4b36-8e12-4fdf775dea77" providerId="ADAL" clId="{CB642513-6AB0-4C52-907F-E6B376769BFB}"/>
    <pc:docChg chg="custSel delSld modSld">
      <pc:chgData name="Claire Bendall" userId="06febd5b-df4c-4b36-8e12-4fdf775dea77" providerId="ADAL" clId="{CB642513-6AB0-4C52-907F-E6B376769BFB}" dt="2026-06-11T10:55:19.660" v="209" actId="20577"/>
      <pc:docMkLst>
        <pc:docMk/>
      </pc:docMkLst>
      <pc:sldChg chg="del">
        <pc:chgData name="Claire Bendall" userId="06febd5b-df4c-4b36-8e12-4fdf775dea77" providerId="ADAL" clId="{CB642513-6AB0-4C52-907F-E6B376769BFB}" dt="2026-06-11T10:48:05.886" v="1" actId="2696"/>
        <pc:sldMkLst>
          <pc:docMk/>
          <pc:sldMk cId="2148863201" sldId="260"/>
        </pc:sldMkLst>
      </pc:sldChg>
      <pc:sldChg chg="modSp mod">
        <pc:chgData name="Claire Bendall" userId="06febd5b-df4c-4b36-8e12-4fdf775dea77" providerId="ADAL" clId="{CB642513-6AB0-4C52-907F-E6B376769BFB}" dt="2026-06-11T10:55:19.660" v="209" actId="20577"/>
        <pc:sldMkLst>
          <pc:docMk/>
          <pc:sldMk cId="1873203330" sldId="265"/>
        </pc:sldMkLst>
        <pc:spChg chg="mod">
          <ac:chgData name="Claire Bendall" userId="06febd5b-df4c-4b36-8e12-4fdf775dea77" providerId="ADAL" clId="{CB642513-6AB0-4C52-907F-E6B376769BFB}" dt="2026-06-11T10:55:19.660" v="209" actId="20577"/>
          <ac:spMkLst>
            <pc:docMk/>
            <pc:sldMk cId="1873203330" sldId="265"/>
            <ac:spMk id="2" creationId="{2AC72128-54B6-DF2B-0AEF-593ED2055647}"/>
          </ac:spMkLst>
        </pc:spChg>
      </pc:sldChg>
      <pc:sldChg chg="del">
        <pc:chgData name="Claire Bendall" userId="06febd5b-df4c-4b36-8e12-4fdf775dea77" providerId="ADAL" clId="{CB642513-6AB0-4C52-907F-E6B376769BFB}" dt="2026-06-11T10:48:00.805" v="0" actId="2696"/>
        <pc:sldMkLst>
          <pc:docMk/>
          <pc:sldMk cId="0" sldId="310"/>
        </pc:sldMkLst>
      </pc:sldChg>
      <pc:sldChg chg="del">
        <pc:chgData name="Claire Bendall" userId="06febd5b-df4c-4b36-8e12-4fdf775dea77" providerId="ADAL" clId="{CB642513-6AB0-4C52-907F-E6B376769BFB}" dt="2026-06-11T10:48:13.700" v="2" actId="2696"/>
        <pc:sldMkLst>
          <pc:docMk/>
          <pc:sldMk cId="3691537558" sldId="31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19865B-2B52-4878-AD71-911CBF55FE5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4B9333-5C59-4A6B-A7B4-1B711800B58E}">
      <dgm:prSet/>
      <dgm:spPr>
        <a:solidFill>
          <a:srgbClr val="C00000"/>
        </a:solidFill>
      </dgm:spPr>
      <dgm:t>
        <a:bodyPr/>
        <a:lstStyle/>
        <a:p>
          <a:r>
            <a:rPr lang="en-GB" dirty="0"/>
            <a:t>The Mansions and Kings Road Park </a:t>
          </a:r>
          <a:endParaRPr lang="en-US" dirty="0"/>
        </a:p>
      </dgm:t>
    </dgm:pt>
    <dgm:pt modelId="{EB916022-D631-4948-BE18-3354B7E9C224}" type="parTrans" cxnId="{ED8B4281-D35B-48B6-9BE5-DBD21E1FE125}">
      <dgm:prSet/>
      <dgm:spPr/>
      <dgm:t>
        <a:bodyPr/>
        <a:lstStyle/>
        <a:p>
          <a:endParaRPr lang="en-US"/>
        </a:p>
      </dgm:t>
    </dgm:pt>
    <dgm:pt modelId="{B9C07B3D-30EA-4B72-9585-FB275FCC6109}" type="sibTrans" cxnId="{ED8B4281-D35B-48B6-9BE5-DBD21E1FE125}">
      <dgm:prSet/>
      <dgm:spPr/>
      <dgm:t>
        <a:bodyPr/>
        <a:lstStyle/>
        <a:p>
          <a:endParaRPr lang="en-US"/>
        </a:p>
      </dgm:t>
    </dgm:pt>
    <dgm:pt modelId="{CD38177F-909D-4416-93DA-A2BDA741EBF8}">
      <dgm:prSet/>
      <dgm:spPr>
        <a:solidFill>
          <a:schemeClr val="bg2"/>
        </a:solidFill>
        <a:ln>
          <a:solidFill>
            <a:srgbClr val="FF0000"/>
          </a:solidFill>
        </a:ln>
      </dgm:spPr>
      <dgm:t>
        <a:bodyPr/>
        <a:lstStyle/>
        <a:p>
          <a:r>
            <a:rPr lang="en-GB" dirty="0">
              <a:solidFill>
                <a:srgbClr val="C00000"/>
              </a:solidFill>
            </a:rPr>
            <a:t>Banstead Court </a:t>
          </a:r>
          <a:endParaRPr lang="en-US" dirty="0">
            <a:solidFill>
              <a:srgbClr val="C00000"/>
            </a:solidFill>
          </a:endParaRPr>
        </a:p>
      </dgm:t>
    </dgm:pt>
    <dgm:pt modelId="{A685586E-4552-4B56-A53F-53819C591B82}" type="parTrans" cxnId="{9CF98F8B-D8C0-45C8-80B9-300D41C1103B}">
      <dgm:prSet/>
      <dgm:spPr/>
      <dgm:t>
        <a:bodyPr/>
        <a:lstStyle/>
        <a:p>
          <a:endParaRPr lang="en-US"/>
        </a:p>
      </dgm:t>
    </dgm:pt>
    <dgm:pt modelId="{53794345-C16C-47CC-90D9-A569ADC90638}" type="sibTrans" cxnId="{9CF98F8B-D8C0-45C8-80B9-300D41C1103B}">
      <dgm:prSet/>
      <dgm:spPr/>
      <dgm:t>
        <a:bodyPr/>
        <a:lstStyle/>
        <a:p>
          <a:endParaRPr lang="en-US"/>
        </a:p>
      </dgm:t>
    </dgm:pt>
    <dgm:pt modelId="{C05ACB24-5AA1-46E0-999C-6A113D29693B}">
      <dgm:prSet/>
      <dgm:spPr>
        <a:solidFill>
          <a:srgbClr val="C00000"/>
        </a:solidFill>
      </dgm:spPr>
      <dgm:t>
        <a:bodyPr/>
        <a:lstStyle/>
        <a:p>
          <a:r>
            <a:rPr lang="en-GB" dirty="0"/>
            <a:t>Centenary Lodge </a:t>
          </a:r>
          <a:endParaRPr lang="en-US" dirty="0"/>
        </a:p>
      </dgm:t>
    </dgm:pt>
    <dgm:pt modelId="{3F46EEC2-5AA6-4C2A-818F-C4E57B31CF53}" type="parTrans" cxnId="{1683CDC2-0259-42B0-89AA-5801135D0A8D}">
      <dgm:prSet/>
      <dgm:spPr/>
      <dgm:t>
        <a:bodyPr/>
        <a:lstStyle/>
        <a:p>
          <a:endParaRPr lang="en-US"/>
        </a:p>
      </dgm:t>
    </dgm:pt>
    <dgm:pt modelId="{F2171E3A-7FA4-423E-8162-29BF4CD9325A}" type="sibTrans" cxnId="{1683CDC2-0259-42B0-89AA-5801135D0A8D}">
      <dgm:prSet/>
      <dgm:spPr/>
      <dgm:t>
        <a:bodyPr/>
        <a:lstStyle/>
        <a:p>
          <a:endParaRPr lang="en-US"/>
        </a:p>
      </dgm:t>
    </dgm:pt>
    <dgm:pt modelId="{D7F16F94-F2CE-4300-9ABB-6D22CB778B74}">
      <dgm:prSet/>
      <dgm:spPr>
        <a:solidFill>
          <a:schemeClr val="bg2"/>
        </a:solidFill>
        <a:ln>
          <a:solidFill>
            <a:srgbClr val="FF0000"/>
          </a:solidFill>
        </a:ln>
      </dgm:spPr>
      <dgm:t>
        <a:bodyPr/>
        <a:lstStyle/>
        <a:p>
          <a:r>
            <a:rPr lang="en-GB" dirty="0">
              <a:solidFill>
                <a:srgbClr val="C00000"/>
              </a:solidFill>
            </a:rPr>
            <a:t>Chiswick War Memorial Homes </a:t>
          </a:r>
          <a:endParaRPr lang="en-US" dirty="0">
            <a:solidFill>
              <a:srgbClr val="C00000"/>
            </a:solidFill>
          </a:endParaRPr>
        </a:p>
      </dgm:t>
    </dgm:pt>
    <dgm:pt modelId="{0AABFB6E-CD17-4BA7-BC7F-31559397B3FC}" type="parTrans" cxnId="{EA6AF64F-A080-4B99-9DE8-68EC47706775}">
      <dgm:prSet/>
      <dgm:spPr/>
      <dgm:t>
        <a:bodyPr/>
        <a:lstStyle/>
        <a:p>
          <a:endParaRPr lang="en-US"/>
        </a:p>
      </dgm:t>
    </dgm:pt>
    <dgm:pt modelId="{39D15ECF-4B62-49E9-9321-4DE95BE786C8}" type="sibTrans" cxnId="{EA6AF64F-A080-4B99-9DE8-68EC47706775}">
      <dgm:prSet/>
      <dgm:spPr/>
      <dgm:t>
        <a:bodyPr/>
        <a:lstStyle/>
        <a:p>
          <a:endParaRPr lang="en-US"/>
        </a:p>
      </dgm:t>
    </dgm:pt>
    <dgm:pt modelId="{B87B6F5E-BD9F-4A5A-8F83-03C4A753A4E2}">
      <dgm:prSet/>
      <dgm:spPr>
        <a:solidFill>
          <a:srgbClr val="C00000"/>
        </a:solidFill>
      </dgm:spPr>
      <dgm:t>
        <a:bodyPr/>
        <a:lstStyle/>
        <a:p>
          <a:r>
            <a:rPr lang="en-GB" dirty="0"/>
            <a:t>Countess of Wessex House  </a:t>
          </a:r>
          <a:endParaRPr lang="en-US" dirty="0"/>
        </a:p>
      </dgm:t>
    </dgm:pt>
    <dgm:pt modelId="{17926886-689F-4B22-9B7C-42F1FD052CD8}" type="parTrans" cxnId="{0A9A9C4E-B1AC-4B9E-9581-1310B6560EAC}">
      <dgm:prSet/>
      <dgm:spPr/>
      <dgm:t>
        <a:bodyPr/>
        <a:lstStyle/>
        <a:p>
          <a:endParaRPr lang="en-US"/>
        </a:p>
      </dgm:t>
    </dgm:pt>
    <dgm:pt modelId="{1F7012F8-5CD8-4F29-9818-A1498567E68D}" type="sibTrans" cxnId="{0A9A9C4E-B1AC-4B9E-9581-1310B6560EAC}">
      <dgm:prSet/>
      <dgm:spPr/>
      <dgm:t>
        <a:bodyPr/>
        <a:lstStyle/>
        <a:p>
          <a:endParaRPr lang="en-US"/>
        </a:p>
      </dgm:t>
    </dgm:pt>
    <dgm:pt modelId="{21DF01B9-0A49-4EFD-9FAE-4E330D58AE23}" type="pres">
      <dgm:prSet presAssocID="{0019865B-2B52-4878-AD71-911CBF55FE59}" presName="linear" presStyleCnt="0">
        <dgm:presLayoutVars>
          <dgm:animLvl val="lvl"/>
          <dgm:resizeHandles val="exact"/>
        </dgm:presLayoutVars>
      </dgm:prSet>
      <dgm:spPr/>
    </dgm:pt>
    <dgm:pt modelId="{1D4B706B-E323-4B71-92C3-390CD1456F2E}" type="pres">
      <dgm:prSet presAssocID="{4F4B9333-5C59-4A6B-A7B4-1B711800B58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518B860-A716-4070-92C8-80C43A142916}" type="pres">
      <dgm:prSet presAssocID="{B9C07B3D-30EA-4B72-9585-FB275FCC6109}" presName="spacer" presStyleCnt="0"/>
      <dgm:spPr/>
    </dgm:pt>
    <dgm:pt modelId="{3B8B96C7-944D-49BF-9309-1B3C28B09951}" type="pres">
      <dgm:prSet presAssocID="{CD38177F-909D-4416-93DA-A2BDA741EBF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5578094-8B2E-4884-B72C-D94CFCE36146}" type="pres">
      <dgm:prSet presAssocID="{53794345-C16C-47CC-90D9-A569ADC90638}" presName="spacer" presStyleCnt="0"/>
      <dgm:spPr/>
    </dgm:pt>
    <dgm:pt modelId="{C6BFBF78-CF2D-4D66-8A16-420BE693EE7E}" type="pres">
      <dgm:prSet presAssocID="{C05ACB24-5AA1-46E0-999C-6A113D29693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90A62CA-8CA3-4579-A06A-4FED00BF8F1A}" type="pres">
      <dgm:prSet presAssocID="{F2171E3A-7FA4-423E-8162-29BF4CD9325A}" presName="spacer" presStyleCnt="0"/>
      <dgm:spPr/>
    </dgm:pt>
    <dgm:pt modelId="{021FACFA-52D3-4E8D-BA85-36DD98B5C814}" type="pres">
      <dgm:prSet presAssocID="{D7F16F94-F2CE-4300-9ABB-6D22CB778B74}" presName="parentText" presStyleLbl="node1" presStyleIdx="3" presStyleCnt="5" custLinFactNeighborY="10458">
        <dgm:presLayoutVars>
          <dgm:chMax val="0"/>
          <dgm:bulletEnabled val="1"/>
        </dgm:presLayoutVars>
      </dgm:prSet>
      <dgm:spPr/>
    </dgm:pt>
    <dgm:pt modelId="{D127E73A-5F86-450D-A0AA-B5F26C27EA78}" type="pres">
      <dgm:prSet presAssocID="{39D15ECF-4B62-49E9-9321-4DE95BE786C8}" presName="spacer" presStyleCnt="0"/>
      <dgm:spPr/>
    </dgm:pt>
    <dgm:pt modelId="{E7CFAD3F-DAB1-48CE-9640-DF090E798817}" type="pres">
      <dgm:prSet presAssocID="{B87B6F5E-BD9F-4A5A-8F83-03C4A753A4E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96AE520-EFFA-41B9-9ADB-12A4A9947AFD}" type="presOf" srcId="{D7F16F94-F2CE-4300-9ABB-6D22CB778B74}" destId="{021FACFA-52D3-4E8D-BA85-36DD98B5C814}" srcOrd="0" destOrd="0" presId="urn:microsoft.com/office/officeart/2005/8/layout/vList2"/>
    <dgm:cxn modelId="{6A329046-7B14-41CD-AFE5-9541CF8C10BE}" type="presOf" srcId="{0019865B-2B52-4878-AD71-911CBF55FE59}" destId="{21DF01B9-0A49-4EFD-9FAE-4E330D58AE23}" srcOrd="0" destOrd="0" presId="urn:microsoft.com/office/officeart/2005/8/layout/vList2"/>
    <dgm:cxn modelId="{0A9A9C4E-B1AC-4B9E-9581-1310B6560EAC}" srcId="{0019865B-2B52-4878-AD71-911CBF55FE59}" destId="{B87B6F5E-BD9F-4A5A-8F83-03C4A753A4E2}" srcOrd="4" destOrd="0" parTransId="{17926886-689F-4B22-9B7C-42F1FD052CD8}" sibTransId="{1F7012F8-5CD8-4F29-9818-A1498567E68D}"/>
    <dgm:cxn modelId="{EA6AF64F-A080-4B99-9DE8-68EC47706775}" srcId="{0019865B-2B52-4878-AD71-911CBF55FE59}" destId="{D7F16F94-F2CE-4300-9ABB-6D22CB778B74}" srcOrd="3" destOrd="0" parTransId="{0AABFB6E-CD17-4BA7-BC7F-31559397B3FC}" sibTransId="{39D15ECF-4B62-49E9-9321-4DE95BE786C8}"/>
    <dgm:cxn modelId="{95B25158-3A3C-481F-96F2-3B48BBB8C7C8}" type="presOf" srcId="{4F4B9333-5C59-4A6B-A7B4-1B711800B58E}" destId="{1D4B706B-E323-4B71-92C3-390CD1456F2E}" srcOrd="0" destOrd="0" presId="urn:microsoft.com/office/officeart/2005/8/layout/vList2"/>
    <dgm:cxn modelId="{ED8B4281-D35B-48B6-9BE5-DBD21E1FE125}" srcId="{0019865B-2B52-4878-AD71-911CBF55FE59}" destId="{4F4B9333-5C59-4A6B-A7B4-1B711800B58E}" srcOrd="0" destOrd="0" parTransId="{EB916022-D631-4948-BE18-3354B7E9C224}" sibTransId="{B9C07B3D-30EA-4B72-9585-FB275FCC6109}"/>
    <dgm:cxn modelId="{9CF98F8B-D8C0-45C8-80B9-300D41C1103B}" srcId="{0019865B-2B52-4878-AD71-911CBF55FE59}" destId="{CD38177F-909D-4416-93DA-A2BDA741EBF8}" srcOrd="1" destOrd="0" parTransId="{A685586E-4552-4B56-A53F-53819C591B82}" sibTransId="{53794345-C16C-47CC-90D9-A569ADC90638}"/>
    <dgm:cxn modelId="{75828DA2-72CE-4D59-B003-A14D76AF20C0}" type="presOf" srcId="{CD38177F-909D-4416-93DA-A2BDA741EBF8}" destId="{3B8B96C7-944D-49BF-9309-1B3C28B09951}" srcOrd="0" destOrd="0" presId="urn:microsoft.com/office/officeart/2005/8/layout/vList2"/>
    <dgm:cxn modelId="{22D1BAA9-A843-4A6A-BE4B-6FE6B6E69DFD}" type="presOf" srcId="{C05ACB24-5AA1-46E0-999C-6A113D29693B}" destId="{C6BFBF78-CF2D-4D66-8A16-420BE693EE7E}" srcOrd="0" destOrd="0" presId="urn:microsoft.com/office/officeart/2005/8/layout/vList2"/>
    <dgm:cxn modelId="{494BCCBD-E15A-490F-9592-E52BEAC35047}" type="presOf" srcId="{B87B6F5E-BD9F-4A5A-8F83-03C4A753A4E2}" destId="{E7CFAD3F-DAB1-48CE-9640-DF090E798817}" srcOrd="0" destOrd="0" presId="urn:microsoft.com/office/officeart/2005/8/layout/vList2"/>
    <dgm:cxn modelId="{1683CDC2-0259-42B0-89AA-5801135D0A8D}" srcId="{0019865B-2B52-4878-AD71-911CBF55FE59}" destId="{C05ACB24-5AA1-46E0-999C-6A113D29693B}" srcOrd="2" destOrd="0" parTransId="{3F46EEC2-5AA6-4C2A-818F-C4E57B31CF53}" sibTransId="{F2171E3A-7FA4-423E-8162-29BF4CD9325A}"/>
    <dgm:cxn modelId="{24C1E30F-E082-4E03-A8A7-E6248AFBD6DA}" type="presParOf" srcId="{21DF01B9-0A49-4EFD-9FAE-4E330D58AE23}" destId="{1D4B706B-E323-4B71-92C3-390CD1456F2E}" srcOrd="0" destOrd="0" presId="urn:microsoft.com/office/officeart/2005/8/layout/vList2"/>
    <dgm:cxn modelId="{80692F32-474A-4649-8BAB-DE9CBB6C9738}" type="presParOf" srcId="{21DF01B9-0A49-4EFD-9FAE-4E330D58AE23}" destId="{A518B860-A716-4070-92C8-80C43A142916}" srcOrd="1" destOrd="0" presId="urn:microsoft.com/office/officeart/2005/8/layout/vList2"/>
    <dgm:cxn modelId="{7772DDEF-EFD9-4497-A017-5BBE3528E9E1}" type="presParOf" srcId="{21DF01B9-0A49-4EFD-9FAE-4E330D58AE23}" destId="{3B8B96C7-944D-49BF-9309-1B3C28B09951}" srcOrd="2" destOrd="0" presId="urn:microsoft.com/office/officeart/2005/8/layout/vList2"/>
    <dgm:cxn modelId="{5858AD19-02DA-4F80-8D52-D885F59A2B5D}" type="presParOf" srcId="{21DF01B9-0A49-4EFD-9FAE-4E330D58AE23}" destId="{65578094-8B2E-4884-B72C-D94CFCE36146}" srcOrd="3" destOrd="0" presId="urn:microsoft.com/office/officeart/2005/8/layout/vList2"/>
    <dgm:cxn modelId="{70633EAF-E584-47DC-9FBE-E79E2459BA3D}" type="presParOf" srcId="{21DF01B9-0A49-4EFD-9FAE-4E330D58AE23}" destId="{C6BFBF78-CF2D-4D66-8A16-420BE693EE7E}" srcOrd="4" destOrd="0" presId="urn:microsoft.com/office/officeart/2005/8/layout/vList2"/>
    <dgm:cxn modelId="{B1CFD871-E17C-4648-B354-EF5A3F266CEE}" type="presParOf" srcId="{21DF01B9-0A49-4EFD-9FAE-4E330D58AE23}" destId="{090A62CA-8CA3-4579-A06A-4FED00BF8F1A}" srcOrd="5" destOrd="0" presId="urn:microsoft.com/office/officeart/2005/8/layout/vList2"/>
    <dgm:cxn modelId="{4973D91A-51A8-44A6-9EA7-BCB03B7244C2}" type="presParOf" srcId="{21DF01B9-0A49-4EFD-9FAE-4E330D58AE23}" destId="{021FACFA-52D3-4E8D-BA85-36DD98B5C814}" srcOrd="6" destOrd="0" presId="urn:microsoft.com/office/officeart/2005/8/layout/vList2"/>
    <dgm:cxn modelId="{AB4CE08F-2CE9-4197-9C1B-A03BE038B41F}" type="presParOf" srcId="{21DF01B9-0A49-4EFD-9FAE-4E330D58AE23}" destId="{D127E73A-5F86-450D-A0AA-B5F26C27EA78}" srcOrd="7" destOrd="0" presId="urn:microsoft.com/office/officeart/2005/8/layout/vList2"/>
    <dgm:cxn modelId="{77E682B7-A936-496F-B7A0-B26106D54575}" type="presParOf" srcId="{21DF01B9-0A49-4EFD-9FAE-4E330D58AE23}" destId="{E7CFAD3F-DAB1-48CE-9640-DF090E79881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B706B-E323-4B71-92C3-390CD1456F2E}">
      <dsp:nvSpPr>
        <dsp:cNvPr id="0" name=""/>
        <dsp:cNvSpPr/>
      </dsp:nvSpPr>
      <dsp:spPr>
        <a:xfrm>
          <a:off x="0" y="6826"/>
          <a:ext cx="10515600" cy="791505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 dirty="0"/>
            <a:t>The Mansions and Kings Road Park </a:t>
          </a:r>
          <a:endParaRPr lang="en-US" sz="3300" kern="1200" dirty="0"/>
        </a:p>
      </dsp:txBody>
      <dsp:txXfrm>
        <a:off x="38638" y="45464"/>
        <a:ext cx="10438324" cy="714229"/>
      </dsp:txXfrm>
    </dsp:sp>
    <dsp:sp modelId="{3B8B96C7-944D-49BF-9309-1B3C28B09951}">
      <dsp:nvSpPr>
        <dsp:cNvPr id="0" name=""/>
        <dsp:cNvSpPr/>
      </dsp:nvSpPr>
      <dsp:spPr>
        <a:xfrm>
          <a:off x="0" y="893371"/>
          <a:ext cx="10515600" cy="791505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 dirty="0">
              <a:solidFill>
                <a:srgbClr val="C00000"/>
              </a:solidFill>
            </a:rPr>
            <a:t>Banstead Court </a:t>
          </a:r>
          <a:endParaRPr lang="en-US" sz="3300" kern="1200" dirty="0">
            <a:solidFill>
              <a:srgbClr val="C00000"/>
            </a:solidFill>
          </a:endParaRPr>
        </a:p>
      </dsp:txBody>
      <dsp:txXfrm>
        <a:off x="38638" y="932009"/>
        <a:ext cx="10438324" cy="714229"/>
      </dsp:txXfrm>
    </dsp:sp>
    <dsp:sp modelId="{C6BFBF78-CF2D-4D66-8A16-420BE693EE7E}">
      <dsp:nvSpPr>
        <dsp:cNvPr id="0" name=""/>
        <dsp:cNvSpPr/>
      </dsp:nvSpPr>
      <dsp:spPr>
        <a:xfrm>
          <a:off x="0" y="1779916"/>
          <a:ext cx="10515600" cy="791505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 dirty="0"/>
            <a:t>Centenary Lodge </a:t>
          </a:r>
          <a:endParaRPr lang="en-US" sz="3300" kern="1200" dirty="0"/>
        </a:p>
      </dsp:txBody>
      <dsp:txXfrm>
        <a:off x="38638" y="1818554"/>
        <a:ext cx="10438324" cy="714229"/>
      </dsp:txXfrm>
    </dsp:sp>
    <dsp:sp modelId="{021FACFA-52D3-4E8D-BA85-36DD98B5C814}">
      <dsp:nvSpPr>
        <dsp:cNvPr id="0" name=""/>
        <dsp:cNvSpPr/>
      </dsp:nvSpPr>
      <dsp:spPr>
        <a:xfrm>
          <a:off x="0" y="2676400"/>
          <a:ext cx="10515600" cy="791505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 dirty="0">
              <a:solidFill>
                <a:srgbClr val="C00000"/>
              </a:solidFill>
            </a:rPr>
            <a:t>Chiswick War Memorial Homes </a:t>
          </a:r>
          <a:endParaRPr lang="en-US" sz="3300" kern="1200" dirty="0">
            <a:solidFill>
              <a:srgbClr val="C00000"/>
            </a:solidFill>
          </a:endParaRPr>
        </a:p>
      </dsp:txBody>
      <dsp:txXfrm>
        <a:off x="38638" y="2715038"/>
        <a:ext cx="10438324" cy="714229"/>
      </dsp:txXfrm>
    </dsp:sp>
    <dsp:sp modelId="{E7CFAD3F-DAB1-48CE-9640-DF090E798817}">
      <dsp:nvSpPr>
        <dsp:cNvPr id="0" name=""/>
        <dsp:cNvSpPr/>
      </dsp:nvSpPr>
      <dsp:spPr>
        <a:xfrm>
          <a:off x="0" y="3553006"/>
          <a:ext cx="10515600" cy="791505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 dirty="0"/>
            <a:t>Countess of Wessex House  </a:t>
          </a:r>
          <a:endParaRPr lang="en-US" sz="3300" kern="1200" dirty="0"/>
        </a:p>
      </dsp:txBody>
      <dsp:txXfrm>
        <a:off x="38638" y="3591644"/>
        <a:ext cx="10438324" cy="714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C12B35-8A10-4DDE-8572-D25B0734195E}" type="datetimeFigureOut">
              <a:t>6/11/2026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505F6-00C5-4FE3-ADB6-5430CAD1FA4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0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143501"/>
            <a:ext cx="9144000" cy="1140567"/>
          </a:xfrm>
        </p:spPr>
        <p:txBody>
          <a:bodyPr>
            <a:normAutofit/>
          </a:bodyPr>
          <a:lstStyle/>
          <a:p>
            <a:r>
              <a:rPr lang="en-US" sz="5400" b="1" dirty="0"/>
              <a:t>Overview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E6E7D98-3D55-80C4-C8EA-40EC70EB12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76692" y="4888672"/>
            <a:ext cx="10439007" cy="123363"/>
            <a:chOff x="876692" y="4888672"/>
            <a:chExt cx="10439007" cy="12336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A306F60-DCBC-4BDA-A680-F76005620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6034515" y="-269151"/>
              <a:ext cx="123362" cy="10439007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26A085-CFBC-6FED-8A8F-E9371A3A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719273" y="2415609"/>
              <a:ext cx="123362" cy="5069490"/>
            </a:xfrm>
            <a:prstGeom prst="rect">
              <a:avLst/>
            </a:prstGeom>
            <a:gradFill>
              <a:gsLst>
                <a:gs pos="30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AutoShape 12" descr="STOLL: housing and helping Veterans">
            <a:extLst>
              <a:ext uri="{FF2B5EF4-FFF2-40B4-BE49-F238E27FC236}">
                <a16:creationId xmlns:a16="http://schemas.microsoft.com/office/drawing/2014/main" id="{239E3247-F79D-D28A-F557-554BFF078E8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" name="Picture 2" descr="Picture 1, Picture">
            <a:extLst>
              <a:ext uri="{FF2B5EF4-FFF2-40B4-BE49-F238E27FC236}">
                <a16:creationId xmlns:a16="http://schemas.microsoft.com/office/drawing/2014/main" id="{CB365C9E-624D-3410-7F41-D55F4690A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4790"/>
            <a:ext cx="12192000" cy="3334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gures of houses in different position and sizes">
            <a:extLst>
              <a:ext uri="{FF2B5EF4-FFF2-40B4-BE49-F238E27FC236}">
                <a16:creationId xmlns:a16="http://schemas.microsoft.com/office/drawing/2014/main" id="{9B7C937F-EAB1-985D-DB21-3A33A14375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53" r="33747"/>
          <a:stretch/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5EFBDE31-BB3E-6CFC-23CD-B5976DA38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3362" cy="6858000"/>
            <a:chOff x="12068638" y="0"/>
            <a:chExt cx="123362" cy="6858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80A60EC-72BB-121F-556A-E2837FD99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91A2FAE-D41C-FF5D-B0A0-7808248ED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4139706"/>
              <a:ext cx="123362" cy="2718294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AC72128-54B6-DF2B-0AEF-593ED2055647}"/>
              </a:ext>
            </a:extLst>
          </p:cNvPr>
          <p:cNvSpPr txBox="1"/>
          <p:nvPr/>
        </p:nvSpPr>
        <p:spPr>
          <a:xfrm>
            <a:off x="6823878" y="573932"/>
            <a:ext cx="4491820" cy="540737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a typeface="+mn-lt"/>
                <a:cs typeface="+mn-lt"/>
              </a:rPr>
              <a:t>Our charity was started by Sir Oswald Stoll, who witnessed soldiers returning from the First World War.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a typeface="+mn-lt"/>
                <a:cs typeface="+mn-lt"/>
              </a:rPr>
              <a:t>Our aim is to provide the housing and support that enables vulnerable veterans to lead independent lives.</a:t>
            </a:r>
            <a:endParaRPr lang="en-US" sz="2000" b="0" i="0" dirty="0">
              <a:effectLst/>
              <a:ea typeface="Calibri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Support Team undertakes Assessments for referrals, Support Plans and Risk Assessments.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ea typeface="Calibri"/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a typeface="Calibri"/>
                <a:cs typeface="Calibri"/>
              </a:rPr>
              <a:t>Veterans are </a:t>
            </a:r>
            <a:r>
              <a:rPr lang="en-US" sz="2000">
                <a:ea typeface="Calibri"/>
                <a:cs typeface="Calibri"/>
              </a:rPr>
              <a:t>offered housing for up to 5 years .</a:t>
            </a:r>
            <a:endParaRPr lang="en-US" sz="20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a typeface="Calibri" panose="020F0502020204030204"/>
                <a:cs typeface="Calibri" panose="020F0502020204030204"/>
              </a:rPr>
              <a:t> Community Connections Team offers a range of activities and close links to specialist Mental Health  Services. </a:t>
            </a: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3203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C43C7-47FC-A511-8F53-F14BC378A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                              Stoll Sites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64235A0-122F-C95A-3AC6-672ED60776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960427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9622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71" name="Rectangle 1070">
            <a:extLst>
              <a:ext uri="{FF2B5EF4-FFF2-40B4-BE49-F238E27FC236}">
                <a16:creationId xmlns:a16="http://schemas.microsoft.com/office/drawing/2014/main" id="{D9A7F3BF-8763-4074-AD77-92790AF31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35693C-CCF1-41CD-9B3A-36B01E31A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9356106" cy="1200329"/>
          </a:xfrm>
        </p:spPr>
        <p:txBody>
          <a:bodyPr anchor="t">
            <a:normAutofit fontScale="90000"/>
          </a:bodyPr>
          <a:lstStyle/>
          <a:p>
            <a:r>
              <a:rPr lang="en-GB" sz="5000" b="1" dirty="0"/>
              <a:t>West London and Aldershot Sites (WLA)</a:t>
            </a:r>
          </a:p>
        </p:txBody>
      </p:sp>
      <p:grpSp>
        <p:nvGrpSpPr>
          <p:cNvPr id="1072" name="Group 1071">
            <a:extLst>
              <a:ext uri="{FF2B5EF4-FFF2-40B4-BE49-F238E27FC236}">
                <a16:creationId xmlns:a16="http://schemas.microsoft.com/office/drawing/2014/main" id="{7A9648D6-B41B-42D0-A817-AE2607B0B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4200" y="554152"/>
            <a:ext cx="574177" cy="1075866"/>
            <a:chOff x="10994200" y="554152"/>
            <a:chExt cx="574177" cy="1075866"/>
          </a:xfrm>
        </p:grpSpPr>
        <p:sp>
          <p:nvSpPr>
            <p:cNvPr id="1038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13369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2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3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55951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solidFill>
              <a:schemeClr val="accent2"/>
            </a:solidFill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0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94200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2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074" name="Straight Connector 1073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2E1B97B-20B7-6C17-A076-FC873A01E589}"/>
              </a:ext>
            </a:extLst>
          </p:cNvPr>
          <p:cNvSpPr txBox="1"/>
          <p:nvPr/>
        </p:nvSpPr>
        <p:spPr>
          <a:xfrm>
            <a:off x="4343057" y="3548541"/>
            <a:ext cx="3072505" cy="205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77240" fontAlgn="base">
              <a:spcAft>
                <a:spcPts val="600"/>
              </a:spcAft>
            </a:pPr>
            <a:r>
              <a:rPr lang="en-GB" sz="1530" b="1" kern="1200">
                <a:solidFill>
                  <a:srgbClr val="003E52"/>
                </a:solidFill>
                <a:latin typeface="Barlow" panose="00000500000000000000" pitchFamily="2" charset="0"/>
                <a:ea typeface="+mn-ea"/>
                <a:cs typeface="+mn-cs"/>
              </a:rPr>
              <a:t>Countess of Wessex House, Bedfont, West London</a:t>
            </a:r>
            <a:r>
              <a:rPr lang="en-GB" sz="1530" kern="1200">
                <a:solidFill>
                  <a:srgbClr val="003E52"/>
                </a:solidFill>
                <a:latin typeface="Barlow" panose="00000500000000000000" pitchFamily="2" charset="0"/>
                <a:ea typeface="+mn-ea"/>
                <a:cs typeface="+mn-cs"/>
              </a:rPr>
              <a:t>​</a:t>
            </a:r>
            <a:endParaRPr lang="en-GB" sz="1530" kern="1200">
              <a:solidFill>
                <a:srgbClr val="000000"/>
              </a:solidFill>
              <a:latin typeface="Segoe UI" panose="020B0502040204020203" pitchFamily="34" charset="0"/>
              <a:ea typeface="+mn-ea"/>
              <a:cs typeface="+mn-cs"/>
            </a:endParaRPr>
          </a:p>
          <a:p>
            <a:pPr algn="ctr" defTabSz="777240" fontAlgn="base">
              <a:spcAft>
                <a:spcPts val="600"/>
              </a:spcAft>
            </a:pPr>
            <a:r>
              <a:rPr lang="en-GB" sz="1530" kern="1200">
                <a:solidFill>
                  <a:srgbClr val="000000"/>
                </a:solidFill>
                <a:latin typeface="Barlow" panose="00000500000000000000" pitchFamily="2" charset="0"/>
                <a:ea typeface="+mn-ea"/>
                <a:cs typeface="+mn-cs"/>
              </a:rPr>
              <a:t>This scheme was completed in July 2014 and provides 36 spacious, modern homes. There are 29 one-bedroom flats, four family flats and three flats designed for disabled residents.</a:t>
            </a:r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0FD68D-D45B-3F84-BC2F-65CE0865326D}"/>
              </a:ext>
            </a:extLst>
          </p:cNvPr>
          <p:cNvSpPr txBox="1"/>
          <p:nvPr/>
        </p:nvSpPr>
        <p:spPr>
          <a:xfrm>
            <a:off x="1258573" y="3548542"/>
            <a:ext cx="3072505" cy="252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77240" fontAlgn="base">
              <a:spcAft>
                <a:spcPts val="600"/>
              </a:spcAft>
            </a:pPr>
            <a:r>
              <a:rPr lang="en-GB" sz="1530" b="1" kern="1200">
                <a:solidFill>
                  <a:srgbClr val="003E52"/>
                </a:solidFill>
                <a:latin typeface="Barlow" panose="00000500000000000000" pitchFamily="2" charset="0"/>
                <a:ea typeface="+mn-ea"/>
                <a:cs typeface="+mn-cs"/>
              </a:rPr>
              <a:t>Chiswick War Memorial Homes, Chiswick, West London </a:t>
            </a:r>
            <a:r>
              <a:rPr lang="en-GB" sz="1530" kern="1200">
                <a:solidFill>
                  <a:srgbClr val="003E52"/>
                </a:solidFill>
                <a:latin typeface="Barlow" panose="00000500000000000000" pitchFamily="2" charset="0"/>
                <a:ea typeface="+mn-ea"/>
                <a:cs typeface="+mn-cs"/>
              </a:rPr>
              <a:t>​</a:t>
            </a:r>
            <a:endParaRPr lang="en-GB" sz="1530" kern="1200">
              <a:solidFill>
                <a:srgbClr val="000000"/>
              </a:solidFill>
              <a:latin typeface="Segoe UI" panose="020B0502040204020203" pitchFamily="34" charset="0"/>
              <a:ea typeface="+mn-ea"/>
              <a:cs typeface="+mn-cs"/>
            </a:endParaRPr>
          </a:p>
          <a:p>
            <a:pPr algn="ctr" defTabSz="777240" fontAlgn="base">
              <a:spcAft>
                <a:spcPts val="600"/>
              </a:spcAft>
            </a:pPr>
            <a:r>
              <a:rPr lang="en-GB" sz="1530" kern="1200">
                <a:solidFill>
                  <a:srgbClr val="000000"/>
                </a:solidFill>
                <a:latin typeface="Barlow" panose="00000500000000000000" pitchFamily="2" charset="0"/>
                <a:ea typeface="+mn-ea"/>
                <a:cs typeface="+mn-cs"/>
              </a:rPr>
              <a:t>This attractive scheme was originally built in 1940 and renovated in 2010. This site provides 36 properties and residents are able to benefit from  a community hub, wellbeing activities and spacious private and communal gardens.</a:t>
            </a:r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F76856D-6E13-029C-3F24-103B037C6790}"/>
              </a:ext>
            </a:extLst>
          </p:cNvPr>
          <p:cNvSpPr txBox="1"/>
          <p:nvPr/>
        </p:nvSpPr>
        <p:spPr>
          <a:xfrm>
            <a:off x="7483685" y="3548541"/>
            <a:ext cx="2989973" cy="2836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77240" fontAlgn="base">
              <a:spcAft>
                <a:spcPts val="600"/>
              </a:spcAft>
            </a:pPr>
            <a:r>
              <a:rPr lang="en-GB" sz="1530" b="1" kern="1200">
                <a:solidFill>
                  <a:srgbClr val="003E52"/>
                </a:solidFill>
                <a:latin typeface="Barlow" panose="00000500000000000000" pitchFamily="2" charset="0"/>
                <a:ea typeface="+mn-ea"/>
                <a:cs typeface="+mn-cs"/>
              </a:rPr>
              <a:t>Centenary Lodge, </a:t>
            </a:r>
            <a:r>
              <a:rPr lang="en-GB" sz="1530" kern="1200">
                <a:solidFill>
                  <a:srgbClr val="003E52"/>
                </a:solidFill>
                <a:latin typeface="Barlow" panose="00000500000000000000" pitchFamily="2" charset="0"/>
                <a:ea typeface="+mn-ea"/>
                <a:cs typeface="+mn-cs"/>
              </a:rPr>
              <a:t>​</a:t>
            </a:r>
            <a:endParaRPr lang="en-GB" sz="1530" kern="1200">
              <a:solidFill>
                <a:srgbClr val="000000"/>
              </a:solidFill>
              <a:latin typeface="Segoe UI" panose="020B0502040204020203" pitchFamily="34" charset="0"/>
              <a:ea typeface="+mn-ea"/>
              <a:cs typeface="+mn-cs"/>
            </a:endParaRPr>
          </a:p>
          <a:p>
            <a:pPr algn="ctr" defTabSz="777240" fontAlgn="base">
              <a:spcAft>
                <a:spcPts val="600"/>
              </a:spcAft>
            </a:pPr>
            <a:r>
              <a:rPr lang="en-GB" sz="1530" b="1" kern="1200">
                <a:solidFill>
                  <a:srgbClr val="003E52"/>
                </a:solidFill>
                <a:latin typeface="Barlow" panose="00000500000000000000" pitchFamily="2" charset="0"/>
                <a:ea typeface="+mn-ea"/>
                <a:cs typeface="+mn-cs"/>
              </a:rPr>
              <a:t>Aldershot  </a:t>
            </a:r>
            <a:r>
              <a:rPr lang="en-GB" sz="1530" kern="1200">
                <a:solidFill>
                  <a:srgbClr val="003E52"/>
                </a:solidFill>
                <a:latin typeface="Barlow" panose="00000500000000000000" pitchFamily="2" charset="0"/>
                <a:ea typeface="+mn-ea"/>
                <a:cs typeface="+mn-cs"/>
              </a:rPr>
              <a:t>​</a:t>
            </a:r>
            <a:endParaRPr lang="en-GB" sz="1530" kern="1200">
              <a:solidFill>
                <a:srgbClr val="000000"/>
              </a:solidFill>
              <a:latin typeface="Segoe UI" panose="020B0502040204020203" pitchFamily="34" charset="0"/>
              <a:ea typeface="+mn-ea"/>
              <a:cs typeface="+mn-cs"/>
            </a:endParaRPr>
          </a:p>
          <a:p>
            <a:pPr algn="ctr" defTabSz="777240" fontAlgn="base">
              <a:spcAft>
                <a:spcPts val="600"/>
              </a:spcAft>
            </a:pPr>
            <a:r>
              <a:rPr lang="en-GB" sz="1530" kern="1200">
                <a:solidFill>
                  <a:srgbClr val="000000"/>
                </a:solidFill>
                <a:latin typeface="Barlow" panose="00000500000000000000" pitchFamily="2" charset="0"/>
                <a:ea typeface="+mn-ea"/>
                <a:cs typeface="+mn-cs"/>
              </a:rPr>
              <a:t>Built in 2018 this award-winning development provides 34 purpose-built spacious homes, set in lovely  communal grounds with allotments and  on-site parking. Centenary Lodge is home to a community of Veterans of different ages, their partners and families.</a:t>
            </a:r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pic>
        <p:nvPicPr>
          <p:cNvPr id="1034" name="Picture 10">
            <a:extLst>
              <a:ext uri="{FF2B5EF4-FFF2-40B4-BE49-F238E27FC236}">
                <a16:creationId xmlns:a16="http://schemas.microsoft.com/office/drawing/2014/main" id="{217E872A-0BAE-6A7D-65E6-39FD32D1A9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603" y="1551245"/>
            <a:ext cx="2499192" cy="1921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4D94952F-7A13-29D7-6FEB-16B95EFBAF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7745" y="1551245"/>
            <a:ext cx="2399443" cy="1921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4">
            <a:extLst>
              <a:ext uri="{FF2B5EF4-FFF2-40B4-BE49-F238E27FC236}">
                <a16:creationId xmlns:a16="http://schemas.microsoft.com/office/drawing/2014/main" id="{8EFB7BE9-C172-E62D-6AC4-EF58A4E351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867" y="1551245"/>
            <a:ext cx="2269916" cy="1921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397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B304A14-32D0-4873-B914-423ED7B8D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B1FFD-2D42-8795-7286-3BC789163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198" y="1253331"/>
            <a:ext cx="5387502" cy="435133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GB" sz="5400" dirty="0"/>
          </a:p>
          <a:p>
            <a:pPr marL="0" indent="0" algn="ctr">
              <a:buNone/>
            </a:pPr>
            <a:r>
              <a:rPr lang="en-GB" sz="5400" b="1" dirty="0"/>
              <a:t>Thank you for listening! </a:t>
            </a:r>
          </a:p>
          <a:p>
            <a:pPr marL="0" indent="0" algn="ctr">
              <a:buNone/>
            </a:pPr>
            <a:endParaRPr lang="en-GB" sz="5400" b="1" dirty="0"/>
          </a:p>
          <a:p>
            <a:pPr marL="0" indent="0" algn="ctr">
              <a:buNone/>
            </a:pPr>
            <a:r>
              <a:rPr lang="en-GB" sz="5400" b="1" dirty="0"/>
              <a:t>Time for any questions? </a:t>
            </a:r>
          </a:p>
        </p:txBody>
      </p:sp>
      <p:pic>
        <p:nvPicPr>
          <p:cNvPr id="5" name="Picture 4" descr="Different coloured question marks">
            <a:extLst>
              <a:ext uri="{FF2B5EF4-FFF2-40B4-BE49-F238E27FC236}">
                <a16:creationId xmlns:a16="http://schemas.microsoft.com/office/drawing/2014/main" id="{8B8F85A5-5B31-D395-78A7-97B2321557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270" r="22399" b="2"/>
          <a:stretch/>
        </p:blipFill>
        <p:spPr>
          <a:xfrm>
            <a:off x="6621294" y="1295416"/>
            <a:ext cx="5570706" cy="5562584"/>
          </a:xfrm>
          <a:custGeom>
            <a:avLst/>
            <a:gdLst/>
            <a:ahLst/>
            <a:cxnLst/>
            <a:rect l="l" t="t" r="r" b="b"/>
            <a:pathLst>
              <a:path w="5570706" h="5562584">
                <a:moveTo>
                  <a:pt x="3374687" y="0"/>
                </a:moveTo>
                <a:cubicBezTo>
                  <a:pt x="4190094" y="0"/>
                  <a:pt x="4937956" y="289196"/>
                  <a:pt x="5521301" y="770615"/>
                </a:cubicBezTo>
                <a:lnTo>
                  <a:pt x="5570706" y="815517"/>
                </a:lnTo>
                <a:lnTo>
                  <a:pt x="5570706" y="5562584"/>
                </a:lnTo>
                <a:lnTo>
                  <a:pt x="808135" y="5562584"/>
                </a:lnTo>
                <a:lnTo>
                  <a:pt x="770615" y="5521302"/>
                </a:lnTo>
                <a:cubicBezTo>
                  <a:pt x="289196" y="4937957"/>
                  <a:pt x="0" y="4190095"/>
                  <a:pt x="0" y="3374687"/>
                </a:cubicBezTo>
                <a:cubicBezTo>
                  <a:pt x="0" y="1510899"/>
                  <a:pt x="1510899" y="0"/>
                  <a:pt x="3374687" y="0"/>
                </a:cubicBezTo>
                <a:close/>
              </a:path>
            </a:pathLst>
          </a:custGeom>
        </p:spPr>
      </p:pic>
      <p:sp>
        <p:nvSpPr>
          <p:cNvPr id="22" name="!!Oval">
            <a:extLst>
              <a:ext uri="{FF2B5EF4-FFF2-40B4-BE49-F238E27FC236}">
                <a16:creationId xmlns:a16="http://schemas.microsoft.com/office/drawing/2014/main" id="{1D460C86-854F-4FB3-ABC2-E823D8FEB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3451" y="1656147"/>
            <a:ext cx="546100" cy="54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!!Arc">
            <a:extLst>
              <a:ext uri="{FF2B5EF4-FFF2-40B4-BE49-F238E27FC236}">
                <a16:creationId xmlns:a16="http://schemas.microsoft.com/office/drawing/2014/main" id="{BB48116A-278A-4CC5-89D3-9DE8E8FF1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4739" y="587516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624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255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Barlow</vt:lpstr>
      <vt:lpstr>Calibri</vt:lpstr>
      <vt:lpstr>Calibri Light</vt:lpstr>
      <vt:lpstr>Segoe UI</vt:lpstr>
      <vt:lpstr>office theme</vt:lpstr>
      <vt:lpstr>Overview </vt:lpstr>
      <vt:lpstr>PowerPoint Presentation</vt:lpstr>
      <vt:lpstr>                              Stoll Sites</vt:lpstr>
      <vt:lpstr>West London and Aldershot Sites (WLA)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Bendall</dc:creator>
  <cp:lastModifiedBy>Claire Bendall</cp:lastModifiedBy>
  <cp:revision>59</cp:revision>
  <dcterms:created xsi:type="dcterms:W3CDTF">2023-11-22T12:22:37Z</dcterms:created>
  <dcterms:modified xsi:type="dcterms:W3CDTF">2026-06-11T10:55:22Z</dcterms:modified>
</cp:coreProperties>
</file>