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8" r:id="rId2"/>
    <p:sldId id="569" r:id="rId3"/>
    <p:sldId id="568" r:id="rId4"/>
    <p:sldId id="534" r:id="rId5"/>
    <p:sldId id="269" r:id="rId6"/>
    <p:sldId id="564" r:id="rId7"/>
    <p:sldId id="520" r:id="rId8"/>
    <p:sldId id="570" r:id="rId9"/>
    <p:sldId id="562" r:id="rId10"/>
    <p:sldId id="563" r:id="rId11"/>
    <p:sldId id="535" r:id="rId12"/>
    <p:sldId id="565" r:id="rId13"/>
    <p:sldId id="526" r:id="rId14"/>
    <p:sldId id="528" r:id="rId15"/>
    <p:sldId id="533" r:id="rId16"/>
    <p:sldId id="566" r:id="rId17"/>
    <p:sldId id="529" r:id="rId18"/>
    <p:sldId id="567" r:id="rId19"/>
    <p:sldId id="532" r:id="rId20"/>
    <p:sldId id="571" r:id="rId21"/>
    <p:sldId id="5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5"/>
    <a:srgbClr val="009999"/>
    <a:srgbClr val="66FFCC"/>
    <a:srgbClr val="FF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896"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3EB3D-FDC2-42C2-A1A1-F3EF5B046585}"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CC15C3D4-B671-40C0-90A6-02DB38C1920E}">
      <dgm:prSet phldrT="[Text]" phldr="0"/>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Clarity enables autonomy</a:t>
          </a:r>
        </a:p>
      </dgm:t>
    </dgm:pt>
    <dgm:pt modelId="{137D9E5B-645A-4D1A-9C2E-2953BB40BE23}" type="parTrans" cxnId="{74B98B82-9B8E-4B3F-B853-8EC913CE60F9}">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98788028-C903-4CC7-ABE9-106E8D444146}" type="sibTrans" cxnId="{74B98B82-9B8E-4B3F-B853-8EC913CE60F9}">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CE639264-3D04-4133-93FE-1C13C636B3D1}">
      <dgm:prSet phldrT="[Text]"/>
      <dgm:spPr/>
      <dgm:t>
        <a:bodyPr/>
        <a:lstStyle/>
        <a:p>
          <a:pPr>
            <a:buNone/>
          </a:pPr>
          <a:r>
            <a:rPr lang="en-GB" b="1">
              <a:latin typeface="Calibri" panose="020F0502020204030204" pitchFamily="34" charset="0"/>
              <a:ea typeface="Calibri" panose="020F0502020204030204" pitchFamily="34" charset="0"/>
              <a:cs typeface="Calibri" panose="020F0502020204030204" pitchFamily="34" charset="0"/>
            </a:rPr>
            <a:t>Autonomy comes with accountability</a:t>
          </a:r>
        </a:p>
      </dgm:t>
    </dgm:pt>
    <dgm:pt modelId="{9475107E-DA7D-40D9-8CF0-EFB552E5683C}" type="parTrans" cxnId="{FA6E41C7-1FCC-48A5-8A20-B9AC261BC83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0E4BDC9E-49DF-4911-98B8-0E6E5A90EF83}" type="sibTrans" cxnId="{FA6E41C7-1FCC-48A5-8A20-B9AC261BC83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C68D7442-52B1-4249-835A-09EBC096B46F}">
      <dgm:prSet phldrT="[Text]"/>
      <dgm:spPr/>
      <dgm:t>
        <a:bodyPr/>
        <a:lstStyle/>
        <a:p>
          <a:pPr>
            <a:buFont typeface="Arial" panose="020B0604020202020204" pitchFamily="34" charset="0"/>
            <a:buChar char="•"/>
          </a:pPr>
          <a:r>
            <a:rPr lang="en-GB">
              <a:latin typeface="Calibri" panose="020F0502020204030204" pitchFamily="34" charset="0"/>
              <a:ea typeface="Calibri" panose="020F0502020204030204" pitchFamily="34" charset="0"/>
              <a:cs typeface="Calibri" panose="020F0502020204030204" pitchFamily="34" charset="0"/>
            </a:rPr>
            <a:t>Autonomy is earned through capability, trust and delivery</a:t>
          </a:r>
        </a:p>
      </dgm:t>
    </dgm:pt>
    <dgm:pt modelId="{DA24D36C-309E-43DD-BC82-1EA1145276E0}" type="parTrans" cxnId="{95971C3E-0411-4EE4-A112-C4204FE5D2C2}">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3733BC5F-5ADB-4AF5-A009-6717A336DED6}" type="sibTrans" cxnId="{95971C3E-0411-4EE4-A112-C4204FE5D2C2}">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5D354902-2326-4DAB-BBD9-08ECB216B736}">
      <dgm:prSet phldrT="[Text]" phldr="0"/>
      <dgm:spPr/>
      <dgm:t>
        <a:bodyPr/>
        <a:lstStyle/>
        <a:p>
          <a:r>
            <a:rPr lang="en-GB" b="1">
              <a:latin typeface="Calibri" panose="020F0502020204030204" pitchFamily="34" charset="0"/>
              <a:ea typeface="Calibri" panose="020F0502020204030204" pitchFamily="34" charset="0"/>
              <a:cs typeface="Calibri" panose="020F0502020204030204" pitchFamily="34" charset="0"/>
            </a:rPr>
            <a:t>Focus and prioritisation</a:t>
          </a:r>
        </a:p>
      </dgm:t>
    </dgm:pt>
    <dgm:pt modelId="{79268A9E-C537-4BF0-8F22-8014D79B48B9}" type="parTrans" cxnId="{A60A0C95-ADEE-41D8-B93C-A08048A5B5BC}">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A00CF098-6EF2-4405-A96A-19A8523075B2}" type="sibTrans" cxnId="{A60A0C95-ADEE-41D8-B93C-A08048A5B5BC}">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E3F714A0-5969-4D8D-83E0-02BD21DB33D0}">
      <dgm:prSet phldrT="[Text]" phldr="0"/>
      <dgm:spPr/>
      <dgm:t>
        <a:bodyPr/>
        <a:lstStyle/>
        <a:p>
          <a:r>
            <a:rPr lang="en-GB">
              <a:latin typeface="Calibri" panose="020F0502020204030204" pitchFamily="34" charset="0"/>
              <a:ea typeface="Calibri" panose="020F0502020204030204" pitchFamily="34" charset="0"/>
              <a:cs typeface="Calibri" panose="020F0502020204030204" pitchFamily="34" charset="0"/>
            </a:rPr>
            <a:t>We cannot give everything equal energy and attention at the same time</a:t>
          </a:r>
        </a:p>
      </dgm:t>
    </dgm:pt>
    <dgm:pt modelId="{3A8C4959-5158-45E8-A405-9719EFBB5D3C}" type="parTrans" cxnId="{2207BA79-B572-44C7-B53A-5CF94F38D898}">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64D22819-CEC5-4FD2-9354-5A4413EF18D8}" type="sibTrans" cxnId="{2207BA79-B572-44C7-B53A-5CF94F38D898}">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8EE44C0B-B300-4D4D-9262-F8BE2A425B7A}">
      <dgm:prSet phldrT="[Text]"/>
      <dgm:spPr/>
      <dgm:t>
        <a:bodyPr/>
        <a:lstStyle/>
        <a:p>
          <a:pPr>
            <a:buFont typeface="Arial" panose="020B0604020202020204" pitchFamily="34" charset="0"/>
            <a:buChar char="•"/>
          </a:pPr>
          <a:r>
            <a:rPr lang="en-GB">
              <a:latin typeface="Calibri" panose="020F0502020204030204" pitchFamily="34" charset="0"/>
              <a:ea typeface="Calibri" panose="020F0502020204030204" pitchFamily="34" charset="0"/>
              <a:cs typeface="Calibri" panose="020F0502020204030204" pitchFamily="34" charset="0"/>
            </a:rPr>
            <a:t>We share accountability where outcomes can only be achieved through collective effort</a:t>
          </a:r>
        </a:p>
      </dgm:t>
    </dgm:pt>
    <dgm:pt modelId="{757012A4-AB3C-4CFD-8EEE-535066560A5A}" type="parTrans" cxnId="{D750F580-DB53-4BEF-B8C1-F403F9DA26F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1D2662E9-A849-4C46-B20F-56404DB8F36C}" type="sibTrans" cxnId="{D750F580-DB53-4BEF-B8C1-F403F9DA26F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5EF4C02E-D91C-447C-9E6B-D1148F9300E8}">
      <dgm:prSet phldrT="[Text]"/>
      <dgm:spPr/>
      <dgm:t>
        <a:bodyPr/>
        <a:lstStyle/>
        <a:p>
          <a:pPr>
            <a:buFont typeface="Arial" panose="020B0604020202020204" pitchFamily="34" charset="0"/>
            <a:buChar char="•"/>
          </a:pPr>
          <a:r>
            <a:rPr lang="en-GB" b="1">
              <a:latin typeface="Calibri" panose="020F0502020204030204" pitchFamily="34" charset="0"/>
              <a:ea typeface="Calibri" panose="020F0502020204030204" pitchFamily="34" charset="0"/>
              <a:cs typeface="Calibri" panose="020F0502020204030204" pitchFamily="34" charset="0"/>
            </a:rPr>
            <a:t>Implication: freedom comes with responsibility for outcomes.</a:t>
          </a:r>
        </a:p>
      </dgm:t>
    </dgm:pt>
    <dgm:pt modelId="{46348036-A44A-4385-A0D0-C2B3A5C5CAA2}" type="parTrans" cxnId="{2A3A0F76-80FE-4AD6-8C5B-E1A81D422425}">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C5D355E2-740A-4690-99E9-E39F4EAC7581}" type="sibTrans" cxnId="{2A3A0F76-80FE-4AD6-8C5B-E1A81D422425}">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9553FEC7-8883-4BC2-8F7C-0A96B2AB4220}">
      <dgm:prSet phldrT="[Text]" phldr="0"/>
      <dgm:spPr/>
      <dgm:t>
        <a:bodyPr/>
        <a:lstStyle/>
        <a:p>
          <a:r>
            <a:rPr lang="en-GB">
              <a:latin typeface="Calibri" panose="020F0502020204030204" pitchFamily="34" charset="0"/>
              <a:ea typeface="Calibri" panose="020F0502020204030204" pitchFamily="34" charset="0"/>
              <a:cs typeface="Calibri" panose="020F0502020204030204" pitchFamily="34" charset="0"/>
            </a:rPr>
            <a:t>Strategic focus enables alignment and meaningful delivery.</a:t>
          </a:r>
        </a:p>
      </dgm:t>
    </dgm:pt>
    <dgm:pt modelId="{599B53B5-0F41-4F6B-9029-36C4A04E1E1A}" type="parTrans" cxnId="{0EEF490B-6477-4607-9FC4-6CED6BB6D3EF}">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6B0BEC38-867E-49BE-822A-6028232D4B47}" type="sibTrans" cxnId="{0EEF490B-6477-4607-9FC4-6CED6BB6D3EF}">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278301F5-A01F-48D0-A7F4-F92103BE2807}">
      <dgm:prSet phldrT="[Text]" phldr="0"/>
      <dgm:spPr/>
      <dgm:t>
        <a:bodyPr/>
        <a:lstStyle/>
        <a:p>
          <a:r>
            <a:rPr lang="en-GB" b="1">
              <a:latin typeface="Calibri" panose="020F0502020204030204" pitchFamily="34" charset="0"/>
              <a:ea typeface="Calibri" panose="020F0502020204030204" pitchFamily="34" charset="0"/>
              <a:cs typeface="Calibri" panose="020F0502020204030204" pitchFamily="34" charset="0"/>
            </a:rPr>
            <a:t>Implication: we will concentrate effort on a smaller number of shared priorities and sequence our work.</a:t>
          </a:r>
        </a:p>
      </dgm:t>
    </dgm:pt>
    <dgm:pt modelId="{6A6DDDB4-478B-4CE6-AB5F-DCA8E275A7B1}" type="parTrans" cxnId="{30DE9532-3BB5-44C9-8407-BB0E359FCABF}">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CB355D37-E41D-40E4-AB25-575711311779}" type="sibTrans" cxnId="{30DE9532-3BB5-44C9-8407-BB0E359FCABF}">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230AD2AA-7D52-43C9-A9BA-0B0D1B0CA171}">
      <dgm:prSet/>
      <dgm:spPr/>
      <dgm:t>
        <a:bodyPr/>
        <a:lstStyle/>
        <a:p>
          <a:r>
            <a:rPr lang="en-GB" b="1">
              <a:latin typeface="Calibri" panose="020F0502020204030204" pitchFamily="34" charset="0"/>
              <a:ea typeface="Calibri" panose="020F0502020204030204" pitchFamily="34" charset="0"/>
              <a:cs typeface="Calibri" panose="020F0502020204030204" pitchFamily="34" charset="0"/>
            </a:rPr>
            <a:t>Transparency and learning</a:t>
          </a:r>
        </a:p>
      </dgm:t>
    </dgm:pt>
    <dgm:pt modelId="{FAD1D8B5-8AAA-4B82-B7A1-78C248312F79}" type="parTrans" cxnId="{E1AE31C4-58BA-46AF-8060-BCB93C8D4C9A}">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200D8B4F-F0B0-4643-BC14-3CC966765BD8}" type="sibTrans" cxnId="{E1AE31C4-58BA-46AF-8060-BCB93C8D4C9A}">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941C1F07-F316-4A73-9979-8501625C9D9A}">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Alignment grows through dialogue and shared decision-making, not mandate</a:t>
          </a:r>
        </a:p>
      </dgm:t>
    </dgm:pt>
    <dgm:pt modelId="{A04D7E93-9F1D-4862-A103-73843F79F301}" type="parTrans" cxnId="{CF7E1C63-42F9-43C9-A92F-6CE90E796CD2}">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F71BE8A4-41C1-468D-9402-0456B568B3F9}" type="sibTrans" cxnId="{CF7E1C63-42F9-43C9-A92F-6CE90E796CD2}">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192783CC-7DC8-4459-A975-1A59CC8A8C64}">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We learn from each other so excellence in one area becomes strength everywhere</a:t>
          </a:r>
        </a:p>
      </dgm:t>
    </dgm:pt>
    <dgm:pt modelId="{10699102-F247-4E57-B644-094E7F76B11A}" type="parTrans" cxnId="{1DB7FCBA-F628-4F44-B249-05BA755FE7D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21D58C98-6EB4-4F2C-9E59-71E730DFFCC9}" type="sibTrans" cxnId="{1DB7FCBA-F628-4F44-B249-05BA755FE7D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80477123-5E5E-4D4B-9D03-8FD097D0249E}">
      <dgm:prSet/>
      <dgm:spPr/>
      <dgm:t>
        <a:bodyPr/>
        <a:lstStyle/>
        <a:p>
          <a:r>
            <a:rPr lang="en-GB" b="1">
              <a:latin typeface="Calibri" panose="020F0502020204030204" pitchFamily="34" charset="0"/>
              <a:ea typeface="Calibri" panose="020F0502020204030204" pitchFamily="34" charset="0"/>
              <a:cs typeface="Calibri" panose="020F0502020204030204" pitchFamily="34" charset="0"/>
            </a:rPr>
            <a:t>Implication: we will review progress regularly, make clear decisions, and adjust based on learning.  </a:t>
          </a:r>
        </a:p>
      </dgm:t>
    </dgm:pt>
    <dgm:pt modelId="{8054DEA1-D0E8-4A35-BD43-F0544933BED4}" type="parTrans" cxnId="{9499FB3D-F6BC-4A06-A183-B68DCA5D3A9F}">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90978D69-CA24-48D5-8619-367509DFBB10}" type="sibTrans" cxnId="{9499FB3D-F6BC-4A06-A183-B68DCA5D3A9F}">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53C3A988-D144-4E0C-84FD-4C5F5282981D}">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We adapt our modes of change intentionally</a:t>
          </a:r>
        </a:p>
      </dgm:t>
    </dgm:pt>
    <dgm:pt modelId="{36BD4C3E-891B-49C8-AADF-FEC5C30D5DED}" type="parTrans" cxnId="{BAC96479-2DCB-4D20-BF51-222C382DF63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5DBD4DD7-231F-4640-A6EF-DBA27178EC02}" type="sibTrans" cxnId="{BAC96479-2DCB-4D20-BF51-222C382DF63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D25737C1-C205-4962-82E0-36C7C6D72CC5}">
      <dgm:prSet phldrT="[Text]" phldr="0"/>
      <dgm:spPr/>
      <dgm:t>
        <a:bodyPr/>
        <a:lstStyle/>
        <a:p>
          <a:r>
            <a:rPr lang="en-GB">
              <a:latin typeface="Calibri" panose="020F0502020204030204" pitchFamily="34" charset="0"/>
              <a:ea typeface="Calibri" panose="020F0502020204030204" pitchFamily="34" charset="0"/>
              <a:cs typeface="Calibri" panose="020F0502020204030204" pitchFamily="34" charset="0"/>
            </a:rPr>
            <a:t>Freedom and alignment are not opposites</a:t>
          </a:r>
        </a:p>
      </dgm:t>
    </dgm:pt>
    <dgm:pt modelId="{26724B34-984D-4236-98D1-997E30E321BD}" type="sibTrans" cxnId="{77F46398-272C-446F-B1AF-CB4F118B82FA}">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55C7A25D-7D70-41C1-831C-D9E53D1E9EBE}" type="parTrans" cxnId="{77F46398-272C-446F-B1AF-CB4F118B82FA}">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E076C7B6-4BAC-4DC2-B690-CE4B4B54CF87}">
      <dgm:prSet phldrT="[Text]" phldr="0"/>
      <dgm:spPr/>
      <dgm:t>
        <a:bodyPr/>
        <a:lstStyle/>
        <a:p>
          <a:r>
            <a:rPr lang="en-GB">
              <a:latin typeface="Calibri" panose="020F0502020204030204" pitchFamily="34" charset="0"/>
              <a:ea typeface="Calibri" panose="020F0502020204030204" pitchFamily="34" charset="0"/>
              <a:cs typeface="Calibri" panose="020F0502020204030204" pitchFamily="34" charset="0"/>
            </a:rPr>
            <a:t>Clarity of purpose, shared outcomes and boundaries allow teams to act confidently and adapt for local nuance</a:t>
          </a:r>
        </a:p>
      </dgm:t>
    </dgm:pt>
    <dgm:pt modelId="{56678C50-F848-4FD3-AA6B-BA3207E27C17}" type="sibTrans" cxnId="{52574FEE-04EC-434E-A678-E2B6E93DE65C}">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69F1E24D-24B5-4214-957B-AD50F2139A7A}" type="parTrans" cxnId="{52574FEE-04EC-434E-A678-E2B6E93DE65C}">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0B6EC021-ECCF-4907-B55B-47B48C644A04}">
      <dgm:prSet phldrT="[Text]" phldr="0"/>
      <dgm:spPr/>
      <dgm:t>
        <a:bodyPr/>
        <a:lstStyle/>
        <a:p>
          <a:r>
            <a:rPr lang="en-GB" b="1">
              <a:latin typeface="Calibri" panose="020F0502020204030204" pitchFamily="34" charset="0"/>
              <a:ea typeface="Calibri" panose="020F0502020204030204" pitchFamily="34" charset="0"/>
              <a:cs typeface="Calibri" panose="020F0502020204030204" pitchFamily="34" charset="0"/>
            </a:rPr>
            <a:t>Implication: we will be explicit about what matters most.</a:t>
          </a:r>
        </a:p>
      </dgm:t>
    </dgm:pt>
    <dgm:pt modelId="{3EAB6596-BDA9-4C54-A187-DAD9BF554FFC}" type="sibTrans" cxnId="{E187D50E-E07B-4744-B2AE-6644E1F858C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43550132-9DD2-44CC-8BC4-2BA83FFC099E}" type="parTrans" cxnId="{E187D50E-E07B-4744-B2AE-6644E1F858C3}">
      <dgm:prSet/>
      <dgm:spPr/>
      <dgm:t>
        <a:bodyPr/>
        <a:lstStyle/>
        <a:p>
          <a:endParaRPr lang="en-GB">
            <a:latin typeface="Calibri" panose="020F0502020204030204" pitchFamily="34" charset="0"/>
            <a:ea typeface="Calibri" panose="020F0502020204030204" pitchFamily="34" charset="0"/>
            <a:cs typeface="Calibri" panose="020F0502020204030204" pitchFamily="34" charset="0"/>
          </a:endParaRPr>
        </a:p>
      </dgm:t>
    </dgm:pt>
    <dgm:pt modelId="{91975BF0-26BD-472A-8A55-A49BEFFE7CEF}" type="pres">
      <dgm:prSet presAssocID="{19A3EB3D-FDC2-42C2-A1A1-F3EF5B046585}" presName="Name0" presStyleCnt="0">
        <dgm:presLayoutVars>
          <dgm:dir/>
          <dgm:animLvl val="lvl"/>
          <dgm:resizeHandles val="exact"/>
        </dgm:presLayoutVars>
      </dgm:prSet>
      <dgm:spPr/>
    </dgm:pt>
    <dgm:pt modelId="{B0B14BBE-37A4-4B3E-88BA-400DE251EABE}" type="pres">
      <dgm:prSet presAssocID="{CC15C3D4-B671-40C0-90A6-02DB38C1920E}" presName="composite" presStyleCnt="0"/>
      <dgm:spPr/>
    </dgm:pt>
    <dgm:pt modelId="{B6DBE8A9-B1B2-4F68-8FC8-6DC8960E967A}" type="pres">
      <dgm:prSet presAssocID="{CC15C3D4-B671-40C0-90A6-02DB38C1920E}" presName="parTx" presStyleLbl="alignNode1" presStyleIdx="0" presStyleCnt="4">
        <dgm:presLayoutVars>
          <dgm:chMax val="0"/>
          <dgm:chPref val="0"/>
          <dgm:bulletEnabled val="1"/>
        </dgm:presLayoutVars>
      </dgm:prSet>
      <dgm:spPr/>
    </dgm:pt>
    <dgm:pt modelId="{CD65581C-3BE7-4D90-9272-BC1BE94C47AB}" type="pres">
      <dgm:prSet presAssocID="{CC15C3D4-B671-40C0-90A6-02DB38C1920E}" presName="desTx" presStyleLbl="alignAccFollowNode1" presStyleIdx="0" presStyleCnt="4">
        <dgm:presLayoutVars>
          <dgm:bulletEnabled val="1"/>
        </dgm:presLayoutVars>
      </dgm:prSet>
      <dgm:spPr/>
    </dgm:pt>
    <dgm:pt modelId="{AD2FFD41-F8E4-4944-A98E-5410015AA43B}" type="pres">
      <dgm:prSet presAssocID="{98788028-C903-4CC7-ABE9-106E8D444146}" presName="space" presStyleCnt="0"/>
      <dgm:spPr/>
    </dgm:pt>
    <dgm:pt modelId="{9B10D8FC-3BBC-4288-AA92-C425C2468746}" type="pres">
      <dgm:prSet presAssocID="{CE639264-3D04-4133-93FE-1C13C636B3D1}" presName="composite" presStyleCnt="0"/>
      <dgm:spPr/>
    </dgm:pt>
    <dgm:pt modelId="{5842806F-10CD-436C-8E39-65A72C2CFAA4}" type="pres">
      <dgm:prSet presAssocID="{CE639264-3D04-4133-93FE-1C13C636B3D1}" presName="parTx" presStyleLbl="alignNode1" presStyleIdx="1" presStyleCnt="4">
        <dgm:presLayoutVars>
          <dgm:chMax val="0"/>
          <dgm:chPref val="0"/>
          <dgm:bulletEnabled val="1"/>
        </dgm:presLayoutVars>
      </dgm:prSet>
      <dgm:spPr/>
    </dgm:pt>
    <dgm:pt modelId="{62D0FBB0-EB35-4D5D-98E3-1748AEBACE2E}" type="pres">
      <dgm:prSet presAssocID="{CE639264-3D04-4133-93FE-1C13C636B3D1}" presName="desTx" presStyleLbl="alignAccFollowNode1" presStyleIdx="1" presStyleCnt="4">
        <dgm:presLayoutVars>
          <dgm:bulletEnabled val="1"/>
        </dgm:presLayoutVars>
      </dgm:prSet>
      <dgm:spPr/>
    </dgm:pt>
    <dgm:pt modelId="{89B76C67-D243-4275-BCF2-6E9C26564DCC}" type="pres">
      <dgm:prSet presAssocID="{0E4BDC9E-49DF-4911-98B8-0E6E5A90EF83}" presName="space" presStyleCnt="0"/>
      <dgm:spPr/>
    </dgm:pt>
    <dgm:pt modelId="{238C481E-41BF-4750-AED5-23AD78DB037E}" type="pres">
      <dgm:prSet presAssocID="{5D354902-2326-4DAB-BBD9-08ECB216B736}" presName="composite" presStyleCnt="0"/>
      <dgm:spPr/>
    </dgm:pt>
    <dgm:pt modelId="{6D9AB9EA-3CA2-4342-9202-0CF6B9B37636}" type="pres">
      <dgm:prSet presAssocID="{5D354902-2326-4DAB-BBD9-08ECB216B736}" presName="parTx" presStyleLbl="alignNode1" presStyleIdx="2" presStyleCnt="4">
        <dgm:presLayoutVars>
          <dgm:chMax val="0"/>
          <dgm:chPref val="0"/>
          <dgm:bulletEnabled val="1"/>
        </dgm:presLayoutVars>
      </dgm:prSet>
      <dgm:spPr/>
    </dgm:pt>
    <dgm:pt modelId="{FF1C81B7-714A-4B59-A77F-37351F5A7D0A}" type="pres">
      <dgm:prSet presAssocID="{5D354902-2326-4DAB-BBD9-08ECB216B736}" presName="desTx" presStyleLbl="alignAccFollowNode1" presStyleIdx="2" presStyleCnt="4">
        <dgm:presLayoutVars>
          <dgm:bulletEnabled val="1"/>
        </dgm:presLayoutVars>
      </dgm:prSet>
      <dgm:spPr/>
    </dgm:pt>
    <dgm:pt modelId="{D53EAF8C-5F26-447B-A66A-B0B39EEE9A41}" type="pres">
      <dgm:prSet presAssocID="{A00CF098-6EF2-4405-A96A-19A8523075B2}" presName="space" presStyleCnt="0"/>
      <dgm:spPr/>
    </dgm:pt>
    <dgm:pt modelId="{E5BCD698-6F70-4592-B781-6B7B945DF9A1}" type="pres">
      <dgm:prSet presAssocID="{230AD2AA-7D52-43C9-A9BA-0B0D1B0CA171}" presName="composite" presStyleCnt="0"/>
      <dgm:spPr/>
    </dgm:pt>
    <dgm:pt modelId="{1BF547AD-DF6A-4073-B79B-36A3B6FB9E9F}" type="pres">
      <dgm:prSet presAssocID="{230AD2AA-7D52-43C9-A9BA-0B0D1B0CA171}" presName="parTx" presStyleLbl="alignNode1" presStyleIdx="3" presStyleCnt="4">
        <dgm:presLayoutVars>
          <dgm:chMax val="0"/>
          <dgm:chPref val="0"/>
          <dgm:bulletEnabled val="1"/>
        </dgm:presLayoutVars>
      </dgm:prSet>
      <dgm:spPr/>
    </dgm:pt>
    <dgm:pt modelId="{5A607961-5204-4029-9DEA-7EA2735FEE8A}" type="pres">
      <dgm:prSet presAssocID="{230AD2AA-7D52-43C9-A9BA-0B0D1B0CA171}" presName="desTx" presStyleLbl="alignAccFollowNode1" presStyleIdx="3" presStyleCnt="4">
        <dgm:presLayoutVars>
          <dgm:bulletEnabled val="1"/>
        </dgm:presLayoutVars>
      </dgm:prSet>
      <dgm:spPr/>
    </dgm:pt>
  </dgm:ptLst>
  <dgm:cxnLst>
    <dgm:cxn modelId="{97D4B600-FFE4-4A49-9915-CC58B7D1CF2A}" type="presOf" srcId="{CC15C3D4-B671-40C0-90A6-02DB38C1920E}" destId="{B6DBE8A9-B1B2-4F68-8FC8-6DC8960E967A}" srcOrd="0" destOrd="0" presId="urn:microsoft.com/office/officeart/2005/8/layout/hList1"/>
    <dgm:cxn modelId="{0EEF490B-6477-4607-9FC4-6CED6BB6D3EF}" srcId="{5D354902-2326-4DAB-BBD9-08ECB216B736}" destId="{9553FEC7-8883-4BC2-8F7C-0A96B2AB4220}" srcOrd="1" destOrd="0" parTransId="{599B53B5-0F41-4F6B-9029-36C4A04E1E1A}" sibTransId="{6B0BEC38-867E-49BE-822A-6028232D4B47}"/>
    <dgm:cxn modelId="{E187D50E-E07B-4744-B2AE-6644E1F858C3}" srcId="{CC15C3D4-B671-40C0-90A6-02DB38C1920E}" destId="{0B6EC021-ECCF-4907-B55B-47B48C644A04}" srcOrd="2" destOrd="0" parTransId="{43550132-9DD2-44CC-8BC4-2BA83FFC099E}" sibTransId="{3EAB6596-BDA9-4C54-A187-DAD9BF554FFC}"/>
    <dgm:cxn modelId="{B11D2928-2315-4CC7-A690-7D330C336C4D}" type="presOf" srcId="{0B6EC021-ECCF-4907-B55B-47B48C644A04}" destId="{CD65581C-3BE7-4D90-9272-BC1BE94C47AB}" srcOrd="0" destOrd="2" presId="urn:microsoft.com/office/officeart/2005/8/layout/hList1"/>
    <dgm:cxn modelId="{30DE9532-3BB5-44C9-8407-BB0E359FCABF}" srcId="{5D354902-2326-4DAB-BBD9-08ECB216B736}" destId="{278301F5-A01F-48D0-A7F4-F92103BE2807}" srcOrd="2" destOrd="0" parTransId="{6A6DDDB4-478B-4CE6-AB5F-DCA8E275A7B1}" sibTransId="{CB355D37-E41D-40E4-AB25-575711311779}"/>
    <dgm:cxn modelId="{45274035-F105-45AB-8326-A1EB23D56DC3}" type="presOf" srcId="{5EF4C02E-D91C-447C-9E6B-D1148F9300E8}" destId="{62D0FBB0-EB35-4D5D-98E3-1748AEBACE2E}" srcOrd="0" destOrd="2" presId="urn:microsoft.com/office/officeart/2005/8/layout/hList1"/>
    <dgm:cxn modelId="{75099938-4D6D-4642-B28B-B869EBB40B5F}" type="presOf" srcId="{941C1F07-F316-4A73-9979-8501625C9D9A}" destId="{5A607961-5204-4029-9DEA-7EA2735FEE8A}" srcOrd="0" destOrd="0" presId="urn:microsoft.com/office/officeart/2005/8/layout/hList1"/>
    <dgm:cxn modelId="{9499FB3D-F6BC-4A06-A183-B68DCA5D3A9F}" srcId="{230AD2AA-7D52-43C9-A9BA-0B0D1B0CA171}" destId="{80477123-5E5E-4D4B-9D03-8FD097D0249E}" srcOrd="3" destOrd="0" parTransId="{8054DEA1-D0E8-4A35-BD43-F0544933BED4}" sibTransId="{90978D69-CA24-48D5-8619-367509DFBB10}"/>
    <dgm:cxn modelId="{95971C3E-0411-4EE4-A112-C4204FE5D2C2}" srcId="{CE639264-3D04-4133-93FE-1C13C636B3D1}" destId="{C68D7442-52B1-4249-835A-09EBC096B46F}" srcOrd="0" destOrd="0" parTransId="{DA24D36C-309E-43DD-BC82-1EA1145276E0}" sibTransId="{3733BC5F-5ADB-4AF5-A009-6717A336DED6}"/>
    <dgm:cxn modelId="{CF7E1C63-42F9-43C9-A92F-6CE90E796CD2}" srcId="{230AD2AA-7D52-43C9-A9BA-0B0D1B0CA171}" destId="{941C1F07-F316-4A73-9979-8501625C9D9A}" srcOrd="0" destOrd="0" parTransId="{A04D7E93-9F1D-4862-A103-73843F79F301}" sibTransId="{F71BE8A4-41C1-468D-9402-0456B568B3F9}"/>
    <dgm:cxn modelId="{9308CD63-187C-4A5D-B033-A57E65CF5F8E}" type="presOf" srcId="{8EE44C0B-B300-4D4D-9262-F8BE2A425B7A}" destId="{62D0FBB0-EB35-4D5D-98E3-1748AEBACE2E}" srcOrd="0" destOrd="1" presId="urn:microsoft.com/office/officeart/2005/8/layout/hList1"/>
    <dgm:cxn modelId="{18B74D4D-9F8E-47A4-B5E3-A91BFA95F1BD}" type="presOf" srcId="{C68D7442-52B1-4249-835A-09EBC096B46F}" destId="{62D0FBB0-EB35-4D5D-98E3-1748AEBACE2E}" srcOrd="0" destOrd="0" presId="urn:microsoft.com/office/officeart/2005/8/layout/hList1"/>
    <dgm:cxn modelId="{2A3A0F76-80FE-4AD6-8C5B-E1A81D422425}" srcId="{CE639264-3D04-4133-93FE-1C13C636B3D1}" destId="{5EF4C02E-D91C-447C-9E6B-D1148F9300E8}" srcOrd="2" destOrd="0" parTransId="{46348036-A44A-4385-A0D0-C2B3A5C5CAA2}" sibTransId="{C5D355E2-740A-4690-99E9-E39F4EAC7581}"/>
    <dgm:cxn modelId="{187BEE56-FD62-4BCB-8809-980D643BF109}" type="presOf" srcId="{CE639264-3D04-4133-93FE-1C13C636B3D1}" destId="{5842806F-10CD-436C-8E39-65A72C2CFAA4}" srcOrd="0" destOrd="0" presId="urn:microsoft.com/office/officeart/2005/8/layout/hList1"/>
    <dgm:cxn modelId="{BAC96479-2DCB-4D20-BF51-222C382DF633}" srcId="{230AD2AA-7D52-43C9-A9BA-0B0D1B0CA171}" destId="{53C3A988-D144-4E0C-84FD-4C5F5282981D}" srcOrd="2" destOrd="0" parTransId="{36BD4C3E-891B-49C8-AADF-FEC5C30D5DED}" sibTransId="{5DBD4DD7-231F-4640-A6EF-DBA27178EC02}"/>
    <dgm:cxn modelId="{2207BA79-B572-44C7-B53A-5CF94F38D898}" srcId="{5D354902-2326-4DAB-BBD9-08ECB216B736}" destId="{E3F714A0-5969-4D8D-83E0-02BD21DB33D0}" srcOrd="0" destOrd="0" parTransId="{3A8C4959-5158-45E8-A405-9719EFBB5D3C}" sibTransId="{64D22819-CEC5-4FD2-9354-5A4413EF18D8}"/>
    <dgm:cxn modelId="{3948407D-BFCE-46CD-B94F-8C5BBFE90596}" type="presOf" srcId="{D25737C1-C205-4962-82E0-36C7C6D72CC5}" destId="{CD65581C-3BE7-4D90-9272-BC1BE94C47AB}" srcOrd="0" destOrd="0" presId="urn:microsoft.com/office/officeart/2005/8/layout/hList1"/>
    <dgm:cxn modelId="{D750F580-DB53-4BEF-B8C1-F403F9DA26F3}" srcId="{CE639264-3D04-4133-93FE-1C13C636B3D1}" destId="{8EE44C0B-B300-4D4D-9262-F8BE2A425B7A}" srcOrd="1" destOrd="0" parTransId="{757012A4-AB3C-4CFD-8EEE-535066560A5A}" sibTransId="{1D2662E9-A849-4C46-B20F-56404DB8F36C}"/>
    <dgm:cxn modelId="{74B98B82-9B8E-4B3F-B853-8EC913CE60F9}" srcId="{19A3EB3D-FDC2-42C2-A1A1-F3EF5B046585}" destId="{CC15C3D4-B671-40C0-90A6-02DB38C1920E}" srcOrd="0" destOrd="0" parTransId="{137D9E5B-645A-4D1A-9C2E-2953BB40BE23}" sibTransId="{98788028-C903-4CC7-ABE9-106E8D444146}"/>
    <dgm:cxn modelId="{A60A0C95-ADEE-41D8-B93C-A08048A5B5BC}" srcId="{19A3EB3D-FDC2-42C2-A1A1-F3EF5B046585}" destId="{5D354902-2326-4DAB-BBD9-08ECB216B736}" srcOrd="2" destOrd="0" parTransId="{79268A9E-C537-4BF0-8F22-8014D79B48B9}" sibTransId="{A00CF098-6EF2-4405-A96A-19A8523075B2}"/>
    <dgm:cxn modelId="{77F46398-272C-446F-B1AF-CB4F118B82FA}" srcId="{CC15C3D4-B671-40C0-90A6-02DB38C1920E}" destId="{D25737C1-C205-4962-82E0-36C7C6D72CC5}" srcOrd="0" destOrd="0" parTransId="{55C7A25D-7D70-41C1-831C-D9E53D1E9EBE}" sibTransId="{26724B34-984D-4236-98D1-997E30E321BD}"/>
    <dgm:cxn modelId="{170414AB-6FE2-48AE-A190-3D9848A4CD6E}" type="presOf" srcId="{5D354902-2326-4DAB-BBD9-08ECB216B736}" destId="{6D9AB9EA-3CA2-4342-9202-0CF6B9B37636}" srcOrd="0" destOrd="0" presId="urn:microsoft.com/office/officeart/2005/8/layout/hList1"/>
    <dgm:cxn modelId="{759F97B0-32DC-4EEC-B472-3466953FFC6A}" type="presOf" srcId="{19A3EB3D-FDC2-42C2-A1A1-F3EF5B046585}" destId="{91975BF0-26BD-472A-8A55-A49BEFFE7CEF}" srcOrd="0" destOrd="0" presId="urn:microsoft.com/office/officeart/2005/8/layout/hList1"/>
    <dgm:cxn modelId="{1DB7FCBA-F628-4F44-B249-05BA755FE7D3}" srcId="{230AD2AA-7D52-43C9-A9BA-0B0D1B0CA171}" destId="{192783CC-7DC8-4459-A975-1A59CC8A8C64}" srcOrd="1" destOrd="0" parTransId="{10699102-F247-4E57-B644-094E7F76B11A}" sibTransId="{21D58C98-6EB4-4F2C-9E59-71E730DFFCC9}"/>
    <dgm:cxn modelId="{668818BC-24C6-4C36-9129-F1BAAD15CDC8}" type="presOf" srcId="{80477123-5E5E-4D4B-9D03-8FD097D0249E}" destId="{5A607961-5204-4029-9DEA-7EA2735FEE8A}" srcOrd="0" destOrd="3" presId="urn:microsoft.com/office/officeart/2005/8/layout/hList1"/>
    <dgm:cxn modelId="{E1AE31C4-58BA-46AF-8060-BCB93C8D4C9A}" srcId="{19A3EB3D-FDC2-42C2-A1A1-F3EF5B046585}" destId="{230AD2AA-7D52-43C9-A9BA-0B0D1B0CA171}" srcOrd="3" destOrd="0" parTransId="{FAD1D8B5-8AAA-4B82-B7A1-78C248312F79}" sibTransId="{200D8B4F-F0B0-4643-BC14-3CC966765BD8}"/>
    <dgm:cxn modelId="{8B22D2C4-A135-4E2A-B19A-46827E940041}" type="presOf" srcId="{9553FEC7-8883-4BC2-8F7C-0A96B2AB4220}" destId="{FF1C81B7-714A-4B59-A77F-37351F5A7D0A}" srcOrd="0" destOrd="1" presId="urn:microsoft.com/office/officeart/2005/8/layout/hList1"/>
    <dgm:cxn modelId="{FA6E41C7-1FCC-48A5-8A20-B9AC261BC833}" srcId="{19A3EB3D-FDC2-42C2-A1A1-F3EF5B046585}" destId="{CE639264-3D04-4133-93FE-1C13C636B3D1}" srcOrd="1" destOrd="0" parTransId="{9475107E-DA7D-40D9-8CF0-EFB552E5683C}" sibTransId="{0E4BDC9E-49DF-4911-98B8-0E6E5A90EF83}"/>
    <dgm:cxn modelId="{5E8581C8-B4F7-40B5-97D0-E87104E6F877}" type="presOf" srcId="{E076C7B6-4BAC-4DC2-B690-CE4B4B54CF87}" destId="{CD65581C-3BE7-4D90-9272-BC1BE94C47AB}" srcOrd="0" destOrd="1" presId="urn:microsoft.com/office/officeart/2005/8/layout/hList1"/>
    <dgm:cxn modelId="{D026D2D9-E7AE-4322-B78A-199886D50B25}" type="presOf" srcId="{192783CC-7DC8-4459-A975-1A59CC8A8C64}" destId="{5A607961-5204-4029-9DEA-7EA2735FEE8A}" srcOrd="0" destOrd="1" presId="urn:microsoft.com/office/officeart/2005/8/layout/hList1"/>
    <dgm:cxn modelId="{55685FE7-8D7F-4214-865B-8004E9419173}" type="presOf" srcId="{E3F714A0-5969-4D8D-83E0-02BD21DB33D0}" destId="{FF1C81B7-714A-4B59-A77F-37351F5A7D0A}" srcOrd="0" destOrd="0" presId="urn:microsoft.com/office/officeart/2005/8/layout/hList1"/>
    <dgm:cxn modelId="{52ADDFE7-E183-462C-8D52-D5E19CF0FD8F}" type="presOf" srcId="{278301F5-A01F-48D0-A7F4-F92103BE2807}" destId="{FF1C81B7-714A-4B59-A77F-37351F5A7D0A}" srcOrd="0" destOrd="2" presId="urn:microsoft.com/office/officeart/2005/8/layout/hList1"/>
    <dgm:cxn modelId="{52574FEE-04EC-434E-A678-E2B6E93DE65C}" srcId="{CC15C3D4-B671-40C0-90A6-02DB38C1920E}" destId="{E076C7B6-4BAC-4DC2-B690-CE4B4B54CF87}" srcOrd="1" destOrd="0" parTransId="{69F1E24D-24B5-4214-957B-AD50F2139A7A}" sibTransId="{56678C50-F848-4FD3-AA6B-BA3207E27C17}"/>
    <dgm:cxn modelId="{858F40F7-4B5D-4149-B3DF-565FF8305913}" type="presOf" srcId="{53C3A988-D144-4E0C-84FD-4C5F5282981D}" destId="{5A607961-5204-4029-9DEA-7EA2735FEE8A}" srcOrd="0" destOrd="2" presId="urn:microsoft.com/office/officeart/2005/8/layout/hList1"/>
    <dgm:cxn modelId="{F3A271F9-0A13-48C2-9820-20F133A140D6}" type="presOf" srcId="{230AD2AA-7D52-43C9-A9BA-0B0D1B0CA171}" destId="{1BF547AD-DF6A-4073-B79B-36A3B6FB9E9F}" srcOrd="0" destOrd="0" presId="urn:microsoft.com/office/officeart/2005/8/layout/hList1"/>
    <dgm:cxn modelId="{ED5D38A9-7109-4EC1-8CA3-0E3FB3D2EB9C}" type="presParOf" srcId="{91975BF0-26BD-472A-8A55-A49BEFFE7CEF}" destId="{B0B14BBE-37A4-4B3E-88BA-400DE251EABE}" srcOrd="0" destOrd="0" presId="urn:microsoft.com/office/officeart/2005/8/layout/hList1"/>
    <dgm:cxn modelId="{ED4C92FF-7863-4F6C-87E9-A25C904AFDC4}" type="presParOf" srcId="{B0B14BBE-37A4-4B3E-88BA-400DE251EABE}" destId="{B6DBE8A9-B1B2-4F68-8FC8-6DC8960E967A}" srcOrd="0" destOrd="0" presId="urn:microsoft.com/office/officeart/2005/8/layout/hList1"/>
    <dgm:cxn modelId="{B5822080-E6D1-4612-9C23-D14F5558AAC1}" type="presParOf" srcId="{B0B14BBE-37A4-4B3E-88BA-400DE251EABE}" destId="{CD65581C-3BE7-4D90-9272-BC1BE94C47AB}" srcOrd="1" destOrd="0" presId="urn:microsoft.com/office/officeart/2005/8/layout/hList1"/>
    <dgm:cxn modelId="{8B0EBB2A-0AA2-44B7-9B9F-BD5B992273D5}" type="presParOf" srcId="{91975BF0-26BD-472A-8A55-A49BEFFE7CEF}" destId="{AD2FFD41-F8E4-4944-A98E-5410015AA43B}" srcOrd="1" destOrd="0" presId="urn:microsoft.com/office/officeart/2005/8/layout/hList1"/>
    <dgm:cxn modelId="{33980859-C7CF-498B-90FD-FF520BAFD9CB}" type="presParOf" srcId="{91975BF0-26BD-472A-8A55-A49BEFFE7CEF}" destId="{9B10D8FC-3BBC-4288-AA92-C425C2468746}" srcOrd="2" destOrd="0" presId="urn:microsoft.com/office/officeart/2005/8/layout/hList1"/>
    <dgm:cxn modelId="{09BB1819-0B3F-4D6F-B2D6-2757DD5381C1}" type="presParOf" srcId="{9B10D8FC-3BBC-4288-AA92-C425C2468746}" destId="{5842806F-10CD-436C-8E39-65A72C2CFAA4}" srcOrd="0" destOrd="0" presId="urn:microsoft.com/office/officeart/2005/8/layout/hList1"/>
    <dgm:cxn modelId="{1680B998-48B9-4DD2-A1BB-6710FF67FD58}" type="presParOf" srcId="{9B10D8FC-3BBC-4288-AA92-C425C2468746}" destId="{62D0FBB0-EB35-4D5D-98E3-1748AEBACE2E}" srcOrd="1" destOrd="0" presId="urn:microsoft.com/office/officeart/2005/8/layout/hList1"/>
    <dgm:cxn modelId="{5BF11735-42FC-4A95-A193-8263F1572D99}" type="presParOf" srcId="{91975BF0-26BD-472A-8A55-A49BEFFE7CEF}" destId="{89B76C67-D243-4275-BCF2-6E9C26564DCC}" srcOrd="3" destOrd="0" presId="urn:microsoft.com/office/officeart/2005/8/layout/hList1"/>
    <dgm:cxn modelId="{92D5FE05-3A3A-40D2-92ED-C7C0E4667636}" type="presParOf" srcId="{91975BF0-26BD-472A-8A55-A49BEFFE7CEF}" destId="{238C481E-41BF-4750-AED5-23AD78DB037E}" srcOrd="4" destOrd="0" presId="urn:microsoft.com/office/officeart/2005/8/layout/hList1"/>
    <dgm:cxn modelId="{F8953DB0-B572-46AF-A854-39F23076DF04}" type="presParOf" srcId="{238C481E-41BF-4750-AED5-23AD78DB037E}" destId="{6D9AB9EA-3CA2-4342-9202-0CF6B9B37636}" srcOrd="0" destOrd="0" presId="urn:microsoft.com/office/officeart/2005/8/layout/hList1"/>
    <dgm:cxn modelId="{E8EED8C8-D989-4250-92A2-62E62254ACAA}" type="presParOf" srcId="{238C481E-41BF-4750-AED5-23AD78DB037E}" destId="{FF1C81B7-714A-4B59-A77F-37351F5A7D0A}" srcOrd="1" destOrd="0" presId="urn:microsoft.com/office/officeart/2005/8/layout/hList1"/>
    <dgm:cxn modelId="{CD4470CC-0A34-4D89-BC3F-5340105BE79C}" type="presParOf" srcId="{91975BF0-26BD-472A-8A55-A49BEFFE7CEF}" destId="{D53EAF8C-5F26-447B-A66A-B0B39EEE9A41}" srcOrd="5" destOrd="0" presId="urn:microsoft.com/office/officeart/2005/8/layout/hList1"/>
    <dgm:cxn modelId="{35AB15AB-87F0-4DC8-9C14-18089362E0DD}" type="presParOf" srcId="{91975BF0-26BD-472A-8A55-A49BEFFE7CEF}" destId="{E5BCD698-6F70-4592-B781-6B7B945DF9A1}" srcOrd="6" destOrd="0" presId="urn:microsoft.com/office/officeart/2005/8/layout/hList1"/>
    <dgm:cxn modelId="{3A266F41-3EEC-4703-ACA2-1CEF183EB26C}" type="presParOf" srcId="{E5BCD698-6F70-4592-B781-6B7B945DF9A1}" destId="{1BF547AD-DF6A-4073-B79B-36A3B6FB9E9F}" srcOrd="0" destOrd="0" presId="urn:microsoft.com/office/officeart/2005/8/layout/hList1"/>
    <dgm:cxn modelId="{76DE935D-0AFE-447C-9229-09234190AE3A}" type="presParOf" srcId="{E5BCD698-6F70-4592-B781-6B7B945DF9A1}" destId="{5A607961-5204-4029-9DEA-7EA2735FEE8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BE8A9-B1B2-4F68-8FC8-6DC8960E967A}">
      <dsp:nvSpPr>
        <dsp:cNvPr id="0" name=""/>
        <dsp:cNvSpPr/>
      </dsp:nvSpPr>
      <dsp:spPr>
        <a:xfrm>
          <a:off x="4367" y="21240"/>
          <a:ext cx="2625947" cy="65139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ea typeface="Calibri" panose="020F0502020204030204" pitchFamily="34" charset="0"/>
              <a:cs typeface="Calibri" panose="020F0502020204030204" pitchFamily="34" charset="0"/>
            </a:rPr>
            <a:t>Clarity enables autonomy</a:t>
          </a:r>
        </a:p>
      </dsp:txBody>
      <dsp:txXfrm>
        <a:off x="4367" y="21240"/>
        <a:ext cx="2625947" cy="651394"/>
      </dsp:txXfrm>
    </dsp:sp>
    <dsp:sp modelId="{CD65581C-3BE7-4D90-9272-BC1BE94C47AB}">
      <dsp:nvSpPr>
        <dsp:cNvPr id="0" name=""/>
        <dsp:cNvSpPr/>
      </dsp:nvSpPr>
      <dsp:spPr>
        <a:xfrm>
          <a:off x="4367" y="672634"/>
          <a:ext cx="2625947" cy="414754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latin typeface="Calibri" panose="020F0502020204030204" pitchFamily="34" charset="0"/>
              <a:ea typeface="Calibri" panose="020F0502020204030204" pitchFamily="34" charset="0"/>
              <a:cs typeface="Calibri" panose="020F0502020204030204" pitchFamily="34" charset="0"/>
            </a:rPr>
            <a:t>Freedom and alignment are not opposites</a:t>
          </a:r>
        </a:p>
        <a:p>
          <a:pPr marL="171450" lvl="1" indent="-171450" algn="l" defTabSz="800100">
            <a:lnSpc>
              <a:spcPct val="90000"/>
            </a:lnSpc>
            <a:spcBef>
              <a:spcPct val="0"/>
            </a:spcBef>
            <a:spcAft>
              <a:spcPct val="15000"/>
            </a:spcAft>
            <a:buChar char="•"/>
          </a:pPr>
          <a:r>
            <a:rPr lang="en-GB" sz="1800" kern="1200">
              <a:latin typeface="Calibri" panose="020F0502020204030204" pitchFamily="34" charset="0"/>
              <a:ea typeface="Calibri" panose="020F0502020204030204" pitchFamily="34" charset="0"/>
              <a:cs typeface="Calibri" panose="020F0502020204030204" pitchFamily="34" charset="0"/>
            </a:rPr>
            <a:t>Clarity of purpose, shared outcomes and boundaries allow teams to act confidently and adapt for local nuance</a:t>
          </a:r>
        </a:p>
        <a:p>
          <a:pPr marL="171450" lvl="1" indent="-171450" algn="l" defTabSz="800100">
            <a:lnSpc>
              <a:spcPct val="90000"/>
            </a:lnSpc>
            <a:spcBef>
              <a:spcPct val="0"/>
            </a:spcBef>
            <a:spcAft>
              <a:spcPct val="15000"/>
            </a:spcAft>
            <a:buChar char="•"/>
          </a:pPr>
          <a:r>
            <a:rPr lang="en-GB" sz="1800" b="1" kern="1200">
              <a:latin typeface="Calibri" panose="020F0502020204030204" pitchFamily="34" charset="0"/>
              <a:ea typeface="Calibri" panose="020F0502020204030204" pitchFamily="34" charset="0"/>
              <a:cs typeface="Calibri" panose="020F0502020204030204" pitchFamily="34" charset="0"/>
            </a:rPr>
            <a:t>Implication: we will be explicit about what matters most.</a:t>
          </a:r>
        </a:p>
      </dsp:txBody>
      <dsp:txXfrm>
        <a:off x="4367" y="672634"/>
        <a:ext cx="2625947" cy="4147544"/>
      </dsp:txXfrm>
    </dsp:sp>
    <dsp:sp modelId="{5842806F-10CD-436C-8E39-65A72C2CFAA4}">
      <dsp:nvSpPr>
        <dsp:cNvPr id="0" name=""/>
        <dsp:cNvSpPr/>
      </dsp:nvSpPr>
      <dsp:spPr>
        <a:xfrm>
          <a:off x="2997946" y="21240"/>
          <a:ext cx="2625947" cy="651394"/>
        </a:xfrm>
        <a:prstGeom prst="rect">
          <a:avLst/>
        </a:prstGeom>
        <a:solidFill>
          <a:schemeClr val="accent4">
            <a:hueOff val="-792402"/>
            <a:satOff val="14520"/>
            <a:lumOff val="1830"/>
            <a:alphaOff val="0"/>
          </a:schemeClr>
        </a:solidFill>
        <a:ln w="12700" cap="flat" cmpd="sng" algn="ctr">
          <a:solidFill>
            <a:schemeClr val="accent4">
              <a:hueOff val="-792402"/>
              <a:satOff val="14520"/>
              <a:lumOff val="18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latin typeface="Calibri" panose="020F0502020204030204" pitchFamily="34" charset="0"/>
              <a:ea typeface="Calibri" panose="020F0502020204030204" pitchFamily="34" charset="0"/>
              <a:cs typeface="Calibri" panose="020F0502020204030204" pitchFamily="34" charset="0"/>
            </a:rPr>
            <a:t>Autonomy comes with accountability</a:t>
          </a:r>
        </a:p>
      </dsp:txBody>
      <dsp:txXfrm>
        <a:off x="2997946" y="21240"/>
        <a:ext cx="2625947" cy="651394"/>
      </dsp:txXfrm>
    </dsp:sp>
    <dsp:sp modelId="{62D0FBB0-EB35-4D5D-98E3-1748AEBACE2E}">
      <dsp:nvSpPr>
        <dsp:cNvPr id="0" name=""/>
        <dsp:cNvSpPr/>
      </dsp:nvSpPr>
      <dsp:spPr>
        <a:xfrm>
          <a:off x="2997946" y="672634"/>
          <a:ext cx="2625947" cy="4147544"/>
        </a:xfrm>
        <a:prstGeom prst="rect">
          <a:avLst/>
        </a:prstGeom>
        <a:solidFill>
          <a:schemeClr val="accent4">
            <a:tint val="40000"/>
            <a:alpha val="90000"/>
            <a:hueOff val="-590146"/>
            <a:satOff val="15316"/>
            <a:lumOff val="973"/>
            <a:alphaOff val="0"/>
          </a:schemeClr>
        </a:solidFill>
        <a:ln w="12700" cap="flat" cmpd="sng" algn="ctr">
          <a:solidFill>
            <a:schemeClr val="accent4">
              <a:tint val="40000"/>
              <a:alpha val="90000"/>
              <a:hueOff val="-590146"/>
              <a:satOff val="15316"/>
              <a:lumOff val="9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GB" sz="1800" kern="1200">
              <a:latin typeface="Calibri" panose="020F0502020204030204" pitchFamily="34" charset="0"/>
              <a:ea typeface="Calibri" panose="020F0502020204030204" pitchFamily="34" charset="0"/>
              <a:cs typeface="Calibri" panose="020F0502020204030204" pitchFamily="34" charset="0"/>
            </a:rPr>
            <a:t>Autonomy is earned through capability, trust and delivery</a:t>
          </a:r>
        </a:p>
        <a:p>
          <a:pPr marL="171450" lvl="1" indent="-171450" algn="l" defTabSz="800100">
            <a:lnSpc>
              <a:spcPct val="90000"/>
            </a:lnSpc>
            <a:spcBef>
              <a:spcPct val="0"/>
            </a:spcBef>
            <a:spcAft>
              <a:spcPct val="15000"/>
            </a:spcAft>
            <a:buFont typeface="Arial" panose="020B0604020202020204" pitchFamily="34" charset="0"/>
            <a:buChar char="•"/>
          </a:pPr>
          <a:r>
            <a:rPr lang="en-GB" sz="1800" kern="1200">
              <a:latin typeface="Calibri" panose="020F0502020204030204" pitchFamily="34" charset="0"/>
              <a:ea typeface="Calibri" panose="020F0502020204030204" pitchFamily="34" charset="0"/>
              <a:cs typeface="Calibri" panose="020F0502020204030204" pitchFamily="34" charset="0"/>
            </a:rPr>
            <a:t>We share accountability where outcomes can only be achieved through collective effort</a:t>
          </a:r>
        </a:p>
        <a:p>
          <a:pPr marL="171450" lvl="1" indent="-171450" algn="l" defTabSz="800100">
            <a:lnSpc>
              <a:spcPct val="90000"/>
            </a:lnSpc>
            <a:spcBef>
              <a:spcPct val="0"/>
            </a:spcBef>
            <a:spcAft>
              <a:spcPct val="15000"/>
            </a:spcAft>
            <a:buFont typeface="Arial" panose="020B0604020202020204" pitchFamily="34" charset="0"/>
            <a:buChar char="•"/>
          </a:pPr>
          <a:r>
            <a:rPr lang="en-GB" sz="1800" b="1" kern="1200">
              <a:latin typeface="Calibri" panose="020F0502020204030204" pitchFamily="34" charset="0"/>
              <a:ea typeface="Calibri" panose="020F0502020204030204" pitchFamily="34" charset="0"/>
              <a:cs typeface="Calibri" panose="020F0502020204030204" pitchFamily="34" charset="0"/>
            </a:rPr>
            <a:t>Implication: freedom comes with responsibility for outcomes.</a:t>
          </a:r>
        </a:p>
      </dsp:txBody>
      <dsp:txXfrm>
        <a:off x="2997946" y="672634"/>
        <a:ext cx="2625947" cy="4147544"/>
      </dsp:txXfrm>
    </dsp:sp>
    <dsp:sp modelId="{6D9AB9EA-3CA2-4342-9202-0CF6B9B37636}">
      <dsp:nvSpPr>
        <dsp:cNvPr id="0" name=""/>
        <dsp:cNvSpPr/>
      </dsp:nvSpPr>
      <dsp:spPr>
        <a:xfrm>
          <a:off x="5991526" y="21240"/>
          <a:ext cx="2625947" cy="651394"/>
        </a:xfrm>
        <a:prstGeom prst="rect">
          <a:avLst/>
        </a:prstGeom>
        <a:solidFill>
          <a:schemeClr val="accent4">
            <a:hueOff val="-1584803"/>
            <a:satOff val="29040"/>
            <a:lumOff val="3660"/>
            <a:alphaOff val="0"/>
          </a:schemeClr>
        </a:solidFill>
        <a:ln w="12700" cap="flat" cmpd="sng" algn="ctr">
          <a:solidFill>
            <a:schemeClr val="accent4">
              <a:hueOff val="-1584803"/>
              <a:satOff val="29040"/>
              <a:lumOff val="36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latin typeface="Calibri" panose="020F0502020204030204" pitchFamily="34" charset="0"/>
              <a:ea typeface="Calibri" panose="020F0502020204030204" pitchFamily="34" charset="0"/>
              <a:cs typeface="Calibri" panose="020F0502020204030204" pitchFamily="34" charset="0"/>
            </a:rPr>
            <a:t>Focus and prioritisation</a:t>
          </a:r>
        </a:p>
      </dsp:txBody>
      <dsp:txXfrm>
        <a:off x="5991526" y="21240"/>
        <a:ext cx="2625947" cy="651394"/>
      </dsp:txXfrm>
    </dsp:sp>
    <dsp:sp modelId="{FF1C81B7-714A-4B59-A77F-37351F5A7D0A}">
      <dsp:nvSpPr>
        <dsp:cNvPr id="0" name=""/>
        <dsp:cNvSpPr/>
      </dsp:nvSpPr>
      <dsp:spPr>
        <a:xfrm>
          <a:off x="5991526" y="672634"/>
          <a:ext cx="2625947" cy="4147544"/>
        </a:xfrm>
        <a:prstGeom prst="rect">
          <a:avLst/>
        </a:prstGeom>
        <a:solidFill>
          <a:schemeClr val="accent4">
            <a:tint val="40000"/>
            <a:alpha val="90000"/>
            <a:hueOff val="-1180291"/>
            <a:satOff val="30633"/>
            <a:lumOff val="1946"/>
            <a:alphaOff val="0"/>
          </a:schemeClr>
        </a:solidFill>
        <a:ln w="12700" cap="flat" cmpd="sng" algn="ctr">
          <a:solidFill>
            <a:schemeClr val="accent4">
              <a:tint val="40000"/>
              <a:alpha val="90000"/>
              <a:hueOff val="-1180291"/>
              <a:satOff val="30633"/>
              <a:lumOff val="19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latin typeface="Calibri" panose="020F0502020204030204" pitchFamily="34" charset="0"/>
              <a:ea typeface="Calibri" panose="020F0502020204030204" pitchFamily="34" charset="0"/>
              <a:cs typeface="Calibri" panose="020F0502020204030204" pitchFamily="34" charset="0"/>
            </a:rPr>
            <a:t>We cannot give everything equal energy and attention at the same time</a:t>
          </a:r>
        </a:p>
        <a:p>
          <a:pPr marL="171450" lvl="1" indent="-171450" algn="l" defTabSz="800100">
            <a:lnSpc>
              <a:spcPct val="90000"/>
            </a:lnSpc>
            <a:spcBef>
              <a:spcPct val="0"/>
            </a:spcBef>
            <a:spcAft>
              <a:spcPct val="15000"/>
            </a:spcAft>
            <a:buChar char="•"/>
          </a:pPr>
          <a:r>
            <a:rPr lang="en-GB" sz="1800" kern="1200">
              <a:latin typeface="Calibri" panose="020F0502020204030204" pitchFamily="34" charset="0"/>
              <a:ea typeface="Calibri" panose="020F0502020204030204" pitchFamily="34" charset="0"/>
              <a:cs typeface="Calibri" panose="020F0502020204030204" pitchFamily="34" charset="0"/>
            </a:rPr>
            <a:t>Strategic focus enables alignment and meaningful delivery.</a:t>
          </a:r>
        </a:p>
        <a:p>
          <a:pPr marL="171450" lvl="1" indent="-171450" algn="l" defTabSz="800100">
            <a:lnSpc>
              <a:spcPct val="90000"/>
            </a:lnSpc>
            <a:spcBef>
              <a:spcPct val="0"/>
            </a:spcBef>
            <a:spcAft>
              <a:spcPct val="15000"/>
            </a:spcAft>
            <a:buChar char="•"/>
          </a:pPr>
          <a:r>
            <a:rPr lang="en-GB" sz="1800" b="1" kern="1200">
              <a:latin typeface="Calibri" panose="020F0502020204030204" pitchFamily="34" charset="0"/>
              <a:ea typeface="Calibri" panose="020F0502020204030204" pitchFamily="34" charset="0"/>
              <a:cs typeface="Calibri" panose="020F0502020204030204" pitchFamily="34" charset="0"/>
            </a:rPr>
            <a:t>Implication: we will concentrate effort on a smaller number of shared priorities and sequence our work.</a:t>
          </a:r>
        </a:p>
      </dsp:txBody>
      <dsp:txXfrm>
        <a:off x="5991526" y="672634"/>
        <a:ext cx="2625947" cy="4147544"/>
      </dsp:txXfrm>
    </dsp:sp>
    <dsp:sp modelId="{1BF547AD-DF6A-4073-B79B-36A3B6FB9E9F}">
      <dsp:nvSpPr>
        <dsp:cNvPr id="0" name=""/>
        <dsp:cNvSpPr/>
      </dsp:nvSpPr>
      <dsp:spPr>
        <a:xfrm>
          <a:off x="8985105" y="21240"/>
          <a:ext cx="2625947" cy="651394"/>
        </a:xfrm>
        <a:prstGeom prst="rect">
          <a:avLst/>
        </a:prstGeom>
        <a:solidFill>
          <a:schemeClr val="accent4">
            <a:hueOff val="-2377205"/>
            <a:satOff val="43560"/>
            <a:lumOff val="5490"/>
            <a:alphaOff val="0"/>
          </a:schemeClr>
        </a:solidFill>
        <a:ln w="12700" cap="flat" cmpd="sng" algn="ctr">
          <a:solidFill>
            <a:schemeClr val="accent4">
              <a:hueOff val="-2377205"/>
              <a:satOff val="43560"/>
              <a:lumOff val="5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latin typeface="Calibri" panose="020F0502020204030204" pitchFamily="34" charset="0"/>
              <a:ea typeface="Calibri" panose="020F0502020204030204" pitchFamily="34" charset="0"/>
              <a:cs typeface="Calibri" panose="020F0502020204030204" pitchFamily="34" charset="0"/>
            </a:rPr>
            <a:t>Transparency and learning</a:t>
          </a:r>
        </a:p>
      </dsp:txBody>
      <dsp:txXfrm>
        <a:off x="8985105" y="21240"/>
        <a:ext cx="2625947" cy="651394"/>
      </dsp:txXfrm>
    </dsp:sp>
    <dsp:sp modelId="{5A607961-5204-4029-9DEA-7EA2735FEE8A}">
      <dsp:nvSpPr>
        <dsp:cNvPr id="0" name=""/>
        <dsp:cNvSpPr/>
      </dsp:nvSpPr>
      <dsp:spPr>
        <a:xfrm>
          <a:off x="8985105" y="672634"/>
          <a:ext cx="2625947" cy="4147544"/>
        </a:xfrm>
        <a:prstGeom prst="rect">
          <a:avLst/>
        </a:prstGeom>
        <a:solidFill>
          <a:schemeClr val="accent4">
            <a:tint val="40000"/>
            <a:alpha val="90000"/>
            <a:hueOff val="-1770437"/>
            <a:satOff val="45949"/>
            <a:lumOff val="2919"/>
            <a:alphaOff val="0"/>
          </a:schemeClr>
        </a:solidFill>
        <a:ln w="12700" cap="flat" cmpd="sng" algn="ctr">
          <a:solidFill>
            <a:schemeClr val="accent4">
              <a:tint val="40000"/>
              <a:alpha val="90000"/>
              <a:hueOff val="-1770437"/>
              <a:satOff val="45949"/>
              <a:lumOff val="29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latin typeface="Calibri" panose="020F0502020204030204" pitchFamily="34" charset="0"/>
              <a:ea typeface="Calibri" panose="020F0502020204030204" pitchFamily="34" charset="0"/>
              <a:cs typeface="Calibri" panose="020F0502020204030204" pitchFamily="34" charset="0"/>
            </a:rPr>
            <a:t>Alignment grows through dialogue and shared decision-making, not mandate</a:t>
          </a:r>
        </a:p>
        <a:p>
          <a:pPr marL="171450" lvl="1" indent="-171450" algn="l" defTabSz="800100">
            <a:lnSpc>
              <a:spcPct val="90000"/>
            </a:lnSpc>
            <a:spcBef>
              <a:spcPct val="0"/>
            </a:spcBef>
            <a:spcAft>
              <a:spcPct val="15000"/>
            </a:spcAft>
            <a:buChar char="•"/>
          </a:pPr>
          <a:r>
            <a:rPr lang="en-GB" sz="1800" kern="1200">
              <a:latin typeface="Calibri" panose="020F0502020204030204" pitchFamily="34" charset="0"/>
              <a:ea typeface="Calibri" panose="020F0502020204030204" pitchFamily="34" charset="0"/>
              <a:cs typeface="Calibri" panose="020F0502020204030204" pitchFamily="34" charset="0"/>
            </a:rPr>
            <a:t>We learn from each other so excellence in one area becomes strength everywhere</a:t>
          </a:r>
        </a:p>
        <a:p>
          <a:pPr marL="171450" lvl="1" indent="-171450" algn="l" defTabSz="800100">
            <a:lnSpc>
              <a:spcPct val="90000"/>
            </a:lnSpc>
            <a:spcBef>
              <a:spcPct val="0"/>
            </a:spcBef>
            <a:spcAft>
              <a:spcPct val="15000"/>
            </a:spcAft>
            <a:buChar char="•"/>
          </a:pPr>
          <a:r>
            <a:rPr lang="en-GB" sz="1800" kern="1200">
              <a:latin typeface="Calibri" panose="020F0502020204030204" pitchFamily="34" charset="0"/>
              <a:ea typeface="Calibri" panose="020F0502020204030204" pitchFamily="34" charset="0"/>
              <a:cs typeface="Calibri" panose="020F0502020204030204" pitchFamily="34" charset="0"/>
            </a:rPr>
            <a:t>We adapt our modes of change intentionally</a:t>
          </a:r>
        </a:p>
        <a:p>
          <a:pPr marL="171450" lvl="1" indent="-171450" algn="l" defTabSz="800100">
            <a:lnSpc>
              <a:spcPct val="90000"/>
            </a:lnSpc>
            <a:spcBef>
              <a:spcPct val="0"/>
            </a:spcBef>
            <a:spcAft>
              <a:spcPct val="15000"/>
            </a:spcAft>
            <a:buChar char="•"/>
          </a:pPr>
          <a:r>
            <a:rPr lang="en-GB" sz="1800" b="1" kern="1200">
              <a:latin typeface="Calibri" panose="020F0502020204030204" pitchFamily="34" charset="0"/>
              <a:ea typeface="Calibri" panose="020F0502020204030204" pitchFamily="34" charset="0"/>
              <a:cs typeface="Calibri" panose="020F0502020204030204" pitchFamily="34" charset="0"/>
            </a:rPr>
            <a:t>Implication: we will review progress regularly, make clear decisions, and adjust based on learning.  </a:t>
          </a:r>
        </a:p>
      </dsp:txBody>
      <dsp:txXfrm>
        <a:off x="8985105" y="672634"/>
        <a:ext cx="2625947" cy="414754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E8AFF-A02C-F043-B9C1-5CD9C13D7AF6}" type="datetimeFigureOut">
              <a:rPr lang="en-US" smtClean="0"/>
              <a:t>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D3C33-0D26-1D4D-8462-1A3E81CAE05B}" type="slidenum">
              <a:rPr lang="en-US" smtClean="0"/>
              <a:t>‹#›</a:t>
            </a:fld>
            <a:endParaRPr lang="en-US"/>
          </a:p>
        </p:txBody>
      </p:sp>
    </p:spTree>
    <p:extLst>
      <p:ext uri="{BB962C8B-B14F-4D97-AF65-F5344CB8AC3E}">
        <p14:creationId xmlns:p14="http://schemas.microsoft.com/office/powerpoint/2010/main" val="7849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9C395-1081-B8A5-3A65-EB0AE2559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608B0-FF45-8235-57E8-6B6346728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3C914-37F8-4F78-586E-84835B5F720C}"/>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9A15E260-BCCE-8EB4-F7F0-D39E5A35A2E9}"/>
              </a:ext>
            </a:extLst>
          </p:cNvPr>
          <p:cNvSpPr>
            <a:spLocks noGrp="1"/>
          </p:cNvSpPr>
          <p:nvPr>
            <p:ph type="sldNum" sz="quarter" idx="5"/>
          </p:nvPr>
        </p:nvSpPr>
        <p:spPr/>
        <p:txBody>
          <a:bodyPr/>
          <a:lstStyle/>
          <a:p>
            <a:fld id="{DD3D3C33-0D26-1D4D-8462-1A3E81CAE05B}" type="slidenum">
              <a:rPr lang="en-US" smtClean="0"/>
              <a:t>2</a:t>
            </a:fld>
            <a:endParaRPr lang="en-US"/>
          </a:p>
        </p:txBody>
      </p:sp>
    </p:spTree>
    <p:extLst>
      <p:ext uri="{BB962C8B-B14F-4D97-AF65-F5344CB8AC3E}">
        <p14:creationId xmlns:p14="http://schemas.microsoft.com/office/powerpoint/2010/main" val="3501003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BFD93-5638-D2AE-2A40-983E49C9E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44F72-8458-AE89-14D9-6D470B5FF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5796D-D782-7C25-B66A-D2C9A86C55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8A1C93-EE31-7C75-FC33-59F64E229650}"/>
              </a:ext>
            </a:extLst>
          </p:cNvPr>
          <p:cNvSpPr>
            <a:spLocks noGrp="1"/>
          </p:cNvSpPr>
          <p:nvPr>
            <p:ph type="sldNum" sz="quarter" idx="5"/>
          </p:nvPr>
        </p:nvSpPr>
        <p:spPr/>
        <p:txBody>
          <a:bodyPr/>
          <a:lstStyle/>
          <a:p>
            <a:fld id="{DD3D3C33-0D26-1D4D-8462-1A3E81CAE05B}" type="slidenum">
              <a:rPr lang="en-US" smtClean="0"/>
              <a:t>11</a:t>
            </a:fld>
            <a:endParaRPr lang="en-US"/>
          </a:p>
        </p:txBody>
      </p:sp>
    </p:spTree>
    <p:extLst>
      <p:ext uri="{BB962C8B-B14F-4D97-AF65-F5344CB8AC3E}">
        <p14:creationId xmlns:p14="http://schemas.microsoft.com/office/powerpoint/2010/main" val="270606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F99CA-BB17-F858-BFC3-A7C3FB04E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3EF7F-62C3-2D04-E819-F3180D032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1D4ED-BE41-14E1-D345-1C8FCB98AA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ECA50B-595D-C680-F412-DF8F5E4EB61A}"/>
              </a:ext>
            </a:extLst>
          </p:cNvPr>
          <p:cNvSpPr>
            <a:spLocks noGrp="1"/>
          </p:cNvSpPr>
          <p:nvPr>
            <p:ph type="sldNum" sz="quarter" idx="5"/>
          </p:nvPr>
        </p:nvSpPr>
        <p:spPr/>
        <p:txBody>
          <a:bodyPr/>
          <a:lstStyle/>
          <a:p>
            <a:fld id="{DD3D3C33-0D26-1D4D-8462-1A3E81CAE05B}" type="slidenum">
              <a:rPr lang="en-US" smtClean="0"/>
              <a:t>12</a:t>
            </a:fld>
            <a:endParaRPr lang="en-US"/>
          </a:p>
        </p:txBody>
      </p:sp>
    </p:spTree>
    <p:extLst>
      <p:ext uri="{BB962C8B-B14F-4D97-AF65-F5344CB8AC3E}">
        <p14:creationId xmlns:p14="http://schemas.microsoft.com/office/powerpoint/2010/main" val="1412031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DA2B-5A2B-2D26-ED4B-8CD738171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0015F-B89D-E370-3BA7-5222294FA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FF294-0272-3D30-8857-2814321E04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34C90D-EAFF-C9EE-2F16-ED30866573B7}"/>
              </a:ext>
            </a:extLst>
          </p:cNvPr>
          <p:cNvSpPr>
            <a:spLocks noGrp="1"/>
          </p:cNvSpPr>
          <p:nvPr>
            <p:ph type="sldNum" sz="quarter" idx="5"/>
          </p:nvPr>
        </p:nvSpPr>
        <p:spPr/>
        <p:txBody>
          <a:bodyPr/>
          <a:lstStyle/>
          <a:p>
            <a:fld id="{DD3D3C33-0D26-1D4D-8462-1A3E81CAE05B}" type="slidenum">
              <a:rPr lang="en-US" smtClean="0"/>
              <a:t>13</a:t>
            </a:fld>
            <a:endParaRPr lang="en-US"/>
          </a:p>
        </p:txBody>
      </p:sp>
    </p:spTree>
    <p:extLst>
      <p:ext uri="{BB962C8B-B14F-4D97-AF65-F5344CB8AC3E}">
        <p14:creationId xmlns:p14="http://schemas.microsoft.com/office/powerpoint/2010/main" val="280679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BF454-C9AA-5567-1218-CD4F9AA8D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60F37-1133-4D40-8F3C-C8CF50A6D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617C6-884D-2690-9466-2739728ACD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D401EEA-EB03-B674-DBE5-799134339210}"/>
              </a:ext>
            </a:extLst>
          </p:cNvPr>
          <p:cNvSpPr>
            <a:spLocks noGrp="1"/>
          </p:cNvSpPr>
          <p:nvPr>
            <p:ph type="sldNum" sz="quarter" idx="5"/>
          </p:nvPr>
        </p:nvSpPr>
        <p:spPr/>
        <p:txBody>
          <a:bodyPr/>
          <a:lstStyle/>
          <a:p>
            <a:fld id="{DD3D3C33-0D26-1D4D-8462-1A3E81CAE05B}" type="slidenum">
              <a:rPr lang="en-US" smtClean="0"/>
              <a:t>14</a:t>
            </a:fld>
            <a:endParaRPr lang="en-US"/>
          </a:p>
        </p:txBody>
      </p:sp>
    </p:spTree>
    <p:extLst>
      <p:ext uri="{BB962C8B-B14F-4D97-AF65-F5344CB8AC3E}">
        <p14:creationId xmlns:p14="http://schemas.microsoft.com/office/powerpoint/2010/main" val="4043718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97-EC69-726A-7DC9-6F352A9FA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6FFE0-654E-B8B6-77EB-CBC60C8C1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99519-D1BF-96CE-822E-51C48A1EC2D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8DD945-3877-0F43-2BA0-7E5B35DB2DC5}"/>
              </a:ext>
            </a:extLst>
          </p:cNvPr>
          <p:cNvSpPr>
            <a:spLocks noGrp="1"/>
          </p:cNvSpPr>
          <p:nvPr>
            <p:ph type="sldNum" sz="quarter" idx="5"/>
          </p:nvPr>
        </p:nvSpPr>
        <p:spPr/>
        <p:txBody>
          <a:bodyPr/>
          <a:lstStyle/>
          <a:p>
            <a:fld id="{DD3D3C33-0D26-1D4D-8462-1A3E81CAE05B}" type="slidenum">
              <a:rPr lang="en-US" smtClean="0"/>
              <a:t>15</a:t>
            </a:fld>
            <a:endParaRPr lang="en-US"/>
          </a:p>
        </p:txBody>
      </p:sp>
    </p:spTree>
    <p:extLst>
      <p:ext uri="{BB962C8B-B14F-4D97-AF65-F5344CB8AC3E}">
        <p14:creationId xmlns:p14="http://schemas.microsoft.com/office/powerpoint/2010/main" val="180440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A8E4B-A369-40AD-7F61-5F9B1AB09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F38E9-E694-412A-AAB2-C4864C359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3195B-0AAA-9E6A-EBAE-B12A9E9B81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661E2CB-BA60-1146-5F43-64BD51F94960}"/>
              </a:ext>
            </a:extLst>
          </p:cNvPr>
          <p:cNvSpPr>
            <a:spLocks noGrp="1"/>
          </p:cNvSpPr>
          <p:nvPr>
            <p:ph type="sldNum" sz="quarter" idx="5"/>
          </p:nvPr>
        </p:nvSpPr>
        <p:spPr/>
        <p:txBody>
          <a:bodyPr/>
          <a:lstStyle/>
          <a:p>
            <a:fld id="{DD3D3C33-0D26-1D4D-8462-1A3E81CAE05B}" type="slidenum">
              <a:rPr lang="en-US" smtClean="0"/>
              <a:t>16</a:t>
            </a:fld>
            <a:endParaRPr lang="en-US"/>
          </a:p>
        </p:txBody>
      </p:sp>
    </p:spTree>
    <p:extLst>
      <p:ext uri="{BB962C8B-B14F-4D97-AF65-F5344CB8AC3E}">
        <p14:creationId xmlns:p14="http://schemas.microsoft.com/office/powerpoint/2010/main" val="828619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CB52-26B4-43B5-2493-3CB591195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D7087-8129-2F6D-DB1B-B8881E00B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193E3-84DF-FD58-7D83-FFB3E92828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7DD6AD-525E-450E-1E65-F8D6AA721996}"/>
              </a:ext>
            </a:extLst>
          </p:cNvPr>
          <p:cNvSpPr>
            <a:spLocks noGrp="1"/>
          </p:cNvSpPr>
          <p:nvPr>
            <p:ph type="sldNum" sz="quarter" idx="5"/>
          </p:nvPr>
        </p:nvSpPr>
        <p:spPr/>
        <p:txBody>
          <a:bodyPr/>
          <a:lstStyle/>
          <a:p>
            <a:fld id="{DD3D3C33-0D26-1D4D-8462-1A3E81CAE05B}" type="slidenum">
              <a:rPr lang="en-US" smtClean="0"/>
              <a:t>17</a:t>
            </a:fld>
            <a:endParaRPr lang="en-US"/>
          </a:p>
        </p:txBody>
      </p:sp>
    </p:spTree>
    <p:extLst>
      <p:ext uri="{BB962C8B-B14F-4D97-AF65-F5344CB8AC3E}">
        <p14:creationId xmlns:p14="http://schemas.microsoft.com/office/powerpoint/2010/main" val="2114495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8715-8740-F3FD-4B9E-D3E6E3E82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FE061-8A93-B09A-2307-F1F06D8AD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DF0AC-3F21-AD63-1BCD-89F2CB87B76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B660B2-C64F-5E4C-8EC6-02ACCE8223BF}"/>
              </a:ext>
            </a:extLst>
          </p:cNvPr>
          <p:cNvSpPr>
            <a:spLocks noGrp="1"/>
          </p:cNvSpPr>
          <p:nvPr>
            <p:ph type="sldNum" sz="quarter" idx="5"/>
          </p:nvPr>
        </p:nvSpPr>
        <p:spPr/>
        <p:txBody>
          <a:bodyPr/>
          <a:lstStyle/>
          <a:p>
            <a:fld id="{DD3D3C33-0D26-1D4D-8462-1A3E81CAE05B}" type="slidenum">
              <a:rPr lang="en-US" smtClean="0"/>
              <a:t>18</a:t>
            </a:fld>
            <a:endParaRPr lang="en-US"/>
          </a:p>
        </p:txBody>
      </p:sp>
    </p:spTree>
    <p:extLst>
      <p:ext uri="{BB962C8B-B14F-4D97-AF65-F5344CB8AC3E}">
        <p14:creationId xmlns:p14="http://schemas.microsoft.com/office/powerpoint/2010/main" val="2797000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E4059-0041-A4CE-7F50-F1C4F6587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2CED7-B5C3-575B-8E8C-A9EE514BF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36E33-4919-E58A-0638-E14CC2AFF9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7BDE0D-5D3D-C89A-A883-5FF0F9036449}"/>
              </a:ext>
            </a:extLst>
          </p:cNvPr>
          <p:cNvSpPr>
            <a:spLocks noGrp="1"/>
          </p:cNvSpPr>
          <p:nvPr>
            <p:ph type="sldNum" sz="quarter" idx="5"/>
          </p:nvPr>
        </p:nvSpPr>
        <p:spPr/>
        <p:txBody>
          <a:bodyPr/>
          <a:lstStyle/>
          <a:p>
            <a:fld id="{DD3D3C33-0D26-1D4D-8462-1A3E81CAE05B}" type="slidenum">
              <a:rPr lang="en-US" smtClean="0"/>
              <a:t>19</a:t>
            </a:fld>
            <a:endParaRPr lang="en-US"/>
          </a:p>
        </p:txBody>
      </p:sp>
    </p:spTree>
    <p:extLst>
      <p:ext uri="{BB962C8B-B14F-4D97-AF65-F5344CB8AC3E}">
        <p14:creationId xmlns:p14="http://schemas.microsoft.com/office/powerpoint/2010/main" val="2400620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E4059-0041-A4CE-7F50-F1C4F6587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2CED7-B5C3-575B-8E8C-A9EE514BF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36E33-4919-E58A-0638-E14CC2AFF9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7BDE0D-5D3D-C89A-A883-5FF0F9036449}"/>
              </a:ext>
            </a:extLst>
          </p:cNvPr>
          <p:cNvSpPr>
            <a:spLocks noGrp="1"/>
          </p:cNvSpPr>
          <p:nvPr>
            <p:ph type="sldNum" sz="quarter" idx="5"/>
          </p:nvPr>
        </p:nvSpPr>
        <p:spPr/>
        <p:txBody>
          <a:bodyPr/>
          <a:lstStyle/>
          <a:p>
            <a:fld id="{DD3D3C33-0D26-1D4D-8462-1A3E81CAE05B}" type="slidenum">
              <a:rPr lang="en-US" smtClean="0"/>
              <a:t>20</a:t>
            </a:fld>
            <a:endParaRPr lang="en-US"/>
          </a:p>
        </p:txBody>
      </p:sp>
    </p:spTree>
    <p:extLst>
      <p:ext uri="{BB962C8B-B14F-4D97-AF65-F5344CB8AC3E}">
        <p14:creationId xmlns:p14="http://schemas.microsoft.com/office/powerpoint/2010/main" val="107881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DE515-A75F-71BD-016F-4110DC89E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9D568-6F53-7298-410D-14DE93866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3D229-8798-C99E-F701-157E3A6B22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245B6C-AD15-5D66-6AEB-9B118EA06625}"/>
              </a:ext>
            </a:extLst>
          </p:cNvPr>
          <p:cNvSpPr>
            <a:spLocks noGrp="1"/>
          </p:cNvSpPr>
          <p:nvPr>
            <p:ph type="sldNum" sz="quarter" idx="5"/>
          </p:nvPr>
        </p:nvSpPr>
        <p:spPr/>
        <p:txBody>
          <a:bodyPr/>
          <a:lstStyle/>
          <a:p>
            <a:fld id="{DD3D3C33-0D26-1D4D-8462-1A3E81CAE05B}" type="slidenum">
              <a:rPr lang="en-US" smtClean="0"/>
              <a:t>3</a:t>
            </a:fld>
            <a:endParaRPr lang="en-US"/>
          </a:p>
        </p:txBody>
      </p:sp>
    </p:spTree>
    <p:extLst>
      <p:ext uri="{BB962C8B-B14F-4D97-AF65-F5344CB8AC3E}">
        <p14:creationId xmlns:p14="http://schemas.microsoft.com/office/powerpoint/2010/main" val="68751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E4059-0041-A4CE-7F50-F1C4F6587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2CED7-B5C3-575B-8E8C-A9EE514BF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36E33-4919-E58A-0638-E14CC2AFF9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7BDE0D-5D3D-C89A-A883-5FF0F9036449}"/>
              </a:ext>
            </a:extLst>
          </p:cNvPr>
          <p:cNvSpPr>
            <a:spLocks noGrp="1"/>
          </p:cNvSpPr>
          <p:nvPr>
            <p:ph type="sldNum" sz="quarter" idx="5"/>
          </p:nvPr>
        </p:nvSpPr>
        <p:spPr/>
        <p:txBody>
          <a:bodyPr/>
          <a:lstStyle/>
          <a:p>
            <a:fld id="{DD3D3C33-0D26-1D4D-8462-1A3E81CAE05B}" type="slidenum">
              <a:rPr lang="en-US" smtClean="0"/>
              <a:t>21</a:t>
            </a:fld>
            <a:endParaRPr lang="en-US"/>
          </a:p>
        </p:txBody>
      </p:sp>
    </p:spTree>
    <p:extLst>
      <p:ext uri="{BB962C8B-B14F-4D97-AF65-F5344CB8AC3E}">
        <p14:creationId xmlns:p14="http://schemas.microsoft.com/office/powerpoint/2010/main" val="189140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A9ACB-D861-0864-9903-3F1AC2705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8157A-1FA2-E921-85B8-EC4FF41F7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EFF1E-7DDF-F419-A17A-D73F3CB7506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48E90C-0FFA-3DFD-2A48-A83DB70BB52B}"/>
              </a:ext>
            </a:extLst>
          </p:cNvPr>
          <p:cNvSpPr>
            <a:spLocks noGrp="1"/>
          </p:cNvSpPr>
          <p:nvPr>
            <p:ph type="sldNum" sz="quarter" idx="5"/>
          </p:nvPr>
        </p:nvSpPr>
        <p:spPr/>
        <p:txBody>
          <a:bodyPr/>
          <a:lstStyle/>
          <a:p>
            <a:fld id="{DD3D3C33-0D26-1D4D-8462-1A3E81CAE05B}" type="slidenum">
              <a:rPr lang="en-US" smtClean="0"/>
              <a:t>4</a:t>
            </a:fld>
            <a:endParaRPr lang="en-US"/>
          </a:p>
        </p:txBody>
      </p:sp>
    </p:spTree>
    <p:extLst>
      <p:ext uri="{BB962C8B-B14F-4D97-AF65-F5344CB8AC3E}">
        <p14:creationId xmlns:p14="http://schemas.microsoft.com/office/powerpoint/2010/main" val="6924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7000A-C769-A131-4B4C-058B7698D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A4BF0-4E5A-7F64-BBDA-15C36B75C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8BA08-C2FB-3973-CA68-A5A5DF3083B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EEE7CF-BE53-E626-F3BC-2CB0DD05CCC1}"/>
              </a:ext>
            </a:extLst>
          </p:cNvPr>
          <p:cNvSpPr>
            <a:spLocks noGrp="1"/>
          </p:cNvSpPr>
          <p:nvPr>
            <p:ph type="sldNum" sz="quarter" idx="5"/>
          </p:nvPr>
        </p:nvSpPr>
        <p:spPr/>
        <p:txBody>
          <a:bodyPr/>
          <a:lstStyle/>
          <a:p>
            <a:fld id="{DD3D3C33-0D26-1D4D-8462-1A3E81CAE05B}" type="slidenum">
              <a:rPr lang="en-US" smtClean="0"/>
              <a:t>5</a:t>
            </a:fld>
            <a:endParaRPr lang="en-US"/>
          </a:p>
        </p:txBody>
      </p:sp>
    </p:spTree>
    <p:extLst>
      <p:ext uri="{BB962C8B-B14F-4D97-AF65-F5344CB8AC3E}">
        <p14:creationId xmlns:p14="http://schemas.microsoft.com/office/powerpoint/2010/main" val="22857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FE080-26BC-415C-559C-221039A66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07F5F-7AEF-7B57-D7A1-5349694FE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C8DA6-8451-345E-30D9-597C8E4FB40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3C537E9-CA35-8DF1-32E4-CFE75D128FAB}"/>
              </a:ext>
            </a:extLst>
          </p:cNvPr>
          <p:cNvSpPr>
            <a:spLocks noGrp="1"/>
          </p:cNvSpPr>
          <p:nvPr>
            <p:ph type="sldNum" sz="quarter" idx="5"/>
          </p:nvPr>
        </p:nvSpPr>
        <p:spPr/>
        <p:txBody>
          <a:bodyPr/>
          <a:lstStyle/>
          <a:p>
            <a:fld id="{DD3D3C33-0D26-1D4D-8462-1A3E81CAE05B}" type="slidenum">
              <a:rPr lang="en-US" smtClean="0"/>
              <a:t>6</a:t>
            </a:fld>
            <a:endParaRPr lang="en-US"/>
          </a:p>
        </p:txBody>
      </p:sp>
    </p:spTree>
    <p:extLst>
      <p:ext uri="{BB962C8B-B14F-4D97-AF65-F5344CB8AC3E}">
        <p14:creationId xmlns:p14="http://schemas.microsoft.com/office/powerpoint/2010/main" val="318423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9336-A8B2-3F67-374C-49C7D6283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10D04-255D-A208-0E97-2174F4FAC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7FE9F-39CF-D741-BCA7-09A62E8B647E}"/>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FE1E759E-4097-09FA-44E6-5F8EF1E98B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D3C33-0D26-1D4D-8462-1A3E81CAE0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113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06C1-97C9-6CD1-2AEE-C890AD782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96AAF-EC11-5D26-B5A0-595E9B35D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448A4-3D1D-F30F-1A7E-49D2120BF13F}"/>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D5D6A89A-45BC-F012-A53C-D06FBAB2B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D3C33-0D26-1D4D-8462-1A3E81CAE0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9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D20A0-0B6C-8F7E-FA3D-0C46FB3C4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E5D84-1403-FCF0-D1A3-1549D82D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97D24-38A5-8903-AB6D-E3889EA967AF}"/>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3193ED55-923E-42EE-5AC1-6F1E81D71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D3C33-0D26-1D4D-8462-1A3E81CAE0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0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386A-DB41-6EE3-B2F4-1E4A2296D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FFAE3-D208-35C7-BDF9-F1EA7FB66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73165-7542-EAFA-6341-388EE8F648A9}"/>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87875772-E74B-946E-2F57-BEAFA6C10E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D3C33-0D26-1D4D-8462-1A3E81CAE0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84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9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5128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3241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70490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28941"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74846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7091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295743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49612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167427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66712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4887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3853" y="2084269"/>
            <a:ext cx="10058400" cy="5657850"/>
          </a:xfrm>
          <a:prstGeom prst="rect">
            <a:avLst/>
          </a:prstGeom>
        </p:spPr>
      </p:pic>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35831" t="14493" r="24462"/>
          <a:stretch/>
        </p:blipFill>
        <p:spPr>
          <a:xfrm>
            <a:off x="5762210" y="217315"/>
            <a:ext cx="5571083" cy="6748262"/>
          </a:xfrm>
          <a:prstGeom prst="rect">
            <a:avLst/>
          </a:prstGeom>
        </p:spPr>
      </p:pic>
    </p:spTree>
    <p:extLst>
      <p:ext uri="{BB962C8B-B14F-4D97-AF65-F5344CB8AC3E}">
        <p14:creationId xmlns:p14="http://schemas.microsoft.com/office/powerpoint/2010/main" val="30061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1161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88121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9065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28839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112260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388957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27379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83857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33709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3328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533601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8823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44866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241445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07053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93874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988941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63009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11005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83181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7267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380569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05393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079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50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8244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12298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66725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6409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72835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81704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5241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40208" t="730" r="33356" b="15243"/>
          <a:stretch/>
        </p:blipFill>
        <p:spPr>
          <a:xfrm>
            <a:off x="5980385" y="-352782"/>
            <a:ext cx="4067539" cy="7272148"/>
          </a:xfrm>
          <a:prstGeom prst="rect">
            <a:avLst/>
          </a:prstGeom>
        </p:spPr>
      </p:pic>
    </p:spTree>
    <p:extLst>
      <p:ext uri="{BB962C8B-B14F-4D97-AF65-F5344CB8AC3E}">
        <p14:creationId xmlns:p14="http://schemas.microsoft.com/office/powerpoint/2010/main" val="740671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788234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252029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386482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10766808"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187605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175655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1807616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3000024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1512621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400635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74373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686261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2190348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979718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a:solidFill>
                  <a:schemeClr val="bg1"/>
                </a:solidFill>
                <a:effectLst/>
                <a:latin typeface="+mn-lt"/>
                <a:ea typeface="+mn-ea"/>
                <a:cs typeface="+mn-cs"/>
              </a:rPr>
              <a:t>Contact us</a:t>
            </a:r>
          </a:p>
          <a:p>
            <a:br>
              <a:rPr lang="en-GB" sz="1200" kern="1200">
                <a:solidFill>
                  <a:schemeClr val="bg1"/>
                </a:solidFill>
                <a:effectLst/>
                <a:latin typeface="+mn-lt"/>
                <a:ea typeface="+mn-ea"/>
                <a:cs typeface="+mn-cs"/>
              </a:rPr>
            </a:br>
            <a:r>
              <a:rPr lang="en-GB" sz="1200" kern="1200">
                <a:solidFill>
                  <a:schemeClr val="bg1"/>
                </a:solidFill>
                <a:effectLst/>
                <a:latin typeface="+mn-lt"/>
                <a:ea typeface="+mn-ea"/>
                <a:cs typeface="+mn-cs"/>
              </a:rPr>
              <a:t>East London NHS Foundation Trust</a:t>
            </a:r>
          </a:p>
          <a:p>
            <a:r>
              <a:rPr lang="en-GB" sz="1200" kern="1200">
                <a:solidFill>
                  <a:schemeClr val="bg1"/>
                </a:solidFill>
                <a:effectLst/>
                <a:latin typeface="+mn-lt"/>
                <a:ea typeface="+mn-ea"/>
                <a:cs typeface="+mn-cs"/>
              </a:rPr>
              <a:t>Robert Dolan House</a:t>
            </a:r>
          </a:p>
          <a:p>
            <a:r>
              <a:rPr lang="en-GB" sz="1200" kern="1200">
                <a:solidFill>
                  <a:schemeClr val="bg1"/>
                </a:solidFill>
                <a:effectLst/>
                <a:latin typeface="+mn-lt"/>
                <a:ea typeface="+mn-ea"/>
                <a:cs typeface="+mn-cs"/>
              </a:rPr>
              <a:t>Trust Headquarters</a:t>
            </a:r>
          </a:p>
          <a:p>
            <a:r>
              <a:rPr lang="en-GB" sz="1200" kern="1200">
                <a:solidFill>
                  <a:schemeClr val="bg1"/>
                </a:solidFill>
                <a:effectLst/>
                <a:latin typeface="+mn-lt"/>
                <a:ea typeface="+mn-ea"/>
                <a:cs typeface="+mn-cs"/>
              </a:rPr>
              <a:t>9 </a:t>
            </a:r>
            <a:r>
              <a:rPr lang="en-GB" sz="1200" kern="1200" err="1">
                <a:solidFill>
                  <a:schemeClr val="bg1"/>
                </a:solidFill>
                <a:effectLst/>
                <a:latin typeface="+mn-lt"/>
                <a:ea typeface="+mn-ea"/>
                <a:cs typeface="+mn-cs"/>
              </a:rPr>
              <a:t>Alie</a:t>
            </a:r>
            <a:r>
              <a:rPr lang="en-GB" sz="1200" kern="1200">
                <a:solidFill>
                  <a:schemeClr val="bg1"/>
                </a:solidFill>
                <a:effectLst/>
                <a:latin typeface="+mn-lt"/>
                <a:ea typeface="+mn-ea"/>
                <a:cs typeface="+mn-cs"/>
              </a:rPr>
              <a:t> Street</a:t>
            </a:r>
          </a:p>
          <a:p>
            <a:r>
              <a:rPr lang="en-GB" sz="1200" kern="1200">
                <a:solidFill>
                  <a:schemeClr val="bg1"/>
                </a:solidFill>
                <a:effectLst/>
                <a:latin typeface="+mn-lt"/>
                <a:ea typeface="+mn-ea"/>
                <a:cs typeface="+mn-cs"/>
              </a:rPr>
              <a:t>London E1 8DE</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Tel: 020 8548 5550</a:t>
            </a:r>
          </a:p>
          <a:p>
            <a:r>
              <a:rPr lang="en-GB" sz="1200" kern="1200">
                <a:solidFill>
                  <a:schemeClr val="bg1"/>
                </a:solidFill>
                <a:effectLst/>
                <a:latin typeface="+mn-lt"/>
                <a:ea typeface="+mn-ea"/>
                <a:cs typeface="+mn-cs"/>
              </a:rPr>
              <a:t>Email: </a:t>
            </a:r>
            <a:r>
              <a:rPr lang="en-GB" sz="1200" kern="1200" err="1">
                <a:solidFill>
                  <a:schemeClr val="bg1"/>
                </a:solidFill>
                <a:effectLst/>
                <a:latin typeface="+mn-lt"/>
                <a:ea typeface="+mn-ea"/>
                <a:cs typeface="+mn-cs"/>
              </a:rPr>
              <a:t>elft.communications@nhs.net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Web: </a:t>
            </a:r>
            <a:r>
              <a:rPr lang="en-GB" sz="1200" kern="1200" err="1">
                <a:solidFill>
                  <a:schemeClr val="bg1"/>
                </a:solidFill>
                <a:effectLst/>
                <a:latin typeface="+mn-lt"/>
                <a:ea typeface="+mn-ea"/>
                <a:cs typeface="+mn-cs"/>
              </a:rPr>
              <a:t>elft.nhs.uk</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NHS_ELFT</a:t>
            </a:r>
          </a:p>
          <a:p>
            <a:r>
              <a:rPr lang="en-GB" sz="1200" kern="1200">
                <a:solidFill>
                  <a:schemeClr val="bg1"/>
                </a:solidFill>
                <a:effectLst/>
                <a:latin typeface="+mn-lt"/>
                <a:ea typeface="+mn-ea"/>
                <a:cs typeface="+mn-cs"/>
              </a:rPr>
              <a:t>     </a:t>
            </a:r>
            <a:r>
              <a:rPr lang="en-GB" sz="1200" kern="1200" err="1">
                <a:solidFill>
                  <a:schemeClr val="bg1"/>
                </a:solidFill>
                <a:effectLst/>
                <a:latin typeface="+mn-lt"/>
                <a:ea typeface="+mn-ea"/>
                <a:cs typeface="+mn-cs"/>
              </a:rPr>
              <a:t>EastLondonNHSFoundationTrust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391302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4998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6666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129460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6/3/2026</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276164053"/>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7" r:id="rId3"/>
    <p:sldLayoutId id="2147483686" r:id="rId4"/>
    <p:sldLayoutId id="2147483685" r:id="rId5"/>
    <p:sldLayoutId id="2147483710" r:id="rId6"/>
    <p:sldLayoutId id="2147483711" r:id="rId7"/>
    <p:sldLayoutId id="2147483712" r:id="rId8"/>
    <p:sldLayoutId id="2147483713" r:id="rId9"/>
    <p:sldLayoutId id="2147483705" r:id="rId10"/>
    <p:sldLayoutId id="2147483706" r:id="rId11"/>
    <p:sldLayoutId id="2147483707" r:id="rId12"/>
    <p:sldLayoutId id="2147483708" r:id="rId13"/>
    <p:sldLayoutId id="2147483700" r:id="rId14"/>
    <p:sldLayoutId id="2147483701" r:id="rId15"/>
    <p:sldLayoutId id="2147483702" r:id="rId16"/>
    <p:sldLayoutId id="2147483703" r:id="rId17"/>
    <p:sldLayoutId id="2147483695" r:id="rId18"/>
    <p:sldLayoutId id="2147483696" r:id="rId19"/>
    <p:sldLayoutId id="2147483697" r:id="rId20"/>
    <p:sldLayoutId id="2147483698" r:id="rId21"/>
    <p:sldLayoutId id="2147483690" r:id="rId22"/>
    <p:sldLayoutId id="2147483691" r:id="rId23"/>
    <p:sldLayoutId id="2147483692" r:id="rId24"/>
    <p:sldLayoutId id="2147483693" r:id="rId25"/>
    <p:sldLayoutId id="2147483684" r:id="rId26"/>
    <p:sldLayoutId id="2147483662" r:id="rId27"/>
    <p:sldLayoutId id="2147483661" r:id="rId28"/>
    <p:sldLayoutId id="2147483656" r:id="rId29"/>
    <p:sldLayoutId id="2147483660" r:id="rId30"/>
    <p:sldLayoutId id="2147483678" r:id="rId31"/>
    <p:sldLayoutId id="2147483679" r:id="rId32"/>
    <p:sldLayoutId id="2147483680" r:id="rId33"/>
    <p:sldLayoutId id="2147483681" r:id="rId34"/>
    <p:sldLayoutId id="2147483682" r:id="rId35"/>
    <p:sldLayoutId id="2147483673" r:id="rId36"/>
    <p:sldLayoutId id="2147483674" r:id="rId37"/>
    <p:sldLayoutId id="2147483675" r:id="rId38"/>
    <p:sldLayoutId id="2147483676" r:id="rId39"/>
    <p:sldLayoutId id="2147483677" r:id="rId40"/>
    <p:sldLayoutId id="2147483668" r:id="rId41"/>
    <p:sldLayoutId id="2147483669" r:id="rId42"/>
    <p:sldLayoutId id="2147483670" r:id="rId43"/>
    <p:sldLayoutId id="2147483671" r:id="rId44"/>
    <p:sldLayoutId id="2147483672" r:id="rId45"/>
    <p:sldLayoutId id="2147483663" r:id="rId46"/>
    <p:sldLayoutId id="2147483664" r:id="rId47"/>
    <p:sldLayoutId id="2147483665" r:id="rId48"/>
    <p:sldLayoutId id="2147483666" r:id="rId49"/>
    <p:sldLayoutId id="2147483667" r:id="rId50"/>
    <p:sldLayoutId id="2147483655" r:id="rId51"/>
    <p:sldLayoutId id="2147483657" r:id="rId52"/>
    <p:sldLayoutId id="2147483717" r:id="rId53"/>
    <p:sldLayoutId id="2147483723" r:id="rId54"/>
    <p:sldLayoutId id="2147483724" r:id="rId55"/>
    <p:sldLayoutId id="2147483725" r:id="rId56"/>
    <p:sldLayoutId id="2147483728" r:id="rId57"/>
    <p:sldLayoutId id="2147483729" r:id="rId58"/>
    <p:sldLayoutId id="2147483658" r:id="rId59"/>
    <p:sldLayoutId id="2147483726" r:id="rId60"/>
    <p:sldLayoutId id="2147483727"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B1DF78-A55E-FA51-EF5C-E4CC551E377A}"/>
              </a:ext>
            </a:extLst>
          </p:cNvPr>
          <p:cNvSpPr>
            <a:spLocks noGrp="1"/>
          </p:cNvSpPr>
          <p:nvPr>
            <p:ph type="body" sz="quarter" idx="12"/>
          </p:nvPr>
        </p:nvSpPr>
        <p:spPr>
          <a:xfrm>
            <a:off x="861986" y="723014"/>
            <a:ext cx="6867884" cy="2440810"/>
          </a:xfrm>
        </p:spPr>
        <p:txBody>
          <a:bodyPr vert="horz" lIns="91440" tIns="45720" rIns="91440" bIns="45720" rtlCol="0" anchor="t">
            <a:normAutofit/>
          </a:bodyPr>
          <a:lstStyle/>
          <a:p>
            <a:pPr>
              <a:lnSpc>
                <a:spcPts val="4100"/>
              </a:lnSpc>
            </a:pPr>
            <a:r>
              <a:rPr lang="en-GB" sz="4800" b="1" dirty="0">
                <a:latin typeface="Calibri" panose="020F0502020204030204" pitchFamily="34" charset="0"/>
                <a:ea typeface="Calibri" panose="020F0502020204030204" pitchFamily="34" charset="0"/>
                <a:cs typeface="Calibri" panose="020F0502020204030204" pitchFamily="34" charset="0"/>
              </a:rPr>
              <a:t>Trust </a:t>
            </a:r>
            <a:r>
              <a:rPr lang="en-GB" sz="4800" dirty="0">
                <a:latin typeface="Calibri" panose="020F0502020204030204" pitchFamily="34" charset="0"/>
                <a:ea typeface="Calibri" panose="020F0502020204030204" pitchFamily="34" charset="0"/>
                <a:cs typeface="Calibri" panose="020F0502020204030204" pitchFamily="34" charset="0"/>
              </a:rPr>
              <a:t>S</a:t>
            </a:r>
            <a:r>
              <a:rPr lang="en-GB" sz="4800" b="1" dirty="0">
                <a:latin typeface="Calibri" panose="020F0502020204030204" pitchFamily="34" charset="0"/>
                <a:ea typeface="Calibri" panose="020F0502020204030204" pitchFamily="34" charset="0"/>
                <a:cs typeface="Calibri" panose="020F0502020204030204" pitchFamily="34" charset="0"/>
              </a:rPr>
              <a:t>trategy </a:t>
            </a:r>
            <a:r>
              <a:rPr lang="en-GB" sz="4800" dirty="0">
                <a:latin typeface="Calibri" panose="020F0502020204030204" pitchFamily="34" charset="0"/>
                <a:ea typeface="Calibri" panose="020F0502020204030204" pitchFamily="34" charset="0"/>
                <a:cs typeface="Calibri" panose="020F0502020204030204" pitchFamily="34" charset="0"/>
              </a:rPr>
              <a:t>D</a:t>
            </a:r>
            <a:r>
              <a:rPr lang="en-GB" sz="4800" b="1" dirty="0">
                <a:latin typeface="Calibri" panose="020F0502020204030204" pitchFamily="34" charset="0"/>
                <a:ea typeface="Calibri" panose="020F0502020204030204" pitchFamily="34" charset="0"/>
                <a:cs typeface="Calibri" panose="020F0502020204030204" pitchFamily="34" charset="0"/>
              </a:rPr>
              <a:t>elivery </a:t>
            </a:r>
            <a:r>
              <a:rPr lang="en-GB" sz="4800" dirty="0">
                <a:latin typeface="Calibri" panose="020F0502020204030204" pitchFamily="34" charset="0"/>
                <a:ea typeface="Calibri" panose="020F0502020204030204" pitchFamily="34" charset="0"/>
                <a:cs typeface="Calibri" panose="020F0502020204030204" pitchFamily="34" charset="0"/>
              </a:rPr>
              <a:t>Framework</a:t>
            </a:r>
            <a:endParaRPr lang="en-GB" sz="2000" dirty="0">
              <a:latin typeface="Calibri" panose="020F0502020204030204" pitchFamily="34" charset="0"/>
              <a:ea typeface="Calibri" panose="020F0502020204030204" pitchFamily="34" charset="0"/>
              <a:cs typeface="Calibri" panose="020F0502020204030204" pitchFamily="34" charset="0"/>
            </a:endParaRPr>
          </a:p>
          <a:p>
            <a:pPr>
              <a:lnSpc>
                <a:spcPts val="4100"/>
              </a:lnSpc>
            </a:pPr>
            <a:r>
              <a:rPr lang="en-GB" sz="2000" dirty="0">
                <a:latin typeface="Calibri" panose="020F0502020204030204" pitchFamily="34" charset="0"/>
                <a:ea typeface="Calibri" panose="020F0502020204030204" pitchFamily="34" charset="0"/>
                <a:cs typeface="Calibri" panose="020F0502020204030204" pitchFamily="34" charset="0"/>
              </a:rPr>
              <a:t>14/05/2026</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676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CF801-7CF3-2662-204C-0CAF888DEB3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095A135-68D6-25E7-5BDA-97190E659EB1}"/>
              </a:ext>
            </a:extLst>
          </p:cNvPr>
          <p:cNvSpPr>
            <a:spLocks noGrp="1"/>
          </p:cNvSpPr>
          <p:nvPr>
            <p:ph type="body" sz="quarter" idx="12"/>
          </p:nvPr>
        </p:nvSpPr>
        <p:spPr>
          <a:xfrm>
            <a:off x="454083" y="0"/>
            <a:ext cx="9214102" cy="779949"/>
          </a:xfrm>
        </p:spPr>
        <p:txBody>
          <a:bodyPr>
            <a:noAutofit/>
          </a:bodyPr>
          <a:lstStyle/>
          <a:p>
            <a:r>
              <a:rPr lang="en-GB" sz="2500" b="1" dirty="0">
                <a:latin typeface="Calibri" panose="020F0502020204030204" pitchFamily="34" charset="0"/>
                <a:ea typeface="Calibri" panose="020F0502020204030204" pitchFamily="34" charset="0"/>
                <a:cs typeface="Calibri" panose="020F0502020204030204" pitchFamily="34" charset="0"/>
              </a:rPr>
              <a:t>3. What the new strategy means for care at ELFT </a:t>
            </a:r>
          </a:p>
          <a:p>
            <a:r>
              <a:rPr lang="en-GB" sz="2500" b="1" noProof="0" dirty="0">
                <a:latin typeface="Calibri" panose="020F0502020204030204" pitchFamily="34" charset="0"/>
                <a:ea typeface="Calibri" panose="020F0502020204030204" pitchFamily="34" charset="0"/>
                <a:cs typeface="Calibri" panose="020F0502020204030204" pitchFamily="34" charset="0"/>
              </a:rPr>
              <a:t>	- Strengthen prevention and earlier help</a:t>
            </a:r>
          </a:p>
        </p:txBody>
      </p:sp>
      <p:graphicFrame>
        <p:nvGraphicFramePr>
          <p:cNvPr id="3" name="Table 2">
            <a:extLst>
              <a:ext uri="{FF2B5EF4-FFF2-40B4-BE49-F238E27FC236}">
                <a16:creationId xmlns:a16="http://schemas.microsoft.com/office/drawing/2014/main" id="{C41F389D-D466-C5ED-5600-BE209D9FE4C4}"/>
              </a:ext>
            </a:extLst>
          </p:cNvPr>
          <p:cNvGraphicFramePr>
            <a:graphicFrameLocks noGrp="1"/>
          </p:cNvGraphicFramePr>
          <p:nvPr>
            <p:extLst>
              <p:ext uri="{D42A27DB-BD31-4B8C-83A1-F6EECF244321}">
                <p14:modId xmlns:p14="http://schemas.microsoft.com/office/powerpoint/2010/main" val="4012712464"/>
              </p:ext>
            </p:extLst>
          </p:nvPr>
        </p:nvGraphicFramePr>
        <p:xfrm>
          <a:off x="0" y="807720"/>
          <a:ext cx="12192000" cy="6050280"/>
        </p:xfrm>
        <a:graphic>
          <a:graphicData uri="http://schemas.openxmlformats.org/drawingml/2006/table">
            <a:tbl>
              <a:tblPr firstRow="1" bandRow="1">
                <a:tableStyleId>{93296810-A885-4BE3-A3E7-6D5BEEA58F35}</a:tableStyleId>
              </a:tblPr>
              <a:tblGrid>
                <a:gridCol w="2679405">
                  <a:extLst>
                    <a:ext uri="{9D8B030D-6E8A-4147-A177-3AD203B41FA5}">
                      <a16:colId xmlns:a16="http://schemas.microsoft.com/office/drawing/2014/main" val="3588331218"/>
                    </a:ext>
                  </a:extLst>
                </a:gridCol>
                <a:gridCol w="3572539">
                  <a:extLst>
                    <a:ext uri="{9D8B030D-6E8A-4147-A177-3AD203B41FA5}">
                      <a16:colId xmlns:a16="http://schemas.microsoft.com/office/drawing/2014/main" val="1011069984"/>
                    </a:ext>
                  </a:extLst>
                </a:gridCol>
                <a:gridCol w="5940056">
                  <a:extLst>
                    <a:ext uri="{9D8B030D-6E8A-4147-A177-3AD203B41FA5}">
                      <a16:colId xmlns:a16="http://schemas.microsoft.com/office/drawing/2014/main" val="4010632304"/>
                    </a:ext>
                  </a:extLst>
                </a:gridCol>
              </a:tblGrid>
              <a:tr h="485643">
                <a:tc gridSpan="3">
                  <a:txBody>
                    <a:bodyPr/>
                    <a:lstStyle/>
                    <a:p>
                      <a:pPr marL="0" indent="0">
                        <a:lnSpc>
                          <a:spcPct val="100000"/>
                        </a:lnSpc>
                        <a:spcAft>
                          <a:spcPts val="0"/>
                        </a:spcAft>
                      </a:pPr>
                      <a:r>
                        <a:rPr lang="en-GB" sz="1600" noProof="0">
                          <a:latin typeface="Calibri" panose="020F0502020204030204" pitchFamily="34" charset="0"/>
                          <a:ea typeface="Calibri" panose="020F0502020204030204" pitchFamily="34" charset="0"/>
                          <a:cs typeface="Calibri" panose="020F0502020204030204" pitchFamily="34" charset="0"/>
                        </a:rPr>
                        <a:t>What this means in practice:</a:t>
                      </a:r>
                    </a:p>
                    <a:p>
                      <a:pPr marL="342900" lvl="0" indent="-342900">
                        <a:lnSpc>
                          <a:spcPct val="100000"/>
                        </a:lnSpc>
                        <a:spcAft>
                          <a:spcPts val="0"/>
                        </a:spcAft>
                        <a:buFont typeface="Symbol" panose="05050102010706020507" pitchFamily="18" charset="2"/>
                        <a:buChar char=""/>
                        <a:tabLst>
                          <a:tab pos="228600" algn="l"/>
                        </a:tabLst>
                      </a:pPr>
                      <a:r>
                        <a:rPr lang="en-GB" sz="1500" b="0" noProof="0">
                          <a:effectLst/>
                          <a:latin typeface="Calibri" panose="020F0502020204030204" pitchFamily="34" charset="0"/>
                          <a:ea typeface="MS Mincho" panose="02020609040205080304" pitchFamily="49" charset="-128"/>
                          <a:cs typeface="Times New Roman" panose="02020603050405020304" pitchFamily="18" charset="0"/>
                        </a:rPr>
                        <a:t>Teams know how to help people live well for longer, and think holistically about physical health, mental health and the wider determinants of health</a:t>
                      </a:r>
                      <a:endParaRPr lang="en-GB" sz="1500" b="0" noProof="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0"/>
                        </a:spcAft>
                        <a:buFont typeface="Symbol" panose="05050102010706020507" pitchFamily="18" charset="2"/>
                        <a:buChar char=""/>
                        <a:tabLst>
                          <a:tab pos="228600" algn="l"/>
                        </a:tabLst>
                      </a:pPr>
                      <a:r>
                        <a:rPr lang="en-GB" sz="1500" b="0" noProof="0">
                          <a:effectLst/>
                          <a:latin typeface="Calibri" panose="020F0502020204030204" pitchFamily="34" charset="0"/>
                          <a:ea typeface="MS Mincho" panose="02020609040205080304" pitchFamily="49" charset="-128"/>
                          <a:cs typeface="Times New Roman" panose="02020603050405020304" pitchFamily="18" charset="0"/>
                        </a:rPr>
                        <a:t>We work together with communities, other health organisations, social care, local authority teams, the voluntary and community sector and schools to support healthier neighbourhoods</a:t>
                      </a:r>
                      <a:endParaRPr lang="en-GB" sz="1500" b="0" noProof="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0"/>
                        </a:spcAft>
                        <a:buFont typeface="Symbol" panose="05050102010706020507" pitchFamily="18" charset="2"/>
                        <a:buChar char=""/>
                        <a:tabLst>
                          <a:tab pos="228600" algn="l"/>
                        </a:tabLst>
                      </a:pPr>
                      <a:r>
                        <a:rPr lang="en-GB" sz="1500" b="0" noProof="0">
                          <a:effectLst/>
                          <a:latin typeface="Calibri" panose="020F0502020204030204" pitchFamily="34" charset="0"/>
                          <a:ea typeface="MS Mincho" panose="02020609040205080304" pitchFamily="49" charset="-128"/>
                          <a:cs typeface="Times New Roman" panose="02020603050405020304" pitchFamily="18" charset="0"/>
                        </a:rPr>
                        <a:t>We shift more effort upstream so people get help earlier, avoid escalation into crisis, and avoid admissions that could have been prevented</a:t>
                      </a:r>
                      <a:endParaRPr lang="en-GB" sz="1500" b="0" noProof="0">
                        <a:effectLst/>
                        <a:latin typeface="Cambria" panose="02040503050406030204" pitchFamily="18" charset="0"/>
                        <a:ea typeface="MS Mincho" panose="02020609040205080304" pitchFamily="49" charset="-128"/>
                        <a:cs typeface="Times New Roman" panose="02020603050405020304" pitchFamily="18" charset="0"/>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6070791"/>
                  </a:ext>
                </a:extLst>
              </a:tr>
              <a:tr h="529802">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service users and carers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staff and teams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Our ambitions for 2031 are…</a:t>
                      </a:r>
                    </a:p>
                  </a:txBody>
                  <a:tcPr anchor="ctr"/>
                </a:tc>
                <a:extLst>
                  <a:ext uri="{0D108BD9-81ED-4DB2-BD59-A6C34878D82A}">
                    <a16:rowId xmlns:a16="http://schemas.microsoft.com/office/drawing/2014/main" val="3392850175"/>
                  </a:ext>
                </a:extLst>
              </a:tr>
              <a:tr h="641641">
                <a:tc>
                  <a:txBody>
                    <a:bodyPr/>
                    <a:lstStyle/>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“I get help earlier — not just when things have already got worse.”</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“I can get support closer to home – I don’t have to go to hospital to see someone.”</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“Services work better with the other organisations around me — it feels joined up.”</a:t>
                      </a:r>
                    </a:p>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“Equal attention is paid to my physical and mental health.”</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a:tc>
                <a:tc>
                  <a:txBody>
                    <a:bodyPr/>
                    <a:lstStyle/>
                    <a:p>
                      <a:pPr marL="0" lvl="0" indent="0">
                        <a:lnSpc>
                          <a:spcPct val="100000"/>
                        </a:lnSpc>
                        <a:spcAft>
                          <a:spcPts val="4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“We’re spending more time upstream and can describe what prevention means in our pathway.”</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4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“We work across boundaries as standard, with clearer coordination and fewer hand-offs.”</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4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“We have better alternatives to hospital”</a:t>
                      </a:r>
                    </a:p>
                    <a:p>
                      <a:pPr marL="0" lvl="0" indent="0">
                        <a:lnSpc>
                          <a:spcPct val="100000"/>
                        </a:lnSpc>
                        <a:spcAft>
                          <a:spcPts val="400"/>
                        </a:spcAft>
                        <a:buFont typeface="Symbol" panose="05050102010706020507" pitchFamily="18" charset="2"/>
                        <a:buNone/>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“We are confident talking to people about their social circumstances (employment, finances etc.) and can support them to get help”</a:t>
                      </a:r>
                    </a:p>
                  </a:txBody>
                  <a:tcPr/>
                </a:tc>
                <a:tc>
                  <a:txBody>
                    <a:bodyPr/>
                    <a:lstStyle/>
                    <a:p>
                      <a:pPr marL="342900" lvl="0" indent="-342900">
                        <a:lnSpc>
                          <a:spcPct val="100000"/>
                        </a:lnSpc>
                        <a:buFont typeface="Symbol" panose="05050102010706020507" pitchFamily="18" charset="2"/>
                        <a:buChar char=""/>
                        <a:tabLst>
                          <a:tab pos="228600" algn="l"/>
                        </a:tabLst>
                      </a:pPr>
                      <a:r>
                        <a:rPr lang="en-US" sz="1500" dirty="0">
                          <a:effectLst/>
                          <a:latin typeface="Calibri" panose="020F0502020204030204" pitchFamily="34" charset="0"/>
                          <a:ea typeface="MS Mincho" panose="02020609040205080304" pitchFamily="49" charset="-128"/>
                          <a:cs typeface="Times New Roman" panose="02020603050405020304" pitchFamily="18" charset="0"/>
                        </a:rPr>
                        <a:t>To make neighbourhood working the default way we coordinate care for people and families with multiple and complex needs </a:t>
                      </a:r>
                    </a:p>
                    <a:p>
                      <a:pPr marL="342900" lvl="0" indent="-342900">
                        <a:lnSpc>
                          <a:spcPct val="100000"/>
                        </a:lnSpc>
                        <a:buFont typeface="Symbol" panose="05050102010706020507" pitchFamily="18" charset="2"/>
                        <a:buChar char=""/>
                        <a:tabLst>
                          <a:tab pos="228600" algn="l"/>
                        </a:tabLst>
                      </a:pPr>
                      <a:r>
                        <a:rPr lang="en-US" sz="1500" dirty="0">
                          <a:effectLst/>
                          <a:latin typeface="Calibri" panose="020F0502020204030204" pitchFamily="34" charset="0"/>
                          <a:ea typeface="MS Mincho" panose="02020609040205080304" pitchFamily="49" charset="-128"/>
                          <a:cs typeface="Times New Roman" panose="02020603050405020304" pitchFamily="18" charset="0"/>
                        </a:rPr>
                        <a:t>To have effective admission avoidance pathways so more people can </a:t>
                      </a:r>
                      <a:r>
                        <a:rPr lang="en-GB" sz="1500" dirty="0">
                          <a:effectLst/>
                          <a:latin typeface="Calibri" panose="020F0502020204030204" pitchFamily="34" charset="0"/>
                          <a:ea typeface="MS Mincho" panose="02020609040205080304" pitchFamily="49" charset="-128"/>
                          <a:cs typeface="Times New Roman" panose="02020603050405020304" pitchFamily="18" charset="0"/>
                        </a:rPr>
                        <a:t>receive their care in the community, rather than in hospital</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buFont typeface="Symbol" panose="05050102010706020507" pitchFamily="18" charset="2"/>
                        <a:buChar char=""/>
                        <a:tabLst>
                          <a:tab pos="228600" algn="l"/>
                        </a:tabLst>
                      </a:pPr>
                      <a:r>
                        <a:rPr lang="en-US" sz="1500" dirty="0">
                          <a:effectLst/>
                          <a:latin typeface="Calibri" panose="020F0502020204030204" pitchFamily="34" charset="0"/>
                          <a:ea typeface="MS Mincho" panose="02020609040205080304" pitchFamily="49" charset="-128"/>
                          <a:cs typeface="Times New Roman" panose="02020603050405020304" pitchFamily="18" charset="0"/>
                        </a:rPr>
                        <a:t>To have high quality schools-based mental health support and early help partnerships</a:t>
                      </a:r>
                      <a:r>
                        <a:rPr lang="en-GB" sz="1500" dirty="0">
                          <a:effectLst/>
                          <a:latin typeface="Calibri" panose="020F0502020204030204" pitchFamily="34" charset="0"/>
                          <a:ea typeface="MS Mincho" panose="02020609040205080304" pitchFamily="49" charset="-128"/>
                          <a:cs typeface="Times New Roman" panose="02020603050405020304" pitchFamily="18" charset="0"/>
                        </a:rPr>
                        <a:t> in all our places</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buFont typeface="Symbol" panose="05050102010706020507" pitchFamily="18" charset="2"/>
                        <a:buChar char=""/>
                        <a:tabLst>
                          <a:tab pos="228600" algn="l"/>
                        </a:tabLst>
                      </a:pPr>
                      <a:r>
                        <a:rPr lang="en-US" sz="1500" dirty="0">
                          <a:effectLst/>
                          <a:latin typeface="Calibri" panose="020F0502020204030204" pitchFamily="34" charset="0"/>
                          <a:ea typeface="MS Mincho" panose="02020609040205080304" pitchFamily="49" charset="-128"/>
                          <a:cs typeface="Times New Roman" panose="02020603050405020304" pitchFamily="18" charset="0"/>
                        </a:rPr>
                        <a:t>To </a:t>
                      </a:r>
                      <a:r>
                        <a:rPr lang="en-GB" sz="1500" dirty="0">
                          <a:effectLst/>
                          <a:latin typeface="Calibri" panose="020F0502020204030204" pitchFamily="34" charset="0"/>
                          <a:ea typeface="MS Mincho" panose="02020609040205080304" pitchFamily="49" charset="-128"/>
                          <a:cs typeface="Times New Roman" panose="02020603050405020304" pitchFamily="18" charset="0"/>
                        </a:rPr>
                        <a:t>have a consistently high quality of care in all our community mental health services: with a robust assertive community support offer and spreading the learning from the 24/7 mental health pilot</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1000"/>
                        </a:spcAft>
                        <a:buFont typeface="Symbol" panose="05050102010706020507" pitchFamily="18" charset="2"/>
                        <a:buChar char=""/>
                        <a:tabLst>
                          <a:tab pos="228600" algn="l"/>
                        </a:tabLst>
                      </a:pPr>
                      <a:r>
                        <a:rPr lang="en-US" sz="1500" dirty="0">
                          <a:effectLst/>
                          <a:latin typeface="Calibri" panose="020F0502020204030204" pitchFamily="34" charset="0"/>
                          <a:ea typeface="MS Mincho" panose="02020609040205080304" pitchFamily="49" charset="-128"/>
                          <a:cs typeface="Times New Roman" panose="02020603050405020304" pitchFamily="18" charset="0"/>
                        </a:rPr>
                        <a:t>To have strengthened urgent mental health assessment environments, including MHED models where commissioned / enabled, reducing reliance on A&amp;E for mental health care</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817128951"/>
                  </a:ext>
                </a:extLst>
              </a:tr>
              <a:tr h="641641">
                <a:tc gridSpan="3">
                  <a:txBody>
                    <a:bodyPr/>
                    <a:lstStyle/>
                    <a:p>
                      <a:pPr>
                        <a:spcAft>
                          <a:spcPts val="600"/>
                        </a:spcAft>
                      </a:pPr>
                      <a:r>
                        <a:rPr lang="en-GB" sz="1500" b="1" noProof="0" dirty="0">
                          <a:latin typeface="Calibri" panose="020F0502020204030204" pitchFamily="34" charset="0"/>
                          <a:ea typeface="Calibri" panose="020F0502020204030204" pitchFamily="34" charset="0"/>
                          <a:cs typeface="Calibri" panose="020F0502020204030204" pitchFamily="34" charset="0"/>
                        </a:rPr>
                        <a:t>Essentials for the journey ahead that most support this priority:</a:t>
                      </a:r>
                    </a:p>
                    <a:p>
                      <a:pPr marL="342900" lvl="0" indent="-342900">
                        <a:lnSpc>
                          <a:spcPct val="100000"/>
                        </a:lnSpc>
                        <a:spcAft>
                          <a:spcPts val="200"/>
                        </a:spcAft>
                        <a:buFont typeface="Symbol" panose="05050102010706020507" pitchFamily="18" charset="2"/>
                        <a:buChar char=""/>
                        <a:tabLst>
                          <a:tab pos="228600" algn="l"/>
                        </a:tabLst>
                      </a:pPr>
                      <a:r>
                        <a:rPr lang="en-US" sz="1500" b="1" dirty="0">
                          <a:effectLst/>
                          <a:latin typeface="Calibri" panose="020F0502020204030204" pitchFamily="34" charset="0"/>
                          <a:ea typeface="MS Mincho" panose="02020609040205080304" pitchFamily="49" charset="-128"/>
                          <a:cs typeface="Times New Roman" panose="02020603050405020304" pitchFamily="18" charset="0"/>
                        </a:rPr>
                        <a:t>Co-production and partnerships:</a:t>
                      </a:r>
                      <a:r>
                        <a:rPr lang="en-US" sz="1500" dirty="0">
                          <a:effectLst/>
                          <a:latin typeface="Calibri" panose="020F0502020204030204" pitchFamily="34" charset="0"/>
                          <a:ea typeface="MS Mincho" panose="02020609040205080304" pitchFamily="49" charset="-128"/>
                          <a:cs typeface="Times New Roman" panose="02020603050405020304" pitchFamily="18" charset="0"/>
                        </a:rPr>
                        <a:t> co-designed approaches to neighbourhood care so support wraps around people’s lives </a:t>
                      </a:r>
                    </a:p>
                    <a:p>
                      <a:pPr marL="342900" lvl="0" indent="-342900">
                        <a:lnSpc>
                          <a:spcPct val="100000"/>
                        </a:lnSpc>
                        <a:spcAft>
                          <a:spcPts val="200"/>
                        </a:spcAft>
                        <a:buFont typeface="Symbol" panose="05050102010706020507" pitchFamily="18" charset="2"/>
                        <a:buChar char=""/>
                        <a:tabLst>
                          <a:tab pos="228600" algn="l"/>
                        </a:tabLst>
                      </a:pPr>
                      <a:r>
                        <a:rPr lang="en-US" sz="1500" b="1" dirty="0">
                          <a:effectLst/>
                          <a:latin typeface="Calibri" panose="020F0502020204030204" pitchFamily="34" charset="0"/>
                          <a:ea typeface="MS Mincho" panose="02020609040205080304" pitchFamily="49" charset="-128"/>
                          <a:cs typeface="Times New Roman" panose="02020603050405020304" pitchFamily="18" charset="0"/>
                        </a:rPr>
                        <a:t>A well-planned, supported workforce:</a:t>
                      </a:r>
                      <a:r>
                        <a:rPr lang="en-US" sz="1500" dirty="0">
                          <a:effectLst/>
                          <a:latin typeface="Calibri" panose="020F0502020204030204" pitchFamily="34" charset="0"/>
                          <a:ea typeface="MS Mincho" panose="02020609040205080304" pitchFamily="49" charset="-128"/>
                          <a:cs typeface="Times New Roman" panose="02020603050405020304" pitchFamily="18" charset="0"/>
                        </a:rPr>
                        <a:t> workforce planning and OD needed to enable integrated care and preventative approaches</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200"/>
                        </a:spcAft>
                        <a:buFont typeface="Symbol" panose="05050102010706020507" pitchFamily="18" charset="2"/>
                        <a:buChar char=""/>
                        <a:tabLst>
                          <a:tab pos="228600" algn="l"/>
                        </a:tabLst>
                      </a:pPr>
                      <a:r>
                        <a:rPr lang="en-US" sz="1500" b="1" dirty="0">
                          <a:effectLst/>
                          <a:latin typeface="Calibri" panose="020F0502020204030204" pitchFamily="34" charset="0"/>
                          <a:ea typeface="MS Mincho" panose="02020609040205080304" pitchFamily="49" charset="-128"/>
                          <a:cs typeface="Times New Roman" panose="02020603050405020304" pitchFamily="18" charset="0"/>
                        </a:rPr>
                        <a:t>Digital tools and useful information: </a:t>
                      </a:r>
                      <a:r>
                        <a:rPr lang="en-US" sz="1500" b="0" dirty="0">
                          <a:effectLst/>
                          <a:latin typeface="Calibri" panose="020F0502020204030204" pitchFamily="34" charset="0"/>
                          <a:ea typeface="MS Mincho" panose="02020609040205080304" pitchFamily="49" charset="-128"/>
                          <a:cs typeface="Times New Roman" panose="02020603050405020304" pitchFamily="18" charset="0"/>
                        </a:rPr>
                        <a:t>to </a:t>
                      </a:r>
                      <a:r>
                        <a:rPr lang="en-GB" sz="1500" b="0" dirty="0">
                          <a:effectLst/>
                          <a:latin typeface="Calibri" panose="020F0502020204030204" pitchFamily="34" charset="0"/>
                          <a:ea typeface="MS Mincho" panose="02020609040205080304" pitchFamily="49" charset="-128"/>
                          <a:cs typeface="Times New Roman" panose="02020603050405020304" pitchFamily="18" charset="0"/>
                        </a:rPr>
                        <a:t>facilitate joined-up care in multi-agency, multi-disciplinary teams, and to understand local needs</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200"/>
                        </a:spcAft>
                        <a:buFont typeface="Symbol" panose="05050102010706020507" pitchFamily="18" charset="2"/>
                        <a:buChar char=""/>
                        <a:tabLst>
                          <a:tab pos="228600" algn="l"/>
                        </a:tabLst>
                      </a:pPr>
                      <a:r>
                        <a:rPr lang="en-US" sz="1500" b="1" dirty="0">
                          <a:effectLst/>
                          <a:latin typeface="Calibri" panose="020F0502020204030204" pitchFamily="34" charset="0"/>
                          <a:ea typeface="MS Mincho" panose="02020609040205080304" pitchFamily="49" charset="-128"/>
                          <a:cs typeface="Times New Roman" panose="02020603050405020304" pitchFamily="18" charset="0"/>
                        </a:rPr>
                        <a:t>Safe, welcoming and sustainable places:</a:t>
                      </a:r>
                      <a:r>
                        <a:rPr lang="en-US" sz="1500" dirty="0">
                          <a:effectLst/>
                          <a:latin typeface="Calibri" panose="020F0502020204030204" pitchFamily="34" charset="0"/>
                          <a:ea typeface="MS Mincho" panose="02020609040205080304" pitchFamily="49" charset="-128"/>
                          <a:cs typeface="Times New Roman" panose="02020603050405020304" pitchFamily="18" charset="0"/>
                        </a:rPr>
                        <a:t> spaces that facilitate co-location, joint working, local access, therapeutic support and smoother transitions</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2097060"/>
                  </a:ext>
                </a:extLst>
              </a:tr>
            </a:tbl>
          </a:graphicData>
        </a:graphic>
      </p:graphicFrame>
    </p:spTree>
    <p:extLst>
      <p:ext uri="{BB962C8B-B14F-4D97-AF65-F5344CB8AC3E}">
        <p14:creationId xmlns:p14="http://schemas.microsoft.com/office/powerpoint/2010/main" val="1503534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BF676-BEA3-A7D8-A06A-3BD062DC36F5}"/>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795145DC-07B7-C4F6-48A2-48E7E755C826}"/>
              </a:ext>
            </a:extLst>
          </p:cNvPr>
          <p:cNvSpPr>
            <a:spLocks noGrp="1"/>
          </p:cNvSpPr>
          <p:nvPr>
            <p:ph type="body" sz="quarter" idx="12"/>
          </p:nvPr>
        </p:nvSpPr>
        <p:spPr>
          <a:xfrm>
            <a:off x="432818" y="328914"/>
            <a:ext cx="9422381" cy="642424"/>
          </a:xfrm>
        </p:spPr>
        <p:txBody>
          <a:bodyPr>
            <a:normAutofit fontScale="85000" lnSpcReduction="10000"/>
          </a:bodyPr>
          <a:lstStyle/>
          <a:p>
            <a:r>
              <a:rPr lang="en-GB" sz="3200" b="1" dirty="0">
                <a:latin typeface="Calibri" panose="020F0502020204030204" pitchFamily="34" charset="0"/>
                <a:ea typeface="Calibri" panose="020F0502020204030204" pitchFamily="34" charset="0"/>
                <a:cs typeface="Calibri" panose="020F0502020204030204" pitchFamily="34" charset="0"/>
              </a:rPr>
              <a:t>4. Where we will focus energy and attention first (2026/27)</a:t>
            </a:r>
          </a:p>
        </p:txBody>
      </p:sp>
      <p:sp>
        <p:nvSpPr>
          <p:cNvPr id="19" name="TextBox 18">
            <a:extLst>
              <a:ext uri="{FF2B5EF4-FFF2-40B4-BE49-F238E27FC236}">
                <a16:creationId xmlns:a16="http://schemas.microsoft.com/office/drawing/2014/main" id="{79972425-3AB9-D9E5-18F6-4CA94119FC9D}"/>
              </a:ext>
            </a:extLst>
          </p:cNvPr>
          <p:cNvSpPr txBox="1"/>
          <p:nvPr/>
        </p:nvSpPr>
        <p:spPr>
          <a:xfrm>
            <a:off x="140970" y="1139795"/>
            <a:ext cx="11910060" cy="4832092"/>
          </a:xfrm>
          <a:prstGeom prst="rect">
            <a:avLst/>
          </a:prstGeom>
          <a:solidFill>
            <a:schemeClr val="bg1"/>
          </a:solidFill>
        </p:spPr>
        <p:txBody>
          <a:bodyPr wrap="square">
            <a:spAutoFit/>
          </a:bodyPr>
          <a:lstStyle/>
          <a:p>
            <a:r>
              <a:rPr lang="en-GB" sz="2200">
                <a:latin typeface="Calibri" panose="020F0502020204030204" pitchFamily="34" charset="0"/>
                <a:ea typeface="Calibri" panose="020F0502020204030204" pitchFamily="34" charset="0"/>
                <a:cs typeface="Calibri" panose="020F0502020204030204" pitchFamily="34" charset="0"/>
              </a:rPr>
              <a:t>Successful delivery depends on being clear about what matters now and what matters next, so we can align our efforts around shared priorities.</a:t>
            </a:r>
          </a:p>
          <a:p>
            <a:endParaRPr lang="en-GB" sz="2200">
              <a:latin typeface="Calibri" panose="020F0502020204030204" pitchFamily="34" charset="0"/>
              <a:ea typeface="Calibri" panose="020F0502020204030204" pitchFamily="34" charset="0"/>
              <a:cs typeface="Calibri" panose="020F0502020204030204" pitchFamily="34" charset="0"/>
            </a:endParaRPr>
          </a:p>
          <a:p>
            <a:r>
              <a:rPr lang="en-GB" sz="2200">
                <a:latin typeface="Calibri" panose="020F0502020204030204" pitchFamily="34" charset="0"/>
                <a:ea typeface="Calibri" panose="020F0502020204030204" pitchFamily="34" charset="0"/>
                <a:cs typeface="Calibri" panose="020F0502020204030204" pitchFamily="34" charset="0"/>
              </a:rPr>
              <a:t>Each year, we will use our planning process and delivery rhythm to agree a small number of collective priorities. This will help us focus our time and resources where they will have the greatest impact.</a:t>
            </a:r>
          </a:p>
          <a:p>
            <a:endParaRPr lang="en-GB" sz="2200">
              <a:latin typeface="Calibri" panose="020F0502020204030204" pitchFamily="34" charset="0"/>
              <a:ea typeface="Calibri" panose="020F0502020204030204" pitchFamily="34" charset="0"/>
              <a:cs typeface="Calibri" panose="020F0502020204030204" pitchFamily="34" charset="0"/>
            </a:endParaRPr>
          </a:p>
          <a:p>
            <a:r>
              <a:rPr lang="en-GB" sz="2200">
                <a:latin typeface="Calibri" panose="020F0502020204030204" pitchFamily="34" charset="0"/>
                <a:ea typeface="Calibri" panose="020F0502020204030204" pitchFamily="34" charset="0"/>
                <a:cs typeface="Calibri" panose="020F0502020204030204" pitchFamily="34" charset="0"/>
              </a:rPr>
              <a:t>The table on the next page sets out the proposed priorities for Year 1. It distinguishes between areas that require collective effort across the Trust and those that are specific to particular services, pathways or populations.</a:t>
            </a:r>
          </a:p>
          <a:p>
            <a:endParaRPr lang="en-GB" sz="2200">
              <a:latin typeface="Calibri" panose="020F0502020204030204" pitchFamily="34" charset="0"/>
              <a:ea typeface="Calibri" panose="020F0502020204030204" pitchFamily="34" charset="0"/>
              <a:cs typeface="Calibri" panose="020F0502020204030204" pitchFamily="34" charset="0"/>
            </a:endParaRPr>
          </a:p>
          <a:p>
            <a:r>
              <a:rPr lang="en-GB" sz="2200">
                <a:latin typeface="Calibri" panose="020F0502020204030204" pitchFamily="34" charset="0"/>
                <a:ea typeface="Calibri" panose="020F0502020204030204" pitchFamily="34" charset="0"/>
                <a:cs typeface="Calibri" panose="020F0502020204030204" pitchFamily="34" charset="0"/>
              </a:rPr>
              <a:t>These priorities have been shaped by our Medium-Term Plan, colleague engagement (including strategy roadshows), and discussions with clinical and care professional leaders and the executive team.</a:t>
            </a:r>
          </a:p>
          <a:p>
            <a:endParaRPr lang="en-GB" sz="2200">
              <a:latin typeface="Calibri" panose="020F0502020204030204" pitchFamily="34" charset="0"/>
              <a:ea typeface="Calibri" panose="020F0502020204030204" pitchFamily="34" charset="0"/>
              <a:cs typeface="Calibri" panose="020F0502020204030204" pitchFamily="34" charset="0"/>
            </a:endParaRPr>
          </a:p>
          <a:p>
            <a:r>
              <a:rPr lang="en-GB" sz="2200">
                <a:latin typeface="Calibri" panose="020F0502020204030204" pitchFamily="34" charset="0"/>
                <a:ea typeface="Calibri" panose="020F0502020204030204" pitchFamily="34" charset="0"/>
                <a:cs typeface="Calibri" panose="020F0502020204030204" pitchFamily="34" charset="0"/>
              </a:rPr>
              <a:t>They link directly to the measures set out in the balanced scorecard (chapter 8).</a:t>
            </a:r>
          </a:p>
        </p:txBody>
      </p:sp>
    </p:spTree>
    <p:extLst>
      <p:ext uri="{BB962C8B-B14F-4D97-AF65-F5344CB8AC3E}">
        <p14:creationId xmlns:p14="http://schemas.microsoft.com/office/powerpoint/2010/main" val="2772303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355F6-F036-A80C-112A-9F79D2AF6FE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7A5BFC9-32EE-5228-BD0B-7F3DB5535366}"/>
              </a:ext>
            </a:extLst>
          </p:cNvPr>
          <p:cNvSpPr>
            <a:spLocks noGrp="1"/>
          </p:cNvSpPr>
          <p:nvPr>
            <p:ph type="body" sz="quarter" idx="12"/>
          </p:nvPr>
        </p:nvSpPr>
        <p:spPr>
          <a:xfrm>
            <a:off x="475348" y="73732"/>
            <a:ext cx="9422381" cy="642424"/>
          </a:xfrm>
        </p:spPr>
        <p:txBody>
          <a:bodyPr>
            <a:normAutofit fontScale="85000" lnSpcReduction="10000"/>
          </a:bodyPr>
          <a:lstStyle/>
          <a:p>
            <a:r>
              <a:rPr lang="en-GB" sz="3200" b="1" dirty="0">
                <a:latin typeface="Calibri" panose="020F0502020204030204" pitchFamily="34" charset="0"/>
                <a:ea typeface="Calibri" panose="020F0502020204030204" pitchFamily="34" charset="0"/>
                <a:cs typeface="Calibri" panose="020F0502020204030204" pitchFamily="34" charset="0"/>
              </a:rPr>
              <a:t>4. Where we will focus energy and attention first (2026/27)</a:t>
            </a:r>
          </a:p>
        </p:txBody>
      </p:sp>
      <p:graphicFrame>
        <p:nvGraphicFramePr>
          <p:cNvPr id="2" name="Table 1">
            <a:extLst>
              <a:ext uri="{FF2B5EF4-FFF2-40B4-BE49-F238E27FC236}">
                <a16:creationId xmlns:a16="http://schemas.microsoft.com/office/drawing/2014/main" id="{3F85C6CD-3D01-BCC6-BE24-28F3BFA5EFE3}"/>
              </a:ext>
            </a:extLst>
          </p:cNvPr>
          <p:cNvGraphicFramePr>
            <a:graphicFrameLocks noGrp="1"/>
          </p:cNvGraphicFramePr>
          <p:nvPr>
            <p:extLst>
              <p:ext uri="{D42A27DB-BD31-4B8C-83A1-F6EECF244321}">
                <p14:modId xmlns:p14="http://schemas.microsoft.com/office/powerpoint/2010/main" val="3881376793"/>
              </p:ext>
            </p:extLst>
          </p:nvPr>
        </p:nvGraphicFramePr>
        <p:xfrm>
          <a:off x="-1" y="518160"/>
          <a:ext cx="12188811" cy="6339840"/>
        </p:xfrm>
        <a:graphic>
          <a:graphicData uri="http://schemas.openxmlformats.org/drawingml/2006/table">
            <a:tbl>
              <a:tblPr firstRow="1" bandRow="1">
                <a:tableStyleId>{5C22544A-7EE6-4342-B048-85BDC9FD1C3A}</a:tableStyleId>
              </a:tblPr>
              <a:tblGrid>
                <a:gridCol w="1687388">
                  <a:extLst>
                    <a:ext uri="{9D8B030D-6E8A-4147-A177-3AD203B41FA5}">
                      <a16:colId xmlns:a16="http://schemas.microsoft.com/office/drawing/2014/main" val="1840363493"/>
                    </a:ext>
                  </a:extLst>
                </a:gridCol>
                <a:gridCol w="2509283">
                  <a:extLst>
                    <a:ext uri="{9D8B030D-6E8A-4147-A177-3AD203B41FA5}">
                      <a16:colId xmlns:a16="http://schemas.microsoft.com/office/drawing/2014/main" val="1636685190"/>
                    </a:ext>
                  </a:extLst>
                </a:gridCol>
                <a:gridCol w="7992140">
                  <a:extLst>
                    <a:ext uri="{9D8B030D-6E8A-4147-A177-3AD203B41FA5}">
                      <a16:colId xmlns:a16="http://schemas.microsoft.com/office/drawing/2014/main" val="1183406420"/>
                    </a:ext>
                  </a:extLst>
                </a:gridCol>
              </a:tblGrid>
              <a:tr h="370840">
                <a:tc>
                  <a:txBody>
                    <a:bodyPr/>
                    <a:lstStyle/>
                    <a:p>
                      <a:r>
                        <a:rPr lang="en-GB" sz="1600">
                          <a:latin typeface="Calibri" panose="020F0502020204030204" pitchFamily="34" charset="0"/>
                          <a:ea typeface="Calibri" panose="020F0502020204030204" pitchFamily="34" charset="0"/>
                          <a:cs typeface="Calibri" panose="020F0502020204030204" pitchFamily="34" charset="0"/>
                        </a:rPr>
                        <a:t>Strategic priorities</a:t>
                      </a:r>
                    </a:p>
                  </a:txBody>
                  <a:tcPr/>
                </a:tc>
                <a:tc>
                  <a:txBody>
                    <a:bodyPr/>
                    <a:lstStyle/>
                    <a:p>
                      <a:r>
                        <a:rPr lang="en-GB" sz="1600">
                          <a:latin typeface="Calibri" panose="020F0502020204030204" pitchFamily="34" charset="0"/>
                          <a:ea typeface="Calibri" panose="020F0502020204030204" pitchFamily="34" charset="0"/>
                          <a:cs typeface="Calibri" panose="020F0502020204030204" pitchFamily="34" charset="0"/>
                        </a:rPr>
                        <a:t>Trust-wide areas of focus</a:t>
                      </a:r>
                    </a:p>
                    <a:p>
                      <a:r>
                        <a:rPr lang="en-GB" sz="1600">
                          <a:latin typeface="Calibri" panose="020F0502020204030204" pitchFamily="34" charset="0"/>
                          <a:ea typeface="Calibri" panose="020F0502020204030204" pitchFamily="34" charset="0"/>
                          <a:cs typeface="Calibri" panose="020F0502020204030204" pitchFamily="34" charset="0"/>
                        </a:rPr>
                        <a:t>(collective effort)</a:t>
                      </a:r>
                    </a:p>
                  </a:txBody>
                  <a:tcPr/>
                </a:tc>
                <a:tc>
                  <a:txBody>
                    <a:bodyPr/>
                    <a:lstStyle/>
                    <a:p>
                      <a:r>
                        <a:rPr lang="en-GB" sz="1600">
                          <a:latin typeface="Calibri" panose="020F0502020204030204" pitchFamily="34" charset="0"/>
                          <a:ea typeface="Calibri" panose="020F0502020204030204" pitchFamily="34" charset="0"/>
                          <a:cs typeface="Calibri" panose="020F0502020204030204" pitchFamily="34" charset="0"/>
                        </a:rPr>
                        <a:t>Service and pathway-specific areas of focus, including corporate and enabling services</a:t>
                      </a:r>
                    </a:p>
                    <a:p>
                      <a:r>
                        <a:rPr lang="en-GB" sz="1600">
                          <a:latin typeface="Calibri" panose="020F0502020204030204" pitchFamily="34" charset="0"/>
                          <a:ea typeface="Calibri" panose="020F0502020204030204" pitchFamily="34" charset="0"/>
                          <a:cs typeface="Calibri" panose="020F0502020204030204" pitchFamily="34" charset="0"/>
                        </a:rPr>
                        <a:t>(differentiated effort)</a:t>
                      </a:r>
                    </a:p>
                  </a:txBody>
                  <a:tcPr/>
                </a:tc>
                <a:extLst>
                  <a:ext uri="{0D108BD9-81ED-4DB2-BD59-A6C34878D82A}">
                    <a16:rowId xmlns:a16="http://schemas.microsoft.com/office/drawing/2014/main" val="2112238611"/>
                  </a:ext>
                </a:extLst>
              </a:tr>
              <a:tr h="370840">
                <a:tc>
                  <a:txBody>
                    <a:bodyPr/>
                    <a:lstStyle/>
                    <a:p>
                      <a:r>
                        <a:rPr lang="en-GB" sz="1500" b="1">
                          <a:latin typeface="Calibri" panose="020F0502020204030204" pitchFamily="34" charset="0"/>
                          <a:ea typeface="Calibri" panose="020F0502020204030204" pitchFamily="34" charset="0"/>
                          <a:cs typeface="Calibri" panose="020F0502020204030204" pitchFamily="34" charset="0"/>
                        </a:rPr>
                        <a:t>1. Improve the quality and experience of care</a:t>
                      </a:r>
                    </a:p>
                  </a:txBody>
                  <a:tcPr anchor="ctr"/>
                </a:tc>
                <a:tc>
                  <a:txBody>
                    <a:bodyPr/>
                    <a:lstStyle/>
                    <a:p>
                      <a:pPr marL="285750" indent="-285750">
                        <a:buFont typeface="Arial" panose="020B0604020202020204" pitchFamily="34" charset="0"/>
                        <a:buChar char="•"/>
                      </a:pPr>
                      <a:r>
                        <a:rPr lang="en-GB" sz="1450">
                          <a:latin typeface="Calibri"/>
                          <a:ea typeface="Calibri"/>
                          <a:cs typeface="Calibri"/>
                        </a:rPr>
                        <a:t>Making communication kinder and more accessible, including for people waiting to receive </a:t>
                      </a:r>
                      <a:r>
                        <a:rPr lang="en-GB" sz="1450" dirty="0">
                          <a:latin typeface="Calibri"/>
                          <a:ea typeface="Calibri"/>
                          <a:cs typeface="Calibri"/>
                        </a:rPr>
                        <a:t>help</a:t>
                      </a:r>
                    </a:p>
                  </a:txBody>
                  <a:tcPr anchor="ctr"/>
                </a:tc>
                <a:tc>
                  <a:txBody>
                    <a:bodyPr/>
                    <a:lstStyle/>
                    <a:p>
                      <a:pPr marL="0" indent="0">
                        <a:buFont typeface="Arial" panose="020B0604020202020204" pitchFamily="34" charset="0"/>
                        <a:buNone/>
                      </a:pPr>
                      <a:r>
                        <a:rPr lang="en-GB" sz="1450" b="1">
                          <a:latin typeface="Calibri" panose="020F0502020204030204" pitchFamily="34" charset="0"/>
                          <a:ea typeface="Calibri" panose="020F0502020204030204" pitchFamily="34" charset="0"/>
                          <a:cs typeface="Calibri" panose="020F0502020204030204" pitchFamily="34" charset="0"/>
                        </a:rPr>
                        <a:t>Clinical services:</a:t>
                      </a:r>
                    </a:p>
                    <a:p>
                      <a:pPr marL="285750" indent="-285750">
                        <a:buFont typeface="Arial" panose="020B0604020202020204" pitchFamily="34" charset="0"/>
                        <a:buChar char="•"/>
                      </a:pPr>
                      <a:r>
                        <a:rPr lang="en-GB" sz="1450">
                          <a:latin typeface="Calibri" panose="020F0502020204030204" pitchFamily="34" charset="0"/>
                          <a:ea typeface="Calibri" panose="020F0502020204030204" pitchFamily="34" charset="0"/>
                          <a:cs typeface="Calibri" panose="020F0502020204030204" pitchFamily="34" charset="0"/>
                        </a:rPr>
                        <a:t>Improving access in key pathways (e.g. neurodiversity, CAMHS, MSK, SLT)</a:t>
                      </a:r>
                    </a:p>
                    <a:p>
                      <a:pPr marL="285750" indent="-285750">
                        <a:buFont typeface="Arial" panose="020B0604020202020204" pitchFamily="34" charset="0"/>
                        <a:buChar char="•"/>
                      </a:pPr>
                      <a:r>
                        <a:rPr lang="en-GB" sz="1450" dirty="0">
                          <a:latin typeface="Calibri"/>
                          <a:ea typeface="Calibri"/>
                          <a:cs typeface="Calibri"/>
                        </a:rPr>
                        <a:t>Ensuring mental health crisis / acute care is timely, safe and delivered as close to home as possible</a:t>
                      </a:r>
                    </a:p>
                    <a:p>
                      <a:pPr marL="285750" indent="-285750">
                        <a:buFont typeface="Arial" panose="020B0604020202020204" pitchFamily="34" charset="0"/>
                        <a:buChar char="•"/>
                      </a:pPr>
                      <a:r>
                        <a:rPr lang="en-GB" sz="1450">
                          <a:latin typeface="Calibri" panose="020F0502020204030204" pitchFamily="34" charset="0"/>
                          <a:ea typeface="Calibri" panose="020F0502020204030204" pitchFamily="34" charset="0"/>
                          <a:cs typeface="Calibri" panose="020F0502020204030204" pitchFamily="34" charset="0"/>
                        </a:rPr>
                        <a:t>Helping people in key populations to avoid hospitalisation (e.g. homeless people, over 65s)</a:t>
                      </a:r>
                    </a:p>
                    <a:p>
                      <a:pPr marL="285750" indent="-285750">
                        <a:buFont typeface="Arial" panose="020B0604020202020204" pitchFamily="34" charset="0"/>
                        <a:buChar char="•"/>
                      </a:pPr>
                      <a:r>
                        <a:rPr lang="en-GB" sz="1450">
                          <a:latin typeface="Calibri" panose="020F0502020204030204" pitchFamily="34" charset="0"/>
                          <a:ea typeface="Calibri" panose="020F0502020204030204" pitchFamily="34" charset="0"/>
                          <a:cs typeface="Calibri" panose="020F0502020204030204" pitchFamily="34" charset="0"/>
                        </a:rPr>
                        <a:t>Improve physical health outcomes for key groups (e.g. LD, forensics)</a:t>
                      </a:r>
                    </a:p>
                    <a:p>
                      <a:pPr marL="285750" indent="-285750">
                        <a:buFont typeface="Arial" panose="020B0604020202020204" pitchFamily="34" charset="0"/>
                        <a:buChar char="•"/>
                      </a:pPr>
                      <a:r>
                        <a:rPr lang="en-GB" sz="1450">
                          <a:latin typeface="Calibri" panose="020F0502020204030204" pitchFamily="34" charset="0"/>
                          <a:ea typeface="Calibri" panose="020F0502020204030204" pitchFamily="34" charset="0"/>
                          <a:cs typeface="Calibri" panose="020F0502020204030204" pitchFamily="34" charset="0"/>
                        </a:rPr>
                        <a:t>Implementing a consistent outcomes recording system for CHS</a:t>
                      </a:r>
                    </a:p>
                    <a:p>
                      <a:pPr marL="285750" indent="-285750">
                        <a:buFont typeface="Arial" panose="020B0604020202020204" pitchFamily="34" charset="0"/>
                        <a:buChar char="•"/>
                      </a:pPr>
                      <a:r>
                        <a:rPr lang="en-GB" sz="1450">
                          <a:latin typeface="Calibri" panose="020F0502020204030204" pitchFamily="34" charset="0"/>
                          <a:ea typeface="Calibri" panose="020F0502020204030204" pitchFamily="34" charset="0"/>
                          <a:cs typeface="Calibri" panose="020F0502020204030204" pitchFamily="34" charset="0"/>
                        </a:rPr>
                        <a:t>Improving consistency and reducing duplication in care planning (e.g. DIALOG+, Care Act) </a:t>
                      </a:r>
                    </a:p>
                  </a:txBody>
                  <a:tcPr anchor="ctr"/>
                </a:tc>
                <a:extLst>
                  <a:ext uri="{0D108BD9-81ED-4DB2-BD59-A6C34878D82A}">
                    <a16:rowId xmlns:a16="http://schemas.microsoft.com/office/drawing/2014/main" val="2655516114"/>
                  </a:ext>
                </a:extLst>
              </a:tr>
              <a:tr h="496782">
                <a:tc>
                  <a:txBody>
                    <a:bodyPr/>
                    <a:lstStyle/>
                    <a:p>
                      <a:r>
                        <a:rPr lang="en-GB" sz="1500" b="1">
                          <a:latin typeface="Calibri" panose="020F0502020204030204" pitchFamily="34" charset="0"/>
                          <a:ea typeface="Calibri" panose="020F0502020204030204" pitchFamily="34" charset="0"/>
                          <a:cs typeface="Calibri" panose="020F0502020204030204" pitchFamily="34" charset="0"/>
                        </a:rPr>
                        <a:t>2. Make ELFT a place where people can do their best work</a:t>
                      </a:r>
                    </a:p>
                  </a:txBody>
                  <a:tcPr anchor="ctr"/>
                </a:tc>
                <a:tc>
                  <a:txBody>
                    <a:bodyPr/>
                    <a:lstStyle/>
                    <a:p>
                      <a:pPr marL="267970" marR="0" lvl="0" indent="-25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5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Improving staff wellbeing and experience (aligned to the Staff Experience Programme)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Clinical services, supported by corporate / enabling services:</a:t>
                      </a:r>
                    </a:p>
                    <a:p>
                      <a:pPr marL="268288" marR="0" lvl="0" indent="-25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Prioritising interventions and projects that simplify workflows and remove unnecessary steps and give people time back (digital and system / process improvement work)</a:t>
                      </a:r>
                    </a:p>
                    <a:p>
                      <a:pPr marL="268288" marR="0" lvl="0" indent="-25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Taking targeted action on the practical causes of poor staff experience, based on team-level staff survey results and staff feedback</a:t>
                      </a:r>
                    </a:p>
                  </a:txBody>
                  <a:tcPr anchor="ctr"/>
                </a:tc>
                <a:extLst>
                  <a:ext uri="{0D108BD9-81ED-4DB2-BD59-A6C34878D82A}">
                    <a16:rowId xmlns:a16="http://schemas.microsoft.com/office/drawing/2014/main" val="3491062804"/>
                  </a:ext>
                </a:extLst>
              </a:tr>
              <a:tr h="370840">
                <a:tc>
                  <a:txBody>
                    <a:bodyPr/>
                    <a:lstStyle/>
                    <a:p>
                      <a:r>
                        <a:rPr lang="en-GB" sz="1500" b="1">
                          <a:latin typeface="Calibri" panose="020F0502020204030204" pitchFamily="34" charset="0"/>
                          <a:ea typeface="Calibri" panose="020F0502020204030204" pitchFamily="34" charset="0"/>
                          <a:cs typeface="Calibri" panose="020F0502020204030204" pitchFamily="34" charset="0"/>
                        </a:rPr>
                        <a:t>3. Advance equity in all we do</a:t>
                      </a:r>
                    </a:p>
                  </a:txBody>
                  <a:tcPr anchor="ctr"/>
                </a:tc>
                <a:tc>
                  <a:txBody>
                    <a:bodyPr/>
                    <a:lstStyle/>
                    <a:p>
                      <a:pPr marL="285750" indent="-285750">
                        <a:buFont typeface="Arial" panose="020B0604020202020204" pitchFamily="34" charset="0"/>
                        <a:buChar char="•"/>
                      </a:pPr>
                      <a:r>
                        <a:rPr lang="en-GB" sz="1450">
                          <a:latin typeface="Calibri" panose="020F0502020204030204" pitchFamily="34" charset="0"/>
                          <a:ea typeface="Calibri" panose="020F0502020204030204" pitchFamily="34" charset="0"/>
                          <a:cs typeface="Calibri" panose="020F0502020204030204" pitchFamily="34" charset="0"/>
                        </a:rPr>
                        <a:t>Delivering our new Anti-Racism Strategy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5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Clinical services, supported by corporate / enabling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50" dirty="0">
                          <a:latin typeface="Calibri"/>
                          <a:ea typeface="Calibri"/>
                          <a:cs typeface="Calibri"/>
                        </a:rPr>
                        <a:t>Using stratified data to identify and act on inequities in access, experience and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50">
                          <a:latin typeface="Calibri" panose="020F0502020204030204" pitchFamily="34" charset="0"/>
                          <a:ea typeface="Calibri" panose="020F0502020204030204" pitchFamily="34" charset="0"/>
                          <a:cs typeface="Calibri" panose="020F0502020204030204" pitchFamily="34" charset="0"/>
                        </a:rPr>
                        <a:t>Making targeted accessibility improvements in local services </a:t>
                      </a:r>
                    </a:p>
                  </a:txBody>
                  <a:tcPr anchor="ctr"/>
                </a:tc>
                <a:extLst>
                  <a:ext uri="{0D108BD9-81ED-4DB2-BD59-A6C34878D82A}">
                    <a16:rowId xmlns:a16="http://schemas.microsoft.com/office/drawing/2014/main" val="1793768706"/>
                  </a:ext>
                </a:extLst>
              </a:tr>
              <a:tr h="485439">
                <a:tc>
                  <a:txBody>
                    <a:bodyPr/>
                    <a:lstStyle/>
                    <a:p>
                      <a:r>
                        <a:rPr lang="en-GB" sz="1500" b="1">
                          <a:latin typeface="Calibri" panose="020F0502020204030204" pitchFamily="34" charset="0"/>
                          <a:ea typeface="Calibri" panose="020F0502020204030204" pitchFamily="34" charset="0"/>
                          <a:cs typeface="Calibri" panose="020F0502020204030204" pitchFamily="34" charset="0"/>
                        </a:rPr>
                        <a:t>4. Strengthen prevention and earlier help</a:t>
                      </a:r>
                    </a:p>
                  </a:txBody>
                  <a:tcPr anchor="ctr"/>
                </a:tc>
                <a:tc>
                  <a:txBody>
                    <a:bodyPr/>
                    <a:lstStyle/>
                    <a:p>
                      <a:pPr marL="285750" indent="-285750">
                        <a:buFont typeface="Arial" panose="020B0604020202020204" pitchFamily="34" charset="0"/>
                        <a:buChar char="•"/>
                      </a:pPr>
                      <a:r>
                        <a:rPr lang="en-GB" sz="1450">
                          <a:latin typeface="Calibri" panose="020F0502020204030204" pitchFamily="34" charset="0"/>
                          <a:ea typeface="Calibri" panose="020F0502020204030204" pitchFamily="34" charset="0"/>
                          <a:cs typeface="Calibri" panose="020F0502020204030204" pitchFamily="34" charset="0"/>
                        </a:rPr>
                        <a:t>Developing a shared understanding of what prevention means in practice (aligned to the prevention framework)</a:t>
                      </a:r>
                    </a:p>
                  </a:txBody>
                  <a:tcPr anchor="ctr"/>
                </a:tc>
                <a:tc>
                  <a:txBody>
                    <a:bodyPr/>
                    <a:lstStyle/>
                    <a:p>
                      <a:pPr marL="0" indent="0">
                        <a:buFont typeface="Arial" panose="020B0604020202020204" pitchFamily="34" charset="0"/>
                        <a:buNone/>
                      </a:pPr>
                      <a:r>
                        <a:rPr lang="en-GB" sz="1450" b="1">
                          <a:latin typeface="Calibri" panose="020F0502020204030204" pitchFamily="34" charset="0"/>
                          <a:ea typeface="Calibri" panose="020F0502020204030204" pitchFamily="34" charset="0"/>
                          <a:cs typeface="Calibri" panose="020F0502020204030204" pitchFamily="34" charset="0"/>
                        </a:rPr>
                        <a:t>Clinical services:</a:t>
                      </a:r>
                    </a:p>
                    <a:p>
                      <a:pPr marL="285750" indent="-285750">
                        <a:buFont typeface="Arial" panose="020B0604020202020204" pitchFamily="34" charset="0"/>
                        <a:buChar char="•"/>
                      </a:pPr>
                      <a:r>
                        <a:rPr lang="en-GB" sz="1450">
                          <a:latin typeface="Calibri"/>
                          <a:ea typeface="Calibri"/>
                          <a:cs typeface="Calibri"/>
                        </a:rPr>
                        <a:t>Working with system partners to bring care closer to peoples' homes and their local communities </a:t>
                      </a:r>
                      <a:endParaRPr lang="en-GB" sz="1450" dirty="0">
                        <a:latin typeface="Calibri"/>
                        <a:ea typeface="Calibri"/>
                        <a:cs typeface="Calibri"/>
                      </a:endParaRPr>
                    </a:p>
                    <a:p>
                      <a:pPr marL="285750" indent="-285750">
                        <a:buFont typeface="Arial" panose="020B0604020202020204" pitchFamily="34" charset="0"/>
                        <a:buChar char="•"/>
                      </a:pPr>
                      <a:r>
                        <a:rPr lang="en-GB" sz="1450">
                          <a:latin typeface="Calibri"/>
                          <a:ea typeface="Calibri"/>
                          <a:cs typeface="Calibri"/>
                        </a:rPr>
                        <a:t>Developing a consistent approach to community mental health support for people who find it hard to engage with mainstream services, and </a:t>
                      </a:r>
                      <a:r>
                        <a:rPr lang="en-GB" sz="1450" dirty="0">
                          <a:latin typeface="Calibri"/>
                          <a:ea typeface="Calibri"/>
                          <a:cs typeface="Calibri"/>
                        </a:rPr>
                        <a:t>sharing the learning from our 24/7 mental health pilot</a:t>
                      </a:r>
                    </a:p>
                    <a:p>
                      <a:pPr marL="285750" indent="-285750">
                        <a:buFont typeface="Arial" panose="020B0604020202020204" pitchFamily="34" charset="0"/>
                        <a:buChar char="•"/>
                      </a:pPr>
                      <a:r>
                        <a:rPr lang="en-GB" sz="1450" dirty="0">
                          <a:latin typeface="Calibri"/>
                          <a:ea typeface="Calibri"/>
                          <a:cs typeface="Calibri"/>
                        </a:rPr>
                        <a:t>Using the prevention framework to identify practical actions teams can take</a:t>
                      </a:r>
                    </a:p>
                  </a:txBody>
                  <a:tcPr anchor="ctr"/>
                </a:tc>
                <a:extLst>
                  <a:ext uri="{0D108BD9-81ED-4DB2-BD59-A6C34878D82A}">
                    <a16:rowId xmlns:a16="http://schemas.microsoft.com/office/drawing/2014/main" val="529794275"/>
                  </a:ext>
                </a:extLst>
              </a:tr>
              <a:tr h="370840">
                <a:tc>
                  <a:txBody>
                    <a:bodyPr/>
                    <a:lstStyle/>
                    <a:p>
                      <a:r>
                        <a:rPr lang="en-GB" sz="1500" b="1" dirty="0">
                          <a:latin typeface="Calibri" panose="020F0502020204030204" pitchFamily="34" charset="0"/>
                          <a:ea typeface="Calibri" panose="020F0502020204030204" pitchFamily="34" charset="0"/>
                          <a:cs typeface="Calibri" panose="020F0502020204030204" pitchFamily="34" charset="0"/>
                        </a:rPr>
                        <a:t>Strengthening the essentials for the journey ahead</a:t>
                      </a:r>
                    </a:p>
                  </a:txBody>
                  <a:tcPr anchor="ctr">
                    <a:solidFill>
                      <a:schemeClr val="bg1">
                        <a:lumMod val="75000"/>
                      </a:schemeClr>
                    </a:solidFill>
                  </a:tcPr>
                </a:tc>
                <a:tc>
                  <a:txBody>
                    <a:bodyPr/>
                    <a:lstStyle/>
                    <a:p>
                      <a:pPr marL="268288" marR="0" lvl="0" indent="-25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Demonstrating responsible stewardship of our resources (aligned to GFGT plans)</a:t>
                      </a:r>
                    </a:p>
                  </a:txBody>
                  <a:tcPr anchor="c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Clinical services, supported by corporate / enabling services:</a:t>
                      </a:r>
                    </a:p>
                    <a:p>
                      <a:pPr marL="268288" marR="0" lvl="0" indent="-25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Delivering financial balance in 2026/27</a:t>
                      </a:r>
                    </a:p>
                    <a:p>
                      <a:pPr marL="267970" marR="0" lvl="0" indent="-254000" algn="l">
                        <a:lnSpc>
                          <a:spcPct val="100000"/>
                        </a:lnSpc>
                        <a:spcBef>
                          <a:spcPts val="0"/>
                        </a:spcBef>
                        <a:spcAft>
                          <a:spcPts val="0"/>
                        </a:spcAft>
                        <a:buClrTx/>
                        <a:buSzTx/>
                        <a:buFont typeface="Arial" panose="020B0604020202020204" pitchFamily="34" charset="0"/>
                        <a:buChar char="•"/>
                      </a:pPr>
                      <a:r>
                        <a:rPr lang="en-GB" sz="1450" b="0" i="0" u="none" strike="noStrike" kern="1200" cap="none" spc="0" normalizeH="0" baseline="0" noProof="0" dirty="0">
                          <a:ln>
                            <a:noFill/>
                          </a:ln>
                          <a:solidFill>
                            <a:prstClr val="black"/>
                          </a:solidFill>
                          <a:effectLst/>
                          <a:uLnTx/>
                          <a:uFillTx/>
                          <a:latin typeface="Calibri"/>
                          <a:ea typeface="Calibri"/>
                          <a:cs typeface="Calibri"/>
                        </a:rPr>
                        <a:t>Ensuring we have the right organisational structure, </a:t>
                      </a:r>
                      <a:r>
                        <a:rPr lang="en-GB" sz="1450" b="0" i="0" u="none" strike="noStrike" kern="1200" cap="none" spc="0" normalizeH="0" baseline="0" noProof="0">
                          <a:ln>
                            <a:noFill/>
                          </a:ln>
                          <a:solidFill>
                            <a:prstClr val="black"/>
                          </a:solidFill>
                          <a:effectLst/>
                          <a:uLnTx/>
                          <a:uFillTx/>
                          <a:latin typeface="Calibri"/>
                          <a:ea typeface="Calibri"/>
                          <a:cs typeface="Calibri"/>
                        </a:rPr>
                        <a:t>resources aligned to priorities and the right implementation and </a:t>
                      </a:r>
                      <a:r>
                        <a:rPr lang="en-GB" sz="1450" b="0" i="0" u="none" strike="noStrike" kern="1200" cap="none" spc="0" normalizeH="0" baseline="0" noProof="0" dirty="0">
                          <a:ln>
                            <a:noFill/>
                          </a:ln>
                          <a:solidFill>
                            <a:prstClr val="black"/>
                          </a:solidFill>
                          <a:effectLst/>
                          <a:uLnTx/>
                          <a:uFillTx/>
                          <a:latin typeface="Calibri"/>
                          <a:ea typeface="Calibri"/>
                          <a:cs typeface="Calibri"/>
                        </a:rPr>
                        <a:t>governance arrangements to support delivery of the Trust Strategy</a:t>
                      </a:r>
                      <a:endParaRPr kumimoji="0" lang="en-GB" dirty="0"/>
                    </a:p>
                  </a:txBody>
                  <a:tcPr anchor="ctr">
                    <a:solidFill>
                      <a:schemeClr val="bg1">
                        <a:lumMod val="75000"/>
                      </a:schemeClr>
                    </a:solidFill>
                  </a:tcPr>
                </a:tc>
                <a:extLst>
                  <a:ext uri="{0D108BD9-81ED-4DB2-BD59-A6C34878D82A}">
                    <a16:rowId xmlns:a16="http://schemas.microsoft.com/office/drawing/2014/main" val="84560246"/>
                  </a:ext>
                </a:extLst>
              </a:tr>
            </a:tbl>
          </a:graphicData>
        </a:graphic>
      </p:graphicFrame>
    </p:spTree>
    <p:extLst>
      <p:ext uri="{BB962C8B-B14F-4D97-AF65-F5344CB8AC3E}">
        <p14:creationId xmlns:p14="http://schemas.microsoft.com/office/powerpoint/2010/main" val="252321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5C933-A5E9-B362-A54D-B3A0392CF4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0B24E5-7F18-AC32-ECD7-DD25610F6121}"/>
              </a:ext>
            </a:extLst>
          </p:cNvPr>
          <p:cNvSpPr/>
          <p:nvPr/>
        </p:nvSpPr>
        <p:spPr>
          <a:xfrm>
            <a:off x="187744" y="5961472"/>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7D319E7-75EB-4DDD-9FE8-9158A5709C5F}"/>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53AC3FAD-5146-CB09-8E88-4D94FA4140A8}"/>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5. How delivery evolves over time </a:t>
            </a:r>
          </a:p>
        </p:txBody>
      </p:sp>
      <p:pic>
        <p:nvPicPr>
          <p:cNvPr id="2" name="Picture 1">
            <a:extLst>
              <a:ext uri="{FF2B5EF4-FFF2-40B4-BE49-F238E27FC236}">
                <a16:creationId xmlns:a16="http://schemas.microsoft.com/office/drawing/2014/main" id="{C0CE19E2-E9E6-24AE-8FA9-A2CEE8CBE03F}"/>
              </a:ext>
            </a:extLst>
          </p:cNvPr>
          <p:cNvPicPr>
            <a:picLocks noChangeAspect="1"/>
          </p:cNvPicPr>
          <p:nvPr/>
        </p:nvPicPr>
        <p:blipFill>
          <a:blip r:embed="rId3"/>
          <a:srcRect l="34458" t="36759" b="38729"/>
          <a:stretch>
            <a:fillRect/>
          </a:stretch>
        </p:blipFill>
        <p:spPr>
          <a:xfrm>
            <a:off x="410822" y="1371064"/>
            <a:ext cx="7225553" cy="1527047"/>
          </a:xfrm>
          <a:prstGeom prst="rect">
            <a:avLst/>
          </a:prstGeom>
        </p:spPr>
      </p:pic>
      <p:pic>
        <p:nvPicPr>
          <p:cNvPr id="8" name="Picture 7">
            <a:extLst>
              <a:ext uri="{FF2B5EF4-FFF2-40B4-BE49-F238E27FC236}">
                <a16:creationId xmlns:a16="http://schemas.microsoft.com/office/drawing/2014/main" id="{5ABD3985-3FCB-65FF-D4ED-6DC2E409A8A3}"/>
              </a:ext>
            </a:extLst>
          </p:cNvPr>
          <p:cNvPicPr>
            <a:picLocks noChangeAspect="1"/>
          </p:cNvPicPr>
          <p:nvPr/>
        </p:nvPicPr>
        <p:blipFill>
          <a:blip r:embed="rId4"/>
          <a:srcRect r="68368"/>
          <a:stretch>
            <a:fillRect/>
          </a:stretch>
        </p:blipFill>
        <p:spPr>
          <a:xfrm>
            <a:off x="628716" y="2977906"/>
            <a:ext cx="1236846" cy="1178618"/>
          </a:xfrm>
          <a:prstGeom prst="rect">
            <a:avLst/>
          </a:prstGeom>
        </p:spPr>
      </p:pic>
      <p:pic>
        <p:nvPicPr>
          <p:cNvPr id="9" name="Picture 8">
            <a:extLst>
              <a:ext uri="{FF2B5EF4-FFF2-40B4-BE49-F238E27FC236}">
                <a16:creationId xmlns:a16="http://schemas.microsoft.com/office/drawing/2014/main" id="{00CB8DB4-36C2-432C-AA14-B88B44B64386}"/>
              </a:ext>
            </a:extLst>
          </p:cNvPr>
          <p:cNvPicPr>
            <a:picLocks noChangeAspect="1"/>
          </p:cNvPicPr>
          <p:nvPr/>
        </p:nvPicPr>
        <p:blipFill>
          <a:blip r:embed="rId4"/>
          <a:srcRect r="68368"/>
          <a:stretch>
            <a:fillRect/>
          </a:stretch>
        </p:blipFill>
        <p:spPr>
          <a:xfrm>
            <a:off x="1960177" y="2977906"/>
            <a:ext cx="1236846" cy="1178618"/>
          </a:xfrm>
          <a:prstGeom prst="rect">
            <a:avLst/>
          </a:prstGeom>
        </p:spPr>
      </p:pic>
      <p:pic>
        <p:nvPicPr>
          <p:cNvPr id="10" name="Picture 9">
            <a:extLst>
              <a:ext uri="{FF2B5EF4-FFF2-40B4-BE49-F238E27FC236}">
                <a16:creationId xmlns:a16="http://schemas.microsoft.com/office/drawing/2014/main" id="{394607DD-4B82-5A33-2BB2-C448DA251549}"/>
              </a:ext>
            </a:extLst>
          </p:cNvPr>
          <p:cNvPicPr>
            <a:picLocks noChangeAspect="1"/>
          </p:cNvPicPr>
          <p:nvPr/>
        </p:nvPicPr>
        <p:blipFill>
          <a:blip r:embed="rId4"/>
          <a:srcRect r="68368"/>
          <a:stretch>
            <a:fillRect/>
          </a:stretch>
        </p:blipFill>
        <p:spPr>
          <a:xfrm>
            <a:off x="3291638" y="2977906"/>
            <a:ext cx="1236846" cy="1178618"/>
          </a:xfrm>
          <a:prstGeom prst="rect">
            <a:avLst/>
          </a:prstGeom>
        </p:spPr>
      </p:pic>
      <p:pic>
        <p:nvPicPr>
          <p:cNvPr id="11" name="Picture 10">
            <a:extLst>
              <a:ext uri="{FF2B5EF4-FFF2-40B4-BE49-F238E27FC236}">
                <a16:creationId xmlns:a16="http://schemas.microsoft.com/office/drawing/2014/main" id="{1EAB0D13-49BC-1C82-FB02-1104CADE6FE8}"/>
              </a:ext>
            </a:extLst>
          </p:cNvPr>
          <p:cNvPicPr>
            <a:picLocks noChangeAspect="1"/>
          </p:cNvPicPr>
          <p:nvPr/>
        </p:nvPicPr>
        <p:blipFill>
          <a:blip r:embed="rId4"/>
          <a:srcRect r="68368"/>
          <a:stretch>
            <a:fillRect/>
          </a:stretch>
        </p:blipFill>
        <p:spPr>
          <a:xfrm>
            <a:off x="4623099" y="2977906"/>
            <a:ext cx="1236846" cy="1178618"/>
          </a:xfrm>
          <a:prstGeom prst="rect">
            <a:avLst/>
          </a:prstGeom>
        </p:spPr>
      </p:pic>
      <p:pic>
        <p:nvPicPr>
          <p:cNvPr id="12" name="Picture 11">
            <a:extLst>
              <a:ext uri="{FF2B5EF4-FFF2-40B4-BE49-F238E27FC236}">
                <a16:creationId xmlns:a16="http://schemas.microsoft.com/office/drawing/2014/main" id="{07901FE5-BE28-3C72-CFA1-21920E93EEB8}"/>
              </a:ext>
            </a:extLst>
          </p:cNvPr>
          <p:cNvPicPr>
            <a:picLocks noChangeAspect="1"/>
          </p:cNvPicPr>
          <p:nvPr/>
        </p:nvPicPr>
        <p:blipFill>
          <a:blip r:embed="rId4"/>
          <a:srcRect r="68368"/>
          <a:stretch>
            <a:fillRect/>
          </a:stretch>
        </p:blipFill>
        <p:spPr>
          <a:xfrm>
            <a:off x="5954559" y="2977906"/>
            <a:ext cx="1236846" cy="1178618"/>
          </a:xfrm>
          <a:prstGeom prst="rect">
            <a:avLst/>
          </a:prstGeom>
        </p:spPr>
      </p:pic>
      <p:cxnSp>
        <p:nvCxnSpPr>
          <p:cNvPr id="14" name="Straight Connector 13">
            <a:extLst>
              <a:ext uri="{FF2B5EF4-FFF2-40B4-BE49-F238E27FC236}">
                <a16:creationId xmlns:a16="http://schemas.microsoft.com/office/drawing/2014/main" id="{D6251E72-49F5-104A-3687-A0B8BEDE8ADD}"/>
              </a:ext>
            </a:extLst>
          </p:cNvPr>
          <p:cNvCxnSpPr>
            <a:cxnSpLocks/>
          </p:cNvCxnSpPr>
          <p:nvPr/>
        </p:nvCxnSpPr>
        <p:spPr>
          <a:xfrm>
            <a:off x="1960177" y="1371064"/>
            <a:ext cx="0" cy="29626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6DE2797-DF07-4938-380E-63B3C2C54785}"/>
              </a:ext>
            </a:extLst>
          </p:cNvPr>
          <p:cNvSpPr txBox="1"/>
          <p:nvPr/>
        </p:nvSpPr>
        <p:spPr>
          <a:xfrm>
            <a:off x="7872033" y="3274827"/>
            <a:ext cx="4257212" cy="646331"/>
          </a:xfrm>
          <a:prstGeom prst="rect">
            <a:avLst/>
          </a:prstGeom>
          <a:noFill/>
        </p:spPr>
        <p:txBody>
          <a:bodyPr wrap="square">
            <a:spAutoFit/>
          </a:bodyPr>
          <a:lstStyle/>
          <a:p>
            <a:r>
              <a:rPr lang="en-GB">
                <a:latin typeface="Calibri" panose="020F0502020204030204" pitchFamily="34" charset="0"/>
                <a:ea typeface="Calibri" panose="020F0502020204030204" pitchFamily="34" charset="0"/>
                <a:cs typeface="Calibri" panose="020F0502020204030204" pitchFamily="34" charset="0"/>
              </a:rPr>
              <a:t>Each year follows the same delivery cycle - Learning shapes the next set of priorities.</a:t>
            </a:r>
          </a:p>
        </p:txBody>
      </p:sp>
      <p:sp>
        <p:nvSpPr>
          <p:cNvPr id="20" name="TextBox 19">
            <a:extLst>
              <a:ext uri="{FF2B5EF4-FFF2-40B4-BE49-F238E27FC236}">
                <a16:creationId xmlns:a16="http://schemas.microsoft.com/office/drawing/2014/main" id="{7AD24FF8-CF1D-5114-FD03-AAD4D2951D9D}"/>
              </a:ext>
            </a:extLst>
          </p:cNvPr>
          <p:cNvSpPr txBox="1"/>
          <p:nvPr/>
        </p:nvSpPr>
        <p:spPr>
          <a:xfrm>
            <a:off x="7820335" y="1584205"/>
            <a:ext cx="4257212" cy="923330"/>
          </a:xfrm>
          <a:prstGeom prst="rect">
            <a:avLst/>
          </a:prstGeom>
          <a:noFill/>
        </p:spPr>
        <p:txBody>
          <a:bodyPr wrap="square">
            <a:spAutoFit/>
          </a:bodyPr>
          <a:lstStyle/>
          <a:p>
            <a:r>
              <a:rPr lang="en-GB">
                <a:latin typeface="Calibri" panose="020F0502020204030204" pitchFamily="34" charset="0"/>
                <a:ea typeface="Calibri" panose="020F0502020204030204" pitchFamily="34" charset="0"/>
                <a:cs typeface="Calibri" panose="020F0502020204030204" pitchFamily="34" charset="0"/>
              </a:rPr>
              <a:t>Five-year delivery arc -</a:t>
            </a:r>
          </a:p>
          <a:p>
            <a:r>
              <a:rPr lang="en-GB">
                <a:latin typeface="Calibri" panose="020F0502020204030204" pitchFamily="34" charset="0"/>
                <a:ea typeface="Calibri" panose="020F0502020204030204" pitchFamily="34" charset="0"/>
                <a:cs typeface="Calibri" panose="020F0502020204030204" pitchFamily="34" charset="0"/>
              </a:rPr>
              <a:t>Different priorities and pathways will be at different stages at any one time.</a:t>
            </a:r>
          </a:p>
        </p:txBody>
      </p:sp>
      <p:sp>
        <p:nvSpPr>
          <p:cNvPr id="21" name="TextBox 20">
            <a:extLst>
              <a:ext uri="{FF2B5EF4-FFF2-40B4-BE49-F238E27FC236}">
                <a16:creationId xmlns:a16="http://schemas.microsoft.com/office/drawing/2014/main" id="{75BFABD3-BBB7-A047-27EA-60997EE4FFB9}"/>
              </a:ext>
            </a:extLst>
          </p:cNvPr>
          <p:cNvSpPr txBox="1"/>
          <p:nvPr/>
        </p:nvSpPr>
        <p:spPr>
          <a:xfrm>
            <a:off x="974108" y="1703700"/>
            <a:ext cx="728601" cy="430887"/>
          </a:xfrm>
          <a:prstGeom prst="rect">
            <a:avLst/>
          </a:prstGeom>
          <a:noFill/>
        </p:spPr>
        <p:txBody>
          <a:bodyPr wrap="square" rtlCol="0">
            <a:spAutoFit/>
          </a:bodyPr>
          <a:lstStyle/>
          <a:p>
            <a:pPr algn="ctr"/>
            <a:r>
              <a:rPr lang="en-GB" sz="1100">
                <a:latin typeface="Calibri" panose="020F0502020204030204" pitchFamily="34" charset="0"/>
                <a:ea typeface="Calibri" panose="020F0502020204030204" pitchFamily="34" charset="0"/>
                <a:cs typeface="Calibri" panose="020F0502020204030204" pitchFamily="34" charset="0"/>
              </a:rPr>
              <a:t>Focus &amp; equip</a:t>
            </a:r>
          </a:p>
        </p:txBody>
      </p:sp>
      <p:sp>
        <p:nvSpPr>
          <p:cNvPr id="22" name="TextBox 21">
            <a:extLst>
              <a:ext uri="{FF2B5EF4-FFF2-40B4-BE49-F238E27FC236}">
                <a16:creationId xmlns:a16="http://schemas.microsoft.com/office/drawing/2014/main" id="{796FC4B0-91A0-E43B-36D9-F276783FB82E}"/>
              </a:ext>
            </a:extLst>
          </p:cNvPr>
          <p:cNvSpPr txBox="1"/>
          <p:nvPr/>
        </p:nvSpPr>
        <p:spPr>
          <a:xfrm>
            <a:off x="2286270" y="1702215"/>
            <a:ext cx="728601" cy="430887"/>
          </a:xfrm>
          <a:prstGeom prst="rect">
            <a:avLst/>
          </a:prstGeom>
          <a:noFill/>
        </p:spPr>
        <p:txBody>
          <a:bodyPr wrap="square" rtlCol="0">
            <a:spAutoFit/>
          </a:bodyPr>
          <a:lstStyle/>
          <a:p>
            <a:pPr algn="ctr"/>
            <a:r>
              <a:rPr lang="en-GB" sz="1100">
                <a:latin typeface="Calibri" panose="020F0502020204030204" pitchFamily="34" charset="0"/>
                <a:ea typeface="Calibri" panose="020F0502020204030204" pitchFamily="34" charset="0"/>
                <a:cs typeface="Calibri" panose="020F0502020204030204" pitchFamily="34" charset="0"/>
              </a:rPr>
              <a:t>Learn &amp; improve</a:t>
            </a:r>
          </a:p>
        </p:txBody>
      </p:sp>
      <p:sp>
        <p:nvSpPr>
          <p:cNvPr id="23" name="TextBox 22">
            <a:extLst>
              <a:ext uri="{FF2B5EF4-FFF2-40B4-BE49-F238E27FC236}">
                <a16:creationId xmlns:a16="http://schemas.microsoft.com/office/drawing/2014/main" id="{1453A9D0-B112-15BC-D02C-7FD9E625DE87}"/>
              </a:ext>
            </a:extLst>
          </p:cNvPr>
          <p:cNvSpPr txBox="1"/>
          <p:nvPr/>
        </p:nvSpPr>
        <p:spPr>
          <a:xfrm>
            <a:off x="3584167" y="1702214"/>
            <a:ext cx="728601" cy="430887"/>
          </a:xfrm>
          <a:prstGeom prst="rect">
            <a:avLst/>
          </a:prstGeom>
          <a:noFill/>
        </p:spPr>
        <p:txBody>
          <a:bodyPr wrap="square" rtlCol="0">
            <a:spAutoFit/>
          </a:bodyPr>
          <a:lstStyle/>
          <a:p>
            <a:pPr algn="ctr"/>
            <a:r>
              <a:rPr lang="en-GB" sz="1100">
                <a:latin typeface="Calibri" panose="020F0502020204030204" pitchFamily="34" charset="0"/>
                <a:ea typeface="Calibri" panose="020F0502020204030204" pitchFamily="34" charset="0"/>
                <a:cs typeface="Calibri" panose="020F0502020204030204" pitchFamily="34" charset="0"/>
              </a:rPr>
              <a:t>Broaden &amp; scale</a:t>
            </a:r>
          </a:p>
        </p:txBody>
      </p:sp>
      <p:sp>
        <p:nvSpPr>
          <p:cNvPr id="24" name="TextBox 23">
            <a:extLst>
              <a:ext uri="{FF2B5EF4-FFF2-40B4-BE49-F238E27FC236}">
                <a16:creationId xmlns:a16="http://schemas.microsoft.com/office/drawing/2014/main" id="{07785688-2BB8-E8DA-01A1-80D45B26BA46}"/>
              </a:ext>
            </a:extLst>
          </p:cNvPr>
          <p:cNvSpPr txBox="1"/>
          <p:nvPr/>
        </p:nvSpPr>
        <p:spPr>
          <a:xfrm>
            <a:off x="4863484" y="1784260"/>
            <a:ext cx="728601" cy="261610"/>
          </a:xfrm>
          <a:prstGeom prst="rect">
            <a:avLst/>
          </a:prstGeom>
          <a:noFill/>
        </p:spPr>
        <p:txBody>
          <a:bodyPr wrap="square" rtlCol="0">
            <a:spAutoFit/>
          </a:bodyPr>
          <a:lstStyle/>
          <a:p>
            <a:pPr algn="ctr"/>
            <a:r>
              <a:rPr lang="en-GB" sz="1100">
                <a:latin typeface="Calibri" panose="020F0502020204030204" pitchFamily="34" charset="0"/>
                <a:ea typeface="Calibri" panose="020F0502020204030204" pitchFamily="34" charset="0"/>
                <a:cs typeface="Calibri" panose="020F0502020204030204" pitchFamily="34" charset="0"/>
              </a:rPr>
              <a:t>Spread</a:t>
            </a:r>
          </a:p>
        </p:txBody>
      </p:sp>
      <p:sp>
        <p:nvSpPr>
          <p:cNvPr id="26" name="TextBox 25">
            <a:extLst>
              <a:ext uri="{FF2B5EF4-FFF2-40B4-BE49-F238E27FC236}">
                <a16:creationId xmlns:a16="http://schemas.microsoft.com/office/drawing/2014/main" id="{8108B620-E4D8-E919-35A8-E4AC120ECA0C}"/>
              </a:ext>
            </a:extLst>
          </p:cNvPr>
          <p:cNvSpPr txBox="1"/>
          <p:nvPr/>
        </p:nvSpPr>
        <p:spPr>
          <a:xfrm>
            <a:off x="6168222" y="1702213"/>
            <a:ext cx="728601" cy="430887"/>
          </a:xfrm>
          <a:prstGeom prst="rect">
            <a:avLst/>
          </a:prstGeom>
          <a:noFill/>
        </p:spPr>
        <p:txBody>
          <a:bodyPr wrap="square" rtlCol="0">
            <a:spAutoFit/>
          </a:bodyPr>
          <a:lstStyle/>
          <a:p>
            <a:pPr algn="ctr"/>
            <a:r>
              <a:rPr lang="en-GB" sz="1100">
                <a:latin typeface="Calibri" panose="020F0502020204030204" pitchFamily="34" charset="0"/>
                <a:ea typeface="Calibri" panose="020F0502020204030204" pitchFamily="34" charset="0"/>
                <a:cs typeface="Calibri" panose="020F0502020204030204" pitchFamily="34" charset="0"/>
              </a:rPr>
              <a:t>Embed &amp; renew</a:t>
            </a:r>
          </a:p>
        </p:txBody>
      </p:sp>
      <p:cxnSp>
        <p:nvCxnSpPr>
          <p:cNvPr id="30" name="Straight Connector 29">
            <a:extLst>
              <a:ext uri="{FF2B5EF4-FFF2-40B4-BE49-F238E27FC236}">
                <a16:creationId xmlns:a16="http://schemas.microsoft.com/office/drawing/2014/main" id="{49C33E0D-BDD7-5A08-5E83-0B2AE57A84FE}"/>
              </a:ext>
            </a:extLst>
          </p:cNvPr>
          <p:cNvCxnSpPr>
            <a:cxnSpLocks/>
          </p:cNvCxnSpPr>
          <p:nvPr/>
        </p:nvCxnSpPr>
        <p:spPr>
          <a:xfrm>
            <a:off x="3301576" y="1371064"/>
            <a:ext cx="0" cy="29626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8F1B161-CB44-1DE3-BD24-58AB407923A6}"/>
              </a:ext>
            </a:extLst>
          </p:cNvPr>
          <p:cNvCxnSpPr>
            <a:cxnSpLocks/>
          </p:cNvCxnSpPr>
          <p:nvPr/>
        </p:nvCxnSpPr>
        <p:spPr>
          <a:xfrm>
            <a:off x="4623099" y="1371063"/>
            <a:ext cx="0" cy="29626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A5360DE-87DC-7E26-671F-A0EFA464D9AC}"/>
              </a:ext>
            </a:extLst>
          </p:cNvPr>
          <p:cNvCxnSpPr>
            <a:cxnSpLocks/>
          </p:cNvCxnSpPr>
          <p:nvPr/>
        </p:nvCxnSpPr>
        <p:spPr>
          <a:xfrm>
            <a:off x="5954559" y="1371062"/>
            <a:ext cx="0" cy="29626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C200F4F-B82E-3449-8D7B-91A884217085}"/>
              </a:ext>
            </a:extLst>
          </p:cNvPr>
          <p:cNvSpPr txBox="1"/>
          <p:nvPr/>
        </p:nvSpPr>
        <p:spPr>
          <a:xfrm>
            <a:off x="617989" y="4414380"/>
            <a:ext cx="6682408" cy="369332"/>
          </a:xfrm>
          <a:custGeom>
            <a:avLst/>
            <a:gdLst>
              <a:gd name="connsiteX0" fmla="*/ 0 w 6682408"/>
              <a:gd name="connsiteY0" fmla="*/ 0 h 369332"/>
              <a:gd name="connsiteX1" fmla="*/ 490043 w 6682408"/>
              <a:gd name="connsiteY1" fmla="*/ 0 h 369332"/>
              <a:gd name="connsiteX2" fmla="*/ 913262 w 6682408"/>
              <a:gd name="connsiteY2" fmla="*/ 0 h 369332"/>
              <a:gd name="connsiteX3" fmla="*/ 1536954 w 6682408"/>
              <a:gd name="connsiteY3" fmla="*/ 0 h 369332"/>
              <a:gd name="connsiteX4" fmla="*/ 2227469 w 6682408"/>
              <a:gd name="connsiteY4" fmla="*/ 0 h 369332"/>
              <a:gd name="connsiteX5" fmla="*/ 2650689 w 6682408"/>
              <a:gd name="connsiteY5" fmla="*/ 0 h 369332"/>
              <a:gd name="connsiteX6" fmla="*/ 3274380 w 6682408"/>
              <a:gd name="connsiteY6" fmla="*/ 0 h 369332"/>
              <a:gd name="connsiteX7" fmla="*/ 3831247 w 6682408"/>
              <a:gd name="connsiteY7" fmla="*/ 0 h 369332"/>
              <a:gd name="connsiteX8" fmla="*/ 4187642 w 6682408"/>
              <a:gd name="connsiteY8" fmla="*/ 0 h 369332"/>
              <a:gd name="connsiteX9" fmla="*/ 4744510 w 6682408"/>
              <a:gd name="connsiteY9" fmla="*/ 0 h 369332"/>
              <a:gd name="connsiteX10" fmla="*/ 5100905 w 6682408"/>
              <a:gd name="connsiteY10" fmla="*/ 0 h 369332"/>
              <a:gd name="connsiteX11" fmla="*/ 5657772 w 6682408"/>
              <a:gd name="connsiteY11" fmla="*/ 0 h 369332"/>
              <a:gd name="connsiteX12" fmla="*/ 6682408 w 6682408"/>
              <a:gd name="connsiteY12" fmla="*/ 0 h 369332"/>
              <a:gd name="connsiteX13" fmla="*/ 6682408 w 6682408"/>
              <a:gd name="connsiteY13" fmla="*/ 369332 h 369332"/>
              <a:gd name="connsiteX14" fmla="*/ 5991893 w 6682408"/>
              <a:gd name="connsiteY14" fmla="*/ 369332 h 369332"/>
              <a:gd name="connsiteX15" fmla="*/ 5435025 w 6682408"/>
              <a:gd name="connsiteY15" fmla="*/ 369332 h 369332"/>
              <a:gd name="connsiteX16" fmla="*/ 4944982 w 6682408"/>
              <a:gd name="connsiteY16" fmla="*/ 369332 h 369332"/>
              <a:gd name="connsiteX17" fmla="*/ 4521763 w 6682408"/>
              <a:gd name="connsiteY17" fmla="*/ 369332 h 369332"/>
              <a:gd name="connsiteX18" fmla="*/ 4098544 w 6682408"/>
              <a:gd name="connsiteY18" fmla="*/ 369332 h 369332"/>
              <a:gd name="connsiteX19" fmla="*/ 3541676 w 6682408"/>
              <a:gd name="connsiteY19" fmla="*/ 369332 h 369332"/>
              <a:gd name="connsiteX20" fmla="*/ 2851161 w 6682408"/>
              <a:gd name="connsiteY20" fmla="*/ 369332 h 369332"/>
              <a:gd name="connsiteX21" fmla="*/ 2494766 w 6682408"/>
              <a:gd name="connsiteY21" fmla="*/ 369332 h 369332"/>
              <a:gd name="connsiteX22" fmla="*/ 1804250 w 6682408"/>
              <a:gd name="connsiteY22" fmla="*/ 369332 h 369332"/>
              <a:gd name="connsiteX23" fmla="*/ 1314207 w 6682408"/>
              <a:gd name="connsiteY23" fmla="*/ 369332 h 369332"/>
              <a:gd name="connsiteX24" fmla="*/ 890988 w 6682408"/>
              <a:gd name="connsiteY24" fmla="*/ 369332 h 369332"/>
              <a:gd name="connsiteX25" fmla="*/ 0 w 6682408"/>
              <a:gd name="connsiteY25" fmla="*/ 369332 h 369332"/>
              <a:gd name="connsiteX26" fmla="*/ 0 w 6682408"/>
              <a:gd name="connsiteY2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82408" h="369332" fill="none" extrusionOk="0">
                <a:moveTo>
                  <a:pt x="0" y="0"/>
                </a:moveTo>
                <a:cubicBezTo>
                  <a:pt x="212101" y="-8430"/>
                  <a:pt x="355397" y="51069"/>
                  <a:pt x="490043" y="0"/>
                </a:cubicBezTo>
                <a:cubicBezTo>
                  <a:pt x="624689" y="-51069"/>
                  <a:pt x="767269" y="11503"/>
                  <a:pt x="913262" y="0"/>
                </a:cubicBezTo>
                <a:cubicBezTo>
                  <a:pt x="1059255" y="-11503"/>
                  <a:pt x="1347449" y="41179"/>
                  <a:pt x="1536954" y="0"/>
                </a:cubicBezTo>
                <a:cubicBezTo>
                  <a:pt x="1726459" y="-41179"/>
                  <a:pt x="1956568" y="72411"/>
                  <a:pt x="2227469" y="0"/>
                </a:cubicBezTo>
                <a:cubicBezTo>
                  <a:pt x="2498370" y="-72411"/>
                  <a:pt x="2474951" y="12007"/>
                  <a:pt x="2650689" y="0"/>
                </a:cubicBezTo>
                <a:cubicBezTo>
                  <a:pt x="2826427" y="-12007"/>
                  <a:pt x="3145058" y="4237"/>
                  <a:pt x="3274380" y="0"/>
                </a:cubicBezTo>
                <a:cubicBezTo>
                  <a:pt x="3403702" y="-4237"/>
                  <a:pt x="3667127" y="45170"/>
                  <a:pt x="3831247" y="0"/>
                </a:cubicBezTo>
                <a:cubicBezTo>
                  <a:pt x="3995367" y="-45170"/>
                  <a:pt x="4097295" y="12054"/>
                  <a:pt x="4187642" y="0"/>
                </a:cubicBezTo>
                <a:cubicBezTo>
                  <a:pt x="4277990" y="-12054"/>
                  <a:pt x="4492410" y="13865"/>
                  <a:pt x="4744510" y="0"/>
                </a:cubicBezTo>
                <a:cubicBezTo>
                  <a:pt x="4996610" y="-13865"/>
                  <a:pt x="4970128" y="28196"/>
                  <a:pt x="5100905" y="0"/>
                </a:cubicBezTo>
                <a:cubicBezTo>
                  <a:pt x="5231682" y="-28196"/>
                  <a:pt x="5529424" y="65817"/>
                  <a:pt x="5657772" y="0"/>
                </a:cubicBezTo>
                <a:cubicBezTo>
                  <a:pt x="5786120" y="-65817"/>
                  <a:pt x="6289049" y="27702"/>
                  <a:pt x="6682408" y="0"/>
                </a:cubicBezTo>
                <a:cubicBezTo>
                  <a:pt x="6685048" y="127720"/>
                  <a:pt x="6654442" y="281716"/>
                  <a:pt x="6682408" y="369332"/>
                </a:cubicBezTo>
                <a:cubicBezTo>
                  <a:pt x="6525268" y="437989"/>
                  <a:pt x="6307509" y="330494"/>
                  <a:pt x="5991893" y="369332"/>
                </a:cubicBezTo>
                <a:cubicBezTo>
                  <a:pt x="5676277" y="408170"/>
                  <a:pt x="5668217" y="352410"/>
                  <a:pt x="5435025" y="369332"/>
                </a:cubicBezTo>
                <a:cubicBezTo>
                  <a:pt x="5201833" y="386254"/>
                  <a:pt x="5050974" y="333398"/>
                  <a:pt x="4944982" y="369332"/>
                </a:cubicBezTo>
                <a:cubicBezTo>
                  <a:pt x="4838990" y="405266"/>
                  <a:pt x="4726281" y="349504"/>
                  <a:pt x="4521763" y="369332"/>
                </a:cubicBezTo>
                <a:cubicBezTo>
                  <a:pt x="4317245" y="389160"/>
                  <a:pt x="4246002" y="348662"/>
                  <a:pt x="4098544" y="369332"/>
                </a:cubicBezTo>
                <a:cubicBezTo>
                  <a:pt x="3951086" y="390002"/>
                  <a:pt x="3744999" y="319770"/>
                  <a:pt x="3541676" y="369332"/>
                </a:cubicBezTo>
                <a:cubicBezTo>
                  <a:pt x="3338353" y="418894"/>
                  <a:pt x="3142487" y="340623"/>
                  <a:pt x="2851161" y="369332"/>
                </a:cubicBezTo>
                <a:cubicBezTo>
                  <a:pt x="2559836" y="398041"/>
                  <a:pt x="2613002" y="340698"/>
                  <a:pt x="2494766" y="369332"/>
                </a:cubicBezTo>
                <a:cubicBezTo>
                  <a:pt x="2376531" y="397966"/>
                  <a:pt x="2095912" y="356188"/>
                  <a:pt x="1804250" y="369332"/>
                </a:cubicBezTo>
                <a:cubicBezTo>
                  <a:pt x="1512588" y="382476"/>
                  <a:pt x="1445907" y="355221"/>
                  <a:pt x="1314207" y="369332"/>
                </a:cubicBezTo>
                <a:cubicBezTo>
                  <a:pt x="1182507" y="383443"/>
                  <a:pt x="1097114" y="323856"/>
                  <a:pt x="890988" y="369332"/>
                </a:cubicBezTo>
                <a:cubicBezTo>
                  <a:pt x="684862" y="414808"/>
                  <a:pt x="380735" y="345297"/>
                  <a:pt x="0" y="369332"/>
                </a:cubicBezTo>
                <a:cubicBezTo>
                  <a:pt x="-31722" y="268000"/>
                  <a:pt x="7940" y="158299"/>
                  <a:pt x="0" y="0"/>
                </a:cubicBezTo>
                <a:close/>
              </a:path>
              <a:path w="6682408" h="369332" stroke="0" extrusionOk="0">
                <a:moveTo>
                  <a:pt x="0" y="0"/>
                </a:moveTo>
                <a:cubicBezTo>
                  <a:pt x="205146" y="-78064"/>
                  <a:pt x="516727" y="11971"/>
                  <a:pt x="690515" y="0"/>
                </a:cubicBezTo>
                <a:cubicBezTo>
                  <a:pt x="864303" y="-11971"/>
                  <a:pt x="1102214" y="55756"/>
                  <a:pt x="1314207" y="0"/>
                </a:cubicBezTo>
                <a:cubicBezTo>
                  <a:pt x="1526200" y="-55756"/>
                  <a:pt x="1740451" y="47683"/>
                  <a:pt x="1937898" y="0"/>
                </a:cubicBezTo>
                <a:cubicBezTo>
                  <a:pt x="2135345" y="-47683"/>
                  <a:pt x="2230751" y="48231"/>
                  <a:pt x="2361117" y="0"/>
                </a:cubicBezTo>
                <a:cubicBezTo>
                  <a:pt x="2491483" y="-48231"/>
                  <a:pt x="2773520" y="30033"/>
                  <a:pt x="2984809" y="0"/>
                </a:cubicBezTo>
                <a:cubicBezTo>
                  <a:pt x="3196098" y="-30033"/>
                  <a:pt x="3389708" y="47741"/>
                  <a:pt x="3675324" y="0"/>
                </a:cubicBezTo>
                <a:cubicBezTo>
                  <a:pt x="3960940" y="-47741"/>
                  <a:pt x="3869586" y="6294"/>
                  <a:pt x="4031719" y="0"/>
                </a:cubicBezTo>
                <a:cubicBezTo>
                  <a:pt x="4193853" y="-6294"/>
                  <a:pt x="4310370" y="5553"/>
                  <a:pt x="4388115" y="0"/>
                </a:cubicBezTo>
                <a:cubicBezTo>
                  <a:pt x="4465860" y="-5553"/>
                  <a:pt x="4679440" y="26680"/>
                  <a:pt x="4878158" y="0"/>
                </a:cubicBezTo>
                <a:cubicBezTo>
                  <a:pt x="5076876" y="-26680"/>
                  <a:pt x="5358788" y="77222"/>
                  <a:pt x="5568673" y="0"/>
                </a:cubicBezTo>
                <a:cubicBezTo>
                  <a:pt x="5778559" y="-77222"/>
                  <a:pt x="5969172" y="64431"/>
                  <a:pt x="6192365" y="0"/>
                </a:cubicBezTo>
                <a:cubicBezTo>
                  <a:pt x="6415558" y="-64431"/>
                  <a:pt x="6558392" y="53439"/>
                  <a:pt x="6682408" y="0"/>
                </a:cubicBezTo>
                <a:cubicBezTo>
                  <a:pt x="6726290" y="74652"/>
                  <a:pt x="6675362" y="238866"/>
                  <a:pt x="6682408" y="369332"/>
                </a:cubicBezTo>
                <a:cubicBezTo>
                  <a:pt x="6397655" y="382211"/>
                  <a:pt x="6332256" y="310325"/>
                  <a:pt x="6058717" y="369332"/>
                </a:cubicBezTo>
                <a:cubicBezTo>
                  <a:pt x="5785178" y="428339"/>
                  <a:pt x="5646587" y="330291"/>
                  <a:pt x="5368201" y="369332"/>
                </a:cubicBezTo>
                <a:cubicBezTo>
                  <a:pt x="5089815" y="408373"/>
                  <a:pt x="4965735" y="359487"/>
                  <a:pt x="4811334" y="369332"/>
                </a:cubicBezTo>
                <a:cubicBezTo>
                  <a:pt x="4656933" y="379177"/>
                  <a:pt x="4396827" y="306111"/>
                  <a:pt x="4254466" y="369332"/>
                </a:cubicBezTo>
                <a:cubicBezTo>
                  <a:pt x="4112105" y="432553"/>
                  <a:pt x="3916719" y="342220"/>
                  <a:pt x="3764423" y="369332"/>
                </a:cubicBezTo>
                <a:cubicBezTo>
                  <a:pt x="3612127" y="396444"/>
                  <a:pt x="3219009" y="314199"/>
                  <a:pt x="3073908" y="369332"/>
                </a:cubicBezTo>
                <a:cubicBezTo>
                  <a:pt x="2928807" y="424465"/>
                  <a:pt x="2702649" y="326638"/>
                  <a:pt x="2450216" y="369332"/>
                </a:cubicBezTo>
                <a:cubicBezTo>
                  <a:pt x="2197783" y="412026"/>
                  <a:pt x="2099991" y="334593"/>
                  <a:pt x="1960173" y="369332"/>
                </a:cubicBezTo>
                <a:cubicBezTo>
                  <a:pt x="1820355" y="404071"/>
                  <a:pt x="1654769" y="325062"/>
                  <a:pt x="1536954" y="369332"/>
                </a:cubicBezTo>
                <a:cubicBezTo>
                  <a:pt x="1419139" y="413602"/>
                  <a:pt x="1276679" y="361244"/>
                  <a:pt x="1113735" y="369332"/>
                </a:cubicBezTo>
                <a:cubicBezTo>
                  <a:pt x="950791" y="377420"/>
                  <a:pt x="780156" y="359014"/>
                  <a:pt x="490043" y="369332"/>
                </a:cubicBezTo>
                <a:cubicBezTo>
                  <a:pt x="199930" y="379650"/>
                  <a:pt x="148925" y="310802"/>
                  <a:pt x="0" y="369332"/>
                </a:cubicBezTo>
                <a:cubicBezTo>
                  <a:pt x="-8663" y="255883"/>
                  <a:pt x="6726" y="150930"/>
                  <a:pt x="0" y="0"/>
                </a:cubicBezTo>
                <a:close/>
              </a:path>
            </a:pathLst>
          </a:custGeom>
          <a:gradFill flip="none" rotWithShape="1">
            <a:gsLst>
              <a:gs pos="0">
                <a:schemeClr val="bg1"/>
              </a:gs>
              <a:gs pos="32000">
                <a:schemeClr val="accent6">
                  <a:lumMod val="20000"/>
                  <a:lumOff val="80000"/>
                </a:schemeClr>
              </a:gs>
              <a:gs pos="58000">
                <a:schemeClr val="accent6">
                  <a:lumMod val="60000"/>
                  <a:lumOff val="40000"/>
                </a:schemeClr>
              </a:gs>
              <a:gs pos="100000">
                <a:schemeClr val="accent6"/>
              </a:gs>
            </a:gsLst>
            <a:lin ang="0" scaled="1"/>
            <a:tileRect/>
          </a:gradFill>
          <a:ln>
            <a:solidFill>
              <a:schemeClr val="bg1">
                <a:lumMod val="75000"/>
              </a:schemeClr>
            </a:solidFill>
            <a:extLst>
              <a:ext uri="{C807C97D-BFC1-408E-A445-0C87EB9F89A2}">
                <ask:lineSketchStyleProps xmlns:ask="http://schemas.microsoft.com/office/drawing/2018/sketchyshapes" sd="1235973565">
                  <a:prstGeom prst="rect">
                    <a:avLst/>
                  </a:prstGeom>
                  <ask:type>
                    <ask:lineSketchScribble/>
                  </ask:type>
                </ask:lineSketchStyleProps>
              </a:ext>
            </a:extLst>
          </a:ln>
        </p:spPr>
        <p:txBody>
          <a:bodyPr wrap="square" rtlCol="0">
            <a:spAutoFit/>
          </a:bodyPr>
          <a:lstStyle/>
          <a:p>
            <a:pPr algn="ctr"/>
            <a:r>
              <a:rPr lang="en-GB">
                <a:latin typeface="Calibri" panose="020F0502020204030204" pitchFamily="34" charset="0"/>
                <a:ea typeface="Calibri" panose="020F0502020204030204" pitchFamily="34" charset="0"/>
                <a:cs typeface="Calibri" panose="020F0502020204030204" pitchFamily="34" charset="0"/>
              </a:rPr>
              <a:t>Prioritising effectively</a:t>
            </a:r>
          </a:p>
        </p:txBody>
      </p:sp>
      <p:sp>
        <p:nvSpPr>
          <p:cNvPr id="34" name="TextBox 33">
            <a:extLst>
              <a:ext uri="{FF2B5EF4-FFF2-40B4-BE49-F238E27FC236}">
                <a16:creationId xmlns:a16="http://schemas.microsoft.com/office/drawing/2014/main" id="{F0CB1837-92DA-628B-0A59-374061773584}"/>
              </a:ext>
            </a:extLst>
          </p:cNvPr>
          <p:cNvSpPr txBox="1"/>
          <p:nvPr/>
        </p:nvSpPr>
        <p:spPr>
          <a:xfrm>
            <a:off x="628716" y="4884434"/>
            <a:ext cx="6682408" cy="369332"/>
          </a:xfrm>
          <a:custGeom>
            <a:avLst/>
            <a:gdLst>
              <a:gd name="connsiteX0" fmla="*/ 0 w 6682408"/>
              <a:gd name="connsiteY0" fmla="*/ 0 h 369332"/>
              <a:gd name="connsiteX1" fmla="*/ 423219 w 6682408"/>
              <a:gd name="connsiteY1" fmla="*/ 0 h 369332"/>
              <a:gd name="connsiteX2" fmla="*/ 913262 w 6682408"/>
              <a:gd name="connsiteY2" fmla="*/ 0 h 369332"/>
              <a:gd name="connsiteX3" fmla="*/ 1603778 w 6682408"/>
              <a:gd name="connsiteY3" fmla="*/ 0 h 369332"/>
              <a:gd name="connsiteX4" fmla="*/ 2227469 w 6682408"/>
              <a:gd name="connsiteY4" fmla="*/ 0 h 369332"/>
              <a:gd name="connsiteX5" fmla="*/ 2784337 w 6682408"/>
              <a:gd name="connsiteY5" fmla="*/ 0 h 369332"/>
              <a:gd name="connsiteX6" fmla="*/ 3408028 w 6682408"/>
              <a:gd name="connsiteY6" fmla="*/ 0 h 369332"/>
              <a:gd name="connsiteX7" fmla="*/ 3964895 w 6682408"/>
              <a:gd name="connsiteY7" fmla="*/ 0 h 369332"/>
              <a:gd name="connsiteX8" fmla="*/ 4388115 w 6682408"/>
              <a:gd name="connsiteY8" fmla="*/ 0 h 369332"/>
              <a:gd name="connsiteX9" fmla="*/ 4744510 w 6682408"/>
              <a:gd name="connsiteY9" fmla="*/ 0 h 369332"/>
              <a:gd name="connsiteX10" fmla="*/ 5301377 w 6682408"/>
              <a:gd name="connsiteY10" fmla="*/ 0 h 369332"/>
              <a:gd name="connsiteX11" fmla="*/ 5724596 w 6682408"/>
              <a:gd name="connsiteY11" fmla="*/ 0 h 369332"/>
              <a:gd name="connsiteX12" fmla="*/ 6682408 w 6682408"/>
              <a:gd name="connsiteY12" fmla="*/ 0 h 369332"/>
              <a:gd name="connsiteX13" fmla="*/ 6682408 w 6682408"/>
              <a:gd name="connsiteY13" fmla="*/ 369332 h 369332"/>
              <a:gd name="connsiteX14" fmla="*/ 6259189 w 6682408"/>
              <a:gd name="connsiteY14" fmla="*/ 369332 h 369332"/>
              <a:gd name="connsiteX15" fmla="*/ 5635497 w 6682408"/>
              <a:gd name="connsiteY15" fmla="*/ 369332 h 369332"/>
              <a:gd name="connsiteX16" fmla="*/ 5212278 w 6682408"/>
              <a:gd name="connsiteY16" fmla="*/ 369332 h 369332"/>
              <a:gd name="connsiteX17" fmla="*/ 4588587 w 6682408"/>
              <a:gd name="connsiteY17" fmla="*/ 369332 h 369332"/>
              <a:gd name="connsiteX18" fmla="*/ 4232192 w 6682408"/>
              <a:gd name="connsiteY18" fmla="*/ 369332 h 369332"/>
              <a:gd name="connsiteX19" fmla="*/ 3808973 w 6682408"/>
              <a:gd name="connsiteY19" fmla="*/ 369332 h 369332"/>
              <a:gd name="connsiteX20" fmla="*/ 3185281 w 6682408"/>
              <a:gd name="connsiteY20" fmla="*/ 369332 h 369332"/>
              <a:gd name="connsiteX21" fmla="*/ 2828886 w 6682408"/>
              <a:gd name="connsiteY21" fmla="*/ 369332 h 369332"/>
              <a:gd name="connsiteX22" fmla="*/ 2272019 w 6682408"/>
              <a:gd name="connsiteY22" fmla="*/ 369332 h 369332"/>
              <a:gd name="connsiteX23" fmla="*/ 1581503 w 6682408"/>
              <a:gd name="connsiteY23" fmla="*/ 369332 h 369332"/>
              <a:gd name="connsiteX24" fmla="*/ 957812 w 6682408"/>
              <a:gd name="connsiteY24" fmla="*/ 369332 h 369332"/>
              <a:gd name="connsiteX25" fmla="*/ 534593 w 6682408"/>
              <a:gd name="connsiteY25" fmla="*/ 369332 h 369332"/>
              <a:gd name="connsiteX26" fmla="*/ 0 w 6682408"/>
              <a:gd name="connsiteY26" fmla="*/ 369332 h 369332"/>
              <a:gd name="connsiteX27" fmla="*/ 0 w 6682408"/>
              <a:gd name="connsiteY27"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82408" h="369332" fill="none" extrusionOk="0">
                <a:moveTo>
                  <a:pt x="0" y="0"/>
                </a:moveTo>
                <a:cubicBezTo>
                  <a:pt x="105893" y="-44213"/>
                  <a:pt x="319531" y="9516"/>
                  <a:pt x="423219" y="0"/>
                </a:cubicBezTo>
                <a:cubicBezTo>
                  <a:pt x="526907" y="-9516"/>
                  <a:pt x="784223" y="56196"/>
                  <a:pt x="913262" y="0"/>
                </a:cubicBezTo>
                <a:cubicBezTo>
                  <a:pt x="1042301" y="-56196"/>
                  <a:pt x="1353284" y="46557"/>
                  <a:pt x="1603778" y="0"/>
                </a:cubicBezTo>
                <a:cubicBezTo>
                  <a:pt x="1854272" y="-46557"/>
                  <a:pt x="2012931" y="53662"/>
                  <a:pt x="2227469" y="0"/>
                </a:cubicBezTo>
                <a:cubicBezTo>
                  <a:pt x="2442007" y="-53662"/>
                  <a:pt x="2617014" y="34956"/>
                  <a:pt x="2784337" y="0"/>
                </a:cubicBezTo>
                <a:cubicBezTo>
                  <a:pt x="2951660" y="-34956"/>
                  <a:pt x="3165410" y="67711"/>
                  <a:pt x="3408028" y="0"/>
                </a:cubicBezTo>
                <a:cubicBezTo>
                  <a:pt x="3650646" y="-67711"/>
                  <a:pt x="3770707" y="37981"/>
                  <a:pt x="3964895" y="0"/>
                </a:cubicBezTo>
                <a:cubicBezTo>
                  <a:pt x="4159083" y="-37981"/>
                  <a:pt x="4222709" y="4396"/>
                  <a:pt x="4388115" y="0"/>
                </a:cubicBezTo>
                <a:cubicBezTo>
                  <a:pt x="4553521" y="-4396"/>
                  <a:pt x="4642067" y="25159"/>
                  <a:pt x="4744510" y="0"/>
                </a:cubicBezTo>
                <a:cubicBezTo>
                  <a:pt x="4846954" y="-25159"/>
                  <a:pt x="5047045" y="28061"/>
                  <a:pt x="5301377" y="0"/>
                </a:cubicBezTo>
                <a:cubicBezTo>
                  <a:pt x="5555709" y="-28061"/>
                  <a:pt x="5535008" y="14265"/>
                  <a:pt x="5724596" y="0"/>
                </a:cubicBezTo>
                <a:cubicBezTo>
                  <a:pt x="5914184" y="-14265"/>
                  <a:pt x="6482348" y="74108"/>
                  <a:pt x="6682408" y="0"/>
                </a:cubicBezTo>
                <a:cubicBezTo>
                  <a:pt x="6685947" y="153527"/>
                  <a:pt x="6643190" y="281888"/>
                  <a:pt x="6682408" y="369332"/>
                </a:cubicBezTo>
                <a:cubicBezTo>
                  <a:pt x="6577019" y="408522"/>
                  <a:pt x="6468441" y="327123"/>
                  <a:pt x="6259189" y="369332"/>
                </a:cubicBezTo>
                <a:cubicBezTo>
                  <a:pt x="6049937" y="411541"/>
                  <a:pt x="5775004" y="350063"/>
                  <a:pt x="5635497" y="369332"/>
                </a:cubicBezTo>
                <a:cubicBezTo>
                  <a:pt x="5495990" y="388601"/>
                  <a:pt x="5389095" y="341864"/>
                  <a:pt x="5212278" y="369332"/>
                </a:cubicBezTo>
                <a:cubicBezTo>
                  <a:pt x="5035461" y="396800"/>
                  <a:pt x="4824633" y="349801"/>
                  <a:pt x="4588587" y="369332"/>
                </a:cubicBezTo>
                <a:cubicBezTo>
                  <a:pt x="4352541" y="388863"/>
                  <a:pt x="4332616" y="353488"/>
                  <a:pt x="4232192" y="369332"/>
                </a:cubicBezTo>
                <a:cubicBezTo>
                  <a:pt x="4131769" y="385176"/>
                  <a:pt x="3983566" y="350222"/>
                  <a:pt x="3808973" y="369332"/>
                </a:cubicBezTo>
                <a:cubicBezTo>
                  <a:pt x="3634380" y="388442"/>
                  <a:pt x="3343132" y="364032"/>
                  <a:pt x="3185281" y="369332"/>
                </a:cubicBezTo>
                <a:cubicBezTo>
                  <a:pt x="3027430" y="374632"/>
                  <a:pt x="2990125" y="326745"/>
                  <a:pt x="2828886" y="369332"/>
                </a:cubicBezTo>
                <a:cubicBezTo>
                  <a:pt x="2667647" y="411919"/>
                  <a:pt x="2495002" y="339552"/>
                  <a:pt x="2272019" y="369332"/>
                </a:cubicBezTo>
                <a:cubicBezTo>
                  <a:pt x="2049036" y="399112"/>
                  <a:pt x="1736617" y="295870"/>
                  <a:pt x="1581503" y="369332"/>
                </a:cubicBezTo>
                <a:cubicBezTo>
                  <a:pt x="1426389" y="442794"/>
                  <a:pt x="1115020" y="324881"/>
                  <a:pt x="957812" y="369332"/>
                </a:cubicBezTo>
                <a:cubicBezTo>
                  <a:pt x="800604" y="413783"/>
                  <a:pt x="672973" y="343465"/>
                  <a:pt x="534593" y="369332"/>
                </a:cubicBezTo>
                <a:cubicBezTo>
                  <a:pt x="396213" y="395199"/>
                  <a:pt x="254117" y="310164"/>
                  <a:pt x="0" y="369332"/>
                </a:cubicBezTo>
                <a:cubicBezTo>
                  <a:pt x="-3840" y="249451"/>
                  <a:pt x="9450" y="76893"/>
                  <a:pt x="0" y="0"/>
                </a:cubicBezTo>
                <a:close/>
              </a:path>
              <a:path w="6682408" h="369332" stroke="0" extrusionOk="0">
                <a:moveTo>
                  <a:pt x="0" y="0"/>
                </a:moveTo>
                <a:cubicBezTo>
                  <a:pt x="193146" y="-33648"/>
                  <a:pt x="251304" y="32777"/>
                  <a:pt x="423219" y="0"/>
                </a:cubicBezTo>
                <a:cubicBezTo>
                  <a:pt x="595134" y="-32777"/>
                  <a:pt x="664451" y="18459"/>
                  <a:pt x="779614" y="0"/>
                </a:cubicBezTo>
                <a:cubicBezTo>
                  <a:pt x="894777" y="-18459"/>
                  <a:pt x="1044675" y="36145"/>
                  <a:pt x="1136009" y="0"/>
                </a:cubicBezTo>
                <a:cubicBezTo>
                  <a:pt x="1227343" y="-36145"/>
                  <a:pt x="1604247" y="59863"/>
                  <a:pt x="1759701" y="0"/>
                </a:cubicBezTo>
                <a:cubicBezTo>
                  <a:pt x="1915155" y="-59863"/>
                  <a:pt x="2087028" y="46003"/>
                  <a:pt x="2182920" y="0"/>
                </a:cubicBezTo>
                <a:cubicBezTo>
                  <a:pt x="2278812" y="-46003"/>
                  <a:pt x="2717877" y="12876"/>
                  <a:pt x="2873435" y="0"/>
                </a:cubicBezTo>
                <a:cubicBezTo>
                  <a:pt x="3028994" y="-12876"/>
                  <a:pt x="3130969" y="24655"/>
                  <a:pt x="3229831" y="0"/>
                </a:cubicBezTo>
                <a:cubicBezTo>
                  <a:pt x="3328693" y="-24655"/>
                  <a:pt x="3468061" y="7385"/>
                  <a:pt x="3586226" y="0"/>
                </a:cubicBezTo>
                <a:cubicBezTo>
                  <a:pt x="3704392" y="-7385"/>
                  <a:pt x="3927658" y="35225"/>
                  <a:pt x="4076269" y="0"/>
                </a:cubicBezTo>
                <a:cubicBezTo>
                  <a:pt x="4224880" y="-35225"/>
                  <a:pt x="4386263" y="42025"/>
                  <a:pt x="4633136" y="0"/>
                </a:cubicBezTo>
                <a:cubicBezTo>
                  <a:pt x="4880009" y="-42025"/>
                  <a:pt x="5107957" y="39709"/>
                  <a:pt x="5323652" y="0"/>
                </a:cubicBezTo>
                <a:cubicBezTo>
                  <a:pt x="5539347" y="-39709"/>
                  <a:pt x="5726868" y="17692"/>
                  <a:pt x="5947343" y="0"/>
                </a:cubicBezTo>
                <a:cubicBezTo>
                  <a:pt x="6167818" y="-17692"/>
                  <a:pt x="6524965" y="71824"/>
                  <a:pt x="6682408" y="0"/>
                </a:cubicBezTo>
                <a:cubicBezTo>
                  <a:pt x="6691890" y="136619"/>
                  <a:pt x="6644827" y="200728"/>
                  <a:pt x="6682408" y="369332"/>
                </a:cubicBezTo>
                <a:cubicBezTo>
                  <a:pt x="6424079" y="404946"/>
                  <a:pt x="6218960" y="367810"/>
                  <a:pt x="6058717" y="369332"/>
                </a:cubicBezTo>
                <a:cubicBezTo>
                  <a:pt x="5898474" y="370854"/>
                  <a:pt x="5862930" y="368625"/>
                  <a:pt x="5702321" y="369332"/>
                </a:cubicBezTo>
                <a:cubicBezTo>
                  <a:pt x="5541712" y="370039"/>
                  <a:pt x="5497150" y="340680"/>
                  <a:pt x="5345926" y="369332"/>
                </a:cubicBezTo>
                <a:cubicBezTo>
                  <a:pt x="5194702" y="397984"/>
                  <a:pt x="4970404" y="365879"/>
                  <a:pt x="4855883" y="369332"/>
                </a:cubicBezTo>
                <a:cubicBezTo>
                  <a:pt x="4741362" y="372785"/>
                  <a:pt x="4484063" y="314717"/>
                  <a:pt x="4299016" y="369332"/>
                </a:cubicBezTo>
                <a:cubicBezTo>
                  <a:pt x="4113969" y="423947"/>
                  <a:pt x="4059286" y="347576"/>
                  <a:pt x="3942621" y="369332"/>
                </a:cubicBezTo>
                <a:cubicBezTo>
                  <a:pt x="3825956" y="391088"/>
                  <a:pt x="3650289" y="360185"/>
                  <a:pt x="3519402" y="369332"/>
                </a:cubicBezTo>
                <a:cubicBezTo>
                  <a:pt x="3388515" y="378479"/>
                  <a:pt x="3260527" y="344117"/>
                  <a:pt x="3163006" y="369332"/>
                </a:cubicBezTo>
                <a:cubicBezTo>
                  <a:pt x="3065485" y="394547"/>
                  <a:pt x="2881620" y="333054"/>
                  <a:pt x="2672963" y="369332"/>
                </a:cubicBezTo>
                <a:cubicBezTo>
                  <a:pt x="2464306" y="405610"/>
                  <a:pt x="2361832" y="328561"/>
                  <a:pt x="2249744" y="369332"/>
                </a:cubicBezTo>
                <a:cubicBezTo>
                  <a:pt x="2137656" y="410103"/>
                  <a:pt x="1851893" y="315174"/>
                  <a:pt x="1559229" y="369332"/>
                </a:cubicBezTo>
                <a:cubicBezTo>
                  <a:pt x="1266566" y="423490"/>
                  <a:pt x="1101385" y="303104"/>
                  <a:pt x="868713" y="369332"/>
                </a:cubicBezTo>
                <a:cubicBezTo>
                  <a:pt x="636041" y="435560"/>
                  <a:pt x="272532" y="316389"/>
                  <a:pt x="0" y="369332"/>
                </a:cubicBezTo>
                <a:cubicBezTo>
                  <a:pt x="-26472" y="278028"/>
                  <a:pt x="8751" y="179339"/>
                  <a:pt x="0" y="0"/>
                </a:cubicBezTo>
                <a:close/>
              </a:path>
            </a:pathLst>
          </a:custGeom>
          <a:gradFill flip="none" rotWithShape="1">
            <a:gsLst>
              <a:gs pos="0">
                <a:schemeClr val="bg1"/>
              </a:gs>
              <a:gs pos="35000">
                <a:schemeClr val="accent5">
                  <a:lumMod val="20000"/>
                  <a:lumOff val="80000"/>
                </a:schemeClr>
              </a:gs>
              <a:gs pos="100000">
                <a:schemeClr val="accent5"/>
              </a:gs>
            </a:gsLst>
            <a:lin ang="0" scaled="1"/>
            <a:tileRect/>
          </a:gradFill>
          <a:ln>
            <a:solidFill>
              <a:schemeClr val="bg1">
                <a:lumMod val="75000"/>
              </a:schemeClr>
            </a:solidFill>
            <a:extLst>
              <a:ext uri="{C807C97D-BFC1-408E-A445-0C87EB9F89A2}">
                <ask:lineSketchStyleProps xmlns:ask="http://schemas.microsoft.com/office/drawing/2018/sketchyshapes" sd="2278912844">
                  <a:prstGeom prst="rect">
                    <a:avLst/>
                  </a:prstGeom>
                  <ask:type>
                    <ask:lineSketchScribble/>
                  </ask:type>
                </ask:lineSketchStyleProps>
              </a:ext>
            </a:extLst>
          </a:ln>
        </p:spPr>
        <p:txBody>
          <a:bodyPr wrap="square" rtlCol="0">
            <a:spAutoFit/>
          </a:bodyPr>
          <a:lstStyle/>
          <a:p>
            <a:pPr algn="ctr"/>
            <a:r>
              <a:rPr lang="en-GB">
                <a:latin typeface="Calibri" panose="020F0502020204030204" pitchFamily="34" charset="0"/>
                <a:ea typeface="Calibri" panose="020F0502020204030204" pitchFamily="34" charset="0"/>
                <a:cs typeface="Calibri" panose="020F0502020204030204" pitchFamily="34" charset="0"/>
              </a:rPr>
              <a:t>Confident leadership and ways of working (e.g. accountability)</a:t>
            </a:r>
          </a:p>
        </p:txBody>
      </p:sp>
      <p:sp>
        <p:nvSpPr>
          <p:cNvPr id="35" name="TextBox 34">
            <a:extLst>
              <a:ext uri="{FF2B5EF4-FFF2-40B4-BE49-F238E27FC236}">
                <a16:creationId xmlns:a16="http://schemas.microsoft.com/office/drawing/2014/main" id="{76321158-D213-949B-B7AF-5BAB0558B56F}"/>
              </a:ext>
            </a:extLst>
          </p:cNvPr>
          <p:cNvSpPr txBox="1"/>
          <p:nvPr/>
        </p:nvSpPr>
        <p:spPr>
          <a:xfrm>
            <a:off x="607263" y="5354488"/>
            <a:ext cx="6682408" cy="369332"/>
          </a:xfrm>
          <a:custGeom>
            <a:avLst/>
            <a:gdLst>
              <a:gd name="connsiteX0" fmla="*/ 0 w 6682408"/>
              <a:gd name="connsiteY0" fmla="*/ 0 h 369332"/>
              <a:gd name="connsiteX1" fmla="*/ 556867 w 6682408"/>
              <a:gd name="connsiteY1" fmla="*/ 0 h 369332"/>
              <a:gd name="connsiteX2" fmla="*/ 1046911 w 6682408"/>
              <a:gd name="connsiteY2" fmla="*/ 0 h 369332"/>
              <a:gd name="connsiteX3" fmla="*/ 1470130 w 6682408"/>
              <a:gd name="connsiteY3" fmla="*/ 0 h 369332"/>
              <a:gd name="connsiteX4" fmla="*/ 1893349 w 6682408"/>
              <a:gd name="connsiteY4" fmla="*/ 0 h 369332"/>
              <a:gd name="connsiteX5" fmla="*/ 2450216 w 6682408"/>
              <a:gd name="connsiteY5" fmla="*/ 0 h 369332"/>
              <a:gd name="connsiteX6" fmla="*/ 3007084 w 6682408"/>
              <a:gd name="connsiteY6" fmla="*/ 0 h 369332"/>
              <a:gd name="connsiteX7" fmla="*/ 3697599 w 6682408"/>
              <a:gd name="connsiteY7" fmla="*/ 0 h 369332"/>
              <a:gd name="connsiteX8" fmla="*/ 4388115 w 6682408"/>
              <a:gd name="connsiteY8" fmla="*/ 0 h 369332"/>
              <a:gd name="connsiteX9" fmla="*/ 5011806 w 6682408"/>
              <a:gd name="connsiteY9" fmla="*/ 0 h 369332"/>
              <a:gd name="connsiteX10" fmla="*/ 5702321 w 6682408"/>
              <a:gd name="connsiteY10" fmla="*/ 0 h 369332"/>
              <a:gd name="connsiteX11" fmla="*/ 6682408 w 6682408"/>
              <a:gd name="connsiteY11" fmla="*/ 0 h 369332"/>
              <a:gd name="connsiteX12" fmla="*/ 6682408 w 6682408"/>
              <a:gd name="connsiteY12" fmla="*/ 369332 h 369332"/>
              <a:gd name="connsiteX13" fmla="*/ 6259189 w 6682408"/>
              <a:gd name="connsiteY13" fmla="*/ 369332 h 369332"/>
              <a:gd name="connsiteX14" fmla="*/ 5702321 w 6682408"/>
              <a:gd name="connsiteY14" fmla="*/ 369332 h 369332"/>
              <a:gd name="connsiteX15" fmla="*/ 5011806 w 6682408"/>
              <a:gd name="connsiteY15" fmla="*/ 369332 h 369332"/>
              <a:gd name="connsiteX16" fmla="*/ 4588587 w 6682408"/>
              <a:gd name="connsiteY16" fmla="*/ 369332 h 369332"/>
              <a:gd name="connsiteX17" fmla="*/ 3964895 w 6682408"/>
              <a:gd name="connsiteY17" fmla="*/ 369332 h 369332"/>
              <a:gd name="connsiteX18" fmla="*/ 3341204 w 6682408"/>
              <a:gd name="connsiteY18" fmla="*/ 369332 h 369332"/>
              <a:gd name="connsiteX19" fmla="*/ 2717513 w 6682408"/>
              <a:gd name="connsiteY19" fmla="*/ 369332 h 369332"/>
              <a:gd name="connsiteX20" fmla="*/ 2026997 w 6682408"/>
              <a:gd name="connsiteY20" fmla="*/ 369332 h 369332"/>
              <a:gd name="connsiteX21" fmla="*/ 1403306 w 6682408"/>
              <a:gd name="connsiteY21" fmla="*/ 369332 h 369332"/>
              <a:gd name="connsiteX22" fmla="*/ 1046911 w 6682408"/>
              <a:gd name="connsiteY22" fmla="*/ 369332 h 369332"/>
              <a:gd name="connsiteX23" fmla="*/ 490043 w 6682408"/>
              <a:gd name="connsiteY23" fmla="*/ 369332 h 369332"/>
              <a:gd name="connsiteX24" fmla="*/ 0 w 6682408"/>
              <a:gd name="connsiteY24" fmla="*/ 369332 h 369332"/>
              <a:gd name="connsiteX25" fmla="*/ 0 w 6682408"/>
              <a:gd name="connsiteY25"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82408" h="369332" fill="none" extrusionOk="0">
                <a:moveTo>
                  <a:pt x="0" y="0"/>
                </a:moveTo>
                <a:cubicBezTo>
                  <a:pt x="202045" y="-11651"/>
                  <a:pt x="430077" y="66091"/>
                  <a:pt x="556867" y="0"/>
                </a:cubicBezTo>
                <a:cubicBezTo>
                  <a:pt x="683657" y="-66091"/>
                  <a:pt x="932268" y="38243"/>
                  <a:pt x="1046911" y="0"/>
                </a:cubicBezTo>
                <a:cubicBezTo>
                  <a:pt x="1161554" y="-38243"/>
                  <a:pt x="1283512" y="15955"/>
                  <a:pt x="1470130" y="0"/>
                </a:cubicBezTo>
                <a:cubicBezTo>
                  <a:pt x="1656748" y="-15955"/>
                  <a:pt x="1686434" y="16365"/>
                  <a:pt x="1893349" y="0"/>
                </a:cubicBezTo>
                <a:cubicBezTo>
                  <a:pt x="2100264" y="-16365"/>
                  <a:pt x="2298661" y="48710"/>
                  <a:pt x="2450216" y="0"/>
                </a:cubicBezTo>
                <a:cubicBezTo>
                  <a:pt x="2601771" y="-48710"/>
                  <a:pt x="2783922" y="57860"/>
                  <a:pt x="3007084" y="0"/>
                </a:cubicBezTo>
                <a:cubicBezTo>
                  <a:pt x="3230246" y="-57860"/>
                  <a:pt x="3487360" y="40309"/>
                  <a:pt x="3697599" y="0"/>
                </a:cubicBezTo>
                <a:cubicBezTo>
                  <a:pt x="3907839" y="-40309"/>
                  <a:pt x="4161675" y="61728"/>
                  <a:pt x="4388115" y="0"/>
                </a:cubicBezTo>
                <a:cubicBezTo>
                  <a:pt x="4614555" y="-61728"/>
                  <a:pt x="4880185" y="61542"/>
                  <a:pt x="5011806" y="0"/>
                </a:cubicBezTo>
                <a:cubicBezTo>
                  <a:pt x="5143427" y="-61542"/>
                  <a:pt x="5368045" y="25523"/>
                  <a:pt x="5702321" y="0"/>
                </a:cubicBezTo>
                <a:cubicBezTo>
                  <a:pt x="6036597" y="-25523"/>
                  <a:pt x="6297953" y="21565"/>
                  <a:pt x="6682408" y="0"/>
                </a:cubicBezTo>
                <a:cubicBezTo>
                  <a:pt x="6714072" y="173117"/>
                  <a:pt x="6678800" y="240874"/>
                  <a:pt x="6682408" y="369332"/>
                </a:cubicBezTo>
                <a:cubicBezTo>
                  <a:pt x="6508264" y="376298"/>
                  <a:pt x="6469772" y="339665"/>
                  <a:pt x="6259189" y="369332"/>
                </a:cubicBezTo>
                <a:cubicBezTo>
                  <a:pt x="6048606" y="398999"/>
                  <a:pt x="5936853" y="352434"/>
                  <a:pt x="5702321" y="369332"/>
                </a:cubicBezTo>
                <a:cubicBezTo>
                  <a:pt x="5467789" y="386230"/>
                  <a:pt x="5212289" y="355156"/>
                  <a:pt x="5011806" y="369332"/>
                </a:cubicBezTo>
                <a:cubicBezTo>
                  <a:pt x="4811324" y="383508"/>
                  <a:pt x="4779677" y="326871"/>
                  <a:pt x="4588587" y="369332"/>
                </a:cubicBezTo>
                <a:cubicBezTo>
                  <a:pt x="4397497" y="411793"/>
                  <a:pt x="4255720" y="295876"/>
                  <a:pt x="3964895" y="369332"/>
                </a:cubicBezTo>
                <a:cubicBezTo>
                  <a:pt x="3674070" y="442788"/>
                  <a:pt x="3613932" y="340028"/>
                  <a:pt x="3341204" y="369332"/>
                </a:cubicBezTo>
                <a:cubicBezTo>
                  <a:pt x="3068476" y="398636"/>
                  <a:pt x="2937070" y="325468"/>
                  <a:pt x="2717513" y="369332"/>
                </a:cubicBezTo>
                <a:cubicBezTo>
                  <a:pt x="2497956" y="413196"/>
                  <a:pt x="2243211" y="300304"/>
                  <a:pt x="2026997" y="369332"/>
                </a:cubicBezTo>
                <a:cubicBezTo>
                  <a:pt x="1810783" y="438360"/>
                  <a:pt x="1588774" y="299463"/>
                  <a:pt x="1403306" y="369332"/>
                </a:cubicBezTo>
                <a:cubicBezTo>
                  <a:pt x="1217838" y="439201"/>
                  <a:pt x="1155257" y="330725"/>
                  <a:pt x="1046911" y="369332"/>
                </a:cubicBezTo>
                <a:cubicBezTo>
                  <a:pt x="938566" y="407939"/>
                  <a:pt x="636168" y="336392"/>
                  <a:pt x="490043" y="369332"/>
                </a:cubicBezTo>
                <a:cubicBezTo>
                  <a:pt x="343918" y="402272"/>
                  <a:pt x="236683" y="329729"/>
                  <a:pt x="0" y="369332"/>
                </a:cubicBezTo>
                <a:cubicBezTo>
                  <a:pt x="-1808" y="227584"/>
                  <a:pt x="16134" y="90229"/>
                  <a:pt x="0" y="0"/>
                </a:cubicBezTo>
                <a:close/>
              </a:path>
              <a:path w="6682408" h="369332" stroke="0" extrusionOk="0">
                <a:moveTo>
                  <a:pt x="0" y="0"/>
                </a:moveTo>
                <a:cubicBezTo>
                  <a:pt x="126348" y="-46634"/>
                  <a:pt x="302055" y="23845"/>
                  <a:pt x="423219" y="0"/>
                </a:cubicBezTo>
                <a:cubicBezTo>
                  <a:pt x="544383" y="-23845"/>
                  <a:pt x="740368" y="61763"/>
                  <a:pt x="980087" y="0"/>
                </a:cubicBezTo>
                <a:cubicBezTo>
                  <a:pt x="1219806" y="-61763"/>
                  <a:pt x="1253233" y="32930"/>
                  <a:pt x="1403306" y="0"/>
                </a:cubicBezTo>
                <a:cubicBezTo>
                  <a:pt x="1553379" y="-32930"/>
                  <a:pt x="1639001" y="25148"/>
                  <a:pt x="1759701" y="0"/>
                </a:cubicBezTo>
                <a:cubicBezTo>
                  <a:pt x="1880401" y="-25148"/>
                  <a:pt x="2046003" y="47221"/>
                  <a:pt x="2316568" y="0"/>
                </a:cubicBezTo>
                <a:cubicBezTo>
                  <a:pt x="2587133" y="-47221"/>
                  <a:pt x="2529362" y="43052"/>
                  <a:pt x="2739787" y="0"/>
                </a:cubicBezTo>
                <a:cubicBezTo>
                  <a:pt x="2950212" y="-43052"/>
                  <a:pt x="3033836" y="30961"/>
                  <a:pt x="3229831" y="0"/>
                </a:cubicBezTo>
                <a:cubicBezTo>
                  <a:pt x="3425826" y="-30961"/>
                  <a:pt x="3576806" y="37616"/>
                  <a:pt x="3719874" y="0"/>
                </a:cubicBezTo>
                <a:cubicBezTo>
                  <a:pt x="3862942" y="-37616"/>
                  <a:pt x="4132118" y="18076"/>
                  <a:pt x="4276741" y="0"/>
                </a:cubicBezTo>
                <a:cubicBezTo>
                  <a:pt x="4421364" y="-18076"/>
                  <a:pt x="4672965" y="26623"/>
                  <a:pt x="4900433" y="0"/>
                </a:cubicBezTo>
                <a:cubicBezTo>
                  <a:pt x="5127901" y="-26623"/>
                  <a:pt x="5243182" y="54372"/>
                  <a:pt x="5390476" y="0"/>
                </a:cubicBezTo>
                <a:cubicBezTo>
                  <a:pt x="5537770" y="-54372"/>
                  <a:pt x="5677358" y="18746"/>
                  <a:pt x="5947343" y="0"/>
                </a:cubicBezTo>
                <a:cubicBezTo>
                  <a:pt x="6217328" y="-18746"/>
                  <a:pt x="6353646" y="943"/>
                  <a:pt x="6682408" y="0"/>
                </a:cubicBezTo>
                <a:cubicBezTo>
                  <a:pt x="6700869" y="142336"/>
                  <a:pt x="6649332" y="202655"/>
                  <a:pt x="6682408" y="369332"/>
                </a:cubicBezTo>
                <a:cubicBezTo>
                  <a:pt x="6561662" y="376571"/>
                  <a:pt x="6462861" y="334096"/>
                  <a:pt x="6326013" y="369332"/>
                </a:cubicBezTo>
                <a:cubicBezTo>
                  <a:pt x="6189165" y="404568"/>
                  <a:pt x="6030671" y="352263"/>
                  <a:pt x="5835970" y="369332"/>
                </a:cubicBezTo>
                <a:cubicBezTo>
                  <a:pt x="5641269" y="386401"/>
                  <a:pt x="5421821" y="318711"/>
                  <a:pt x="5145454" y="369332"/>
                </a:cubicBezTo>
                <a:cubicBezTo>
                  <a:pt x="4869087" y="419953"/>
                  <a:pt x="4858126" y="355653"/>
                  <a:pt x="4655411" y="369332"/>
                </a:cubicBezTo>
                <a:cubicBezTo>
                  <a:pt x="4452696" y="383011"/>
                  <a:pt x="4275330" y="320974"/>
                  <a:pt x="4031719" y="369332"/>
                </a:cubicBezTo>
                <a:cubicBezTo>
                  <a:pt x="3788108" y="417690"/>
                  <a:pt x="3733899" y="333430"/>
                  <a:pt x="3608500" y="369332"/>
                </a:cubicBezTo>
                <a:cubicBezTo>
                  <a:pt x="3483101" y="405234"/>
                  <a:pt x="3317001" y="355122"/>
                  <a:pt x="3185281" y="369332"/>
                </a:cubicBezTo>
                <a:cubicBezTo>
                  <a:pt x="3053561" y="383542"/>
                  <a:pt x="2755751" y="330266"/>
                  <a:pt x="2561590" y="369332"/>
                </a:cubicBezTo>
                <a:cubicBezTo>
                  <a:pt x="2367429" y="408398"/>
                  <a:pt x="2148387" y="317223"/>
                  <a:pt x="1937898" y="369332"/>
                </a:cubicBezTo>
                <a:cubicBezTo>
                  <a:pt x="1727409" y="421441"/>
                  <a:pt x="1552118" y="367061"/>
                  <a:pt x="1381031" y="369332"/>
                </a:cubicBezTo>
                <a:cubicBezTo>
                  <a:pt x="1209944" y="371603"/>
                  <a:pt x="1051309" y="309190"/>
                  <a:pt x="824164" y="369332"/>
                </a:cubicBezTo>
                <a:cubicBezTo>
                  <a:pt x="597019" y="429474"/>
                  <a:pt x="388314" y="306004"/>
                  <a:pt x="0" y="369332"/>
                </a:cubicBezTo>
                <a:cubicBezTo>
                  <a:pt x="-18147" y="258114"/>
                  <a:pt x="18515" y="92890"/>
                  <a:pt x="0" y="0"/>
                </a:cubicBezTo>
                <a:close/>
              </a:path>
            </a:pathLst>
          </a:custGeom>
          <a:gradFill flip="none" rotWithShape="1">
            <a:gsLst>
              <a:gs pos="0">
                <a:schemeClr val="bg1"/>
              </a:gs>
              <a:gs pos="37000">
                <a:schemeClr val="accent4">
                  <a:lumMod val="40000"/>
                  <a:lumOff val="60000"/>
                </a:schemeClr>
              </a:gs>
              <a:gs pos="100000">
                <a:schemeClr val="accent4"/>
              </a:gs>
            </a:gsLst>
            <a:lin ang="0" scaled="1"/>
            <a:tileRect/>
          </a:gradFill>
          <a:ln>
            <a:solidFill>
              <a:schemeClr val="bg1">
                <a:lumMod val="75000"/>
              </a:schemeClr>
            </a:solidFill>
            <a:extLst>
              <a:ext uri="{C807C97D-BFC1-408E-A445-0C87EB9F89A2}">
                <ask:lineSketchStyleProps xmlns:ask="http://schemas.microsoft.com/office/drawing/2018/sketchyshapes" sd="2410858729">
                  <a:prstGeom prst="rect">
                    <a:avLst/>
                  </a:prstGeom>
                  <ask:type>
                    <ask:lineSketchScribble/>
                  </ask:type>
                </ask:lineSketchStyleProps>
              </a:ext>
            </a:extLst>
          </a:ln>
        </p:spPr>
        <p:txBody>
          <a:bodyPr wrap="square" rtlCol="0">
            <a:spAutoFit/>
          </a:bodyPr>
          <a:lstStyle/>
          <a:p>
            <a:pPr algn="ctr"/>
            <a:r>
              <a:rPr lang="en-GB">
                <a:latin typeface="Calibri" panose="020F0502020204030204" pitchFamily="34" charset="0"/>
                <a:ea typeface="Calibri" panose="020F0502020204030204" pitchFamily="34" charset="0"/>
                <a:cs typeface="Calibri" panose="020F0502020204030204" pitchFamily="34" charset="0"/>
              </a:rPr>
              <a:t>Learning system maturity and scale/spread capability</a:t>
            </a:r>
          </a:p>
        </p:txBody>
      </p:sp>
      <p:sp>
        <p:nvSpPr>
          <p:cNvPr id="36" name="TextBox 35">
            <a:extLst>
              <a:ext uri="{FF2B5EF4-FFF2-40B4-BE49-F238E27FC236}">
                <a16:creationId xmlns:a16="http://schemas.microsoft.com/office/drawing/2014/main" id="{3BF934F5-4E1A-0381-57C4-3F8964BFE272}"/>
              </a:ext>
            </a:extLst>
          </p:cNvPr>
          <p:cNvSpPr txBox="1"/>
          <p:nvPr/>
        </p:nvSpPr>
        <p:spPr>
          <a:xfrm>
            <a:off x="607263" y="5824542"/>
            <a:ext cx="6682408" cy="369332"/>
          </a:xfrm>
          <a:custGeom>
            <a:avLst/>
            <a:gdLst>
              <a:gd name="connsiteX0" fmla="*/ 0 w 6682408"/>
              <a:gd name="connsiteY0" fmla="*/ 0 h 369332"/>
              <a:gd name="connsiteX1" fmla="*/ 556867 w 6682408"/>
              <a:gd name="connsiteY1" fmla="*/ 0 h 369332"/>
              <a:gd name="connsiteX2" fmla="*/ 913262 w 6682408"/>
              <a:gd name="connsiteY2" fmla="*/ 0 h 369332"/>
              <a:gd name="connsiteX3" fmla="*/ 1536954 w 6682408"/>
              <a:gd name="connsiteY3" fmla="*/ 0 h 369332"/>
              <a:gd name="connsiteX4" fmla="*/ 2093821 w 6682408"/>
              <a:gd name="connsiteY4" fmla="*/ 0 h 369332"/>
              <a:gd name="connsiteX5" fmla="*/ 2784337 w 6682408"/>
              <a:gd name="connsiteY5" fmla="*/ 0 h 369332"/>
              <a:gd name="connsiteX6" fmla="*/ 3207556 w 6682408"/>
              <a:gd name="connsiteY6" fmla="*/ 0 h 369332"/>
              <a:gd name="connsiteX7" fmla="*/ 3563951 w 6682408"/>
              <a:gd name="connsiteY7" fmla="*/ 0 h 369332"/>
              <a:gd name="connsiteX8" fmla="*/ 4187642 w 6682408"/>
              <a:gd name="connsiteY8" fmla="*/ 0 h 369332"/>
              <a:gd name="connsiteX9" fmla="*/ 4677686 w 6682408"/>
              <a:gd name="connsiteY9" fmla="*/ 0 h 369332"/>
              <a:gd name="connsiteX10" fmla="*/ 5301377 w 6682408"/>
              <a:gd name="connsiteY10" fmla="*/ 0 h 369332"/>
              <a:gd name="connsiteX11" fmla="*/ 5791420 w 6682408"/>
              <a:gd name="connsiteY11" fmla="*/ 0 h 369332"/>
              <a:gd name="connsiteX12" fmla="*/ 6147815 w 6682408"/>
              <a:gd name="connsiteY12" fmla="*/ 0 h 369332"/>
              <a:gd name="connsiteX13" fmla="*/ 6682408 w 6682408"/>
              <a:gd name="connsiteY13" fmla="*/ 0 h 369332"/>
              <a:gd name="connsiteX14" fmla="*/ 6682408 w 6682408"/>
              <a:gd name="connsiteY14" fmla="*/ 369332 h 369332"/>
              <a:gd name="connsiteX15" fmla="*/ 6259189 w 6682408"/>
              <a:gd name="connsiteY15" fmla="*/ 369332 h 369332"/>
              <a:gd name="connsiteX16" fmla="*/ 5902794 w 6682408"/>
              <a:gd name="connsiteY16" fmla="*/ 369332 h 369332"/>
              <a:gd name="connsiteX17" fmla="*/ 5546399 w 6682408"/>
              <a:gd name="connsiteY17" fmla="*/ 369332 h 369332"/>
              <a:gd name="connsiteX18" fmla="*/ 5056355 w 6682408"/>
              <a:gd name="connsiteY18" fmla="*/ 369332 h 369332"/>
              <a:gd name="connsiteX19" fmla="*/ 4365840 w 6682408"/>
              <a:gd name="connsiteY19" fmla="*/ 369332 h 369332"/>
              <a:gd name="connsiteX20" fmla="*/ 3875797 w 6682408"/>
              <a:gd name="connsiteY20" fmla="*/ 369332 h 369332"/>
              <a:gd name="connsiteX21" fmla="*/ 3185281 w 6682408"/>
              <a:gd name="connsiteY21" fmla="*/ 369332 h 369332"/>
              <a:gd name="connsiteX22" fmla="*/ 2628414 w 6682408"/>
              <a:gd name="connsiteY22" fmla="*/ 369332 h 369332"/>
              <a:gd name="connsiteX23" fmla="*/ 2272019 w 6682408"/>
              <a:gd name="connsiteY23" fmla="*/ 369332 h 369332"/>
              <a:gd name="connsiteX24" fmla="*/ 1915624 w 6682408"/>
              <a:gd name="connsiteY24" fmla="*/ 369332 h 369332"/>
              <a:gd name="connsiteX25" fmla="*/ 1425580 w 6682408"/>
              <a:gd name="connsiteY25" fmla="*/ 369332 h 369332"/>
              <a:gd name="connsiteX26" fmla="*/ 1069185 w 6682408"/>
              <a:gd name="connsiteY26" fmla="*/ 369332 h 369332"/>
              <a:gd name="connsiteX27" fmla="*/ 712790 w 6682408"/>
              <a:gd name="connsiteY27" fmla="*/ 369332 h 369332"/>
              <a:gd name="connsiteX28" fmla="*/ 0 w 6682408"/>
              <a:gd name="connsiteY28" fmla="*/ 369332 h 369332"/>
              <a:gd name="connsiteX29" fmla="*/ 0 w 6682408"/>
              <a:gd name="connsiteY2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82408" h="369332" fill="none" extrusionOk="0">
                <a:moveTo>
                  <a:pt x="0" y="0"/>
                </a:moveTo>
                <a:cubicBezTo>
                  <a:pt x="146325" y="-65282"/>
                  <a:pt x="331189" y="5401"/>
                  <a:pt x="556867" y="0"/>
                </a:cubicBezTo>
                <a:cubicBezTo>
                  <a:pt x="782545" y="-5401"/>
                  <a:pt x="736824" y="16529"/>
                  <a:pt x="913262" y="0"/>
                </a:cubicBezTo>
                <a:cubicBezTo>
                  <a:pt x="1089700" y="-16529"/>
                  <a:pt x="1282043" y="30221"/>
                  <a:pt x="1536954" y="0"/>
                </a:cubicBezTo>
                <a:cubicBezTo>
                  <a:pt x="1791865" y="-30221"/>
                  <a:pt x="1890236" y="40576"/>
                  <a:pt x="2093821" y="0"/>
                </a:cubicBezTo>
                <a:cubicBezTo>
                  <a:pt x="2297406" y="-40576"/>
                  <a:pt x="2539710" y="61509"/>
                  <a:pt x="2784337" y="0"/>
                </a:cubicBezTo>
                <a:cubicBezTo>
                  <a:pt x="3028964" y="-61509"/>
                  <a:pt x="3068810" y="31872"/>
                  <a:pt x="3207556" y="0"/>
                </a:cubicBezTo>
                <a:cubicBezTo>
                  <a:pt x="3346302" y="-31872"/>
                  <a:pt x="3439741" y="16466"/>
                  <a:pt x="3563951" y="0"/>
                </a:cubicBezTo>
                <a:cubicBezTo>
                  <a:pt x="3688161" y="-16466"/>
                  <a:pt x="3919041" y="1911"/>
                  <a:pt x="4187642" y="0"/>
                </a:cubicBezTo>
                <a:cubicBezTo>
                  <a:pt x="4456243" y="-1911"/>
                  <a:pt x="4487287" y="43591"/>
                  <a:pt x="4677686" y="0"/>
                </a:cubicBezTo>
                <a:cubicBezTo>
                  <a:pt x="4868085" y="-43591"/>
                  <a:pt x="5082659" y="29962"/>
                  <a:pt x="5301377" y="0"/>
                </a:cubicBezTo>
                <a:cubicBezTo>
                  <a:pt x="5520095" y="-29962"/>
                  <a:pt x="5613812" y="52856"/>
                  <a:pt x="5791420" y="0"/>
                </a:cubicBezTo>
                <a:cubicBezTo>
                  <a:pt x="5969028" y="-52856"/>
                  <a:pt x="6048618" y="32122"/>
                  <a:pt x="6147815" y="0"/>
                </a:cubicBezTo>
                <a:cubicBezTo>
                  <a:pt x="6247013" y="-32122"/>
                  <a:pt x="6447153" y="3765"/>
                  <a:pt x="6682408" y="0"/>
                </a:cubicBezTo>
                <a:cubicBezTo>
                  <a:pt x="6706519" y="152427"/>
                  <a:pt x="6640236" y="191620"/>
                  <a:pt x="6682408" y="369332"/>
                </a:cubicBezTo>
                <a:cubicBezTo>
                  <a:pt x="6494177" y="402143"/>
                  <a:pt x="6442807" y="341875"/>
                  <a:pt x="6259189" y="369332"/>
                </a:cubicBezTo>
                <a:cubicBezTo>
                  <a:pt x="6075571" y="396789"/>
                  <a:pt x="6039830" y="361819"/>
                  <a:pt x="5902794" y="369332"/>
                </a:cubicBezTo>
                <a:cubicBezTo>
                  <a:pt x="5765759" y="376845"/>
                  <a:pt x="5625168" y="366642"/>
                  <a:pt x="5546399" y="369332"/>
                </a:cubicBezTo>
                <a:cubicBezTo>
                  <a:pt x="5467631" y="372022"/>
                  <a:pt x="5177845" y="355086"/>
                  <a:pt x="5056355" y="369332"/>
                </a:cubicBezTo>
                <a:cubicBezTo>
                  <a:pt x="4934865" y="383578"/>
                  <a:pt x="4599703" y="368381"/>
                  <a:pt x="4365840" y="369332"/>
                </a:cubicBezTo>
                <a:cubicBezTo>
                  <a:pt x="4131978" y="370283"/>
                  <a:pt x="4058024" y="347320"/>
                  <a:pt x="3875797" y="369332"/>
                </a:cubicBezTo>
                <a:cubicBezTo>
                  <a:pt x="3693570" y="391344"/>
                  <a:pt x="3344888" y="329868"/>
                  <a:pt x="3185281" y="369332"/>
                </a:cubicBezTo>
                <a:cubicBezTo>
                  <a:pt x="3025674" y="408796"/>
                  <a:pt x="2801471" y="325928"/>
                  <a:pt x="2628414" y="369332"/>
                </a:cubicBezTo>
                <a:cubicBezTo>
                  <a:pt x="2455357" y="412736"/>
                  <a:pt x="2436783" y="367497"/>
                  <a:pt x="2272019" y="369332"/>
                </a:cubicBezTo>
                <a:cubicBezTo>
                  <a:pt x="2107256" y="371167"/>
                  <a:pt x="2031687" y="337649"/>
                  <a:pt x="1915624" y="369332"/>
                </a:cubicBezTo>
                <a:cubicBezTo>
                  <a:pt x="1799561" y="401015"/>
                  <a:pt x="1523650" y="319691"/>
                  <a:pt x="1425580" y="369332"/>
                </a:cubicBezTo>
                <a:cubicBezTo>
                  <a:pt x="1327510" y="418973"/>
                  <a:pt x="1182535" y="340341"/>
                  <a:pt x="1069185" y="369332"/>
                </a:cubicBezTo>
                <a:cubicBezTo>
                  <a:pt x="955836" y="398323"/>
                  <a:pt x="840441" y="345833"/>
                  <a:pt x="712790" y="369332"/>
                </a:cubicBezTo>
                <a:cubicBezTo>
                  <a:pt x="585140" y="392831"/>
                  <a:pt x="297029" y="335696"/>
                  <a:pt x="0" y="369332"/>
                </a:cubicBezTo>
                <a:cubicBezTo>
                  <a:pt x="-16410" y="201516"/>
                  <a:pt x="36871" y="100683"/>
                  <a:pt x="0" y="0"/>
                </a:cubicBezTo>
                <a:close/>
              </a:path>
              <a:path w="6682408" h="369332" stroke="0" extrusionOk="0">
                <a:moveTo>
                  <a:pt x="0" y="0"/>
                </a:moveTo>
                <a:cubicBezTo>
                  <a:pt x="163466" y="-46485"/>
                  <a:pt x="241420" y="40740"/>
                  <a:pt x="423219" y="0"/>
                </a:cubicBezTo>
                <a:cubicBezTo>
                  <a:pt x="605018" y="-40740"/>
                  <a:pt x="677104" y="22848"/>
                  <a:pt x="913262" y="0"/>
                </a:cubicBezTo>
                <a:cubicBezTo>
                  <a:pt x="1149420" y="-22848"/>
                  <a:pt x="1193015" y="19219"/>
                  <a:pt x="1403306" y="0"/>
                </a:cubicBezTo>
                <a:cubicBezTo>
                  <a:pt x="1613597" y="-19219"/>
                  <a:pt x="1658096" y="24427"/>
                  <a:pt x="1759701" y="0"/>
                </a:cubicBezTo>
                <a:cubicBezTo>
                  <a:pt x="1861307" y="-24427"/>
                  <a:pt x="2179643" y="46420"/>
                  <a:pt x="2450216" y="0"/>
                </a:cubicBezTo>
                <a:cubicBezTo>
                  <a:pt x="2720790" y="-46420"/>
                  <a:pt x="2812852" y="40506"/>
                  <a:pt x="3007084" y="0"/>
                </a:cubicBezTo>
                <a:cubicBezTo>
                  <a:pt x="3201316" y="-40506"/>
                  <a:pt x="3523488" y="55950"/>
                  <a:pt x="3697599" y="0"/>
                </a:cubicBezTo>
                <a:cubicBezTo>
                  <a:pt x="3871711" y="-55950"/>
                  <a:pt x="4063868" y="71384"/>
                  <a:pt x="4388115" y="0"/>
                </a:cubicBezTo>
                <a:cubicBezTo>
                  <a:pt x="4712362" y="-71384"/>
                  <a:pt x="4722595" y="1817"/>
                  <a:pt x="4811334" y="0"/>
                </a:cubicBezTo>
                <a:cubicBezTo>
                  <a:pt x="4900073" y="-1817"/>
                  <a:pt x="5241338" y="33439"/>
                  <a:pt x="5368201" y="0"/>
                </a:cubicBezTo>
                <a:cubicBezTo>
                  <a:pt x="5495064" y="-33439"/>
                  <a:pt x="5730629" y="54311"/>
                  <a:pt x="5858244" y="0"/>
                </a:cubicBezTo>
                <a:cubicBezTo>
                  <a:pt x="5985859" y="-54311"/>
                  <a:pt x="6456655" y="41706"/>
                  <a:pt x="6682408" y="0"/>
                </a:cubicBezTo>
                <a:cubicBezTo>
                  <a:pt x="6687401" y="92463"/>
                  <a:pt x="6651008" y="242669"/>
                  <a:pt x="6682408" y="369332"/>
                </a:cubicBezTo>
                <a:cubicBezTo>
                  <a:pt x="6422655" y="448659"/>
                  <a:pt x="6200502" y="339071"/>
                  <a:pt x="5991893" y="369332"/>
                </a:cubicBezTo>
                <a:cubicBezTo>
                  <a:pt x="5783284" y="399593"/>
                  <a:pt x="5659185" y="324750"/>
                  <a:pt x="5568673" y="369332"/>
                </a:cubicBezTo>
                <a:cubicBezTo>
                  <a:pt x="5478161" y="413914"/>
                  <a:pt x="5329057" y="328483"/>
                  <a:pt x="5212278" y="369332"/>
                </a:cubicBezTo>
                <a:cubicBezTo>
                  <a:pt x="5095500" y="410181"/>
                  <a:pt x="4828252" y="317944"/>
                  <a:pt x="4521763" y="369332"/>
                </a:cubicBezTo>
                <a:cubicBezTo>
                  <a:pt x="4215274" y="420720"/>
                  <a:pt x="4310032" y="336196"/>
                  <a:pt x="4098544" y="369332"/>
                </a:cubicBezTo>
                <a:cubicBezTo>
                  <a:pt x="3887056" y="402468"/>
                  <a:pt x="3874662" y="337341"/>
                  <a:pt x="3742148" y="369332"/>
                </a:cubicBezTo>
                <a:cubicBezTo>
                  <a:pt x="3609634" y="401323"/>
                  <a:pt x="3362782" y="343529"/>
                  <a:pt x="3118457" y="369332"/>
                </a:cubicBezTo>
                <a:cubicBezTo>
                  <a:pt x="2874132" y="395135"/>
                  <a:pt x="2604373" y="329324"/>
                  <a:pt x="2427942" y="369332"/>
                </a:cubicBezTo>
                <a:cubicBezTo>
                  <a:pt x="2251511" y="409340"/>
                  <a:pt x="2050961" y="331141"/>
                  <a:pt x="1737426" y="369332"/>
                </a:cubicBezTo>
                <a:cubicBezTo>
                  <a:pt x="1423891" y="407523"/>
                  <a:pt x="1432111" y="354834"/>
                  <a:pt x="1247383" y="369332"/>
                </a:cubicBezTo>
                <a:cubicBezTo>
                  <a:pt x="1062655" y="383830"/>
                  <a:pt x="727434" y="357242"/>
                  <a:pt x="556867" y="369332"/>
                </a:cubicBezTo>
                <a:cubicBezTo>
                  <a:pt x="386300" y="381422"/>
                  <a:pt x="136886" y="325294"/>
                  <a:pt x="0" y="369332"/>
                </a:cubicBezTo>
                <a:cubicBezTo>
                  <a:pt x="-23784" y="270804"/>
                  <a:pt x="7233" y="155861"/>
                  <a:pt x="0" y="0"/>
                </a:cubicBezTo>
                <a:close/>
              </a:path>
            </a:pathLst>
          </a:custGeom>
          <a:gradFill flip="none" rotWithShape="1">
            <a:gsLst>
              <a:gs pos="0">
                <a:schemeClr val="bg1"/>
              </a:gs>
              <a:gs pos="19000">
                <a:schemeClr val="accent3">
                  <a:lumMod val="20000"/>
                  <a:lumOff val="80000"/>
                </a:schemeClr>
              </a:gs>
              <a:gs pos="100000">
                <a:schemeClr val="accent3"/>
              </a:gs>
            </a:gsLst>
            <a:lin ang="0" scaled="1"/>
            <a:tileRect/>
          </a:gradFill>
          <a:ln>
            <a:solidFill>
              <a:schemeClr val="bg1">
                <a:lumMod val="75000"/>
              </a:schemeClr>
            </a:solidFill>
            <a:extLst>
              <a:ext uri="{C807C97D-BFC1-408E-A445-0C87EB9F89A2}">
                <ask:lineSketchStyleProps xmlns:ask="http://schemas.microsoft.com/office/drawing/2018/sketchyshapes" sd="3169242705">
                  <a:prstGeom prst="rect">
                    <a:avLst/>
                  </a:prstGeom>
                  <ask:type>
                    <ask:lineSketchScribble/>
                  </ask:type>
                </ask:lineSketchStyleProps>
              </a:ext>
            </a:extLst>
          </a:ln>
        </p:spPr>
        <p:txBody>
          <a:bodyPr wrap="square" rtlCol="0">
            <a:spAutoFit/>
          </a:bodyPr>
          <a:lstStyle/>
          <a:p>
            <a:pPr algn="ctr"/>
            <a:r>
              <a:rPr lang="en-GB">
                <a:latin typeface="Calibri" panose="020F0502020204030204" pitchFamily="34" charset="0"/>
                <a:ea typeface="Calibri" panose="020F0502020204030204" pitchFamily="34" charset="0"/>
                <a:cs typeface="Calibri" panose="020F0502020204030204" pitchFamily="34" charset="0"/>
              </a:rPr>
              <a:t>Communications and engagement</a:t>
            </a:r>
          </a:p>
        </p:txBody>
      </p:sp>
      <p:sp>
        <p:nvSpPr>
          <p:cNvPr id="37" name="TextBox 36">
            <a:extLst>
              <a:ext uri="{FF2B5EF4-FFF2-40B4-BE49-F238E27FC236}">
                <a16:creationId xmlns:a16="http://schemas.microsoft.com/office/drawing/2014/main" id="{6F3BCAAD-E7D7-388D-ECB3-DC6010E8C03A}"/>
              </a:ext>
            </a:extLst>
          </p:cNvPr>
          <p:cNvSpPr txBox="1"/>
          <p:nvPr/>
        </p:nvSpPr>
        <p:spPr>
          <a:xfrm>
            <a:off x="617989" y="6294596"/>
            <a:ext cx="6682408" cy="369332"/>
          </a:xfrm>
          <a:custGeom>
            <a:avLst/>
            <a:gdLst>
              <a:gd name="connsiteX0" fmla="*/ 0 w 6682408"/>
              <a:gd name="connsiteY0" fmla="*/ 0 h 369332"/>
              <a:gd name="connsiteX1" fmla="*/ 556867 w 6682408"/>
              <a:gd name="connsiteY1" fmla="*/ 0 h 369332"/>
              <a:gd name="connsiteX2" fmla="*/ 913262 w 6682408"/>
              <a:gd name="connsiteY2" fmla="*/ 0 h 369332"/>
              <a:gd name="connsiteX3" fmla="*/ 1536954 w 6682408"/>
              <a:gd name="connsiteY3" fmla="*/ 0 h 369332"/>
              <a:gd name="connsiteX4" fmla="*/ 2093821 w 6682408"/>
              <a:gd name="connsiteY4" fmla="*/ 0 h 369332"/>
              <a:gd name="connsiteX5" fmla="*/ 2784337 w 6682408"/>
              <a:gd name="connsiteY5" fmla="*/ 0 h 369332"/>
              <a:gd name="connsiteX6" fmla="*/ 3207556 w 6682408"/>
              <a:gd name="connsiteY6" fmla="*/ 0 h 369332"/>
              <a:gd name="connsiteX7" fmla="*/ 3563951 w 6682408"/>
              <a:gd name="connsiteY7" fmla="*/ 0 h 369332"/>
              <a:gd name="connsiteX8" fmla="*/ 4187642 w 6682408"/>
              <a:gd name="connsiteY8" fmla="*/ 0 h 369332"/>
              <a:gd name="connsiteX9" fmla="*/ 4677686 w 6682408"/>
              <a:gd name="connsiteY9" fmla="*/ 0 h 369332"/>
              <a:gd name="connsiteX10" fmla="*/ 5301377 w 6682408"/>
              <a:gd name="connsiteY10" fmla="*/ 0 h 369332"/>
              <a:gd name="connsiteX11" fmla="*/ 5791420 w 6682408"/>
              <a:gd name="connsiteY11" fmla="*/ 0 h 369332"/>
              <a:gd name="connsiteX12" fmla="*/ 6147815 w 6682408"/>
              <a:gd name="connsiteY12" fmla="*/ 0 h 369332"/>
              <a:gd name="connsiteX13" fmla="*/ 6682408 w 6682408"/>
              <a:gd name="connsiteY13" fmla="*/ 0 h 369332"/>
              <a:gd name="connsiteX14" fmla="*/ 6682408 w 6682408"/>
              <a:gd name="connsiteY14" fmla="*/ 369332 h 369332"/>
              <a:gd name="connsiteX15" fmla="*/ 6259189 w 6682408"/>
              <a:gd name="connsiteY15" fmla="*/ 369332 h 369332"/>
              <a:gd name="connsiteX16" fmla="*/ 5902794 w 6682408"/>
              <a:gd name="connsiteY16" fmla="*/ 369332 h 369332"/>
              <a:gd name="connsiteX17" fmla="*/ 5546399 w 6682408"/>
              <a:gd name="connsiteY17" fmla="*/ 369332 h 369332"/>
              <a:gd name="connsiteX18" fmla="*/ 5056355 w 6682408"/>
              <a:gd name="connsiteY18" fmla="*/ 369332 h 369332"/>
              <a:gd name="connsiteX19" fmla="*/ 4365840 w 6682408"/>
              <a:gd name="connsiteY19" fmla="*/ 369332 h 369332"/>
              <a:gd name="connsiteX20" fmla="*/ 3875797 w 6682408"/>
              <a:gd name="connsiteY20" fmla="*/ 369332 h 369332"/>
              <a:gd name="connsiteX21" fmla="*/ 3185281 w 6682408"/>
              <a:gd name="connsiteY21" fmla="*/ 369332 h 369332"/>
              <a:gd name="connsiteX22" fmla="*/ 2628414 w 6682408"/>
              <a:gd name="connsiteY22" fmla="*/ 369332 h 369332"/>
              <a:gd name="connsiteX23" fmla="*/ 2272019 w 6682408"/>
              <a:gd name="connsiteY23" fmla="*/ 369332 h 369332"/>
              <a:gd name="connsiteX24" fmla="*/ 1915624 w 6682408"/>
              <a:gd name="connsiteY24" fmla="*/ 369332 h 369332"/>
              <a:gd name="connsiteX25" fmla="*/ 1425580 w 6682408"/>
              <a:gd name="connsiteY25" fmla="*/ 369332 h 369332"/>
              <a:gd name="connsiteX26" fmla="*/ 1069185 w 6682408"/>
              <a:gd name="connsiteY26" fmla="*/ 369332 h 369332"/>
              <a:gd name="connsiteX27" fmla="*/ 712790 w 6682408"/>
              <a:gd name="connsiteY27" fmla="*/ 369332 h 369332"/>
              <a:gd name="connsiteX28" fmla="*/ 0 w 6682408"/>
              <a:gd name="connsiteY28" fmla="*/ 369332 h 369332"/>
              <a:gd name="connsiteX29" fmla="*/ 0 w 6682408"/>
              <a:gd name="connsiteY2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82408" h="369332" fill="none" extrusionOk="0">
                <a:moveTo>
                  <a:pt x="0" y="0"/>
                </a:moveTo>
                <a:cubicBezTo>
                  <a:pt x="146325" y="-65282"/>
                  <a:pt x="331189" y="5401"/>
                  <a:pt x="556867" y="0"/>
                </a:cubicBezTo>
                <a:cubicBezTo>
                  <a:pt x="782545" y="-5401"/>
                  <a:pt x="736824" y="16529"/>
                  <a:pt x="913262" y="0"/>
                </a:cubicBezTo>
                <a:cubicBezTo>
                  <a:pt x="1089700" y="-16529"/>
                  <a:pt x="1282043" y="30221"/>
                  <a:pt x="1536954" y="0"/>
                </a:cubicBezTo>
                <a:cubicBezTo>
                  <a:pt x="1791865" y="-30221"/>
                  <a:pt x="1890236" y="40576"/>
                  <a:pt x="2093821" y="0"/>
                </a:cubicBezTo>
                <a:cubicBezTo>
                  <a:pt x="2297406" y="-40576"/>
                  <a:pt x="2539710" y="61509"/>
                  <a:pt x="2784337" y="0"/>
                </a:cubicBezTo>
                <a:cubicBezTo>
                  <a:pt x="3028964" y="-61509"/>
                  <a:pt x="3068810" y="31872"/>
                  <a:pt x="3207556" y="0"/>
                </a:cubicBezTo>
                <a:cubicBezTo>
                  <a:pt x="3346302" y="-31872"/>
                  <a:pt x="3439741" y="16466"/>
                  <a:pt x="3563951" y="0"/>
                </a:cubicBezTo>
                <a:cubicBezTo>
                  <a:pt x="3688161" y="-16466"/>
                  <a:pt x="3919041" y="1911"/>
                  <a:pt x="4187642" y="0"/>
                </a:cubicBezTo>
                <a:cubicBezTo>
                  <a:pt x="4456243" y="-1911"/>
                  <a:pt x="4487287" y="43591"/>
                  <a:pt x="4677686" y="0"/>
                </a:cubicBezTo>
                <a:cubicBezTo>
                  <a:pt x="4868085" y="-43591"/>
                  <a:pt x="5082659" y="29962"/>
                  <a:pt x="5301377" y="0"/>
                </a:cubicBezTo>
                <a:cubicBezTo>
                  <a:pt x="5520095" y="-29962"/>
                  <a:pt x="5613812" y="52856"/>
                  <a:pt x="5791420" y="0"/>
                </a:cubicBezTo>
                <a:cubicBezTo>
                  <a:pt x="5969028" y="-52856"/>
                  <a:pt x="6048618" y="32122"/>
                  <a:pt x="6147815" y="0"/>
                </a:cubicBezTo>
                <a:cubicBezTo>
                  <a:pt x="6247013" y="-32122"/>
                  <a:pt x="6447153" y="3765"/>
                  <a:pt x="6682408" y="0"/>
                </a:cubicBezTo>
                <a:cubicBezTo>
                  <a:pt x="6706519" y="152427"/>
                  <a:pt x="6640236" y="191620"/>
                  <a:pt x="6682408" y="369332"/>
                </a:cubicBezTo>
                <a:cubicBezTo>
                  <a:pt x="6494177" y="402143"/>
                  <a:pt x="6442807" y="341875"/>
                  <a:pt x="6259189" y="369332"/>
                </a:cubicBezTo>
                <a:cubicBezTo>
                  <a:pt x="6075571" y="396789"/>
                  <a:pt x="6039830" y="361819"/>
                  <a:pt x="5902794" y="369332"/>
                </a:cubicBezTo>
                <a:cubicBezTo>
                  <a:pt x="5765759" y="376845"/>
                  <a:pt x="5625168" y="366642"/>
                  <a:pt x="5546399" y="369332"/>
                </a:cubicBezTo>
                <a:cubicBezTo>
                  <a:pt x="5467631" y="372022"/>
                  <a:pt x="5177845" y="355086"/>
                  <a:pt x="5056355" y="369332"/>
                </a:cubicBezTo>
                <a:cubicBezTo>
                  <a:pt x="4934865" y="383578"/>
                  <a:pt x="4599703" y="368381"/>
                  <a:pt x="4365840" y="369332"/>
                </a:cubicBezTo>
                <a:cubicBezTo>
                  <a:pt x="4131978" y="370283"/>
                  <a:pt x="4058024" y="347320"/>
                  <a:pt x="3875797" y="369332"/>
                </a:cubicBezTo>
                <a:cubicBezTo>
                  <a:pt x="3693570" y="391344"/>
                  <a:pt x="3344888" y="329868"/>
                  <a:pt x="3185281" y="369332"/>
                </a:cubicBezTo>
                <a:cubicBezTo>
                  <a:pt x="3025674" y="408796"/>
                  <a:pt x="2801471" y="325928"/>
                  <a:pt x="2628414" y="369332"/>
                </a:cubicBezTo>
                <a:cubicBezTo>
                  <a:pt x="2455357" y="412736"/>
                  <a:pt x="2436783" y="367497"/>
                  <a:pt x="2272019" y="369332"/>
                </a:cubicBezTo>
                <a:cubicBezTo>
                  <a:pt x="2107256" y="371167"/>
                  <a:pt x="2031687" y="337649"/>
                  <a:pt x="1915624" y="369332"/>
                </a:cubicBezTo>
                <a:cubicBezTo>
                  <a:pt x="1799561" y="401015"/>
                  <a:pt x="1523650" y="319691"/>
                  <a:pt x="1425580" y="369332"/>
                </a:cubicBezTo>
                <a:cubicBezTo>
                  <a:pt x="1327510" y="418973"/>
                  <a:pt x="1182535" y="340341"/>
                  <a:pt x="1069185" y="369332"/>
                </a:cubicBezTo>
                <a:cubicBezTo>
                  <a:pt x="955836" y="398323"/>
                  <a:pt x="840441" y="345833"/>
                  <a:pt x="712790" y="369332"/>
                </a:cubicBezTo>
                <a:cubicBezTo>
                  <a:pt x="585140" y="392831"/>
                  <a:pt x="297029" y="335696"/>
                  <a:pt x="0" y="369332"/>
                </a:cubicBezTo>
                <a:cubicBezTo>
                  <a:pt x="-16410" y="201516"/>
                  <a:pt x="36871" y="100683"/>
                  <a:pt x="0" y="0"/>
                </a:cubicBezTo>
                <a:close/>
              </a:path>
              <a:path w="6682408" h="369332" stroke="0" extrusionOk="0">
                <a:moveTo>
                  <a:pt x="0" y="0"/>
                </a:moveTo>
                <a:cubicBezTo>
                  <a:pt x="163466" y="-46485"/>
                  <a:pt x="241420" y="40740"/>
                  <a:pt x="423219" y="0"/>
                </a:cubicBezTo>
                <a:cubicBezTo>
                  <a:pt x="605018" y="-40740"/>
                  <a:pt x="677104" y="22848"/>
                  <a:pt x="913262" y="0"/>
                </a:cubicBezTo>
                <a:cubicBezTo>
                  <a:pt x="1149420" y="-22848"/>
                  <a:pt x="1193015" y="19219"/>
                  <a:pt x="1403306" y="0"/>
                </a:cubicBezTo>
                <a:cubicBezTo>
                  <a:pt x="1613597" y="-19219"/>
                  <a:pt x="1658096" y="24427"/>
                  <a:pt x="1759701" y="0"/>
                </a:cubicBezTo>
                <a:cubicBezTo>
                  <a:pt x="1861307" y="-24427"/>
                  <a:pt x="2179643" y="46420"/>
                  <a:pt x="2450216" y="0"/>
                </a:cubicBezTo>
                <a:cubicBezTo>
                  <a:pt x="2720790" y="-46420"/>
                  <a:pt x="2812852" y="40506"/>
                  <a:pt x="3007084" y="0"/>
                </a:cubicBezTo>
                <a:cubicBezTo>
                  <a:pt x="3201316" y="-40506"/>
                  <a:pt x="3523488" y="55950"/>
                  <a:pt x="3697599" y="0"/>
                </a:cubicBezTo>
                <a:cubicBezTo>
                  <a:pt x="3871711" y="-55950"/>
                  <a:pt x="4063868" y="71384"/>
                  <a:pt x="4388115" y="0"/>
                </a:cubicBezTo>
                <a:cubicBezTo>
                  <a:pt x="4712362" y="-71384"/>
                  <a:pt x="4722595" y="1817"/>
                  <a:pt x="4811334" y="0"/>
                </a:cubicBezTo>
                <a:cubicBezTo>
                  <a:pt x="4900073" y="-1817"/>
                  <a:pt x="5241338" y="33439"/>
                  <a:pt x="5368201" y="0"/>
                </a:cubicBezTo>
                <a:cubicBezTo>
                  <a:pt x="5495064" y="-33439"/>
                  <a:pt x="5730629" y="54311"/>
                  <a:pt x="5858244" y="0"/>
                </a:cubicBezTo>
                <a:cubicBezTo>
                  <a:pt x="5985859" y="-54311"/>
                  <a:pt x="6456655" y="41706"/>
                  <a:pt x="6682408" y="0"/>
                </a:cubicBezTo>
                <a:cubicBezTo>
                  <a:pt x="6687401" y="92463"/>
                  <a:pt x="6651008" y="242669"/>
                  <a:pt x="6682408" y="369332"/>
                </a:cubicBezTo>
                <a:cubicBezTo>
                  <a:pt x="6422655" y="448659"/>
                  <a:pt x="6200502" y="339071"/>
                  <a:pt x="5991893" y="369332"/>
                </a:cubicBezTo>
                <a:cubicBezTo>
                  <a:pt x="5783284" y="399593"/>
                  <a:pt x="5659185" y="324750"/>
                  <a:pt x="5568673" y="369332"/>
                </a:cubicBezTo>
                <a:cubicBezTo>
                  <a:pt x="5478161" y="413914"/>
                  <a:pt x="5329057" y="328483"/>
                  <a:pt x="5212278" y="369332"/>
                </a:cubicBezTo>
                <a:cubicBezTo>
                  <a:pt x="5095500" y="410181"/>
                  <a:pt x="4828252" y="317944"/>
                  <a:pt x="4521763" y="369332"/>
                </a:cubicBezTo>
                <a:cubicBezTo>
                  <a:pt x="4215274" y="420720"/>
                  <a:pt x="4310032" y="336196"/>
                  <a:pt x="4098544" y="369332"/>
                </a:cubicBezTo>
                <a:cubicBezTo>
                  <a:pt x="3887056" y="402468"/>
                  <a:pt x="3874662" y="337341"/>
                  <a:pt x="3742148" y="369332"/>
                </a:cubicBezTo>
                <a:cubicBezTo>
                  <a:pt x="3609634" y="401323"/>
                  <a:pt x="3362782" y="343529"/>
                  <a:pt x="3118457" y="369332"/>
                </a:cubicBezTo>
                <a:cubicBezTo>
                  <a:pt x="2874132" y="395135"/>
                  <a:pt x="2604373" y="329324"/>
                  <a:pt x="2427942" y="369332"/>
                </a:cubicBezTo>
                <a:cubicBezTo>
                  <a:pt x="2251511" y="409340"/>
                  <a:pt x="2050961" y="331141"/>
                  <a:pt x="1737426" y="369332"/>
                </a:cubicBezTo>
                <a:cubicBezTo>
                  <a:pt x="1423891" y="407523"/>
                  <a:pt x="1432111" y="354834"/>
                  <a:pt x="1247383" y="369332"/>
                </a:cubicBezTo>
                <a:cubicBezTo>
                  <a:pt x="1062655" y="383830"/>
                  <a:pt x="727434" y="357242"/>
                  <a:pt x="556867" y="369332"/>
                </a:cubicBezTo>
                <a:cubicBezTo>
                  <a:pt x="386300" y="381422"/>
                  <a:pt x="136886" y="325294"/>
                  <a:pt x="0" y="369332"/>
                </a:cubicBezTo>
                <a:cubicBezTo>
                  <a:pt x="-23784" y="270804"/>
                  <a:pt x="7233" y="155861"/>
                  <a:pt x="0" y="0"/>
                </a:cubicBezTo>
                <a:close/>
              </a:path>
            </a:pathLst>
          </a:custGeom>
          <a:gradFill flip="none" rotWithShape="1">
            <a:gsLst>
              <a:gs pos="0">
                <a:schemeClr val="bg1"/>
              </a:gs>
              <a:gs pos="34000">
                <a:schemeClr val="accent2">
                  <a:lumMod val="20000"/>
                  <a:lumOff val="80000"/>
                </a:schemeClr>
              </a:gs>
              <a:gs pos="100000">
                <a:schemeClr val="accent2"/>
              </a:gs>
            </a:gsLst>
            <a:lin ang="0" scaled="1"/>
            <a:tileRect/>
          </a:gradFill>
          <a:ln>
            <a:solidFill>
              <a:schemeClr val="bg1">
                <a:lumMod val="75000"/>
              </a:schemeClr>
            </a:solidFill>
            <a:extLst>
              <a:ext uri="{C807C97D-BFC1-408E-A445-0C87EB9F89A2}">
                <ask:lineSketchStyleProps xmlns:ask="http://schemas.microsoft.com/office/drawing/2018/sketchyshapes" sd="3169242705">
                  <a:prstGeom prst="rect">
                    <a:avLst/>
                  </a:prstGeom>
                  <ask:type>
                    <ask:lineSketchScribble/>
                  </ask:type>
                </ask:lineSketchStyleProps>
              </a:ext>
            </a:extLst>
          </a:ln>
        </p:spPr>
        <p:txBody>
          <a:bodyPr wrap="square" rtlCol="0">
            <a:spAutoFit/>
          </a:bodyPr>
          <a:lstStyle/>
          <a:p>
            <a:pPr algn="ctr"/>
            <a:r>
              <a:rPr lang="en-GB">
                <a:latin typeface="Calibri" panose="020F0502020204030204" pitchFamily="34" charset="0"/>
                <a:ea typeface="Calibri" panose="020F0502020204030204" pitchFamily="34" charset="0"/>
                <a:cs typeface="Calibri" panose="020F0502020204030204" pitchFamily="34" charset="0"/>
              </a:rPr>
              <a:t>Allocating resources according to our priorities</a:t>
            </a:r>
          </a:p>
        </p:txBody>
      </p:sp>
      <p:sp>
        <p:nvSpPr>
          <p:cNvPr id="38" name="TextBox 37">
            <a:extLst>
              <a:ext uri="{FF2B5EF4-FFF2-40B4-BE49-F238E27FC236}">
                <a16:creationId xmlns:a16="http://schemas.microsoft.com/office/drawing/2014/main" id="{8918DAD7-ECB6-A5E8-14C4-42A9D741BC79}"/>
              </a:ext>
            </a:extLst>
          </p:cNvPr>
          <p:cNvSpPr txBox="1"/>
          <p:nvPr/>
        </p:nvSpPr>
        <p:spPr>
          <a:xfrm>
            <a:off x="7872033" y="5259963"/>
            <a:ext cx="4257212" cy="646331"/>
          </a:xfrm>
          <a:prstGeom prst="rect">
            <a:avLst/>
          </a:prstGeom>
          <a:noFill/>
        </p:spPr>
        <p:txBody>
          <a:bodyPr wrap="square">
            <a:spAutoFit/>
          </a:bodyPr>
          <a:lstStyle/>
          <a:p>
            <a:r>
              <a:rPr lang="en-GB">
                <a:latin typeface="Calibri" panose="020F0502020204030204" pitchFamily="34" charset="0"/>
                <a:ea typeface="Calibri" panose="020F0502020204030204" pitchFamily="34" charset="0"/>
                <a:cs typeface="Calibri" panose="020F0502020204030204" pitchFamily="34" charset="0"/>
              </a:rPr>
              <a:t>Capabilities that are developed early and mature over time.</a:t>
            </a:r>
          </a:p>
        </p:txBody>
      </p:sp>
      <p:sp>
        <p:nvSpPr>
          <p:cNvPr id="39" name="Right Brace 38">
            <a:extLst>
              <a:ext uri="{FF2B5EF4-FFF2-40B4-BE49-F238E27FC236}">
                <a16:creationId xmlns:a16="http://schemas.microsoft.com/office/drawing/2014/main" id="{F457B3DA-69C5-251D-2492-59618B19861C}"/>
              </a:ext>
            </a:extLst>
          </p:cNvPr>
          <p:cNvSpPr/>
          <p:nvPr/>
        </p:nvSpPr>
        <p:spPr>
          <a:xfrm>
            <a:off x="7289671" y="4333695"/>
            <a:ext cx="440969" cy="2437313"/>
          </a:xfrm>
          <a:prstGeom prst="rightBrace">
            <a:avLst>
              <a:gd name="adj1" fmla="val 50369"/>
              <a:gd name="adj2" fmla="val 50368"/>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707983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9819E-E7F4-F31F-C911-6864008061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DC11D5A-8A8F-6B26-90E1-E3C22E4B1E3D}"/>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CE6CB46-0981-3B79-569F-D05F4096FEDF}"/>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CDE8CCE8-E2CA-54C2-2A63-B1D81D13757B}"/>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6. How we will work together</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6EC9E3C5-6E1B-4D62-085E-0FA1BEE6997C}"/>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2" name="Diagram 1">
            <a:extLst>
              <a:ext uri="{FF2B5EF4-FFF2-40B4-BE49-F238E27FC236}">
                <a16:creationId xmlns:a16="http://schemas.microsoft.com/office/drawing/2014/main" id="{756B4B28-E0B0-9382-216B-214CB714C44F}"/>
              </a:ext>
            </a:extLst>
          </p:cNvPr>
          <p:cNvGraphicFramePr/>
          <p:nvPr>
            <p:extLst>
              <p:ext uri="{D42A27DB-BD31-4B8C-83A1-F6EECF244321}">
                <p14:modId xmlns:p14="http://schemas.microsoft.com/office/powerpoint/2010/main" val="457413886"/>
              </p:ext>
            </p:extLst>
          </p:nvPr>
        </p:nvGraphicFramePr>
        <p:xfrm>
          <a:off x="288290" y="2016579"/>
          <a:ext cx="11615420" cy="4841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7868097-0585-F03B-4F6C-CD2895A2F81C}"/>
              </a:ext>
            </a:extLst>
          </p:cNvPr>
          <p:cNvSpPr txBox="1"/>
          <p:nvPr/>
        </p:nvSpPr>
        <p:spPr>
          <a:xfrm>
            <a:off x="288290" y="1170793"/>
            <a:ext cx="11615420" cy="646331"/>
          </a:xfrm>
          <a:prstGeom prst="rect">
            <a:avLst/>
          </a:prstGeom>
          <a:noFill/>
        </p:spPr>
        <p:txBody>
          <a:bodyPr wrap="square" lIns="91440" tIns="45720" rIns="91440" bIns="45720" rtlCol="0" anchor="t">
            <a:spAutoFit/>
          </a:bodyPr>
          <a:lstStyle/>
          <a:p>
            <a:r>
              <a:rPr lang="en-GB" dirty="0">
                <a:latin typeface="Calibri"/>
                <a:ea typeface="Calibri"/>
                <a:cs typeface="Calibri"/>
              </a:rPr>
              <a:t>These Freedom Within a Framework principles have been coproduced with directorate management teams and senior leaders across the trust and will form the basis of our new accountability framework.</a:t>
            </a:r>
          </a:p>
        </p:txBody>
      </p:sp>
      <p:sp>
        <p:nvSpPr>
          <p:cNvPr id="6" name="TextBox 5">
            <a:extLst>
              <a:ext uri="{FF2B5EF4-FFF2-40B4-BE49-F238E27FC236}">
                <a16:creationId xmlns:a16="http://schemas.microsoft.com/office/drawing/2014/main" id="{A46477F0-54FA-A5A3-1531-C348D7C58C9F}"/>
              </a:ext>
            </a:extLst>
          </p:cNvPr>
          <p:cNvSpPr txBox="1"/>
          <p:nvPr/>
        </p:nvSpPr>
        <p:spPr>
          <a:xfrm>
            <a:off x="0" y="6205920"/>
            <a:ext cx="8516471" cy="646331"/>
          </a:xfrm>
          <a:prstGeom prst="rect">
            <a:avLst/>
          </a:prstGeom>
          <a:solidFill>
            <a:schemeClr val="bg1"/>
          </a:solidFill>
          <a:ln>
            <a:solidFill>
              <a:schemeClr val="accent6"/>
            </a:solidFill>
          </a:ln>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In practice, this means teams will be clear on their priorities, supported to act, and expected to review progress and adapt based on what they learn.</a:t>
            </a:r>
          </a:p>
        </p:txBody>
      </p:sp>
    </p:spTree>
    <p:extLst>
      <p:ext uri="{BB962C8B-B14F-4D97-AF65-F5344CB8AC3E}">
        <p14:creationId xmlns:p14="http://schemas.microsoft.com/office/powerpoint/2010/main" val="4031724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225D-D72A-CC6F-FAE2-BE62CDF61F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307AA2-566F-CE6F-A52E-26151AD396C6}"/>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F77D8C5-83B5-5D93-61C2-8ED3095C1608}"/>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7A4DCC0-7EFE-1B7B-071E-934C3D159739}"/>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7. Communications and engagement</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42A141D4-00A2-F7C1-A04A-9531C2ADEC29}"/>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3">
            <a:extLst>
              <a:ext uri="{FF2B5EF4-FFF2-40B4-BE49-F238E27FC236}">
                <a16:creationId xmlns:a16="http://schemas.microsoft.com/office/drawing/2014/main" id="{BD4D2A31-5017-DD1E-B008-D61881C8D0A0}"/>
              </a:ext>
            </a:extLst>
          </p:cNvPr>
          <p:cNvSpPr txBox="1">
            <a:spLocks/>
          </p:cNvSpPr>
          <p:nvPr/>
        </p:nvSpPr>
        <p:spPr>
          <a:xfrm>
            <a:off x="121947" y="1172535"/>
            <a:ext cx="11860312" cy="54972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dirty="0">
                <a:latin typeface="Calibri" panose="020F0502020204030204" pitchFamily="34" charset="0"/>
                <a:ea typeface="Calibri" panose="020F0502020204030204" pitchFamily="34" charset="0"/>
                <a:cs typeface="Calibri" panose="020F0502020204030204" pitchFamily="34" charset="0"/>
              </a:rPr>
              <a:t>An integrated communications and engagement plan has been developed to enable delivery of the new strategy by fostering local buy in and meaningfully connecting to the day-to-day delivery of care.</a:t>
            </a:r>
          </a:p>
          <a:p>
            <a:pPr marL="0" indent="0">
              <a:lnSpc>
                <a:spcPct val="100000"/>
              </a:lnSpc>
              <a:spcBef>
                <a:spcPts val="0"/>
              </a:spcBef>
              <a:buNone/>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spcAft>
                <a:spcPts val="1200"/>
              </a:spcAft>
              <a:buNone/>
            </a:pPr>
            <a:r>
              <a:rPr lang="en-GB" sz="2000" b="1" dirty="0">
                <a:latin typeface="Calibri" panose="020F0502020204030204" pitchFamily="34" charset="0"/>
                <a:ea typeface="Calibri" panose="020F0502020204030204" pitchFamily="34" charset="0"/>
                <a:cs typeface="Calibri" panose="020F0502020204030204" pitchFamily="34" charset="0"/>
              </a:rPr>
              <a:t>Key principles include:</a:t>
            </a:r>
          </a:p>
          <a:p>
            <a:pPr marL="285750" indent="-285750">
              <a:lnSpc>
                <a:spcPct val="100000"/>
              </a:lnSpc>
              <a:spcBef>
                <a:spcPts val="0"/>
              </a:spcBef>
              <a:spcAft>
                <a:spcPts val="600"/>
              </a:spcAft>
            </a:pPr>
            <a:r>
              <a:rPr lang="en-GB" sz="1950" dirty="0">
                <a:latin typeface="Calibri" panose="020F0502020204030204" pitchFamily="34" charset="0"/>
                <a:ea typeface="Calibri" panose="020F0502020204030204" pitchFamily="34" charset="0"/>
                <a:cs typeface="Calibri" panose="020F0502020204030204" pitchFamily="34" charset="0"/>
              </a:rPr>
              <a:t>Foster trust by </a:t>
            </a:r>
            <a:r>
              <a:rPr lang="en-GB" sz="1950" b="1" dirty="0">
                <a:latin typeface="Calibri" panose="020F0502020204030204" pitchFamily="34" charset="0"/>
                <a:ea typeface="Calibri" panose="020F0502020204030204" pitchFamily="34" charset="0"/>
                <a:cs typeface="Calibri" panose="020F0502020204030204" pitchFamily="34" charset="0"/>
              </a:rPr>
              <a:t>listening, </a:t>
            </a:r>
            <a:r>
              <a:rPr lang="en-GB" sz="1950" dirty="0">
                <a:latin typeface="Calibri" panose="020F0502020204030204" pitchFamily="34" charset="0"/>
                <a:ea typeface="Calibri" panose="020F0502020204030204" pitchFamily="34" charset="0"/>
                <a:cs typeface="Calibri" panose="020F0502020204030204" pitchFamily="34" charset="0"/>
              </a:rPr>
              <a:t>enabling </a:t>
            </a:r>
            <a:r>
              <a:rPr lang="en-GB" sz="1950" b="1" dirty="0">
                <a:latin typeface="Calibri" panose="020F0502020204030204" pitchFamily="34" charset="0"/>
                <a:ea typeface="Calibri" panose="020F0502020204030204" pitchFamily="34" charset="0"/>
                <a:cs typeface="Calibri" panose="020F0502020204030204" pitchFamily="34" charset="0"/>
              </a:rPr>
              <a:t>feedback loops </a:t>
            </a:r>
            <a:r>
              <a:rPr lang="en-GB" sz="1950" dirty="0">
                <a:latin typeface="Calibri" panose="020F0502020204030204" pitchFamily="34" charset="0"/>
                <a:ea typeface="Calibri" panose="020F0502020204030204" pitchFamily="34" charset="0"/>
                <a:cs typeface="Calibri" panose="020F0502020204030204" pitchFamily="34" charset="0"/>
              </a:rPr>
              <a:t>and demonstrating visible action in response to feedback</a:t>
            </a:r>
          </a:p>
          <a:p>
            <a:pPr marL="285750" indent="-285750">
              <a:lnSpc>
                <a:spcPct val="100000"/>
              </a:lnSpc>
              <a:spcBef>
                <a:spcPts val="0"/>
              </a:spcBef>
              <a:spcAft>
                <a:spcPts val="600"/>
              </a:spcAft>
            </a:pPr>
            <a:r>
              <a:rPr lang="en-GB" sz="1950" b="1" dirty="0">
                <a:latin typeface="Calibri" panose="020F0502020204030204" pitchFamily="34" charset="0"/>
                <a:ea typeface="Calibri" panose="020F0502020204030204" pitchFamily="34" charset="0"/>
                <a:cs typeface="Calibri" panose="020F0502020204030204" pitchFamily="34" charset="0"/>
              </a:rPr>
              <a:t>Audience focussed: </a:t>
            </a:r>
            <a:r>
              <a:rPr lang="en-GB" sz="1950" dirty="0">
                <a:latin typeface="Calibri" panose="020F0502020204030204" pitchFamily="34" charset="0"/>
                <a:ea typeface="Calibri" panose="020F0502020204030204" pitchFamily="34" charset="0"/>
                <a:cs typeface="Calibri" panose="020F0502020204030204" pitchFamily="34" charset="0"/>
              </a:rPr>
              <a:t>Embed the strategy in everyday practice, making it </a:t>
            </a:r>
            <a:r>
              <a:rPr lang="en-GB" sz="1950" b="1" dirty="0">
                <a:latin typeface="Calibri" panose="020F0502020204030204" pitchFamily="34" charset="0"/>
                <a:ea typeface="Calibri" panose="020F0502020204030204" pitchFamily="34" charset="0"/>
                <a:cs typeface="Calibri" panose="020F0502020204030204" pitchFamily="34" charset="0"/>
              </a:rPr>
              <a:t>relevant and meaningful</a:t>
            </a:r>
            <a:r>
              <a:rPr lang="en-GB" sz="1950" dirty="0">
                <a:latin typeface="Calibri" panose="020F0502020204030204" pitchFamily="34" charset="0"/>
                <a:ea typeface="Calibri" panose="020F0502020204030204" pitchFamily="34" charset="0"/>
                <a:cs typeface="Calibri" panose="020F0502020204030204" pitchFamily="34" charset="0"/>
              </a:rPr>
              <a:t> for teams who deliver care, and involving service users and carers at every step</a:t>
            </a:r>
          </a:p>
          <a:p>
            <a:pPr marL="285750" indent="-285750">
              <a:lnSpc>
                <a:spcPct val="100000"/>
              </a:lnSpc>
              <a:spcBef>
                <a:spcPts val="0"/>
              </a:spcBef>
              <a:spcAft>
                <a:spcPts val="600"/>
              </a:spcAft>
            </a:pPr>
            <a:r>
              <a:rPr lang="en-GB" sz="1950" b="1" dirty="0">
                <a:latin typeface="Calibri" panose="020F0502020204030204" pitchFamily="34" charset="0"/>
                <a:ea typeface="Calibri" panose="020F0502020204030204" pitchFamily="34" charset="0"/>
                <a:cs typeface="Calibri" panose="020F0502020204030204" pitchFamily="34" charset="0"/>
              </a:rPr>
              <a:t>Equip managers and local leaders </a:t>
            </a:r>
            <a:r>
              <a:rPr lang="en-GB" sz="1950" dirty="0">
                <a:latin typeface="Calibri" panose="020F0502020204030204" pitchFamily="34" charset="0"/>
                <a:ea typeface="Calibri" panose="020F0502020204030204" pitchFamily="34" charset="0"/>
                <a:cs typeface="Calibri" panose="020F0502020204030204" pitchFamily="34" charset="0"/>
              </a:rPr>
              <a:t>to confidently lead delivery and have honest conversations about the strategy and its delivery with service users and carers, local communities and system partners</a:t>
            </a:r>
          </a:p>
          <a:p>
            <a:pPr marL="285750" indent="-285750">
              <a:lnSpc>
                <a:spcPct val="100000"/>
              </a:lnSpc>
              <a:spcBef>
                <a:spcPts val="0"/>
              </a:spcBef>
              <a:spcAft>
                <a:spcPts val="600"/>
              </a:spcAft>
            </a:pPr>
            <a:r>
              <a:rPr lang="en-GB" sz="1950" b="1" dirty="0">
                <a:latin typeface="Calibri" panose="020F0502020204030204" pitchFamily="34" charset="0"/>
                <a:ea typeface="Calibri" panose="020F0502020204030204" pitchFamily="34" charset="0"/>
                <a:cs typeface="Calibri" panose="020F0502020204030204" pitchFamily="34" charset="0"/>
              </a:rPr>
              <a:t>Not ‘once and done’: </a:t>
            </a:r>
            <a:r>
              <a:rPr lang="en-GB" sz="1950" dirty="0">
                <a:latin typeface="Calibri" panose="020F0502020204030204" pitchFamily="34" charset="0"/>
                <a:ea typeface="Calibri" panose="020F0502020204030204" pitchFamily="34" charset="0"/>
                <a:cs typeface="Calibri" panose="020F0502020204030204" pitchFamily="34" charset="0"/>
              </a:rPr>
              <a:t>Maintain a consistent rhythm of engagement that demonstrates follow-through and accountability</a:t>
            </a:r>
          </a:p>
          <a:p>
            <a:pPr marL="285750" indent="-285750">
              <a:lnSpc>
                <a:spcPct val="100000"/>
              </a:lnSpc>
              <a:spcBef>
                <a:spcPts val="0"/>
              </a:spcBef>
              <a:spcAft>
                <a:spcPts val="600"/>
              </a:spcAft>
            </a:pPr>
            <a:r>
              <a:rPr lang="en-GB" sz="1950" b="1" dirty="0">
                <a:latin typeface="Calibri" panose="020F0502020204030204" pitchFamily="34" charset="0"/>
                <a:ea typeface="Calibri" panose="020F0502020204030204" pitchFamily="34" charset="0"/>
                <a:cs typeface="Calibri" panose="020F0502020204030204" pitchFamily="34" charset="0"/>
              </a:rPr>
              <a:t>Storytelling: </a:t>
            </a:r>
            <a:r>
              <a:rPr lang="en-GB" sz="1950" dirty="0">
                <a:latin typeface="Calibri" panose="020F0502020204030204" pitchFamily="34" charset="0"/>
                <a:ea typeface="Calibri" panose="020F0502020204030204" pitchFamily="34" charset="0"/>
                <a:cs typeface="Calibri" panose="020F0502020204030204" pitchFamily="34" charset="0"/>
              </a:rPr>
              <a:t>Telling the story of how the strategy is </a:t>
            </a:r>
            <a:r>
              <a:rPr lang="en-GB" sz="1950" b="1" dirty="0">
                <a:latin typeface="Calibri" panose="020F0502020204030204" pitchFamily="34" charset="0"/>
                <a:ea typeface="Calibri" panose="020F0502020204030204" pitchFamily="34" charset="0"/>
                <a:cs typeface="Calibri" panose="020F0502020204030204" pitchFamily="34" charset="0"/>
              </a:rPr>
              <a:t>influencing day-to-day delivery </a:t>
            </a:r>
            <a:r>
              <a:rPr lang="en-GB" sz="1950" dirty="0">
                <a:latin typeface="Calibri" panose="020F0502020204030204" pitchFamily="34" charset="0"/>
                <a:ea typeface="Calibri" panose="020F0502020204030204" pitchFamily="34" charset="0"/>
                <a:cs typeface="Calibri" panose="020F0502020204030204" pitchFamily="34" charset="0"/>
              </a:rPr>
              <a:t>and enabling high-quality care</a:t>
            </a:r>
          </a:p>
          <a:p>
            <a:pPr marL="285750" indent="-285750">
              <a:lnSpc>
                <a:spcPct val="100000"/>
              </a:lnSpc>
              <a:spcBef>
                <a:spcPts val="0"/>
              </a:spcBef>
              <a:spcAft>
                <a:spcPts val="600"/>
              </a:spcAft>
            </a:pPr>
            <a:r>
              <a:rPr lang="en-GB" sz="1950" b="1" dirty="0">
                <a:latin typeface="Calibri" panose="020F0502020204030204" pitchFamily="34" charset="0"/>
                <a:ea typeface="Calibri" panose="020F0502020204030204" pitchFamily="34" charset="0"/>
                <a:cs typeface="Calibri" panose="020F0502020204030204" pitchFamily="34" charset="0"/>
              </a:rPr>
              <a:t>Agile</a:t>
            </a:r>
            <a:r>
              <a:rPr lang="en-GB" sz="1950" dirty="0">
                <a:latin typeface="Calibri" panose="020F0502020204030204" pitchFamily="34" charset="0"/>
                <a:ea typeface="Calibri" panose="020F0502020204030204" pitchFamily="34" charset="0"/>
                <a:cs typeface="Calibri" panose="020F0502020204030204" pitchFamily="34" charset="0"/>
              </a:rPr>
              <a:t> development of comms and engagement that works alongside the emerging strategy delivery framework</a:t>
            </a:r>
          </a:p>
        </p:txBody>
      </p:sp>
    </p:spTree>
    <p:extLst>
      <p:ext uri="{BB962C8B-B14F-4D97-AF65-F5344CB8AC3E}">
        <p14:creationId xmlns:p14="http://schemas.microsoft.com/office/powerpoint/2010/main" val="109735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FA03-24A8-51AB-B02D-473783984B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C00C75-6A89-F753-288D-6FC8BE28232A}"/>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17DFBB1-A9B6-7749-C638-1D3093E9478A}"/>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FAD90AE3-F432-D6BA-85A8-BB8DD3C5CE5C}"/>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7. Communications and engagement</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AF4FF96B-EBFB-972D-9EC3-2A3A310AA4A1}"/>
              </a:ext>
            </a:extLst>
          </p:cNvPr>
          <p:cNvSpPr>
            <a:spLocks noChangeAspect="1" noChangeArrowheads="1"/>
          </p:cNvSpPr>
          <p:nvPr/>
        </p:nvSpPr>
        <p:spPr bwMode="auto">
          <a:xfrm>
            <a:off x="5943600" y="33620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a:extLst>
              <a:ext uri="{FF2B5EF4-FFF2-40B4-BE49-F238E27FC236}">
                <a16:creationId xmlns:a16="http://schemas.microsoft.com/office/drawing/2014/main" id="{213DA3C1-FAAC-284B-4987-77D3038947DA}"/>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234CBAC-16EB-BF18-F886-0E42AA14F8C3}"/>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F4CA23B-701E-A4FA-BF31-D252F9C0E25F}"/>
              </a:ext>
            </a:extLst>
          </p:cNvPr>
          <p:cNvSpPr/>
          <p:nvPr/>
        </p:nvSpPr>
        <p:spPr>
          <a:xfrm>
            <a:off x="657002" y="2138545"/>
            <a:ext cx="3086370" cy="201066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a:latin typeface="Calibri" panose="020F0502020204030204" pitchFamily="34" charset="0"/>
                <a:ea typeface="Calibri" panose="020F0502020204030204" pitchFamily="34" charset="0"/>
                <a:cs typeface="Calibri" panose="020F0502020204030204" pitchFamily="34" charset="0"/>
              </a:rPr>
              <a:t>Trust Talk Live (TTL) </a:t>
            </a:r>
            <a:r>
              <a:rPr lang="en-GB" sz="2400">
                <a:latin typeface="Calibri" panose="020F0502020204030204" pitchFamily="34" charset="0"/>
                <a:ea typeface="Calibri" panose="020F0502020204030204" pitchFamily="34" charset="0"/>
                <a:cs typeface="Calibri" panose="020F0502020204030204" pitchFamily="34" charset="0"/>
              </a:rPr>
              <a:t>8</a:t>
            </a:r>
            <a:r>
              <a:rPr lang="en-GB" sz="2400" baseline="30000">
                <a:latin typeface="Calibri" panose="020F0502020204030204" pitchFamily="34" charset="0"/>
                <a:ea typeface="Calibri" panose="020F0502020204030204" pitchFamily="34" charset="0"/>
                <a:cs typeface="Calibri" panose="020F0502020204030204" pitchFamily="34" charset="0"/>
              </a:rPr>
              <a:t>th</a:t>
            </a:r>
            <a:r>
              <a:rPr lang="en-GB" sz="2400">
                <a:latin typeface="Calibri" panose="020F0502020204030204" pitchFamily="34" charset="0"/>
                <a:ea typeface="Calibri" panose="020F0502020204030204" pitchFamily="34" charset="0"/>
                <a:cs typeface="Calibri" panose="020F0502020204030204" pitchFamily="34" charset="0"/>
              </a:rPr>
              <a:t> of April</a:t>
            </a:r>
          </a:p>
          <a:p>
            <a:pPr algn="ctr"/>
            <a:endParaRPr lang="en-GB" sz="2400" b="1">
              <a:latin typeface="Calibri" panose="020F0502020204030204" pitchFamily="34" charset="0"/>
              <a:ea typeface="Calibri" panose="020F0502020204030204" pitchFamily="34" charset="0"/>
              <a:cs typeface="Calibri" panose="020F0502020204030204" pitchFamily="34" charset="0"/>
            </a:endParaRPr>
          </a:p>
          <a:p>
            <a:pPr algn="ctr"/>
            <a:r>
              <a:rPr lang="en-GB" sz="2400" b="1">
                <a:latin typeface="Calibri" panose="020F0502020204030204" pitchFamily="34" charset="0"/>
                <a:ea typeface="Calibri" panose="020F0502020204030204" pitchFamily="34" charset="0"/>
                <a:cs typeface="Calibri" panose="020F0502020204030204" pitchFamily="34" charset="0"/>
              </a:rPr>
              <a:t> </a:t>
            </a:r>
          </a:p>
        </p:txBody>
      </p:sp>
      <p:sp>
        <p:nvSpPr>
          <p:cNvPr id="11" name="Rectangle: Rounded Corners 10">
            <a:extLst>
              <a:ext uri="{FF2B5EF4-FFF2-40B4-BE49-F238E27FC236}">
                <a16:creationId xmlns:a16="http://schemas.microsoft.com/office/drawing/2014/main" id="{2001BC76-92D4-5DBA-482E-5E36BD29A971}"/>
              </a:ext>
            </a:extLst>
          </p:cNvPr>
          <p:cNvSpPr/>
          <p:nvPr/>
        </p:nvSpPr>
        <p:spPr>
          <a:xfrm>
            <a:off x="8377648" y="2172637"/>
            <a:ext cx="3086370" cy="2010667"/>
          </a:xfrm>
          <a:prstGeom prst="roundRect">
            <a:avLst/>
          </a:prstGeom>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GB" sz="2000" b="1">
                <a:latin typeface="Calibri"/>
                <a:ea typeface="Calibri"/>
                <a:cs typeface="Calibri"/>
              </a:rPr>
              <a:t>15th June </a:t>
            </a:r>
            <a:r>
              <a:rPr lang="en-GB" sz="2000" b="1" dirty="0">
                <a:latin typeface="Calibri"/>
                <a:ea typeface="Calibri"/>
                <a:cs typeface="Calibri"/>
              </a:rPr>
              <a:t>public launch of Strategy &amp; Delivery Framework </a:t>
            </a:r>
            <a:r>
              <a:rPr lang="en-GB" sz="2000" dirty="0">
                <a:latin typeface="Calibri"/>
                <a:ea typeface="Calibri"/>
                <a:cs typeface="Calibri"/>
              </a:rPr>
              <a:t>(co-produce local launch and roll-out plans)</a:t>
            </a:r>
          </a:p>
        </p:txBody>
      </p:sp>
      <p:sp>
        <p:nvSpPr>
          <p:cNvPr id="12" name="Rectangle: Rounded Corners 11">
            <a:extLst>
              <a:ext uri="{FF2B5EF4-FFF2-40B4-BE49-F238E27FC236}">
                <a16:creationId xmlns:a16="http://schemas.microsoft.com/office/drawing/2014/main" id="{2DEFC59B-7700-0731-19A1-5676B46D8AE1}"/>
              </a:ext>
            </a:extLst>
          </p:cNvPr>
          <p:cNvSpPr/>
          <p:nvPr/>
        </p:nvSpPr>
        <p:spPr>
          <a:xfrm>
            <a:off x="657002" y="4593704"/>
            <a:ext cx="3086370" cy="201066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a:latin typeface="Calibri" panose="020F0502020204030204" pitchFamily="34" charset="0"/>
                <a:ea typeface="Calibri" panose="020F0502020204030204" pitchFamily="34" charset="0"/>
                <a:cs typeface="Calibri" panose="020F0502020204030204" pitchFamily="34" charset="0"/>
              </a:rPr>
              <a:t>Locally-owned community engagement activity </a:t>
            </a:r>
            <a:r>
              <a:rPr lang="en-GB" sz="1600" dirty="0">
                <a:latin typeface="Calibri" panose="020F0502020204030204" pitchFamily="34" charset="0"/>
                <a:ea typeface="Calibri" panose="020F0502020204030204" pitchFamily="34" charset="0"/>
                <a:cs typeface="Calibri" panose="020F0502020204030204" pitchFamily="34" charset="0"/>
              </a:rPr>
              <a:t>(reaching out to service users, communities and system partners)</a:t>
            </a:r>
            <a:r>
              <a:rPr lang="en-GB" sz="1600" b="1" dirty="0">
                <a:latin typeface="Calibri" panose="020F0502020204030204" pitchFamily="34" charset="0"/>
                <a:ea typeface="Calibri" panose="020F0502020204030204" pitchFamily="34" charset="0"/>
                <a:cs typeface="Calibri" panose="020F0502020204030204" pitchFamily="34" charset="0"/>
              </a:rPr>
              <a:t> </a:t>
            </a:r>
            <a:endParaRPr lang="en-GB"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9CFAF0DF-81AB-7774-EB63-EE11BDADF76C}"/>
              </a:ext>
            </a:extLst>
          </p:cNvPr>
          <p:cNvSpPr/>
          <p:nvPr/>
        </p:nvSpPr>
        <p:spPr>
          <a:xfrm>
            <a:off x="4624535" y="4593704"/>
            <a:ext cx="3086370" cy="201066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b="1">
                <a:latin typeface="Calibri" panose="020F0502020204030204" pitchFamily="34" charset="0"/>
                <a:ea typeface="Calibri" panose="020F0502020204030204" pitchFamily="34" charset="0"/>
                <a:cs typeface="Calibri" panose="020F0502020204030204" pitchFamily="34" charset="0"/>
              </a:rPr>
              <a:t>Roadshow ‘alumni’ (and others) feed into the performance and planning processes</a:t>
            </a:r>
          </a:p>
        </p:txBody>
      </p:sp>
      <p:sp>
        <p:nvSpPr>
          <p:cNvPr id="14" name="Rectangle: Rounded Corners 13">
            <a:extLst>
              <a:ext uri="{FF2B5EF4-FFF2-40B4-BE49-F238E27FC236}">
                <a16:creationId xmlns:a16="http://schemas.microsoft.com/office/drawing/2014/main" id="{82E20976-BB2D-0EC4-3281-874FA8161A69}"/>
              </a:ext>
            </a:extLst>
          </p:cNvPr>
          <p:cNvSpPr/>
          <p:nvPr/>
        </p:nvSpPr>
        <p:spPr>
          <a:xfrm>
            <a:off x="8469366" y="4600047"/>
            <a:ext cx="3086370" cy="201066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400" b="1">
                <a:latin typeface="Calibri" panose="020F0502020204030204" pitchFamily="34" charset="0"/>
                <a:ea typeface="Calibri" panose="020F0502020204030204" pitchFamily="34" charset="0"/>
                <a:cs typeface="Calibri" panose="020F0502020204030204" pitchFamily="34" charset="0"/>
              </a:rPr>
              <a:t>Annual strategy engagement on the coming year’s focus</a:t>
            </a:r>
          </a:p>
        </p:txBody>
      </p:sp>
      <p:sp>
        <p:nvSpPr>
          <p:cNvPr id="15" name="Rectangle: Rounded Corners 14">
            <a:extLst>
              <a:ext uri="{FF2B5EF4-FFF2-40B4-BE49-F238E27FC236}">
                <a16:creationId xmlns:a16="http://schemas.microsoft.com/office/drawing/2014/main" id="{B82BE3DB-2AE2-4EDD-FD5A-7A1A4D10006A}"/>
              </a:ext>
            </a:extLst>
          </p:cNvPr>
          <p:cNvSpPr/>
          <p:nvPr/>
        </p:nvSpPr>
        <p:spPr>
          <a:xfrm>
            <a:off x="4646449" y="2138544"/>
            <a:ext cx="3086370" cy="2010667"/>
          </a:xfrm>
          <a:prstGeom prst="round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sz="2400" b="1" dirty="0">
                <a:latin typeface="Calibri" panose="020F0502020204030204" pitchFamily="34" charset="0"/>
                <a:ea typeface="Calibri" panose="020F0502020204030204" pitchFamily="34" charset="0"/>
                <a:cs typeface="Calibri" panose="020F0502020204030204" pitchFamily="34" charset="0"/>
              </a:rPr>
              <a:t>Place-based Trust Strategy Roadshows</a:t>
            </a:r>
          </a:p>
          <a:p>
            <a:pPr algn="ctr"/>
            <a:r>
              <a:rPr lang="en-GB" sz="1600" dirty="0">
                <a:latin typeface="Calibri" panose="020F0502020204030204" pitchFamily="34" charset="0"/>
                <a:ea typeface="Calibri" panose="020F0502020204030204" pitchFamily="34" charset="0"/>
                <a:cs typeface="Calibri" panose="020F0502020204030204" pitchFamily="34" charset="0"/>
              </a:rPr>
              <a:t>DMT-level, and professional lead-led engagements, wash up sessions i.e. night shift workers and line manager briefings</a:t>
            </a:r>
            <a:endParaRPr lang="en-GB"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Arrow: Right 15">
            <a:extLst>
              <a:ext uri="{FF2B5EF4-FFF2-40B4-BE49-F238E27FC236}">
                <a16:creationId xmlns:a16="http://schemas.microsoft.com/office/drawing/2014/main" id="{93AE6940-660B-672F-F63B-E575AF53BFB7}"/>
              </a:ext>
            </a:extLst>
          </p:cNvPr>
          <p:cNvSpPr/>
          <p:nvPr/>
        </p:nvSpPr>
        <p:spPr>
          <a:xfrm>
            <a:off x="3902040" y="2659535"/>
            <a:ext cx="486161" cy="2384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04168CAF-1CE0-5527-6675-A5241969A1E8}"/>
              </a:ext>
            </a:extLst>
          </p:cNvPr>
          <p:cNvSpPr/>
          <p:nvPr/>
        </p:nvSpPr>
        <p:spPr>
          <a:xfrm>
            <a:off x="3863299" y="5335700"/>
            <a:ext cx="486161" cy="2384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2097DB86-354C-75DF-DB60-4CB7F9F3F392}"/>
              </a:ext>
            </a:extLst>
          </p:cNvPr>
          <p:cNvSpPr/>
          <p:nvPr/>
        </p:nvSpPr>
        <p:spPr>
          <a:xfrm>
            <a:off x="7847055" y="5335700"/>
            <a:ext cx="486161" cy="2384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Curved Right 18">
            <a:extLst>
              <a:ext uri="{FF2B5EF4-FFF2-40B4-BE49-F238E27FC236}">
                <a16:creationId xmlns:a16="http://schemas.microsoft.com/office/drawing/2014/main" id="{685A6619-F17C-EEFD-05A6-EB6A4E32B806}"/>
              </a:ext>
            </a:extLst>
          </p:cNvPr>
          <p:cNvSpPr/>
          <p:nvPr/>
        </p:nvSpPr>
        <p:spPr>
          <a:xfrm>
            <a:off x="100592" y="4366872"/>
            <a:ext cx="538480" cy="89023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urved Left 19">
            <a:extLst>
              <a:ext uri="{FF2B5EF4-FFF2-40B4-BE49-F238E27FC236}">
                <a16:creationId xmlns:a16="http://schemas.microsoft.com/office/drawing/2014/main" id="{8C8795AD-2162-BEC3-9296-240E4E7A28C3}"/>
              </a:ext>
            </a:extLst>
          </p:cNvPr>
          <p:cNvSpPr/>
          <p:nvPr/>
        </p:nvSpPr>
        <p:spPr>
          <a:xfrm>
            <a:off x="11519567" y="3648943"/>
            <a:ext cx="589280" cy="907927"/>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Right 20">
            <a:extLst>
              <a:ext uri="{FF2B5EF4-FFF2-40B4-BE49-F238E27FC236}">
                <a16:creationId xmlns:a16="http://schemas.microsoft.com/office/drawing/2014/main" id="{685C9AF9-803E-CE01-C111-07B8793F01D5}"/>
              </a:ext>
            </a:extLst>
          </p:cNvPr>
          <p:cNvSpPr/>
          <p:nvPr/>
        </p:nvSpPr>
        <p:spPr>
          <a:xfrm>
            <a:off x="7831106" y="2732612"/>
            <a:ext cx="486161" cy="2384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9D72C7A-3027-AF29-D8FF-B12D095BEE8B}"/>
              </a:ext>
            </a:extLst>
          </p:cNvPr>
          <p:cNvSpPr txBox="1"/>
          <p:nvPr/>
        </p:nvSpPr>
        <p:spPr>
          <a:xfrm>
            <a:off x="288290" y="1103367"/>
            <a:ext cx="11615420" cy="900246"/>
          </a:xfrm>
          <a:prstGeom prst="rect">
            <a:avLst/>
          </a:prstGeom>
          <a:noFill/>
        </p:spPr>
        <p:txBody>
          <a:bodyPr wrap="square" rtlCol="0">
            <a:spAutoFit/>
          </a:bodyPr>
          <a:lstStyle/>
          <a:p>
            <a:r>
              <a:rPr lang="en-GB" sz="1750" dirty="0">
                <a:latin typeface="Calibri" panose="020F0502020204030204" pitchFamily="34" charset="0"/>
                <a:ea typeface="Calibri" panose="020F0502020204030204" pitchFamily="34" charset="0"/>
                <a:cs typeface="Calibri" panose="020F0502020204030204" pitchFamily="34" charset="0"/>
              </a:rPr>
              <a:t>The Strategic Communications and Engagement Plan has, at its heart, a growing group of staff and service users who are champions for the new strategy.  These champions have been recruited through the Representative Group,  the strategy roadshows, and other events, helping to build a movement for change. The high-level year one engagement plan is as follows: </a:t>
            </a:r>
          </a:p>
        </p:txBody>
      </p:sp>
    </p:spTree>
    <p:extLst>
      <p:ext uri="{BB962C8B-B14F-4D97-AF65-F5344CB8AC3E}">
        <p14:creationId xmlns:p14="http://schemas.microsoft.com/office/powerpoint/2010/main" val="154116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6301-3402-71BF-C28E-22249A32D8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C86AF3-B58E-0FCF-4066-F675948DF9A9}"/>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A876A4-BD93-13B2-B9B7-A0A31A070088}"/>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31C7C6D-EDBD-8D73-2BC8-EBF54732C218}"/>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8. How we will measure and monitor progress </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895B6FCF-3ACF-6BC4-C67C-3ACB7782DD1D}"/>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a:extLst>
              <a:ext uri="{FF2B5EF4-FFF2-40B4-BE49-F238E27FC236}">
                <a16:creationId xmlns:a16="http://schemas.microsoft.com/office/drawing/2014/main" id="{96200ACF-A039-C942-EB67-4FC07287DE5B}"/>
              </a:ext>
            </a:extLst>
          </p:cNvPr>
          <p:cNvSpPr txBox="1"/>
          <p:nvPr/>
        </p:nvSpPr>
        <p:spPr>
          <a:xfrm>
            <a:off x="152701" y="1251624"/>
            <a:ext cx="11886597" cy="5586145"/>
          </a:xfrm>
          <a:prstGeom prst="rect">
            <a:avLst/>
          </a:prstGeom>
          <a:noFill/>
        </p:spPr>
        <p:txBody>
          <a:bodyPr wrap="square" rtlCol="0">
            <a:spAutoFit/>
          </a:bodyPr>
          <a:lstStyle/>
          <a:p>
            <a:r>
              <a:rPr lang="en-GB" sz="2100">
                <a:latin typeface="Calibri" panose="020F0502020204030204" pitchFamily="34" charset="0"/>
                <a:ea typeface="Calibri" panose="020F0502020204030204" pitchFamily="34" charset="0"/>
                <a:cs typeface="Calibri" panose="020F0502020204030204" pitchFamily="34" charset="0"/>
              </a:rPr>
              <a:t>A balanced scorecard is a tool to focus Board and executive attention on the outcomes that matter most in our strategy, and to support good questions and timely course‑correction.</a:t>
            </a:r>
          </a:p>
          <a:p>
            <a:endParaRPr lang="en-GB" sz="2100">
              <a:latin typeface="Calibri" panose="020F0502020204030204" pitchFamily="34" charset="0"/>
              <a:ea typeface="Calibri" panose="020F0502020204030204" pitchFamily="34" charset="0"/>
              <a:cs typeface="Calibri" panose="020F0502020204030204" pitchFamily="34" charset="0"/>
            </a:endParaRPr>
          </a:p>
          <a:p>
            <a:r>
              <a:rPr lang="en-GB" sz="2100">
                <a:latin typeface="Calibri" panose="020F0502020204030204" pitchFamily="34" charset="0"/>
                <a:ea typeface="Calibri" panose="020F0502020204030204" pitchFamily="34" charset="0"/>
                <a:cs typeface="Calibri" panose="020F0502020204030204" pitchFamily="34" charset="0"/>
              </a:rPr>
              <a:t>Board assurance will not be taken from the scorecard alone; it will be developed through triangulation with other evidence (risk and controls, quality governance, internal and external assurance, and the lived experiences of staff and people who use our services).</a:t>
            </a:r>
          </a:p>
          <a:p>
            <a:endParaRPr lang="en-GB" sz="2100">
              <a:latin typeface="Calibri" panose="020F0502020204030204" pitchFamily="34" charset="0"/>
              <a:ea typeface="Calibri" panose="020F0502020204030204" pitchFamily="34" charset="0"/>
              <a:cs typeface="Calibri" panose="020F0502020204030204" pitchFamily="34" charset="0"/>
            </a:endParaRPr>
          </a:p>
          <a:p>
            <a:r>
              <a:rPr lang="en-GB" sz="2100">
                <a:latin typeface="Calibri" panose="020F0502020204030204" pitchFamily="34" charset="0"/>
                <a:ea typeface="Calibri" panose="020F0502020204030204" pitchFamily="34" charset="0"/>
                <a:cs typeface="Calibri" panose="020F0502020204030204" pitchFamily="34" charset="0"/>
              </a:rPr>
              <a:t>Our balanced scorecard will use our </a:t>
            </a:r>
            <a:r>
              <a:rPr lang="en-GB" sz="2100" b="1">
                <a:latin typeface="Calibri" panose="020F0502020204030204" pitchFamily="34" charset="0"/>
                <a:ea typeface="Calibri" panose="020F0502020204030204" pitchFamily="34" charset="0"/>
                <a:cs typeface="Calibri" panose="020F0502020204030204" pitchFamily="34" charset="0"/>
              </a:rPr>
              <a:t>quadruple aim </a:t>
            </a:r>
            <a:r>
              <a:rPr lang="en-GB" sz="2100">
                <a:latin typeface="Calibri" panose="020F0502020204030204" pitchFamily="34" charset="0"/>
                <a:ea typeface="Calibri" panose="020F0502020204030204" pitchFamily="34" charset="0"/>
                <a:cs typeface="Calibri" panose="020F0502020204030204" pitchFamily="34" charset="0"/>
              </a:rPr>
              <a:t>as the four domains. These are deliberately distinct from the four strategic priorities, which describe where we will focus our effort to achieve those outcomes.</a:t>
            </a:r>
          </a:p>
          <a:p>
            <a:endParaRPr lang="en-GB" sz="2100">
              <a:latin typeface="Calibri" panose="020F0502020204030204" pitchFamily="34" charset="0"/>
              <a:ea typeface="Calibri" panose="020F0502020204030204" pitchFamily="34" charset="0"/>
              <a:cs typeface="Calibri" panose="020F0502020204030204" pitchFamily="34" charset="0"/>
            </a:endParaRPr>
          </a:p>
          <a:p>
            <a:r>
              <a:rPr lang="en-GB" sz="2100">
                <a:latin typeface="Calibri" panose="020F0502020204030204" pitchFamily="34" charset="0"/>
                <a:ea typeface="Calibri" panose="020F0502020204030204" pitchFamily="34" charset="0"/>
                <a:cs typeface="Calibri" panose="020F0502020204030204" pitchFamily="34" charset="0"/>
              </a:rPr>
              <a:t>Balance across the scorecard is achieved through the four domains but also through careful calibration of different types of measures, balance across care groups, and balance between internal and external priorities.  </a:t>
            </a:r>
          </a:p>
          <a:p>
            <a:endParaRPr lang="en-GB" sz="2100">
              <a:latin typeface="Calibri" panose="020F0502020204030204" pitchFamily="34" charset="0"/>
              <a:ea typeface="Calibri" panose="020F0502020204030204" pitchFamily="34" charset="0"/>
              <a:cs typeface="Calibri" panose="020F0502020204030204" pitchFamily="34" charset="0"/>
            </a:endParaRPr>
          </a:p>
          <a:p>
            <a:r>
              <a:rPr lang="en-GB" sz="2100">
                <a:latin typeface="Calibri" panose="020F0502020204030204" pitchFamily="34" charset="0"/>
                <a:ea typeface="Calibri" panose="020F0502020204030204" pitchFamily="34" charset="0"/>
                <a:cs typeface="Calibri" panose="020F0502020204030204" pitchFamily="34" charset="0"/>
              </a:rPr>
              <a:t>It is proposed that some measures should be fixed for 5 years to support visibility of progress across years, while others will be replaced after 12-24 months, in accordance with decisions taken to shift our focus and priorities. </a:t>
            </a:r>
          </a:p>
        </p:txBody>
      </p:sp>
    </p:spTree>
    <p:extLst>
      <p:ext uri="{BB962C8B-B14F-4D97-AF65-F5344CB8AC3E}">
        <p14:creationId xmlns:p14="http://schemas.microsoft.com/office/powerpoint/2010/main" val="3341591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30C7-47C1-E267-A2CE-A7DD32D3CF8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B1DD2D-A4FB-CCE0-5AFC-5170C183C5DB}"/>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09A3AB8-E3DE-91B8-017F-7215DFD5F3A2}"/>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CDF6B9D5-63E5-AECF-7468-36E0CD1F0259}"/>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8. How we will measure and monitor progress </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6E75C487-21B2-4733-D253-DD25A14CDED8}"/>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6" name="Table 5">
            <a:extLst>
              <a:ext uri="{FF2B5EF4-FFF2-40B4-BE49-F238E27FC236}">
                <a16:creationId xmlns:a16="http://schemas.microsoft.com/office/drawing/2014/main" id="{BB05959B-E42D-E8A0-6AAC-EF02DCD6A9F3}"/>
              </a:ext>
            </a:extLst>
          </p:cNvPr>
          <p:cNvGraphicFramePr>
            <a:graphicFrameLocks noGrp="1"/>
          </p:cNvGraphicFramePr>
          <p:nvPr>
            <p:extLst>
              <p:ext uri="{D42A27DB-BD31-4B8C-83A1-F6EECF244321}">
                <p14:modId xmlns:p14="http://schemas.microsoft.com/office/powerpoint/2010/main" val="2885628051"/>
              </p:ext>
            </p:extLst>
          </p:nvPr>
        </p:nvGraphicFramePr>
        <p:xfrm>
          <a:off x="100388" y="1089643"/>
          <a:ext cx="12019894" cy="5725478"/>
        </p:xfrm>
        <a:graphic>
          <a:graphicData uri="http://schemas.openxmlformats.org/drawingml/2006/table">
            <a:tbl>
              <a:tblPr firstRow="1" firstCol="1" bandRow="1"/>
              <a:tblGrid>
                <a:gridCol w="6065945">
                  <a:extLst>
                    <a:ext uri="{9D8B030D-6E8A-4147-A177-3AD203B41FA5}">
                      <a16:colId xmlns:a16="http://schemas.microsoft.com/office/drawing/2014/main" val="314413979"/>
                    </a:ext>
                  </a:extLst>
                </a:gridCol>
                <a:gridCol w="5953949">
                  <a:extLst>
                    <a:ext uri="{9D8B030D-6E8A-4147-A177-3AD203B41FA5}">
                      <a16:colId xmlns:a16="http://schemas.microsoft.com/office/drawing/2014/main" val="4188999145"/>
                    </a:ext>
                  </a:extLst>
                </a:gridCol>
              </a:tblGrid>
              <a:tr h="121047">
                <a:tc gridSpan="2">
                  <a:txBody>
                    <a:bodyPr/>
                    <a:lstStyle/>
                    <a:p>
                      <a:pPr algn="ctr">
                        <a:lnSpc>
                          <a:spcPct val="115000"/>
                        </a:lnSpc>
                        <a:spcAft>
                          <a:spcPts val="800"/>
                        </a:spcAft>
                        <a:buNone/>
                      </a:pPr>
                      <a:r>
                        <a:rPr lang="en-GB" sz="1400" b="1" kern="100">
                          <a:solidFill>
                            <a:srgbClr val="FFFFFF"/>
                          </a:solidFill>
                          <a:effectLst/>
                          <a:latin typeface="Calibri" panose="020F0502020204030204" pitchFamily="34" charset="0"/>
                          <a:ea typeface="Aptos" panose="020B0004020202020204" pitchFamily="34" charset="0"/>
                          <a:cs typeface="Times New Roman" panose="02020603050405020304" pitchFamily="18" charset="0"/>
                        </a:rPr>
                        <a:t>DRAFT Balanced Scorecard Measures – 2026/27</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41621" marR="416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E2841"/>
                    </a:solidFill>
                  </a:tcPr>
                </a:tc>
                <a:tc hMerge="1">
                  <a:txBody>
                    <a:bodyPr/>
                    <a:lstStyle/>
                    <a:p>
                      <a:endParaRPr lang="en-GB"/>
                    </a:p>
                  </a:txBody>
                  <a:tcPr/>
                </a:tc>
                <a:extLst>
                  <a:ext uri="{0D108BD9-81ED-4DB2-BD59-A6C34878D82A}">
                    <a16:rowId xmlns:a16="http://schemas.microsoft.com/office/drawing/2014/main" val="2766653247"/>
                  </a:ext>
                </a:extLst>
              </a:tr>
              <a:tr h="2084315">
                <a:tc>
                  <a:txBody>
                    <a:bodyPr/>
                    <a:lstStyle/>
                    <a:p>
                      <a:pPr algn="ctr">
                        <a:lnSpc>
                          <a:spcPct val="115000"/>
                        </a:lnSpc>
                        <a:spcBef>
                          <a:spcPts val="600"/>
                        </a:spcBef>
                        <a:spcAft>
                          <a:spcPts val="80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Improved Population Health</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Fixed:</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Improved physical health outcomes for key groups (forensics, people with a learning disability, people with a serious mental illness, homeless people)</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Improved employment outcomes (LD and SMI employment indicators)</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Supporting children and families with mental health and emotional wellbeing earlier (Mental Health Support Team coverage in schools)</a:t>
                      </a:r>
                    </a:p>
                    <a:p>
                      <a:pPr marL="342900" lvl="0" indent="-342900">
                        <a:lnSpc>
                          <a:spcPct val="100000"/>
                        </a:lnSpc>
                        <a:spcAft>
                          <a:spcPts val="0"/>
                        </a:spcAft>
                        <a:buFont typeface="Symbol" panose="05050102010706020507" pitchFamily="18" charset="2"/>
                        <a:buChar char=""/>
                      </a:pP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Rotational:</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Reduced smoking rates (smoking cessation uptake)</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Addressing racial inequity in mental health admissions (admission rates for Black men)</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41621" marR="416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Bef>
                          <a:spcPts val="600"/>
                        </a:spcBef>
                        <a:spcAft>
                          <a:spcPts val="80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Improved Experience of Care</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Fixed:</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People’s experience of care is positive overall (PREM data)</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People have timely access to support in priority pathways (waiting times for neurodiversity, CAMHS, MSK, SLT)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People receive safe and timely urgent mental health care (ED cubicle hours and average length of stay)</a:t>
                      </a:r>
                    </a:p>
                    <a:p>
                      <a:pPr marL="342900" lvl="0" indent="-342900">
                        <a:lnSpc>
                          <a:spcPct val="100000"/>
                        </a:lnSpc>
                        <a:spcAft>
                          <a:spcPts val="0"/>
                        </a:spcAft>
                        <a:buFont typeface="Symbol" panose="05050102010706020507" pitchFamily="18" charset="2"/>
                        <a:buChar char=""/>
                      </a:pP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Rotational:</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We are consistently using person-centred care planning approaches to improve safety and continuity (e.g. DIALOG+) </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People experience kind, accessible communication from services (built into service user accreditation process)</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41621" marR="416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88514378"/>
                  </a:ext>
                </a:extLst>
              </a:tr>
              <a:tr h="2208278">
                <a:tc>
                  <a:txBody>
                    <a:bodyPr/>
                    <a:lstStyle/>
                    <a:p>
                      <a:pPr algn="ctr">
                        <a:lnSpc>
                          <a:spcPct val="115000"/>
                        </a:lnSpc>
                        <a:spcBef>
                          <a:spcPts val="600"/>
                        </a:spcBef>
                        <a:spcAft>
                          <a:spcPts val="80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Improved Staff Experience</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Fixed:</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staff feel connected to ELFT (staff survey engagement score)</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Staff feel safe and listened to (staff survey raising concerns) </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Quality of day-to-day management (staff survey line management score)</a:t>
                      </a:r>
                    </a:p>
                    <a:p>
                      <a:pPr marL="342900" lvl="0" indent="-342900">
                        <a:lnSpc>
                          <a:spcPct val="100000"/>
                        </a:lnSpc>
                        <a:spcAft>
                          <a:spcPts val="0"/>
                        </a:spcAft>
                        <a:buFont typeface="Symbol" panose="05050102010706020507" pitchFamily="18" charset="2"/>
                        <a:buChar char=""/>
                      </a:pP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p>
                      <a:pPr marL="20320">
                        <a:lnSpc>
                          <a:spcPct val="100000"/>
                        </a:lnSpc>
                        <a:spcAft>
                          <a:spcPts val="0"/>
                        </a:spcAft>
                        <a:buNone/>
                      </a:pPr>
                      <a:r>
                        <a:rPr lang="en-GB" sz="1400" b="1"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Rotational:</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People are not under excessive strain (staff survey burnout score)</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We are giving people time back (add question to quarterly pulse: “I can spend enough of my time on work that really matters”)</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Our systems and processes are equitable (WRES Indicator 3: relative likelihood of BME staff entering the formal disciplinary process)</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41621" marR="416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lgn="ctr">
                        <a:lnSpc>
                          <a:spcPct val="115000"/>
                        </a:lnSpc>
                        <a:spcBef>
                          <a:spcPts val="600"/>
                        </a:spcBef>
                        <a:spcAft>
                          <a:spcPts val="800"/>
                        </a:spcAft>
                        <a:buNone/>
                      </a:pPr>
                      <a:r>
                        <a:rPr lang="en-GB" sz="14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Improved Value</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0"/>
                        </a:spcAft>
                        <a:buNone/>
                      </a:pPr>
                      <a:r>
                        <a:rPr lang="en-GB" sz="14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Fixed:</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We are acting as good financial stewards (financial position against plan)</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We are acting as good environmental stewards (carbon reduction against Green Plan)</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We have sustainable workforce deployment (agency spend/use trend)</a:t>
                      </a:r>
                    </a:p>
                    <a:p>
                      <a:pPr marL="342900" lvl="0" indent="-342900">
                        <a:lnSpc>
                          <a:spcPct val="100000"/>
                        </a:lnSpc>
                        <a:spcAft>
                          <a:spcPts val="0"/>
                        </a:spcAft>
                        <a:buFont typeface="Symbol" panose="05050102010706020507" pitchFamily="18" charset="2"/>
                        <a:buChar char=""/>
                      </a:pP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0"/>
                        </a:spcAft>
                        <a:buNone/>
                      </a:pPr>
                      <a:r>
                        <a:rPr lang="en-GB" sz="14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Rotational:</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Digital adoption and innovation is helping to free up time</a:t>
                      </a:r>
                      <a:r>
                        <a:rPr lang="en-GB" sz="1400" kern="100" baseline="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to care, and improve productivity (specific measure to be identified)</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0000"/>
                        </a:lnSpc>
                        <a:spcAft>
                          <a:spcPts val="0"/>
                        </a:spcAft>
                        <a:buFont typeface="Symbol" panose="05050102010706020507" pitchFamily="18" charset="2"/>
                        <a:buChar char=""/>
                      </a:pPr>
                      <a:r>
                        <a:rPr lang="en-GB" sz="14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Whether we are supporting the left shift from hospitals to communities (avoidable admission rate)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1621" marR="416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32348192"/>
                  </a:ext>
                </a:extLst>
              </a:tr>
            </a:tbl>
          </a:graphicData>
        </a:graphic>
      </p:graphicFrame>
    </p:spTree>
    <p:extLst>
      <p:ext uri="{BB962C8B-B14F-4D97-AF65-F5344CB8AC3E}">
        <p14:creationId xmlns:p14="http://schemas.microsoft.com/office/powerpoint/2010/main" val="138775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C6FE-0C58-7FB7-FBDC-EC56F0FA248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28896E-8B67-5565-D9C5-BCD68DAC6683}"/>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25DB369-2392-E99E-2B5F-ABA127FDBBC1}"/>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3CC3C5B2-323A-0DF3-8BB6-0BF76DA08F99}"/>
              </a:ext>
            </a:extLst>
          </p:cNvPr>
          <p:cNvSpPr>
            <a:spLocks noGrp="1"/>
          </p:cNvSpPr>
          <p:nvPr>
            <p:ph type="body" sz="quarter" idx="12"/>
          </p:nvPr>
        </p:nvSpPr>
        <p:spPr>
          <a:xfrm>
            <a:off x="432818" y="328914"/>
            <a:ext cx="9873232" cy="642424"/>
          </a:xfrm>
        </p:spPr>
        <p:txBody>
          <a:bodyPr>
            <a:normAutofit fontScale="85000" lnSpcReduction="10000"/>
          </a:bodyPr>
          <a:lstStyle/>
          <a:p>
            <a:r>
              <a:rPr lang="en-GB" sz="3200" b="1" dirty="0">
                <a:latin typeface="Calibri" panose="020F0502020204030204" pitchFamily="34" charset="0"/>
                <a:ea typeface="Calibri" panose="020F0502020204030204" pitchFamily="34" charset="0"/>
                <a:cs typeface="Calibri" panose="020F0502020204030204" pitchFamily="34" charset="0"/>
              </a:rPr>
              <a:t>9. How we will learn, improve and change course when we need to</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86AFFA60-A1B2-7AB6-A165-FD8607891783}"/>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B6698DE-D9BF-AB62-F62C-4EDA3C1546FD}"/>
              </a:ext>
            </a:extLst>
          </p:cNvPr>
          <p:cNvSpPr txBox="1"/>
          <p:nvPr/>
        </p:nvSpPr>
        <p:spPr>
          <a:xfrm>
            <a:off x="5289630" y="1080754"/>
            <a:ext cx="6829064" cy="5786199"/>
          </a:xfrm>
          <a:prstGeom prst="rect">
            <a:avLst/>
          </a:prstGeom>
          <a:noFill/>
        </p:spPr>
        <p:txBody>
          <a:bodyPr wrap="square">
            <a:spAutoFit/>
          </a:bodyPr>
          <a:lstStyle/>
          <a:p>
            <a:pPr>
              <a:spcAft>
                <a:spcPts val="1200"/>
              </a:spcAft>
            </a:pPr>
            <a:r>
              <a:rPr lang="en-GB" sz="1650" dirty="0">
                <a:latin typeface="Calibri" panose="020F0502020204030204" pitchFamily="34" charset="0"/>
                <a:ea typeface="Calibri" panose="020F0502020204030204" pitchFamily="34" charset="0"/>
                <a:cs typeface="Calibri" panose="020F0502020204030204" pitchFamily="34" charset="0"/>
              </a:rPr>
              <a:t>Strategy delivery will be treated as a learning and improvement process as well as an implementation task.</a:t>
            </a:r>
          </a:p>
          <a:p>
            <a:pPr>
              <a:spcAft>
                <a:spcPts val="1200"/>
              </a:spcAft>
            </a:pPr>
            <a:r>
              <a:rPr lang="en-GB" sz="1650" dirty="0">
                <a:latin typeface="Calibri" panose="020F0502020204030204" pitchFamily="34" charset="0"/>
                <a:ea typeface="Calibri" panose="020F0502020204030204" pitchFamily="34" charset="0"/>
                <a:cs typeface="Calibri" panose="020F0502020204030204" pitchFamily="34" charset="0"/>
              </a:rPr>
              <a:t>We will establish a light, regular rhythm of collective review that brings together quantitative indicators (outcomes, performance, workforce and value) with qualitative insight (service user and staff experience, feedback, operational learning and learning from improvement work) to help us understand progress, identify emerging issues and support timely course correction.  </a:t>
            </a:r>
          </a:p>
          <a:p>
            <a:pPr>
              <a:spcAft>
                <a:spcPts val="1200"/>
              </a:spcAft>
            </a:pPr>
            <a:r>
              <a:rPr lang="en-GB" sz="1650" dirty="0">
                <a:latin typeface="Calibri" panose="020F0502020204030204" pitchFamily="34" charset="0"/>
                <a:ea typeface="Calibri" panose="020F0502020204030204" pitchFamily="34" charset="0"/>
                <a:cs typeface="Calibri" panose="020F0502020204030204" pitchFamily="34" charset="0"/>
              </a:rPr>
              <a:t>For some strategic priorities, this will include more structured learning systems that support local testing, shared learning, adaptation and spread across teams and places.</a:t>
            </a:r>
          </a:p>
          <a:p>
            <a:r>
              <a:rPr lang="en-GB" sz="1650" dirty="0">
                <a:latin typeface="Calibri" panose="020F0502020204030204" pitchFamily="34" charset="0"/>
                <a:ea typeface="Calibri" panose="020F0502020204030204" pitchFamily="34" charset="0"/>
                <a:cs typeface="Calibri" panose="020F0502020204030204" pitchFamily="34" charset="0"/>
              </a:rPr>
              <a:t>This will help us make clearer decisions about:</a:t>
            </a:r>
          </a:p>
          <a:p>
            <a:pPr marL="342900" indent="-342900">
              <a:buFont typeface="Arial" panose="020B0604020202020204" pitchFamily="34" charset="0"/>
              <a:buChar char="•"/>
            </a:pPr>
            <a:r>
              <a:rPr lang="en-GB" sz="1650" dirty="0">
                <a:latin typeface="Calibri" panose="020F0502020204030204" pitchFamily="34" charset="0"/>
                <a:ea typeface="Calibri" panose="020F0502020204030204" pitchFamily="34" charset="0"/>
                <a:cs typeface="Calibri" panose="020F0502020204030204" pitchFamily="34" charset="0"/>
              </a:rPr>
              <a:t>What should be strengthened or accelerated</a:t>
            </a:r>
          </a:p>
          <a:p>
            <a:pPr marL="342900" indent="-342900">
              <a:buFont typeface="Arial" panose="020B0604020202020204" pitchFamily="34" charset="0"/>
              <a:buChar char="•"/>
            </a:pPr>
            <a:r>
              <a:rPr lang="en-GB" sz="1650" dirty="0">
                <a:latin typeface="Calibri" panose="020F0502020204030204" pitchFamily="34" charset="0"/>
                <a:ea typeface="Calibri" panose="020F0502020204030204" pitchFamily="34" charset="0"/>
                <a:cs typeface="Calibri" panose="020F0502020204030204" pitchFamily="34" charset="0"/>
              </a:rPr>
              <a:t>What should be adapted locally</a:t>
            </a:r>
          </a:p>
          <a:p>
            <a:pPr marL="342900" indent="-342900">
              <a:buFont typeface="Arial" panose="020B0604020202020204" pitchFamily="34" charset="0"/>
              <a:buChar char="•"/>
            </a:pPr>
            <a:r>
              <a:rPr lang="en-GB" sz="1650" dirty="0">
                <a:latin typeface="Calibri" panose="020F0502020204030204" pitchFamily="34" charset="0"/>
                <a:ea typeface="Calibri" panose="020F0502020204030204" pitchFamily="34" charset="0"/>
                <a:cs typeface="Calibri" panose="020F0502020204030204" pitchFamily="34" charset="0"/>
              </a:rPr>
              <a:t>What should be spread more consistently</a:t>
            </a:r>
          </a:p>
          <a:p>
            <a:pPr marL="342900" indent="-342900">
              <a:spcAft>
                <a:spcPts val="1200"/>
              </a:spcAft>
              <a:buFont typeface="Arial" panose="020B0604020202020204" pitchFamily="34" charset="0"/>
              <a:buChar char="•"/>
            </a:pPr>
            <a:r>
              <a:rPr lang="en-GB" sz="1650" dirty="0">
                <a:latin typeface="Calibri" panose="020F0502020204030204" pitchFamily="34" charset="0"/>
                <a:ea typeface="Calibri" panose="020F0502020204030204" pitchFamily="34" charset="0"/>
                <a:cs typeface="Calibri" panose="020F0502020204030204" pitchFamily="34" charset="0"/>
              </a:rPr>
              <a:t>What should be paused, stopped or redesigned</a:t>
            </a:r>
          </a:p>
          <a:p>
            <a:pPr>
              <a:spcAft>
                <a:spcPts val="1200"/>
              </a:spcAft>
            </a:pPr>
            <a:r>
              <a:rPr lang="en-GB" sz="1650" dirty="0">
                <a:latin typeface="Calibri" panose="020F0502020204030204" pitchFamily="34" charset="0"/>
                <a:ea typeface="Calibri" panose="020F0502020204030204" pitchFamily="34" charset="0"/>
                <a:cs typeface="Calibri" panose="020F0502020204030204" pitchFamily="34" charset="0"/>
              </a:rPr>
              <a:t>Over time, we will strengthen the Trust’s organisational learning infrastructure;  including how improvement support, engagement, governance, measurement and learning systems work together to support strategic delivery. </a:t>
            </a:r>
          </a:p>
        </p:txBody>
      </p:sp>
      <p:pic>
        <p:nvPicPr>
          <p:cNvPr id="9" name="Picture 8">
            <a:extLst>
              <a:ext uri="{FF2B5EF4-FFF2-40B4-BE49-F238E27FC236}">
                <a16:creationId xmlns:a16="http://schemas.microsoft.com/office/drawing/2014/main" id="{A89A6065-7D1A-EEB7-E117-3DCD332701AD}"/>
              </a:ext>
            </a:extLst>
          </p:cNvPr>
          <p:cNvPicPr>
            <a:picLocks noChangeAspect="1"/>
          </p:cNvPicPr>
          <p:nvPr/>
        </p:nvPicPr>
        <p:blipFill>
          <a:blip r:embed="rId3"/>
          <a:srcRect l="4071"/>
          <a:stretch>
            <a:fillRect/>
          </a:stretch>
        </p:blipFill>
        <p:spPr>
          <a:xfrm>
            <a:off x="0" y="1851071"/>
            <a:ext cx="5138318" cy="4017293"/>
          </a:xfrm>
          <a:prstGeom prst="rect">
            <a:avLst/>
          </a:prstGeom>
        </p:spPr>
      </p:pic>
    </p:spTree>
    <p:extLst>
      <p:ext uri="{BB962C8B-B14F-4D97-AF65-F5344CB8AC3E}">
        <p14:creationId xmlns:p14="http://schemas.microsoft.com/office/powerpoint/2010/main" val="4229236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5175-325C-E45E-0836-A9106BD942A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440412D-7429-AAD5-B4E1-D7BDF9C938B2}"/>
              </a:ext>
            </a:extLst>
          </p:cNvPr>
          <p:cNvSpPr>
            <a:spLocks noGrp="1"/>
          </p:cNvSpPr>
          <p:nvPr>
            <p:ph type="body" sz="quarter" idx="12"/>
          </p:nvPr>
        </p:nvSpPr>
        <p:spPr>
          <a:xfrm>
            <a:off x="432819" y="328914"/>
            <a:ext cx="7315000" cy="642424"/>
          </a:xfrm>
        </p:spPr>
        <p:txBody>
          <a:bodyPr>
            <a:normAutofit/>
          </a:bodyPr>
          <a:lstStyle/>
          <a:p>
            <a:r>
              <a:rPr lang="en-GB" sz="3200" b="1" noProof="0">
                <a:latin typeface="Calibri" panose="020F0502020204030204" pitchFamily="34" charset="0"/>
                <a:ea typeface="Calibri" panose="020F0502020204030204" pitchFamily="34" charset="0"/>
                <a:cs typeface="Calibri" panose="020F0502020204030204" pitchFamily="34" charset="0"/>
              </a:rPr>
              <a:t>Introduction</a:t>
            </a:r>
          </a:p>
        </p:txBody>
      </p:sp>
      <p:sp>
        <p:nvSpPr>
          <p:cNvPr id="2" name="TextBox 1">
            <a:extLst>
              <a:ext uri="{FF2B5EF4-FFF2-40B4-BE49-F238E27FC236}">
                <a16:creationId xmlns:a16="http://schemas.microsoft.com/office/drawing/2014/main" id="{933A10AF-2FA2-A686-0635-D0E18C7B7488}"/>
              </a:ext>
            </a:extLst>
          </p:cNvPr>
          <p:cNvSpPr txBox="1"/>
          <p:nvPr/>
        </p:nvSpPr>
        <p:spPr>
          <a:xfrm>
            <a:off x="867610" y="1530232"/>
            <a:ext cx="10446504" cy="369332"/>
          </a:xfrm>
          <a:prstGeom prst="rect">
            <a:avLst/>
          </a:prstGeom>
          <a:solidFill>
            <a:schemeClr val="accent5">
              <a:lumMod val="20000"/>
              <a:lumOff val="80000"/>
            </a:schemeClr>
          </a:solidFill>
          <a:ln>
            <a:solidFill>
              <a:schemeClr val="accent5"/>
            </a:solidFill>
          </a:ln>
        </p:spPr>
        <p:txBody>
          <a:bodyPr wrap="square" lIns="91440" tIns="45720" rIns="91440" bIns="45720" rtlCol="0" anchor="t">
            <a:spAutoFit/>
          </a:bodyPr>
          <a:lstStyle/>
          <a:p>
            <a:pPr algn="ctr"/>
            <a:r>
              <a:rPr lang="en-GB">
                <a:latin typeface="Calibri" panose="020F0502020204030204" pitchFamily="34" charset="0"/>
                <a:ea typeface="Calibri" panose="020F0502020204030204" pitchFamily="34" charset="0"/>
                <a:cs typeface="Calibri" panose="020F0502020204030204" pitchFamily="34" charset="0"/>
              </a:rPr>
              <a:t>The Strategy Delivery Framework is orientated towards the delivery of the new Trust Strategy (2026 – 2031)</a:t>
            </a:r>
          </a:p>
        </p:txBody>
      </p:sp>
      <p:pic>
        <p:nvPicPr>
          <p:cNvPr id="4" name="Picture 3">
            <a:extLst>
              <a:ext uri="{FF2B5EF4-FFF2-40B4-BE49-F238E27FC236}">
                <a16:creationId xmlns:a16="http://schemas.microsoft.com/office/drawing/2014/main" id="{BAE2CFDD-53E0-46B7-8125-0F91DD459DF6}"/>
              </a:ext>
            </a:extLst>
          </p:cNvPr>
          <p:cNvPicPr>
            <a:picLocks noChangeAspect="1"/>
          </p:cNvPicPr>
          <p:nvPr/>
        </p:nvPicPr>
        <p:blipFill rotWithShape="1">
          <a:blip r:embed="rId3"/>
          <a:srcRect b="1914"/>
          <a:stretch/>
        </p:blipFill>
        <p:spPr>
          <a:xfrm>
            <a:off x="0" y="2364758"/>
            <a:ext cx="12192000" cy="4233266"/>
          </a:xfrm>
          <a:prstGeom prst="rect">
            <a:avLst/>
          </a:prstGeom>
          <a:ln>
            <a:solidFill>
              <a:srgbClr val="002060"/>
            </a:solidFill>
          </a:ln>
        </p:spPr>
      </p:pic>
    </p:spTree>
    <p:extLst>
      <p:ext uri="{BB962C8B-B14F-4D97-AF65-F5344CB8AC3E}">
        <p14:creationId xmlns:p14="http://schemas.microsoft.com/office/powerpoint/2010/main" val="1858438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C6FE-0C58-7FB7-FBDC-EC56F0FA248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28896E-8B67-5565-D9C5-BCD68DAC6683}"/>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25DB369-2392-E99E-2B5F-ABA127FDBBC1}"/>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3CC3C5B2-323A-0DF3-8BB6-0BF76DA08F99}"/>
              </a:ext>
            </a:extLst>
          </p:cNvPr>
          <p:cNvSpPr>
            <a:spLocks noGrp="1"/>
          </p:cNvSpPr>
          <p:nvPr>
            <p:ph type="body" sz="quarter" idx="12"/>
          </p:nvPr>
        </p:nvSpPr>
        <p:spPr>
          <a:xfrm>
            <a:off x="432818" y="328914"/>
            <a:ext cx="9873232" cy="642424"/>
          </a:xfrm>
        </p:spPr>
        <p:txBody>
          <a:bodyPr>
            <a:normAutofit fontScale="85000" lnSpcReduction="10000"/>
          </a:bodyPr>
          <a:lstStyle/>
          <a:p>
            <a:r>
              <a:rPr lang="en-GB" sz="3200" b="1" dirty="0">
                <a:latin typeface="Calibri" panose="020F0502020204030204" pitchFamily="34" charset="0"/>
                <a:ea typeface="Calibri" panose="020F0502020204030204" pitchFamily="34" charset="0"/>
                <a:cs typeface="Calibri" panose="020F0502020204030204" pitchFamily="34" charset="0"/>
              </a:rPr>
              <a:t>10. How we will align support and resources to strategic priorities</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86AFFA60-A1B2-7AB6-A165-FD8607891783}"/>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B6698DE-D9BF-AB62-F62C-4EDA3C1546FD}"/>
              </a:ext>
            </a:extLst>
          </p:cNvPr>
          <p:cNvSpPr txBox="1"/>
          <p:nvPr/>
        </p:nvSpPr>
        <p:spPr>
          <a:xfrm>
            <a:off x="69448" y="1046032"/>
            <a:ext cx="12049246" cy="1646605"/>
          </a:xfrm>
          <a:prstGeom prst="rect">
            <a:avLst/>
          </a:prstGeom>
          <a:noFill/>
        </p:spPr>
        <p:txBody>
          <a:bodyPr wrap="square">
            <a:spAutoFit/>
          </a:bodyPr>
          <a:lstStyle/>
          <a:p>
            <a:pPr>
              <a:spcAft>
                <a:spcPts val="600"/>
              </a:spcAft>
            </a:pPr>
            <a:r>
              <a:rPr lang="en-GB" sz="1600" dirty="0">
                <a:latin typeface="Calibri" panose="020F0502020204030204" pitchFamily="34" charset="0"/>
                <a:ea typeface="Calibri" panose="020F0502020204030204" pitchFamily="34" charset="0"/>
                <a:cs typeface="Calibri" panose="020F0502020204030204" pitchFamily="34" charset="0"/>
              </a:rPr>
              <a:t>As part of the Strategy Delivery Framework, we will increasingly take a more explicit and disciplined approach to how organisational resource, improvement support and leadership attention are aligned to strategic priorities over time. </a:t>
            </a:r>
          </a:p>
          <a:p>
            <a:r>
              <a:rPr lang="en-GB" sz="1600" dirty="0">
                <a:latin typeface="Calibri" panose="020F0502020204030204" pitchFamily="34" charset="0"/>
                <a:ea typeface="Calibri" panose="020F0502020204030204" pitchFamily="34" charset="0"/>
                <a:cs typeface="Calibri" panose="020F0502020204030204" pitchFamily="34" charset="0"/>
              </a:rPr>
              <a:t>This approach recognises that:</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Some priorities require trust-wide coordination and collective effort</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Some are best supported through shared learning and enabling infrastructure</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Some are most effective when led locally by services and teams</a:t>
            </a:r>
          </a:p>
        </p:txBody>
      </p:sp>
      <p:graphicFrame>
        <p:nvGraphicFramePr>
          <p:cNvPr id="2" name="Table 1"/>
          <p:cNvGraphicFramePr>
            <a:graphicFrameLocks noGrp="1"/>
          </p:cNvGraphicFramePr>
          <p:nvPr>
            <p:extLst>
              <p:ext uri="{D42A27DB-BD31-4B8C-83A1-F6EECF244321}">
                <p14:modId xmlns:p14="http://schemas.microsoft.com/office/powerpoint/2010/main" val="1465969681"/>
              </p:ext>
            </p:extLst>
          </p:nvPr>
        </p:nvGraphicFramePr>
        <p:xfrm>
          <a:off x="82278" y="2686216"/>
          <a:ext cx="12049246" cy="3281680"/>
        </p:xfrm>
        <a:graphic>
          <a:graphicData uri="http://schemas.openxmlformats.org/drawingml/2006/table">
            <a:tbl>
              <a:tblPr firstRow="1" bandRow="1">
                <a:tableStyleId>{7DF18680-E054-41AD-8BC1-D1AEF772440D}</a:tableStyleId>
              </a:tblPr>
              <a:tblGrid>
                <a:gridCol w="1519261">
                  <a:extLst>
                    <a:ext uri="{9D8B030D-6E8A-4147-A177-3AD203B41FA5}">
                      <a16:colId xmlns:a16="http://schemas.microsoft.com/office/drawing/2014/main" val="4007817482"/>
                    </a:ext>
                  </a:extLst>
                </a:gridCol>
                <a:gridCol w="5801726">
                  <a:extLst>
                    <a:ext uri="{9D8B030D-6E8A-4147-A177-3AD203B41FA5}">
                      <a16:colId xmlns:a16="http://schemas.microsoft.com/office/drawing/2014/main" val="2770925688"/>
                    </a:ext>
                  </a:extLst>
                </a:gridCol>
                <a:gridCol w="4728259">
                  <a:extLst>
                    <a:ext uri="{9D8B030D-6E8A-4147-A177-3AD203B41FA5}">
                      <a16:colId xmlns:a16="http://schemas.microsoft.com/office/drawing/2014/main" val="3926706152"/>
                    </a:ext>
                  </a:extLst>
                </a:gridCol>
              </a:tblGrid>
              <a:tr h="471849">
                <a:tc>
                  <a:txBody>
                    <a:bodyPr/>
                    <a:lstStyle/>
                    <a:p>
                      <a:pPr algn="ctr"/>
                      <a:r>
                        <a:rPr lang="en-GB" sz="1600" dirty="0">
                          <a:latin typeface="Calibri" panose="020F0502020204030204" pitchFamily="34" charset="0"/>
                          <a:ea typeface="Calibri" panose="020F0502020204030204" pitchFamily="34" charset="0"/>
                          <a:cs typeface="Calibri" panose="020F0502020204030204" pitchFamily="34" charset="0"/>
                        </a:rPr>
                        <a:t>Organisational approach</a:t>
                      </a:r>
                    </a:p>
                  </a:txBody>
                  <a:tcPr anchor="ctr"/>
                </a:tc>
                <a:tc>
                  <a:txBody>
                    <a:bodyPr/>
                    <a:lstStyle/>
                    <a:p>
                      <a:pPr algn="ctr"/>
                      <a:r>
                        <a:rPr lang="en-GB" sz="1600" dirty="0">
                          <a:latin typeface="Calibri" panose="020F0502020204030204" pitchFamily="34" charset="0"/>
                          <a:ea typeface="Calibri" panose="020F0502020204030204" pitchFamily="34" charset="0"/>
                          <a:cs typeface="Calibri" panose="020F0502020204030204" pitchFamily="34" charset="0"/>
                        </a:rPr>
                        <a:t>What this means in practice</a:t>
                      </a:r>
                    </a:p>
                  </a:txBody>
                  <a:tcPr anchor="ctr"/>
                </a:tc>
                <a:tc>
                  <a:txBody>
                    <a:bodyPr/>
                    <a:lstStyle/>
                    <a:p>
                      <a:pPr algn="ctr"/>
                      <a:r>
                        <a:rPr lang="en-GB" sz="1600" dirty="0">
                          <a:latin typeface="Calibri" panose="020F0502020204030204" pitchFamily="34" charset="0"/>
                          <a:ea typeface="Calibri" panose="020F0502020204030204" pitchFamily="34" charset="0"/>
                          <a:cs typeface="Calibri" panose="020F0502020204030204" pitchFamily="34" charset="0"/>
                        </a:rPr>
                        <a:t>Typical characteristics</a:t>
                      </a:r>
                    </a:p>
                  </a:txBody>
                  <a:tcPr anchor="ctr"/>
                </a:tc>
                <a:extLst>
                  <a:ext uri="{0D108BD9-81ED-4DB2-BD59-A6C34878D82A}">
                    <a16:rowId xmlns:a16="http://schemas.microsoft.com/office/drawing/2014/main" val="62068157"/>
                  </a:ext>
                </a:extLst>
              </a:tr>
              <a:tr h="370840">
                <a:tc>
                  <a:txBody>
                    <a:bodyPr/>
                    <a:lstStyle/>
                    <a:p>
                      <a:r>
                        <a:rPr lang="en-GB" sz="1500" b="1" dirty="0">
                          <a:latin typeface="Calibri" panose="020F0502020204030204" pitchFamily="34" charset="0"/>
                          <a:ea typeface="Calibri" panose="020F0502020204030204" pitchFamily="34" charset="0"/>
                          <a:cs typeface="Calibri" panose="020F0502020204030204" pitchFamily="34" charset="0"/>
                        </a:rPr>
                        <a:t>Make it happen</a:t>
                      </a:r>
                    </a:p>
                  </a:txBody>
                  <a:tcPr anchor="ctr"/>
                </a:tc>
                <a:tc>
                  <a:txBody>
                    <a:bodyPr/>
                    <a:lstStyle/>
                    <a:p>
                      <a:r>
                        <a:rPr lang="en-GB" sz="1500" dirty="0">
                          <a:latin typeface="Calibri" panose="020F0502020204030204" pitchFamily="34" charset="0"/>
                          <a:ea typeface="Calibri" panose="020F0502020204030204" pitchFamily="34" charset="0"/>
                          <a:cs typeface="Calibri" panose="020F0502020204030204" pitchFamily="34" charset="0"/>
                        </a:rPr>
                        <a:t>Priorities requiring strong organisational sponsorship, coordinated delivery and aligned corporate support</a:t>
                      </a:r>
                    </a:p>
                  </a:txBody>
                  <a:tcPr anchor="ctr"/>
                </a:tc>
                <a:tc>
                  <a:txBody>
                    <a:bodyPr/>
                    <a:lstStyle/>
                    <a:p>
                      <a:r>
                        <a:rPr lang="en-GB" sz="1500" dirty="0">
                          <a:latin typeface="Calibri" panose="020F0502020204030204" pitchFamily="34" charset="0"/>
                          <a:ea typeface="Calibri" panose="020F0502020204030204" pitchFamily="34" charset="0"/>
                          <a:cs typeface="Calibri" panose="020F0502020204030204" pitchFamily="34" charset="0"/>
                        </a:rPr>
                        <a:t>High strategic importance, significant risk, trust-wide impact, regulatory or operational urgency, need for consistency or rapid improvement</a:t>
                      </a:r>
                    </a:p>
                  </a:txBody>
                  <a:tcPr anchor="ctr"/>
                </a:tc>
                <a:extLst>
                  <a:ext uri="{0D108BD9-81ED-4DB2-BD59-A6C34878D82A}">
                    <a16:rowId xmlns:a16="http://schemas.microsoft.com/office/drawing/2014/main" val="1542424738"/>
                  </a:ext>
                </a:extLst>
              </a:tr>
              <a:tr h="370840">
                <a:tc>
                  <a:txBody>
                    <a:bodyPr/>
                    <a:lstStyle/>
                    <a:p>
                      <a:r>
                        <a:rPr lang="en-GB" sz="1500" b="1" dirty="0">
                          <a:latin typeface="Calibri" panose="020F0502020204030204" pitchFamily="34" charset="0"/>
                          <a:ea typeface="Calibri" panose="020F0502020204030204" pitchFamily="34" charset="0"/>
                          <a:cs typeface="Calibri" panose="020F0502020204030204" pitchFamily="34" charset="0"/>
                        </a:rPr>
                        <a:t>Help</a:t>
                      </a:r>
                      <a:r>
                        <a:rPr lang="en-GB" sz="1500" b="1" baseline="0" dirty="0">
                          <a:latin typeface="Calibri" panose="020F0502020204030204" pitchFamily="34" charset="0"/>
                          <a:ea typeface="Calibri" panose="020F0502020204030204" pitchFamily="34" charset="0"/>
                          <a:cs typeface="Calibri" panose="020F0502020204030204" pitchFamily="34" charset="0"/>
                        </a:rPr>
                        <a:t> it happen</a:t>
                      </a:r>
                    </a:p>
                  </a:txBody>
                  <a:tcPr anchor="ctr"/>
                </a:tc>
                <a:tc>
                  <a:txBody>
                    <a:bodyPr/>
                    <a:lstStyle/>
                    <a:p>
                      <a:r>
                        <a:rPr lang="en-GB" sz="1500" dirty="0">
                          <a:latin typeface="Calibri" panose="020F0502020204030204" pitchFamily="34" charset="0"/>
                          <a:ea typeface="Calibri" panose="020F0502020204030204" pitchFamily="34" charset="0"/>
                          <a:cs typeface="Calibri" panose="020F0502020204030204" pitchFamily="34" charset="0"/>
                        </a:rPr>
                        <a:t>Priorities where teams and places lead delivery locally, supported by shared learning systems, improvement support, enabling infrastructure and coordination across the organisation</a:t>
                      </a:r>
                    </a:p>
                  </a:txBody>
                  <a:tcPr anchor="ctr"/>
                </a:tc>
                <a:tc>
                  <a:txBody>
                    <a:bodyPr/>
                    <a:lstStyle/>
                    <a:p>
                      <a:r>
                        <a:rPr lang="en-GB" sz="1500" dirty="0">
                          <a:latin typeface="Calibri" panose="020F0502020204030204" pitchFamily="34" charset="0"/>
                          <a:ea typeface="Calibri" panose="020F0502020204030204" pitchFamily="34" charset="0"/>
                          <a:cs typeface="Calibri" panose="020F0502020204030204" pitchFamily="34" charset="0"/>
                        </a:rPr>
                        <a:t>Cross-cutting priorities, opportunities for spread and scale, areas benefiting from shared learning and collective problem-solving</a:t>
                      </a:r>
                    </a:p>
                  </a:txBody>
                  <a:tcPr anchor="ctr"/>
                </a:tc>
                <a:extLst>
                  <a:ext uri="{0D108BD9-81ED-4DB2-BD59-A6C34878D82A}">
                    <a16:rowId xmlns:a16="http://schemas.microsoft.com/office/drawing/2014/main" val="960025150"/>
                  </a:ext>
                </a:extLst>
              </a:tr>
              <a:tr h="370840">
                <a:tc>
                  <a:txBody>
                    <a:bodyPr/>
                    <a:lstStyle/>
                    <a:p>
                      <a:r>
                        <a:rPr lang="en-GB" sz="1500" b="1" dirty="0">
                          <a:latin typeface="Calibri" panose="020F0502020204030204" pitchFamily="34" charset="0"/>
                          <a:ea typeface="Calibri" panose="020F0502020204030204" pitchFamily="34" charset="0"/>
                          <a:cs typeface="Calibri" panose="020F0502020204030204" pitchFamily="34" charset="0"/>
                        </a:rPr>
                        <a:t>Let it happen</a:t>
                      </a:r>
                    </a:p>
                  </a:txBody>
                  <a:tcPr anchor="ctr"/>
                </a:tc>
                <a:tc>
                  <a:txBody>
                    <a:bodyPr/>
                    <a:lstStyle/>
                    <a:p>
                      <a:r>
                        <a:rPr lang="en-GB" sz="1500" dirty="0">
                          <a:latin typeface="Calibri" panose="020F0502020204030204" pitchFamily="34" charset="0"/>
                          <a:ea typeface="Calibri" panose="020F0502020204030204" pitchFamily="34" charset="0"/>
                          <a:cs typeface="Calibri" panose="020F0502020204030204" pitchFamily="34" charset="0"/>
                        </a:rPr>
                        <a:t>Priorities primarily led locally by services and teams, with greater flexibility to adapt approaches to local context and need</a:t>
                      </a:r>
                    </a:p>
                  </a:txBody>
                  <a:tcPr anchor="ctr"/>
                </a:tc>
                <a:tc>
                  <a:txBody>
                    <a:bodyPr/>
                    <a:lstStyle/>
                    <a:p>
                      <a:r>
                        <a:rPr lang="en-GB" sz="1500" dirty="0">
                          <a:latin typeface="Calibri" panose="020F0502020204030204" pitchFamily="34" charset="0"/>
                          <a:ea typeface="Calibri" panose="020F0502020204030204" pitchFamily="34" charset="0"/>
                          <a:cs typeface="Calibri" panose="020F0502020204030204" pitchFamily="34" charset="0"/>
                        </a:rPr>
                        <a:t>Locally-owned improvement, innovation, adaptation to place or population need, areas not requiring significant trust-wide coordination</a:t>
                      </a:r>
                    </a:p>
                  </a:txBody>
                  <a:tcPr anchor="ctr"/>
                </a:tc>
                <a:extLst>
                  <a:ext uri="{0D108BD9-81ED-4DB2-BD59-A6C34878D82A}">
                    <a16:rowId xmlns:a16="http://schemas.microsoft.com/office/drawing/2014/main" val="3251108762"/>
                  </a:ext>
                </a:extLst>
              </a:tr>
              <a:tr h="370840">
                <a:tc gridSpan="3">
                  <a:txBody>
                    <a:bodyPr/>
                    <a:lstStyle/>
                    <a:p>
                      <a:pPr algn="ctr"/>
                      <a:r>
                        <a:rPr lang="en-GB" sz="1500" b="0" dirty="0">
                          <a:latin typeface="Calibri" panose="020F0502020204030204" pitchFamily="34" charset="0"/>
                          <a:ea typeface="Calibri" panose="020F0502020204030204" pitchFamily="34" charset="0"/>
                          <a:cs typeface="Calibri" panose="020F0502020204030204" pitchFamily="34" charset="0"/>
                        </a:rPr>
                        <a:t>Where work is not aligned to current priorities, or where organisational capacity is unavailable, we may need to </a:t>
                      </a:r>
                      <a:r>
                        <a:rPr lang="en-GB" sz="1500" b="1" dirty="0">
                          <a:latin typeface="Calibri" panose="020F0502020204030204" pitchFamily="34" charset="0"/>
                          <a:ea typeface="Calibri" panose="020F0502020204030204" pitchFamily="34" charset="0"/>
                          <a:cs typeface="Calibri" panose="020F0502020204030204" pitchFamily="34" charset="0"/>
                        </a:rPr>
                        <a:t>pause, stop or sequence</a:t>
                      </a:r>
                      <a:r>
                        <a:rPr lang="en-GB" sz="1500" b="0" dirty="0">
                          <a:latin typeface="Calibri" panose="020F0502020204030204" pitchFamily="34" charset="0"/>
                          <a:ea typeface="Calibri" panose="020F0502020204030204" pitchFamily="34" charset="0"/>
                          <a:cs typeface="Calibri" panose="020F0502020204030204" pitchFamily="34" charset="0"/>
                        </a:rPr>
                        <a:t> work for later</a:t>
                      </a:r>
                    </a:p>
                  </a:txBody>
                  <a:tcPr anchor="ctr"/>
                </a:tc>
                <a:tc hMerge="1">
                  <a:txBody>
                    <a:bodyPr/>
                    <a:lstStyle/>
                    <a:p>
                      <a:endParaRPr lang="en-GB" sz="1600" dirty="0">
                        <a:latin typeface="Calibri" panose="020F0502020204030204" pitchFamily="34" charset="0"/>
                        <a:ea typeface="Calibri" panose="020F0502020204030204" pitchFamily="34" charset="0"/>
                        <a:cs typeface="Calibri" panose="020F0502020204030204" pitchFamily="34" charset="0"/>
                      </a:endParaRPr>
                    </a:p>
                  </a:txBody>
                  <a:tcPr anchor="ctr"/>
                </a:tc>
                <a:tc hMerge="1">
                  <a:txBody>
                    <a:bodyPr/>
                    <a:lstStyle/>
                    <a:p>
                      <a:endParaRPr lang="en-GB" sz="16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38199797"/>
                  </a:ext>
                </a:extLst>
              </a:tr>
            </a:tbl>
          </a:graphicData>
        </a:graphic>
      </p:graphicFrame>
      <p:sp>
        <p:nvSpPr>
          <p:cNvPr id="10" name="TextBox 9">
            <a:extLst>
              <a:ext uri="{FF2B5EF4-FFF2-40B4-BE49-F238E27FC236}">
                <a16:creationId xmlns:a16="http://schemas.microsoft.com/office/drawing/2014/main" id="{0B6698DE-D9BF-AB62-F62C-4EDA3C1546FD}"/>
              </a:ext>
            </a:extLst>
          </p:cNvPr>
          <p:cNvSpPr txBox="1"/>
          <p:nvPr/>
        </p:nvSpPr>
        <p:spPr>
          <a:xfrm>
            <a:off x="69448" y="6001764"/>
            <a:ext cx="12049246" cy="854080"/>
          </a:xfrm>
          <a:prstGeom prst="rect">
            <a:avLst/>
          </a:prstGeom>
          <a:noFill/>
        </p:spPr>
        <p:txBody>
          <a:bodyPr wrap="square">
            <a:spAutoFit/>
          </a:bodyPr>
          <a:lstStyle/>
          <a:p>
            <a:pPr>
              <a:spcAft>
                <a:spcPts val="1200"/>
              </a:spcAft>
            </a:pPr>
            <a:r>
              <a:rPr lang="en-GB" sz="1600" dirty="0">
                <a:latin typeface="Calibri" panose="020F0502020204030204" pitchFamily="34" charset="0"/>
                <a:ea typeface="Calibri" panose="020F0502020204030204" pitchFamily="34" charset="0"/>
                <a:cs typeface="Calibri" panose="020F0502020204030204" pitchFamily="34" charset="0"/>
              </a:rPr>
              <a:t>This approach is intended to support clearer prioritisation and sequencing, more disciplined use of organisational support and improvement infrastructure, stronger alignment between strategy, planning and delivery and greater clarity about where consistency is required and where local flexibility is expected. Different priorities may move between these categories over time as the context evolves.</a:t>
            </a:r>
          </a:p>
        </p:txBody>
      </p:sp>
    </p:spTree>
    <p:extLst>
      <p:ext uri="{BB962C8B-B14F-4D97-AF65-F5344CB8AC3E}">
        <p14:creationId xmlns:p14="http://schemas.microsoft.com/office/powerpoint/2010/main" val="15680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C6FE-0C58-7FB7-FBDC-EC56F0FA248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28896E-8B67-5565-D9C5-BCD68DAC6683}"/>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25DB369-2392-E99E-2B5F-ABA127FDBBC1}"/>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3CC3C5B2-323A-0DF3-8BB6-0BF76DA08F99}"/>
              </a:ext>
            </a:extLst>
          </p:cNvPr>
          <p:cNvSpPr>
            <a:spLocks noGrp="1"/>
          </p:cNvSpPr>
          <p:nvPr>
            <p:ph type="body" sz="quarter" idx="12"/>
          </p:nvPr>
        </p:nvSpPr>
        <p:spPr>
          <a:xfrm>
            <a:off x="432818" y="328914"/>
            <a:ext cx="9873232"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Version control</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86AFFA60-A1B2-7AB6-A165-FD8607891783}"/>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3" name="Table 7">
            <a:extLst>
              <a:ext uri="{FF2B5EF4-FFF2-40B4-BE49-F238E27FC236}">
                <a16:creationId xmlns:a16="http://schemas.microsoft.com/office/drawing/2014/main" id="{315CA88D-E602-4374-A28F-D161DB12DAFE}"/>
              </a:ext>
            </a:extLst>
          </p:cNvPr>
          <p:cNvGraphicFramePr>
            <a:graphicFrameLocks noGrp="1"/>
          </p:cNvGraphicFramePr>
          <p:nvPr>
            <p:extLst>
              <p:ext uri="{D42A27DB-BD31-4B8C-83A1-F6EECF244321}">
                <p14:modId xmlns:p14="http://schemas.microsoft.com/office/powerpoint/2010/main" val="823252338"/>
              </p:ext>
            </p:extLst>
          </p:nvPr>
        </p:nvGraphicFramePr>
        <p:xfrm>
          <a:off x="209741" y="1254693"/>
          <a:ext cx="11772518" cy="741680"/>
        </p:xfrm>
        <a:graphic>
          <a:graphicData uri="http://schemas.openxmlformats.org/drawingml/2006/table">
            <a:tbl>
              <a:tblPr firstRow="1" bandRow="1">
                <a:tableStyleId>{5C22544A-7EE6-4342-B048-85BDC9FD1C3A}</a:tableStyleId>
              </a:tblPr>
              <a:tblGrid>
                <a:gridCol w="2099425">
                  <a:extLst>
                    <a:ext uri="{9D8B030D-6E8A-4147-A177-3AD203B41FA5}">
                      <a16:colId xmlns:a16="http://schemas.microsoft.com/office/drawing/2014/main" val="80476957"/>
                    </a:ext>
                  </a:extLst>
                </a:gridCol>
                <a:gridCol w="2292150">
                  <a:extLst>
                    <a:ext uri="{9D8B030D-6E8A-4147-A177-3AD203B41FA5}">
                      <a16:colId xmlns:a16="http://schemas.microsoft.com/office/drawing/2014/main" val="647223607"/>
                    </a:ext>
                  </a:extLst>
                </a:gridCol>
                <a:gridCol w="3322521">
                  <a:extLst>
                    <a:ext uri="{9D8B030D-6E8A-4147-A177-3AD203B41FA5}">
                      <a16:colId xmlns:a16="http://schemas.microsoft.com/office/drawing/2014/main" val="911844939"/>
                    </a:ext>
                  </a:extLst>
                </a:gridCol>
                <a:gridCol w="4058422">
                  <a:extLst>
                    <a:ext uri="{9D8B030D-6E8A-4147-A177-3AD203B41FA5}">
                      <a16:colId xmlns:a16="http://schemas.microsoft.com/office/drawing/2014/main" val="2871439373"/>
                    </a:ext>
                  </a:extLst>
                </a:gridCol>
              </a:tblGrid>
              <a:tr h="370840">
                <a:tc>
                  <a:txBody>
                    <a:bodyPr/>
                    <a:lstStyle/>
                    <a:p>
                      <a:pPr algn="ctr"/>
                      <a:r>
                        <a:rPr lang="en-GB" dirty="0">
                          <a:latin typeface="Calibri" panose="020F0502020204030204" pitchFamily="34" charset="0"/>
                          <a:ea typeface="Calibri" panose="020F0502020204030204" pitchFamily="34" charset="0"/>
                          <a:cs typeface="Calibri" panose="020F0502020204030204" pitchFamily="34" charset="0"/>
                        </a:rPr>
                        <a:t>Version no.</a:t>
                      </a:r>
                    </a:p>
                  </a:txBody>
                  <a:tcPr/>
                </a:tc>
                <a:tc>
                  <a:txBody>
                    <a:bodyPr/>
                    <a:lstStyle/>
                    <a:p>
                      <a:pPr algn="ctr"/>
                      <a:r>
                        <a:rPr lang="en-GB" dirty="0">
                          <a:latin typeface="Calibri" panose="020F0502020204030204" pitchFamily="34" charset="0"/>
                          <a:ea typeface="Calibri" panose="020F0502020204030204" pitchFamily="34" charset="0"/>
                          <a:cs typeface="Calibri" panose="020F0502020204030204" pitchFamily="34" charset="0"/>
                        </a:rPr>
                        <a:t>Date</a:t>
                      </a:r>
                    </a:p>
                  </a:txBody>
                  <a:tcPr/>
                </a:tc>
                <a:tc>
                  <a:txBody>
                    <a:bodyPr/>
                    <a:lstStyle/>
                    <a:p>
                      <a:pPr algn="ctr"/>
                      <a:r>
                        <a:rPr lang="en-GB" dirty="0">
                          <a:latin typeface="Calibri" panose="020F0502020204030204" pitchFamily="34" charset="0"/>
                          <a:ea typeface="Calibri" panose="020F0502020204030204" pitchFamily="34" charset="0"/>
                          <a:cs typeface="Calibri" panose="020F0502020204030204" pitchFamily="34" charset="0"/>
                        </a:rPr>
                        <a:t>Approved by</a:t>
                      </a:r>
                    </a:p>
                  </a:txBody>
                  <a:tcPr/>
                </a:tc>
                <a:tc>
                  <a:txBody>
                    <a:bodyPr/>
                    <a:lstStyle/>
                    <a:p>
                      <a:pPr algn="ctr"/>
                      <a:r>
                        <a:rPr lang="en-GB" dirty="0">
                          <a:latin typeface="Calibri" panose="020F0502020204030204" pitchFamily="34" charset="0"/>
                          <a:ea typeface="Calibri" panose="020F0502020204030204" pitchFamily="34" charset="0"/>
                          <a:cs typeface="Calibri" panose="020F0502020204030204" pitchFamily="34" charset="0"/>
                        </a:rPr>
                        <a:t>Changes since previous version</a:t>
                      </a:r>
                    </a:p>
                  </a:txBody>
                  <a:tcPr/>
                </a:tc>
                <a:extLst>
                  <a:ext uri="{0D108BD9-81ED-4DB2-BD59-A6C34878D82A}">
                    <a16:rowId xmlns:a16="http://schemas.microsoft.com/office/drawing/2014/main" val="634535105"/>
                  </a:ext>
                </a:extLst>
              </a:tr>
              <a:tr h="370840">
                <a:tc>
                  <a:txBody>
                    <a:bodyPr/>
                    <a:lstStyle/>
                    <a:p>
                      <a:r>
                        <a:rPr lang="en-GB" dirty="0">
                          <a:latin typeface="Calibri" panose="020F0502020204030204" pitchFamily="34" charset="0"/>
                          <a:ea typeface="Calibri" panose="020F0502020204030204" pitchFamily="34" charset="0"/>
                          <a:cs typeface="Calibri" panose="020F0502020204030204" pitchFamily="34" charset="0"/>
                        </a:rPr>
                        <a:t>V1.0</a:t>
                      </a:r>
                    </a:p>
                  </a:txBody>
                  <a:tcPr/>
                </a:tc>
                <a:tc>
                  <a:txBody>
                    <a:bodyPr/>
                    <a:lstStyle/>
                    <a:p>
                      <a:r>
                        <a:rPr lang="en-GB" dirty="0">
                          <a:latin typeface="Calibri" panose="020F0502020204030204" pitchFamily="34" charset="0"/>
                          <a:ea typeface="Calibri" panose="020F0502020204030204" pitchFamily="34" charset="0"/>
                          <a:cs typeface="Calibri" panose="020F0502020204030204" pitchFamily="34" charset="0"/>
                        </a:rPr>
                        <a:t>21/05/2026</a:t>
                      </a:r>
                    </a:p>
                  </a:txBody>
                  <a:tcPr/>
                </a:tc>
                <a:tc>
                  <a:txBody>
                    <a:bodyPr/>
                    <a:lstStyle/>
                    <a:p>
                      <a:r>
                        <a:rPr lang="en-GB" dirty="0">
                          <a:latin typeface="Calibri" panose="020F0502020204030204" pitchFamily="34" charset="0"/>
                          <a:ea typeface="Calibri" panose="020F0502020204030204" pitchFamily="34" charset="0"/>
                          <a:cs typeface="Calibri" panose="020F0502020204030204" pitchFamily="34" charset="0"/>
                        </a:rPr>
                        <a:t>Trust Board in Public</a:t>
                      </a:r>
                    </a:p>
                  </a:txBody>
                  <a:tcPr/>
                </a:tc>
                <a:tc>
                  <a:txBody>
                    <a:bodyPr/>
                    <a:lstStyle/>
                    <a:p>
                      <a:r>
                        <a:rPr lang="en-GB" dirty="0">
                          <a:latin typeface="Calibri" panose="020F0502020204030204" pitchFamily="34" charset="0"/>
                          <a:ea typeface="Calibri" panose="020F0502020204030204" pitchFamily="34" charset="0"/>
                          <a:cs typeface="Calibri" panose="020F0502020204030204" pitchFamily="34" charset="0"/>
                        </a:rPr>
                        <a:t>n/a</a:t>
                      </a:r>
                    </a:p>
                  </a:txBody>
                  <a:tcPr/>
                </a:tc>
                <a:extLst>
                  <a:ext uri="{0D108BD9-81ED-4DB2-BD59-A6C34878D82A}">
                    <a16:rowId xmlns:a16="http://schemas.microsoft.com/office/drawing/2014/main" val="544998356"/>
                  </a:ext>
                </a:extLst>
              </a:tr>
            </a:tbl>
          </a:graphicData>
        </a:graphic>
      </p:graphicFrame>
    </p:spTree>
    <p:extLst>
      <p:ext uri="{BB962C8B-B14F-4D97-AF65-F5344CB8AC3E}">
        <p14:creationId xmlns:p14="http://schemas.microsoft.com/office/powerpoint/2010/main" val="2056612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4DD7B-6410-AEA3-E80A-2C4B080C4D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FF7114-52B8-7F79-AB8E-894BA93AC16A}"/>
              </a:ext>
            </a:extLst>
          </p:cNvPr>
          <p:cNvSpPr/>
          <p:nvPr/>
        </p:nvSpPr>
        <p:spPr>
          <a:xfrm>
            <a:off x="209741" y="5998057"/>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194D9D1-D9C9-4C7B-6866-9B1FFC5EA364}"/>
              </a:ext>
            </a:extLst>
          </p:cNvPr>
          <p:cNvSpPr/>
          <p:nvPr/>
        </p:nvSpPr>
        <p:spPr>
          <a:xfrm>
            <a:off x="10692052" y="6291151"/>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78E82BCD-B2BB-2099-D189-CBFD48C8C1A8}"/>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Contents</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BEC91BC2-FA0E-BD69-722D-D006209D3746}"/>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D6C29719-7E47-0F90-E157-9A0F2D00F0A4}"/>
              </a:ext>
            </a:extLst>
          </p:cNvPr>
          <p:cNvSpPr txBox="1"/>
          <p:nvPr/>
        </p:nvSpPr>
        <p:spPr>
          <a:xfrm>
            <a:off x="314420" y="1096316"/>
            <a:ext cx="11563159" cy="4524315"/>
          </a:xfrm>
          <a:prstGeom prst="rect">
            <a:avLst/>
          </a:prstGeom>
          <a:noFill/>
        </p:spPr>
        <p:txBody>
          <a:bodyPr wrap="square" rtlCol="0">
            <a:spAutoFit/>
          </a:bodyPr>
          <a:lstStyle/>
          <a:p>
            <a:endParaRPr lang="en-GB" sz="24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What the Strategy Delivery Framework is for</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Delivery Framework Core Components</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What the new strategy means for care at ELFT (the Translation Layer)</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Where we will focus energy and attention first (2026/27)</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How delivery evolves over time</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How we will work together </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Communications and engagement</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How we will measure and monitor progress </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How we will learn, improve and change course when we need to</a:t>
            </a:r>
          </a:p>
          <a:p>
            <a:pPr marL="457200" indent="-457200">
              <a:buFont typeface="+mj-lt"/>
              <a:buAutoNum type="arabicPeriod"/>
            </a:pPr>
            <a:r>
              <a:rPr lang="en-GB" sz="2400" dirty="0">
                <a:latin typeface="Calibri" panose="020F0502020204030204" pitchFamily="34" charset="0"/>
                <a:ea typeface="Calibri" panose="020F0502020204030204" pitchFamily="34" charset="0"/>
                <a:cs typeface="Calibri" panose="020F0502020204030204" pitchFamily="34" charset="0"/>
              </a:rPr>
              <a:t>How we will align support and resources to strategic priorities</a:t>
            </a:r>
          </a:p>
          <a:p>
            <a:endParaRPr lang="en-GB"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263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65F2-AF01-EB4C-495C-378D3A011FD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E0C020F-A9CF-6754-114D-00CEC5CAA6BF}"/>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1. What the Strategy Delivery Framework is for</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7BE30710-E3EF-741F-645A-30E297B02E45}"/>
              </a:ext>
            </a:extLst>
          </p:cNvPr>
          <p:cNvSpPr>
            <a:spLocks noChangeAspect="1" noChangeArrowheads="1"/>
          </p:cNvSpPr>
          <p:nvPr/>
        </p:nvSpPr>
        <p:spPr bwMode="auto">
          <a:xfrm>
            <a:off x="5943600" y="3021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a:extLst>
              <a:ext uri="{FF2B5EF4-FFF2-40B4-BE49-F238E27FC236}">
                <a16:creationId xmlns:a16="http://schemas.microsoft.com/office/drawing/2014/main" id="{515A18B2-4EAB-87E0-B354-50C4705768DB}"/>
              </a:ext>
            </a:extLst>
          </p:cNvPr>
          <p:cNvSpPr txBox="1"/>
          <p:nvPr/>
        </p:nvSpPr>
        <p:spPr>
          <a:xfrm>
            <a:off x="191386" y="1178025"/>
            <a:ext cx="11770242" cy="5632311"/>
          </a:xfrm>
          <a:prstGeom prst="rect">
            <a:avLst/>
          </a:prstGeom>
          <a:solidFill>
            <a:schemeClr val="bg1"/>
          </a:solidFill>
        </p:spPr>
        <p:txBody>
          <a:bodyPr wrap="square">
            <a:spAutoFit/>
          </a:bodyPr>
          <a:lstStyle/>
          <a:p>
            <a:pPr>
              <a:buNone/>
            </a:pPr>
            <a:r>
              <a:rPr lang="en-GB" sz="2400" dirty="0">
                <a:latin typeface="Calibri" panose="020F0502020204030204" pitchFamily="34" charset="0"/>
                <a:ea typeface="Calibri" panose="020F0502020204030204" pitchFamily="34" charset="0"/>
                <a:cs typeface="Calibri" panose="020F0502020204030204" pitchFamily="34" charset="0"/>
              </a:rPr>
              <a:t>This framework explains how we will turn our strategy into real change.</a:t>
            </a:r>
          </a:p>
          <a:p>
            <a:pPr>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a:buNone/>
            </a:pPr>
            <a:r>
              <a:rPr lang="en-GB" sz="2400" dirty="0">
                <a:latin typeface="Calibri" panose="020F0502020204030204" pitchFamily="34" charset="0"/>
                <a:ea typeface="Calibri" panose="020F0502020204030204" pitchFamily="34" charset="0"/>
                <a:cs typeface="Calibri" panose="020F0502020204030204" pitchFamily="34" charset="0"/>
              </a:rPr>
              <a:t>It describes the interconnecting elements that will help us focus on what matters most, work in a more joined-up way, and use our time and resources well.</a:t>
            </a:r>
          </a:p>
          <a:p>
            <a:pPr>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a:buNone/>
            </a:pPr>
            <a:r>
              <a:rPr lang="en-GB" sz="2400" dirty="0">
                <a:latin typeface="Calibri" panose="020F0502020204030204" pitchFamily="34" charset="0"/>
                <a:ea typeface="Calibri" panose="020F0502020204030204" pitchFamily="34" charset="0"/>
                <a:cs typeface="Calibri" panose="020F0502020204030204" pitchFamily="34" charset="0"/>
              </a:rPr>
              <a:t>It is not a detailed plan for everything. Instead, it sets out a clear direction, the priorities we will focus on, and how we will learn and adapt as we go. </a:t>
            </a:r>
          </a:p>
          <a:p>
            <a:pPr>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a:buNone/>
            </a:pPr>
            <a:r>
              <a:rPr lang="en-GB" sz="2400" dirty="0">
                <a:latin typeface="Calibri" panose="020F0502020204030204" pitchFamily="34" charset="0"/>
                <a:ea typeface="Calibri" panose="020F0502020204030204" pitchFamily="34" charset="0"/>
                <a:cs typeface="Calibri" panose="020F0502020204030204" pitchFamily="34" charset="0"/>
              </a:rPr>
              <a:t>It is there to support teams across the Trust to make decisions, take action, and improve care in a consistent way. </a:t>
            </a:r>
          </a:p>
          <a:p>
            <a:pPr>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a:buNone/>
            </a:pPr>
            <a:r>
              <a:rPr lang="en-GB" sz="2400" dirty="0">
                <a:latin typeface="Calibri" panose="020F0502020204030204" pitchFamily="34" charset="0"/>
                <a:ea typeface="Calibri" panose="020F0502020204030204" pitchFamily="34" charset="0"/>
                <a:cs typeface="Calibri" panose="020F0502020204030204" pitchFamily="34" charset="0"/>
              </a:rPr>
              <a:t>Most importantly, it will hold us accountable so that what we said we would do in our strategy actually happens in practice — for our staff, our service users and carers, and the communities we serve. </a:t>
            </a:r>
          </a:p>
          <a:p>
            <a:pPr>
              <a:buNone/>
            </a:pP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633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BED8-0578-5A65-DB7C-A312C206EC87}"/>
            </a:ext>
          </a:extLst>
        </p:cNvPr>
        <p:cNvGrpSpPr/>
        <p:nvPr/>
      </p:nvGrpSpPr>
      <p:grpSpPr>
        <a:xfrm>
          <a:off x="0" y="0"/>
          <a:ext cx="0" cy="0"/>
          <a:chOff x="0" y="0"/>
          <a:chExt cx="0" cy="0"/>
        </a:xfrm>
      </p:grpSpPr>
      <p:pic>
        <p:nvPicPr>
          <p:cNvPr id="92" name="Picture 91">
            <a:extLst>
              <a:ext uri="{FF2B5EF4-FFF2-40B4-BE49-F238E27FC236}">
                <a16:creationId xmlns:a16="http://schemas.microsoft.com/office/drawing/2014/main" id="{5F8C8665-0324-67C5-086C-18CF718A9179}"/>
              </a:ext>
            </a:extLst>
          </p:cNvPr>
          <p:cNvPicPr>
            <a:picLocks noChangeAspect="1"/>
          </p:cNvPicPr>
          <p:nvPr/>
        </p:nvPicPr>
        <p:blipFill>
          <a:blip r:embed="rId3"/>
          <a:srcRect l="3933" t="25581" b="30938"/>
          <a:stretch>
            <a:fillRect/>
          </a:stretch>
        </p:blipFill>
        <p:spPr>
          <a:xfrm>
            <a:off x="482464" y="1754798"/>
            <a:ext cx="8976974" cy="2708727"/>
          </a:xfrm>
          <a:prstGeom prst="rect">
            <a:avLst/>
          </a:prstGeom>
        </p:spPr>
      </p:pic>
      <p:sp>
        <p:nvSpPr>
          <p:cNvPr id="11" name="Rectangle 10">
            <a:extLst>
              <a:ext uri="{FF2B5EF4-FFF2-40B4-BE49-F238E27FC236}">
                <a16:creationId xmlns:a16="http://schemas.microsoft.com/office/drawing/2014/main" id="{CFB861AE-936B-A188-D80E-5D8A2A121E40}"/>
              </a:ext>
            </a:extLst>
          </p:cNvPr>
          <p:cNvSpPr/>
          <p:nvPr/>
        </p:nvSpPr>
        <p:spPr>
          <a:xfrm>
            <a:off x="209741" y="6233561"/>
            <a:ext cx="2118789" cy="604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5456AC9B-ABEF-D26A-B089-0242584070AA}"/>
              </a:ext>
            </a:extLst>
          </p:cNvPr>
          <p:cNvSpPr>
            <a:spLocks noGrp="1"/>
          </p:cNvSpPr>
          <p:nvPr>
            <p:ph type="body" sz="quarter" idx="12"/>
          </p:nvPr>
        </p:nvSpPr>
        <p:spPr>
          <a:xfrm>
            <a:off x="432818" y="328914"/>
            <a:ext cx="9422381" cy="642424"/>
          </a:xfrm>
        </p:spPr>
        <p:txBody>
          <a:bodyPr>
            <a:norm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2. Delivery Framework Core Components</a:t>
            </a:r>
          </a:p>
        </p:txBody>
      </p:sp>
      <p:sp>
        <p:nvSpPr>
          <p:cNvPr id="7" name="AutoShape 2" descr="Building Resilience through Asset Based Community Development - Resilience in Action: The Asset Based Approach">
            <a:extLst>
              <a:ext uri="{FF2B5EF4-FFF2-40B4-BE49-F238E27FC236}">
                <a16:creationId xmlns:a16="http://schemas.microsoft.com/office/drawing/2014/main" id="{DDB8BCA1-7921-C475-DEA9-2F9AB17B1970}"/>
              </a:ext>
            </a:extLst>
          </p:cNvPr>
          <p:cNvSpPr>
            <a:spLocks noChangeAspect="1" noChangeArrowheads="1"/>
          </p:cNvSpPr>
          <p:nvPr/>
        </p:nvSpPr>
        <p:spPr bwMode="auto">
          <a:xfrm>
            <a:off x="7474689" y="35105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19CBAFE3-7B45-0099-35D6-72ABD3196EFE}"/>
              </a:ext>
            </a:extLst>
          </p:cNvPr>
          <p:cNvSpPr txBox="1"/>
          <p:nvPr/>
        </p:nvSpPr>
        <p:spPr>
          <a:xfrm>
            <a:off x="107970" y="5296274"/>
            <a:ext cx="1924493" cy="1400383"/>
          </a:xfrm>
          <a:custGeom>
            <a:avLst/>
            <a:gdLst>
              <a:gd name="connsiteX0" fmla="*/ 0 w 1924493"/>
              <a:gd name="connsiteY0" fmla="*/ 0 h 1400383"/>
              <a:gd name="connsiteX1" fmla="*/ 423388 w 1924493"/>
              <a:gd name="connsiteY1" fmla="*/ 0 h 1400383"/>
              <a:gd name="connsiteX2" fmla="*/ 846777 w 1924493"/>
              <a:gd name="connsiteY2" fmla="*/ 0 h 1400383"/>
              <a:gd name="connsiteX3" fmla="*/ 1366390 w 1924493"/>
              <a:gd name="connsiteY3" fmla="*/ 0 h 1400383"/>
              <a:gd name="connsiteX4" fmla="*/ 1924493 w 1924493"/>
              <a:gd name="connsiteY4" fmla="*/ 0 h 1400383"/>
              <a:gd name="connsiteX5" fmla="*/ 1924493 w 1924493"/>
              <a:gd name="connsiteY5" fmla="*/ 438787 h 1400383"/>
              <a:gd name="connsiteX6" fmla="*/ 1924493 w 1924493"/>
              <a:gd name="connsiteY6" fmla="*/ 877573 h 1400383"/>
              <a:gd name="connsiteX7" fmla="*/ 1924493 w 1924493"/>
              <a:gd name="connsiteY7" fmla="*/ 1400383 h 1400383"/>
              <a:gd name="connsiteX8" fmla="*/ 1462615 w 1924493"/>
              <a:gd name="connsiteY8" fmla="*/ 1400383 h 1400383"/>
              <a:gd name="connsiteX9" fmla="*/ 1039226 w 1924493"/>
              <a:gd name="connsiteY9" fmla="*/ 1400383 h 1400383"/>
              <a:gd name="connsiteX10" fmla="*/ 558103 w 1924493"/>
              <a:gd name="connsiteY10" fmla="*/ 1400383 h 1400383"/>
              <a:gd name="connsiteX11" fmla="*/ 0 w 1924493"/>
              <a:gd name="connsiteY11" fmla="*/ 1400383 h 1400383"/>
              <a:gd name="connsiteX12" fmla="*/ 0 w 1924493"/>
              <a:gd name="connsiteY12" fmla="*/ 961596 h 1400383"/>
              <a:gd name="connsiteX13" fmla="*/ 0 w 1924493"/>
              <a:gd name="connsiteY13" fmla="*/ 536813 h 1400383"/>
              <a:gd name="connsiteX14" fmla="*/ 0 w 1924493"/>
              <a:gd name="connsiteY14" fmla="*/ 0 h 14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4493" h="1400383" fill="none" extrusionOk="0">
                <a:moveTo>
                  <a:pt x="0" y="0"/>
                </a:moveTo>
                <a:cubicBezTo>
                  <a:pt x="183445" y="-38376"/>
                  <a:pt x="267665" y="8411"/>
                  <a:pt x="423388" y="0"/>
                </a:cubicBezTo>
                <a:cubicBezTo>
                  <a:pt x="579111" y="-8411"/>
                  <a:pt x="759263" y="47626"/>
                  <a:pt x="846777" y="0"/>
                </a:cubicBezTo>
                <a:cubicBezTo>
                  <a:pt x="934291" y="-47626"/>
                  <a:pt x="1171767" y="58406"/>
                  <a:pt x="1366390" y="0"/>
                </a:cubicBezTo>
                <a:cubicBezTo>
                  <a:pt x="1561013" y="-58406"/>
                  <a:pt x="1702448" y="8470"/>
                  <a:pt x="1924493" y="0"/>
                </a:cubicBezTo>
                <a:cubicBezTo>
                  <a:pt x="1962667" y="182436"/>
                  <a:pt x="1886463" y="278736"/>
                  <a:pt x="1924493" y="438787"/>
                </a:cubicBezTo>
                <a:cubicBezTo>
                  <a:pt x="1962523" y="598838"/>
                  <a:pt x="1896615" y="734883"/>
                  <a:pt x="1924493" y="877573"/>
                </a:cubicBezTo>
                <a:cubicBezTo>
                  <a:pt x="1952371" y="1020263"/>
                  <a:pt x="1879555" y="1283228"/>
                  <a:pt x="1924493" y="1400383"/>
                </a:cubicBezTo>
                <a:cubicBezTo>
                  <a:pt x="1812344" y="1408465"/>
                  <a:pt x="1623078" y="1376928"/>
                  <a:pt x="1462615" y="1400383"/>
                </a:cubicBezTo>
                <a:cubicBezTo>
                  <a:pt x="1302152" y="1423838"/>
                  <a:pt x="1150737" y="1386790"/>
                  <a:pt x="1039226" y="1400383"/>
                </a:cubicBezTo>
                <a:cubicBezTo>
                  <a:pt x="927715" y="1413976"/>
                  <a:pt x="742136" y="1373577"/>
                  <a:pt x="558103" y="1400383"/>
                </a:cubicBezTo>
                <a:cubicBezTo>
                  <a:pt x="374070" y="1427189"/>
                  <a:pt x="155604" y="1364310"/>
                  <a:pt x="0" y="1400383"/>
                </a:cubicBezTo>
                <a:cubicBezTo>
                  <a:pt x="-7680" y="1183239"/>
                  <a:pt x="19990" y="1076510"/>
                  <a:pt x="0" y="961596"/>
                </a:cubicBezTo>
                <a:cubicBezTo>
                  <a:pt x="-19990" y="846682"/>
                  <a:pt x="16461" y="722885"/>
                  <a:pt x="0" y="536813"/>
                </a:cubicBezTo>
                <a:cubicBezTo>
                  <a:pt x="-16461" y="350741"/>
                  <a:pt x="21305" y="131420"/>
                  <a:pt x="0" y="0"/>
                </a:cubicBezTo>
                <a:close/>
              </a:path>
              <a:path w="1924493" h="1400383" stroke="0" extrusionOk="0">
                <a:moveTo>
                  <a:pt x="0" y="0"/>
                </a:moveTo>
                <a:cubicBezTo>
                  <a:pt x="191191" y="-14600"/>
                  <a:pt x="364960" y="5113"/>
                  <a:pt x="481123" y="0"/>
                </a:cubicBezTo>
                <a:cubicBezTo>
                  <a:pt x="597286" y="-5113"/>
                  <a:pt x="812648" y="33193"/>
                  <a:pt x="981491" y="0"/>
                </a:cubicBezTo>
                <a:cubicBezTo>
                  <a:pt x="1150334" y="-33193"/>
                  <a:pt x="1321817" y="5215"/>
                  <a:pt x="1501105" y="0"/>
                </a:cubicBezTo>
                <a:cubicBezTo>
                  <a:pt x="1680393" y="-5215"/>
                  <a:pt x="1817473" y="13461"/>
                  <a:pt x="1924493" y="0"/>
                </a:cubicBezTo>
                <a:cubicBezTo>
                  <a:pt x="1966183" y="165742"/>
                  <a:pt x="1867037" y="270776"/>
                  <a:pt x="1924493" y="494802"/>
                </a:cubicBezTo>
                <a:cubicBezTo>
                  <a:pt x="1981949" y="718828"/>
                  <a:pt x="1898169" y="756865"/>
                  <a:pt x="1924493" y="919585"/>
                </a:cubicBezTo>
                <a:cubicBezTo>
                  <a:pt x="1950817" y="1082305"/>
                  <a:pt x="1893300" y="1218764"/>
                  <a:pt x="1924493" y="1400383"/>
                </a:cubicBezTo>
                <a:cubicBezTo>
                  <a:pt x="1810800" y="1426490"/>
                  <a:pt x="1571622" y="1392251"/>
                  <a:pt x="1404880" y="1400383"/>
                </a:cubicBezTo>
                <a:cubicBezTo>
                  <a:pt x="1238138" y="1408515"/>
                  <a:pt x="1110997" y="1380302"/>
                  <a:pt x="923757" y="1400383"/>
                </a:cubicBezTo>
                <a:cubicBezTo>
                  <a:pt x="736517" y="1420464"/>
                  <a:pt x="613043" y="1398563"/>
                  <a:pt x="500368" y="1400383"/>
                </a:cubicBezTo>
                <a:cubicBezTo>
                  <a:pt x="387693" y="1402203"/>
                  <a:pt x="121359" y="1394610"/>
                  <a:pt x="0" y="1400383"/>
                </a:cubicBezTo>
                <a:cubicBezTo>
                  <a:pt x="-21949" y="1251003"/>
                  <a:pt x="15981" y="1125070"/>
                  <a:pt x="0" y="919585"/>
                </a:cubicBezTo>
                <a:cubicBezTo>
                  <a:pt x="-15981" y="714100"/>
                  <a:pt x="29451" y="641402"/>
                  <a:pt x="0" y="452791"/>
                </a:cubicBezTo>
                <a:cubicBezTo>
                  <a:pt x="-29451" y="264180"/>
                  <a:pt x="12821" y="105989"/>
                  <a:pt x="0" y="0"/>
                </a:cubicBezTo>
                <a:close/>
              </a:path>
            </a:pathLst>
          </a:custGeom>
          <a:solidFill>
            <a:schemeClr val="bg1"/>
          </a:solidFill>
          <a:ln w="19050">
            <a:solidFill>
              <a:schemeClr val="accent5"/>
            </a:solidFill>
            <a:extLst>
              <a:ext uri="{C807C97D-BFC1-408E-A445-0C87EB9F89A2}">
                <ask:lineSketchStyleProps xmlns:ask="http://schemas.microsoft.com/office/drawing/2018/sketchyshapes" sd="513174894">
                  <a:prstGeom prst="rect">
                    <a:avLst/>
                  </a:prstGeom>
                  <ask:type>
                    <ask:lineSketchScribble/>
                  </ask:type>
                </ask:lineSketchStyleProps>
              </a:ext>
            </a:extLst>
          </a:ln>
        </p:spPr>
        <p:txBody>
          <a:bodyPr wrap="square" rtlCol="0">
            <a:spAutoFit/>
          </a:bodyPr>
          <a:lstStyle/>
          <a:p>
            <a:pPr algn="ctr">
              <a:spcAft>
                <a:spcPts val="600"/>
              </a:spcAft>
            </a:pPr>
            <a:r>
              <a:rPr lang="en-GB" sz="1600" b="1" dirty="0">
                <a:latin typeface="Calibri" panose="020F0502020204030204" pitchFamily="34" charset="0"/>
                <a:ea typeface="Calibri" panose="020F0502020204030204" pitchFamily="34" charset="0"/>
                <a:cs typeface="Calibri" panose="020F0502020204030204" pitchFamily="34" charset="0"/>
              </a:rPr>
              <a:t>Direction &amp; Prioritisation</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Annual priorities</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Planning rhythm</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Sequencing plan</a:t>
            </a:r>
          </a:p>
        </p:txBody>
      </p:sp>
      <p:sp>
        <p:nvSpPr>
          <p:cNvPr id="6" name="TextBox 5">
            <a:extLst>
              <a:ext uri="{FF2B5EF4-FFF2-40B4-BE49-F238E27FC236}">
                <a16:creationId xmlns:a16="http://schemas.microsoft.com/office/drawing/2014/main" id="{0E2DED4E-E6E6-C7DE-96C8-77A929A543DB}"/>
              </a:ext>
            </a:extLst>
          </p:cNvPr>
          <p:cNvSpPr txBox="1"/>
          <p:nvPr/>
        </p:nvSpPr>
        <p:spPr>
          <a:xfrm>
            <a:off x="2186225" y="5050052"/>
            <a:ext cx="1924493" cy="1646605"/>
          </a:xfrm>
          <a:custGeom>
            <a:avLst/>
            <a:gdLst>
              <a:gd name="connsiteX0" fmla="*/ 0 w 1924493"/>
              <a:gd name="connsiteY0" fmla="*/ 0 h 1646605"/>
              <a:gd name="connsiteX1" fmla="*/ 481123 w 1924493"/>
              <a:gd name="connsiteY1" fmla="*/ 0 h 1646605"/>
              <a:gd name="connsiteX2" fmla="*/ 981491 w 1924493"/>
              <a:gd name="connsiteY2" fmla="*/ 0 h 1646605"/>
              <a:gd name="connsiteX3" fmla="*/ 1501105 w 1924493"/>
              <a:gd name="connsiteY3" fmla="*/ 0 h 1646605"/>
              <a:gd name="connsiteX4" fmla="*/ 1924493 w 1924493"/>
              <a:gd name="connsiteY4" fmla="*/ 0 h 1646605"/>
              <a:gd name="connsiteX5" fmla="*/ 1924493 w 1924493"/>
              <a:gd name="connsiteY5" fmla="*/ 581800 h 1646605"/>
              <a:gd name="connsiteX6" fmla="*/ 1924493 w 1924493"/>
              <a:gd name="connsiteY6" fmla="*/ 1081271 h 1646605"/>
              <a:gd name="connsiteX7" fmla="*/ 1924493 w 1924493"/>
              <a:gd name="connsiteY7" fmla="*/ 1646605 h 1646605"/>
              <a:gd name="connsiteX8" fmla="*/ 1404880 w 1924493"/>
              <a:gd name="connsiteY8" fmla="*/ 1646605 h 1646605"/>
              <a:gd name="connsiteX9" fmla="*/ 923757 w 1924493"/>
              <a:gd name="connsiteY9" fmla="*/ 1646605 h 1646605"/>
              <a:gd name="connsiteX10" fmla="*/ 500368 w 1924493"/>
              <a:gd name="connsiteY10" fmla="*/ 1646605 h 1646605"/>
              <a:gd name="connsiteX11" fmla="*/ 0 w 1924493"/>
              <a:gd name="connsiteY11" fmla="*/ 1646605 h 1646605"/>
              <a:gd name="connsiteX12" fmla="*/ 0 w 1924493"/>
              <a:gd name="connsiteY12" fmla="*/ 1081271 h 1646605"/>
              <a:gd name="connsiteX13" fmla="*/ 0 w 1924493"/>
              <a:gd name="connsiteY13" fmla="*/ 532402 h 1646605"/>
              <a:gd name="connsiteX14" fmla="*/ 0 w 1924493"/>
              <a:gd name="connsiteY14" fmla="*/ 0 h 164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4493" h="1646605" extrusionOk="0">
                <a:moveTo>
                  <a:pt x="0" y="0"/>
                </a:moveTo>
                <a:cubicBezTo>
                  <a:pt x="191191" y="-14600"/>
                  <a:pt x="364960" y="5113"/>
                  <a:pt x="481123" y="0"/>
                </a:cubicBezTo>
                <a:cubicBezTo>
                  <a:pt x="597286" y="-5113"/>
                  <a:pt x="812648" y="33193"/>
                  <a:pt x="981491" y="0"/>
                </a:cubicBezTo>
                <a:cubicBezTo>
                  <a:pt x="1150334" y="-33193"/>
                  <a:pt x="1321817" y="5215"/>
                  <a:pt x="1501105" y="0"/>
                </a:cubicBezTo>
                <a:cubicBezTo>
                  <a:pt x="1680393" y="-5215"/>
                  <a:pt x="1817473" y="13461"/>
                  <a:pt x="1924493" y="0"/>
                </a:cubicBezTo>
                <a:cubicBezTo>
                  <a:pt x="1968516" y="242668"/>
                  <a:pt x="1911990" y="306262"/>
                  <a:pt x="1924493" y="581800"/>
                </a:cubicBezTo>
                <a:cubicBezTo>
                  <a:pt x="1936996" y="857338"/>
                  <a:pt x="1885941" y="834243"/>
                  <a:pt x="1924493" y="1081271"/>
                </a:cubicBezTo>
                <a:cubicBezTo>
                  <a:pt x="1963045" y="1328299"/>
                  <a:pt x="1868154" y="1367686"/>
                  <a:pt x="1924493" y="1646605"/>
                </a:cubicBezTo>
                <a:cubicBezTo>
                  <a:pt x="1810800" y="1672712"/>
                  <a:pt x="1571622" y="1638473"/>
                  <a:pt x="1404880" y="1646605"/>
                </a:cubicBezTo>
                <a:cubicBezTo>
                  <a:pt x="1238138" y="1654737"/>
                  <a:pt x="1110997" y="1626524"/>
                  <a:pt x="923757" y="1646605"/>
                </a:cubicBezTo>
                <a:cubicBezTo>
                  <a:pt x="736517" y="1666686"/>
                  <a:pt x="613043" y="1644785"/>
                  <a:pt x="500368" y="1646605"/>
                </a:cubicBezTo>
                <a:cubicBezTo>
                  <a:pt x="387693" y="1648425"/>
                  <a:pt x="121359" y="1640832"/>
                  <a:pt x="0" y="1646605"/>
                </a:cubicBezTo>
                <a:cubicBezTo>
                  <a:pt x="-62506" y="1439567"/>
                  <a:pt x="64150" y="1350608"/>
                  <a:pt x="0" y="1081271"/>
                </a:cubicBezTo>
                <a:cubicBezTo>
                  <a:pt x="-64150" y="811934"/>
                  <a:pt x="42708" y="663949"/>
                  <a:pt x="0" y="532402"/>
                </a:cubicBezTo>
                <a:cubicBezTo>
                  <a:pt x="-42708" y="400855"/>
                  <a:pt x="39398" y="136402"/>
                  <a:pt x="0" y="0"/>
                </a:cubicBezTo>
                <a:close/>
              </a:path>
            </a:pathLst>
          </a:custGeom>
          <a:noFill/>
          <a:ln w="19050">
            <a:solidFill>
              <a:schemeClr val="accent5"/>
            </a:solidFill>
            <a:extLst>
              <a:ext uri="{C807C97D-BFC1-408E-A445-0C87EB9F89A2}">
                <ask:lineSketchStyleProps xmlns:ask="http://schemas.microsoft.com/office/drawing/2018/sketchyshapes" sd="513174894">
                  <a:prstGeom prst="rect">
                    <a:avLst/>
                  </a:prstGeom>
                  <ask:type>
                    <ask:lineSketchScribble/>
                  </ask:type>
                </ask:lineSketchStyleProps>
              </a:ext>
            </a:extLst>
          </a:ln>
        </p:spPr>
        <p:txBody>
          <a:bodyPr wrap="square" rtlCol="0">
            <a:spAutoFit/>
          </a:bodyPr>
          <a:lstStyle/>
          <a:p>
            <a:pPr algn="ctr">
              <a:spcAft>
                <a:spcPts val="600"/>
              </a:spcAft>
            </a:pPr>
            <a:r>
              <a:rPr lang="en-GB" sz="1600" b="1">
                <a:latin typeface="Calibri" panose="020F0502020204030204" pitchFamily="34" charset="0"/>
                <a:ea typeface="Calibri" panose="020F0502020204030204" pitchFamily="34" charset="0"/>
                <a:cs typeface="Calibri" panose="020F0502020204030204" pitchFamily="34" charset="0"/>
              </a:rPr>
              <a:t>Communications &amp; Engagement</a:t>
            </a:r>
          </a:p>
          <a:p>
            <a:pPr marL="285750" indent="-285750">
              <a:buFont typeface="Arial" panose="020B0604020202020204" pitchFamily="34" charset="0"/>
              <a:buChar char="•"/>
            </a:pPr>
            <a:r>
              <a:rPr lang="en-GB" sz="1600">
                <a:latin typeface="Calibri" panose="020F0502020204030204" pitchFamily="34" charset="0"/>
                <a:ea typeface="Calibri" panose="020F0502020204030204" pitchFamily="34" charset="0"/>
                <a:cs typeface="Calibri" panose="020F0502020204030204" pitchFamily="34" charset="0"/>
              </a:rPr>
              <a:t>Roll-out </a:t>
            </a:r>
          </a:p>
          <a:p>
            <a:pPr marL="285750" indent="-285750">
              <a:buFont typeface="Arial" panose="020B0604020202020204" pitchFamily="34" charset="0"/>
              <a:buChar char="•"/>
            </a:pPr>
            <a:r>
              <a:rPr lang="en-GB" sz="1600">
                <a:latin typeface="Calibri" panose="020F0502020204030204" pitchFamily="34" charset="0"/>
                <a:ea typeface="Calibri" panose="020F0502020204030204" pitchFamily="34" charset="0"/>
                <a:cs typeface="Calibri" panose="020F0502020204030204" pitchFamily="34" charset="0"/>
              </a:rPr>
              <a:t>On-going engagement</a:t>
            </a:r>
          </a:p>
          <a:p>
            <a:pPr marL="285750" indent="-285750">
              <a:buFont typeface="Arial" panose="020B0604020202020204" pitchFamily="34" charset="0"/>
              <a:buChar char="•"/>
            </a:pPr>
            <a:r>
              <a:rPr lang="en-GB" sz="1600">
                <a:latin typeface="Calibri" panose="020F0502020204030204" pitchFamily="34" charset="0"/>
                <a:ea typeface="Calibri" panose="020F0502020204030204" pitchFamily="34" charset="0"/>
                <a:cs typeface="Calibri" panose="020F0502020204030204" pitchFamily="34" charset="0"/>
              </a:rPr>
              <a:t>Feedback loops</a:t>
            </a:r>
          </a:p>
        </p:txBody>
      </p:sp>
      <p:sp>
        <p:nvSpPr>
          <p:cNvPr id="8" name="TextBox 7">
            <a:extLst>
              <a:ext uri="{FF2B5EF4-FFF2-40B4-BE49-F238E27FC236}">
                <a16:creationId xmlns:a16="http://schemas.microsoft.com/office/drawing/2014/main" id="{AC81E6D1-801A-E87A-96A0-B5B3AE83C63D}"/>
              </a:ext>
            </a:extLst>
          </p:cNvPr>
          <p:cNvSpPr txBox="1"/>
          <p:nvPr/>
        </p:nvSpPr>
        <p:spPr>
          <a:xfrm>
            <a:off x="4264481" y="4803831"/>
            <a:ext cx="1924493" cy="1892826"/>
          </a:xfrm>
          <a:custGeom>
            <a:avLst/>
            <a:gdLst>
              <a:gd name="connsiteX0" fmla="*/ 0 w 1924493"/>
              <a:gd name="connsiteY0" fmla="*/ 0 h 1892826"/>
              <a:gd name="connsiteX1" fmla="*/ 481123 w 1924493"/>
              <a:gd name="connsiteY1" fmla="*/ 0 h 1892826"/>
              <a:gd name="connsiteX2" fmla="*/ 981491 w 1924493"/>
              <a:gd name="connsiteY2" fmla="*/ 0 h 1892826"/>
              <a:gd name="connsiteX3" fmla="*/ 1501105 w 1924493"/>
              <a:gd name="connsiteY3" fmla="*/ 0 h 1892826"/>
              <a:gd name="connsiteX4" fmla="*/ 1924493 w 1924493"/>
              <a:gd name="connsiteY4" fmla="*/ 0 h 1892826"/>
              <a:gd name="connsiteX5" fmla="*/ 1924493 w 1924493"/>
              <a:gd name="connsiteY5" fmla="*/ 511063 h 1892826"/>
              <a:gd name="connsiteX6" fmla="*/ 1924493 w 1924493"/>
              <a:gd name="connsiteY6" fmla="*/ 927485 h 1892826"/>
              <a:gd name="connsiteX7" fmla="*/ 1924493 w 1924493"/>
              <a:gd name="connsiteY7" fmla="*/ 1362835 h 1892826"/>
              <a:gd name="connsiteX8" fmla="*/ 1924493 w 1924493"/>
              <a:gd name="connsiteY8" fmla="*/ 1892826 h 1892826"/>
              <a:gd name="connsiteX9" fmla="*/ 1404880 w 1924493"/>
              <a:gd name="connsiteY9" fmla="*/ 1892826 h 1892826"/>
              <a:gd name="connsiteX10" fmla="*/ 981491 w 1924493"/>
              <a:gd name="connsiteY10" fmla="*/ 1892826 h 1892826"/>
              <a:gd name="connsiteX11" fmla="*/ 481123 w 1924493"/>
              <a:gd name="connsiteY11" fmla="*/ 1892826 h 1892826"/>
              <a:gd name="connsiteX12" fmla="*/ 0 w 1924493"/>
              <a:gd name="connsiteY12" fmla="*/ 1892826 h 1892826"/>
              <a:gd name="connsiteX13" fmla="*/ 0 w 1924493"/>
              <a:gd name="connsiteY13" fmla="*/ 1381763 h 1892826"/>
              <a:gd name="connsiteX14" fmla="*/ 0 w 1924493"/>
              <a:gd name="connsiteY14" fmla="*/ 946413 h 1892826"/>
              <a:gd name="connsiteX15" fmla="*/ 0 w 1924493"/>
              <a:gd name="connsiteY15" fmla="*/ 529991 h 1892826"/>
              <a:gd name="connsiteX16" fmla="*/ 0 w 1924493"/>
              <a:gd name="connsiteY16" fmla="*/ 0 h 189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4493" h="1892826" extrusionOk="0">
                <a:moveTo>
                  <a:pt x="0" y="0"/>
                </a:moveTo>
                <a:cubicBezTo>
                  <a:pt x="191191" y="-14600"/>
                  <a:pt x="364960" y="5113"/>
                  <a:pt x="481123" y="0"/>
                </a:cubicBezTo>
                <a:cubicBezTo>
                  <a:pt x="597286" y="-5113"/>
                  <a:pt x="812648" y="33193"/>
                  <a:pt x="981491" y="0"/>
                </a:cubicBezTo>
                <a:cubicBezTo>
                  <a:pt x="1150334" y="-33193"/>
                  <a:pt x="1321817" y="5215"/>
                  <a:pt x="1501105" y="0"/>
                </a:cubicBezTo>
                <a:cubicBezTo>
                  <a:pt x="1680393" y="-5215"/>
                  <a:pt x="1817473" y="13461"/>
                  <a:pt x="1924493" y="0"/>
                </a:cubicBezTo>
                <a:cubicBezTo>
                  <a:pt x="1961602" y="129527"/>
                  <a:pt x="1882679" y="270590"/>
                  <a:pt x="1924493" y="511063"/>
                </a:cubicBezTo>
                <a:cubicBezTo>
                  <a:pt x="1966307" y="751536"/>
                  <a:pt x="1892678" y="841829"/>
                  <a:pt x="1924493" y="927485"/>
                </a:cubicBezTo>
                <a:cubicBezTo>
                  <a:pt x="1956308" y="1013141"/>
                  <a:pt x="1879023" y="1252375"/>
                  <a:pt x="1924493" y="1362835"/>
                </a:cubicBezTo>
                <a:cubicBezTo>
                  <a:pt x="1969963" y="1473295"/>
                  <a:pt x="1881373" y="1734777"/>
                  <a:pt x="1924493" y="1892826"/>
                </a:cubicBezTo>
                <a:cubicBezTo>
                  <a:pt x="1762173" y="1926819"/>
                  <a:pt x="1547751" y="1887350"/>
                  <a:pt x="1404880" y="1892826"/>
                </a:cubicBezTo>
                <a:cubicBezTo>
                  <a:pt x="1262009" y="1898302"/>
                  <a:pt x="1094166" y="1891006"/>
                  <a:pt x="981491" y="1892826"/>
                </a:cubicBezTo>
                <a:cubicBezTo>
                  <a:pt x="868816" y="1894646"/>
                  <a:pt x="602482" y="1887053"/>
                  <a:pt x="481123" y="1892826"/>
                </a:cubicBezTo>
                <a:cubicBezTo>
                  <a:pt x="359764" y="1898599"/>
                  <a:pt x="183798" y="1868724"/>
                  <a:pt x="0" y="1892826"/>
                </a:cubicBezTo>
                <a:cubicBezTo>
                  <a:pt x="-57052" y="1654109"/>
                  <a:pt x="45321" y="1574841"/>
                  <a:pt x="0" y="1381763"/>
                </a:cubicBezTo>
                <a:cubicBezTo>
                  <a:pt x="-45321" y="1188685"/>
                  <a:pt x="26890" y="1066103"/>
                  <a:pt x="0" y="946413"/>
                </a:cubicBezTo>
                <a:cubicBezTo>
                  <a:pt x="-26890" y="826723"/>
                  <a:pt x="11901" y="699414"/>
                  <a:pt x="0" y="529991"/>
                </a:cubicBezTo>
                <a:cubicBezTo>
                  <a:pt x="-11901" y="360568"/>
                  <a:pt x="44194" y="244318"/>
                  <a:pt x="0" y="0"/>
                </a:cubicBezTo>
                <a:close/>
              </a:path>
            </a:pathLst>
          </a:custGeom>
          <a:noFill/>
          <a:ln w="19050">
            <a:solidFill>
              <a:schemeClr val="accent5"/>
            </a:solidFill>
            <a:extLst>
              <a:ext uri="{C807C97D-BFC1-408E-A445-0C87EB9F89A2}">
                <ask:lineSketchStyleProps xmlns:ask="http://schemas.microsoft.com/office/drawing/2018/sketchyshapes" sd="513174894">
                  <a:prstGeom prst="rect">
                    <a:avLst/>
                  </a:prstGeom>
                  <ask:type>
                    <ask:lineSketchScribble/>
                  </ask:type>
                </ask:lineSketchStyleProps>
              </a:ext>
            </a:extLst>
          </a:ln>
        </p:spPr>
        <p:txBody>
          <a:bodyPr wrap="square" rtlCol="0">
            <a:spAutoFit/>
          </a:bodyPr>
          <a:lstStyle/>
          <a:p>
            <a:pPr algn="ctr">
              <a:spcAft>
                <a:spcPts val="600"/>
              </a:spcAft>
            </a:pPr>
            <a:r>
              <a:rPr lang="en-GB" sz="1600" b="1">
                <a:latin typeface="Calibri" panose="020F0502020204030204" pitchFamily="34" charset="0"/>
                <a:ea typeface="Calibri" panose="020F0502020204030204" pitchFamily="34" charset="0"/>
                <a:cs typeface="Calibri" panose="020F0502020204030204" pitchFamily="34" charset="0"/>
              </a:rPr>
              <a:t>Leadership &amp; Ways of Working</a:t>
            </a:r>
          </a:p>
          <a:p>
            <a:pPr marL="285750" indent="-285750">
              <a:buFont typeface="Arial" panose="020B0604020202020204" pitchFamily="34" charset="0"/>
              <a:buChar char="•"/>
            </a:pPr>
            <a:r>
              <a:rPr lang="en-GB" sz="1600">
                <a:latin typeface="Calibri" panose="020F0502020204030204" pitchFamily="34" charset="0"/>
                <a:ea typeface="Calibri" panose="020F0502020204030204" pitchFamily="34" charset="0"/>
                <a:cs typeface="Calibri" panose="020F0502020204030204" pitchFamily="34" charset="0"/>
              </a:rPr>
              <a:t>Accountability framework</a:t>
            </a:r>
          </a:p>
          <a:p>
            <a:pPr marL="285750" indent="-285750">
              <a:buFont typeface="Arial" panose="020B0604020202020204" pitchFamily="34" charset="0"/>
              <a:buChar char="•"/>
            </a:pPr>
            <a:r>
              <a:rPr lang="en-GB" sz="1600">
                <a:latin typeface="Calibri" panose="020F0502020204030204" pitchFamily="34" charset="0"/>
                <a:ea typeface="Calibri" panose="020F0502020204030204" pitchFamily="34" charset="0"/>
                <a:cs typeface="Calibri" panose="020F0502020204030204" pitchFamily="34" charset="0"/>
              </a:rPr>
              <a:t>OD and leadership </a:t>
            </a:r>
          </a:p>
          <a:p>
            <a:pPr marL="285750" indent="-285750">
              <a:buFont typeface="Arial" panose="020B0604020202020204" pitchFamily="34" charset="0"/>
              <a:buChar char="•"/>
            </a:pPr>
            <a:r>
              <a:rPr lang="en-GB" sz="1600">
                <a:latin typeface="Calibri" panose="020F0502020204030204" pitchFamily="34" charset="0"/>
                <a:ea typeface="Calibri" panose="020F0502020204030204" pitchFamily="34" charset="0"/>
                <a:cs typeface="Calibri" panose="020F0502020204030204" pitchFamily="34" charset="0"/>
              </a:rPr>
              <a:t>Behaviours</a:t>
            </a:r>
          </a:p>
        </p:txBody>
      </p:sp>
      <p:sp>
        <p:nvSpPr>
          <p:cNvPr id="12" name="Rectangle 11">
            <a:extLst>
              <a:ext uri="{FF2B5EF4-FFF2-40B4-BE49-F238E27FC236}">
                <a16:creationId xmlns:a16="http://schemas.microsoft.com/office/drawing/2014/main" id="{0D53B5CF-C45F-AF3A-35E1-29F8C826F448}"/>
              </a:ext>
            </a:extLst>
          </p:cNvPr>
          <p:cNvSpPr/>
          <p:nvPr/>
        </p:nvSpPr>
        <p:spPr>
          <a:xfrm>
            <a:off x="10692052" y="6365582"/>
            <a:ext cx="1290207" cy="479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47E01B-300D-CF71-8BA6-2E81271AA51B}"/>
              </a:ext>
            </a:extLst>
          </p:cNvPr>
          <p:cNvSpPr txBox="1"/>
          <p:nvPr/>
        </p:nvSpPr>
        <p:spPr>
          <a:xfrm>
            <a:off x="8420991" y="4085656"/>
            <a:ext cx="2076893" cy="2631490"/>
          </a:xfrm>
          <a:custGeom>
            <a:avLst/>
            <a:gdLst>
              <a:gd name="connsiteX0" fmla="*/ 0 w 2076893"/>
              <a:gd name="connsiteY0" fmla="*/ 0 h 2631490"/>
              <a:gd name="connsiteX1" fmla="*/ 519223 w 2076893"/>
              <a:gd name="connsiteY1" fmla="*/ 0 h 2631490"/>
              <a:gd name="connsiteX2" fmla="*/ 1059215 w 2076893"/>
              <a:gd name="connsiteY2" fmla="*/ 0 h 2631490"/>
              <a:gd name="connsiteX3" fmla="*/ 1619977 w 2076893"/>
              <a:gd name="connsiteY3" fmla="*/ 0 h 2631490"/>
              <a:gd name="connsiteX4" fmla="*/ 2076893 w 2076893"/>
              <a:gd name="connsiteY4" fmla="*/ 0 h 2631490"/>
              <a:gd name="connsiteX5" fmla="*/ 2076893 w 2076893"/>
              <a:gd name="connsiteY5" fmla="*/ 578928 h 2631490"/>
              <a:gd name="connsiteX6" fmla="*/ 2076893 w 2076893"/>
              <a:gd name="connsiteY6" fmla="*/ 1026281 h 2631490"/>
              <a:gd name="connsiteX7" fmla="*/ 2076893 w 2076893"/>
              <a:gd name="connsiteY7" fmla="*/ 1499949 h 2631490"/>
              <a:gd name="connsiteX8" fmla="*/ 2076893 w 2076893"/>
              <a:gd name="connsiteY8" fmla="*/ 2078877 h 2631490"/>
              <a:gd name="connsiteX9" fmla="*/ 2076893 w 2076893"/>
              <a:gd name="connsiteY9" fmla="*/ 2631490 h 2631490"/>
              <a:gd name="connsiteX10" fmla="*/ 1619977 w 2076893"/>
              <a:gd name="connsiteY10" fmla="*/ 2631490 h 2631490"/>
              <a:gd name="connsiteX11" fmla="*/ 1079984 w 2076893"/>
              <a:gd name="connsiteY11" fmla="*/ 2631490 h 2631490"/>
              <a:gd name="connsiteX12" fmla="*/ 539992 w 2076893"/>
              <a:gd name="connsiteY12" fmla="*/ 2631490 h 2631490"/>
              <a:gd name="connsiteX13" fmla="*/ 0 w 2076893"/>
              <a:gd name="connsiteY13" fmla="*/ 2631490 h 2631490"/>
              <a:gd name="connsiteX14" fmla="*/ 0 w 2076893"/>
              <a:gd name="connsiteY14" fmla="*/ 2131507 h 2631490"/>
              <a:gd name="connsiteX15" fmla="*/ 0 w 2076893"/>
              <a:gd name="connsiteY15" fmla="*/ 1684154 h 2631490"/>
              <a:gd name="connsiteX16" fmla="*/ 0 w 2076893"/>
              <a:gd name="connsiteY16" fmla="*/ 1105226 h 2631490"/>
              <a:gd name="connsiteX17" fmla="*/ 0 w 2076893"/>
              <a:gd name="connsiteY17" fmla="*/ 605243 h 2631490"/>
              <a:gd name="connsiteX18" fmla="*/ 0 w 2076893"/>
              <a:gd name="connsiteY18" fmla="*/ 0 h 26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893" h="2631490" extrusionOk="0">
                <a:moveTo>
                  <a:pt x="0" y="0"/>
                </a:moveTo>
                <a:cubicBezTo>
                  <a:pt x="212912" y="-1581"/>
                  <a:pt x="295575" y="46330"/>
                  <a:pt x="519223" y="0"/>
                </a:cubicBezTo>
                <a:cubicBezTo>
                  <a:pt x="742871" y="-46330"/>
                  <a:pt x="815060" y="46805"/>
                  <a:pt x="1059215" y="0"/>
                </a:cubicBezTo>
                <a:cubicBezTo>
                  <a:pt x="1303370" y="-46805"/>
                  <a:pt x="1414350" y="1751"/>
                  <a:pt x="1619977" y="0"/>
                </a:cubicBezTo>
                <a:cubicBezTo>
                  <a:pt x="1825604" y="-1751"/>
                  <a:pt x="1890905" y="49505"/>
                  <a:pt x="2076893" y="0"/>
                </a:cubicBezTo>
                <a:cubicBezTo>
                  <a:pt x="2143369" y="230548"/>
                  <a:pt x="2020374" y="337797"/>
                  <a:pt x="2076893" y="578928"/>
                </a:cubicBezTo>
                <a:cubicBezTo>
                  <a:pt x="2133412" y="820059"/>
                  <a:pt x="2045023" y="914334"/>
                  <a:pt x="2076893" y="1026281"/>
                </a:cubicBezTo>
                <a:cubicBezTo>
                  <a:pt x="2108763" y="1138228"/>
                  <a:pt x="2049051" y="1381667"/>
                  <a:pt x="2076893" y="1499949"/>
                </a:cubicBezTo>
                <a:cubicBezTo>
                  <a:pt x="2104735" y="1618231"/>
                  <a:pt x="2039385" y="1849250"/>
                  <a:pt x="2076893" y="2078877"/>
                </a:cubicBezTo>
                <a:cubicBezTo>
                  <a:pt x="2114401" y="2308504"/>
                  <a:pt x="2051402" y="2439079"/>
                  <a:pt x="2076893" y="2631490"/>
                </a:cubicBezTo>
                <a:cubicBezTo>
                  <a:pt x="1967911" y="2656120"/>
                  <a:pt x="1817022" y="2628859"/>
                  <a:pt x="1619977" y="2631490"/>
                </a:cubicBezTo>
                <a:cubicBezTo>
                  <a:pt x="1422932" y="2634121"/>
                  <a:pt x="1234841" y="2623692"/>
                  <a:pt x="1079984" y="2631490"/>
                </a:cubicBezTo>
                <a:cubicBezTo>
                  <a:pt x="925127" y="2639288"/>
                  <a:pt x="707163" y="2568480"/>
                  <a:pt x="539992" y="2631490"/>
                </a:cubicBezTo>
                <a:cubicBezTo>
                  <a:pt x="372821" y="2694500"/>
                  <a:pt x="145204" y="2622917"/>
                  <a:pt x="0" y="2631490"/>
                </a:cubicBezTo>
                <a:cubicBezTo>
                  <a:pt x="-28488" y="2390871"/>
                  <a:pt x="36619" y="2368521"/>
                  <a:pt x="0" y="2131507"/>
                </a:cubicBezTo>
                <a:cubicBezTo>
                  <a:pt x="-36619" y="1894493"/>
                  <a:pt x="31531" y="1852819"/>
                  <a:pt x="0" y="1684154"/>
                </a:cubicBezTo>
                <a:cubicBezTo>
                  <a:pt x="-31531" y="1515489"/>
                  <a:pt x="30228" y="1373434"/>
                  <a:pt x="0" y="1105226"/>
                </a:cubicBezTo>
                <a:cubicBezTo>
                  <a:pt x="-30228" y="837018"/>
                  <a:pt x="39451" y="709855"/>
                  <a:pt x="0" y="605243"/>
                </a:cubicBezTo>
                <a:cubicBezTo>
                  <a:pt x="-39451" y="500631"/>
                  <a:pt x="11602" y="128348"/>
                  <a:pt x="0" y="0"/>
                </a:cubicBezTo>
                <a:close/>
              </a:path>
            </a:pathLst>
          </a:custGeom>
          <a:noFill/>
          <a:ln w="19050">
            <a:solidFill>
              <a:schemeClr val="accent5"/>
            </a:solidFill>
            <a:extLst>
              <a:ext uri="{C807C97D-BFC1-408E-A445-0C87EB9F89A2}">
                <ask:lineSketchStyleProps xmlns:ask="http://schemas.microsoft.com/office/drawing/2018/sketchyshapes" sd="513174894">
                  <a:prstGeom prst="rect">
                    <a:avLst/>
                  </a:prstGeom>
                  <ask:type>
                    <ask:lineSketchScribble/>
                  </ask:type>
                </ask:lineSketchStyleProps>
              </a:ext>
            </a:extLst>
          </a:ln>
        </p:spPr>
        <p:txBody>
          <a:bodyPr wrap="square" rtlCol="0">
            <a:spAutoFit/>
          </a:bodyPr>
          <a:lstStyle/>
          <a:p>
            <a:pPr algn="ctr">
              <a:spcAft>
                <a:spcPts val="600"/>
              </a:spcAft>
            </a:pPr>
            <a:r>
              <a:rPr lang="en-GB" sz="1600" b="1" dirty="0">
                <a:latin typeface="Calibri" panose="020F0502020204030204" pitchFamily="34" charset="0"/>
                <a:ea typeface="Calibri" panose="020F0502020204030204" pitchFamily="34" charset="0"/>
                <a:cs typeface="Calibri" panose="020F0502020204030204" pitchFamily="34" charset="0"/>
              </a:rPr>
              <a:t>Governance, Assurance &amp; Learning</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Quality Management System</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Balanced scorecard</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Learning systems to support improvement, spread &amp; scaling</a:t>
            </a:r>
          </a:p>
        </p:txBody>
      </p:sp>
      <p:sp>
        <p:nvSpPr>
          <p:cNvPr id="15" name="TextBox 14">
            <a:extLst>
              <a:ext uri="{FF2B5EF4-FFF2-40B4-BE49-F238E27FC236}">
                <a16:creationId xmlns:a16="http://schemas.microsoft.com/office/drawing/2014/main" id="{BD392D2C-7108-248C-249F-2697FD0E6C70}"/>
              </a:ext>
            </a:extLst>
          </p:cNvPr>
          <p:cNvSpPr txBox="1"/>
          <p:nvPr/>
        </p:nvSpPr>
        <p:spPr>
          <a:xfrm>
            <a:off x="10575448" y="2199873"/>
            <a:ext cx="1488558" cy="1400383"/>
          </a:xfrm>
          <a:prstGeom prst="rect">
            <a:avLst/>
          </a:prstGeom>
          <a:solidFill>
            <a:schemeClr val="accent5">
              <a:lumMod val="20000"/>
              <a:lumOff val="80000"/>
            </a:schemeClr>
          </a:solidFill>
        </p:spPr>
        <p:txBody>
          <a:bodyPr wrap="square" rtlCol="0">
            <a:spAutoFit/>
          </a:bodyPr>
          <a:lstStyle/>
          <a:p>
            <a:pPr algn="ctr"/>
            <a:r>
              <a:rPr lang="en-GB" sz="1700" b="1">
                <a:latin typeface="Calibri" panose="020F0502020204030204" pitchFamily="34" charset="0"/>
                <a:ea typeface="Calibri" panose="020F0502020204030204" pitchFamily="34" charset="0"/>
                <a:cs typeface="Calibri" panose="020F0502020204030204" pitchFamily="34" charset="0"/>
              </a:rPr>
              <a:t>Over-arching delivery rhythm and annual process</a:t>
            </a:r>
          </a:p>
        </p:txBody>
      </p:sp>
      <p:sp>
        <p:nvSpPr>
          <p:cNvPr id="16" name="TextBox 15">
            <a:extLst>
              <a:ext uri="{FF2B5EF4-FFF2-40B4-BE49-F238E27FC236}">
                <a16:creationId xmlns:a16="http://schemas.microsoft.com/office/drawing/2014/main" id="{BD7FCB3E-8356-C6E2-F0F3-BF45107AE938}"/>
              </a:ext>
            </a:extLst>
          </p:cNvPr>
          <p:cNvSpPr txBox="1"/>
          <p:nvPr/>
        </p:nvSpPr>
        <p:spPr>
          <a:xfrm>
            <a:off x="10575448" y="4803831"/>
            <a:ext cx="1563395" cy="1923604"/>
          </a:xfrm>
          <a:prstGeom prst="rect">
            <a:avLst/>
          </a:prstGeom>
          <a:solidFill>
            <a:schemeClr val="accent5">
              <a:lumMod val="20000"/>
              <a:lumOff val="80000"/>
            </a:schemeClr>
          </a:solidFill>
        </p:spPr>
        <p:txBody>
          <a:bodyPr wrap="square" rtlCol="0">
            <a:spAutoFit/>
          </a:bodyPr>
          <a:lstStyle/>
          <a:p>
            <a:pPr algn="ctr"/>
            <a:r>
              <a:rPr lang="en-GB" sz="1700" b="1">
                <a:latin typeface="Calibri" panose="020F0502020204030204" pitchFamily="34" charset="0"/>
                <a:ea typeface="Calibri" panose="020F0502020204030204" pitchFamily="34" charset="0"/>
                <a:cs typeface="Calibri" panose="020F0502020204030204" pitchFamily="34" charset="0"/>
              </a:rPr>
              <a:t>Core components that work together to enable and hold delivery to account</a:t>
            </a:r>
          </a:p>
        </p:txBody>
      </p:sp>
      <p:cxnSp>
        <p:nvCxnSpPr>
          <p:cNvPr id="30" name="Straight Arrow Connector 29">
            <a:extLst>
              <a:ext uri="{FF2B5EF4-FFF2-40B4-BE49-F238E27FC236}">
                <a16:creationId xmlns:a16="http://schemas.microsoft.com/office/drawing/2014/main" id="{30B5C0E1-63DC-1218-C741-3043A95B339E}"/>
              </a:ext>
            </a:extLst>
          </p:cNvPr>
          <p:cNvCxnSpPr>
            <a:cxnSpLocks/>
          </p:cNvCxnSpPr>
          <p:nvPr/>
        </p:nvCxnSpPr>
        <p:spPr>
          <a:xfrm>
            <a:off x="3094065" y="2731058"/>
            <a:ext cx="595431" cy="0"/>
          </a:xfrm>
          <a:prstGeom prst="straightConnector1">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346A9BE-CE13-C6B7-DB0F-4BD46A891D53}"/>
              </a:ext>
            </a:extLst>
          </p:cNvPr>
          <p:cNvSpPr txBox="1"/>
          <p:nvPr/>
        </p:nvSpPr>
        <p:spPr>
          <a:xfrm>
            <a:off x="323730" y="1275142"/>
            <a:ext cx="11418517" cy="400110"/>
          </a:xfrm>
          <a:prstGeom prst="rect">
            <a:avLst/>
          </a:prstGeom>
          <a:noFill/>
        </p:spPr>
        <p:txBody>
          <a:bodyPr wrap="square" rtlCol="0">
            <a:spAutoFit/>
          </a:bodyPr>
          <a:lstStyle/>
          <a:p>
            <a:r>
              <a:rPr lang="en-GB" sz="2000" b="1">
                <a:latin typeface="Calibri" panose="020F0502020204030204" pitchFamily="34" charset="0"/>
                <a:ea typeface="Calibri" panose="020F0502020204030204" pitchFamily="34" charset="0"/>
                <a:cs typeface="Calibri" panose="020F0502020204030204" pitchFamily="34" charset="0"/>
              </a:rPr>
              <a:t>Repeating annual cycle - </a:t>
            </a:r>
            <a:r>
              <a:rPr lang="en-GB" sz="2000">
                <a:latin typeface="Calibri" panose="020F0502020204030204" pitchFamily="34" charset="0"/>
                <a:ea typeface="Calibri" panose="020F0502020204030204" pitchFamily="34" charset="0"/>
                <a:cs typeface="Calibri" panose="020F0502020204030204" pitchFamily="34" charset="0"/>
              </a:rPr>
              <a:t>Each year follows this cycle, with learning shaping the next year’s priorities </a:t>
            </a:r>
          </a:p>
        </p:txBody>
      </p:sp>
      <p:cxnSp>
        <p:nvCxnSpPr>
          <p:cNvPr id="48" name="Straight Connector 47">
            <a:extLst>
              <a:ext uri="{FF2B5EF4-FFF2-40B4-BE49-F238E27FC236}">
                <a16:creationId xmlns:a16="http://schemas.microsoft.com/office/drawing/2014/main" id="{57FCED6B-A4AC-53DF-4AB2-6E1295CEE649}"/>
              </a:ext>
            </a:extLst>
          </p:cNvPr>
          <p:cNvCxnSpPr>
            <a:cxnSpLocks/>
            <a:endCxn id="4" idx="0"/>
          </p:cNvCxnSpPr>
          <p:nvPr/>
        </p:nvCxnSpPr>
        <p:spPr>
          <a:xfrm flipH="1">
            <a:off x="107970" y="4370340"/>
            <a:ext cx="1281346" cy="925934"/>
          </a:xfrm>
          <a:prstGeom prst="line">
            <a:avLst/>
          </a:prstGeom>
          <a:ln w="9525">
            <a:solidFill>
              <a:schemeClr val="accent5"/>
            </a:solidFill>
            <a:prstDash val="sysDash"/>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3848A510-F26C-0727-3C57-96C17C577D29}"/>
              </a:ext>
            </a:extLst>
          </p:cNvPr>
          <p:cNvCxnSpPr>
            <a:cxnSpLocks/>
          </p:cNvCxnSpPr>
          <p:nvPr/>
        </p:nvCxnSpPr>
        <p:spPr>
          <a:xfrm>
            <a:off x="3148472" y="3922337"/>
            <a:ext cx="5272519" cy="506571"/>
          </a:xfrm>
          <a:prstGeom prst="line">
            <a:avLst/>
          </a:prstGeom>
          <a:ln w="9525">
            <a:solidFill>
              <a:schemeClr val="accent5"/>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803C2DB-E04D-F3E9-C53C-BD3785EFA122}"/>
              </a:ext>
            </a:extLst>
          </p:cNvPr>
          <p:cNvCxnSpPr>
            <a:cxnSpLocks/>
          </p:cNvCxnSpPr>
          <p:nvPr/>
        </p:nvCxnSpPr>
        <p:spPr>
          <a:xfrm>
            <a:off x="3078082" y="4085656"/>
            <a:ext cx="3280597" cy="389711"/>
          </a:xfrm>
          <a:prstGeom prst="line">
            <a:avLst/>
          </a:prstGeom>
          <a:ln w="9525">
            <a:solidFill>
              <a:schemeClr val="accent5"/>
            </a:solidFill>
            <a:prstDash val="sysDash"/>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AF7B072-4266-A73E-06CA-7B50C17DFB34}"/>
              </a:ext>
            </a:extLst>
          </p:cNvPr>
          <p:cNvCxnSpPr>
            <a:cxnSpLocks/>
            <a:endCxn id="8" idx="0"/>
          </p:cNvCxnSpPr>
          <p:nvPr/>
        </p:nvCxnSpPr>
        <p:spPr>
          <a:xfrm>
            <a:off x="2871236" y="4210193"/>
            <a:ext cx="2355492" cy="593638"/>
          </a:xfrm>
          <a:prstGeom prst="line">
            <a:avLst/>
          </a:prstGeom>
          <a:ln w="9525">
            <a:solidFill>
              <a:schemeClr val="accent5"/>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5E9E2EB-F4AA-F168-90E9-99558A79EFCC}"/>
              </a:ext>
            </a:extLst>
          </p:cNvPr>
          <p:cNvCxnSpPr>
            <a:cxnSpLocks/>
            <a:stCxn id="6" idx="0"/>
          </p:cNvCxnSpPr>
          <p:nvPr/>
        </p:nvCxnSpPr>
        <p:spPr>
          <a:xfrm flipH="1" flipV="1">
            <a:off x="2580161" y="4370340"/>
            <a:ext cx="568311" cy="679712"/>
          </a:xfrm>
          <a:prstGeom prst="line">
            <a:avLst/>
          </a:prstGeom>
          <a:ln w="9525">
            <a:solidFill>
              <a:schemeClr val="accent5"/>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5CBC09-1817-BBB7-0FB2-30508866A473}"/>
              </a:ext>
            </a:extLst>
          </p:cNvPr>
          <p:cNvSpPr txBox="1"/>
          <p:nvPr/>
        </p:nvSpPr>
        <p:spPr>
          <a:xfrm>
            <a:off x="6342735" y="4095945"/>
            <a:ext cx="1924493" cy="2631490"/>
          </a:xfrm>
          <a:custGeom>
            <a:avLst/>
            <a:gdLst>
              <a:gd name="connsiteX0" fmla="*/ 0 w 1924493"/>
              <a:gd name="connsiteY0" fmla="*/ 0 h 2631490"/>
              <a:gd name="connsiteX1" fmla="*/ 442633 w 1924493"/>
              <a:gd name="connsiteY1" fmla="*/ 0 h 2631490"/>
              <a:gd name="connsiteX2" fmla="*/ 962247 w 1924493"/>
              <a:gd name="connsiteY2" fmla="*/ 0 h 2631490"/>
              <a:gd name="connsiteX3" fmla="*/ 1404880 w 1924493"/>
              <a:gd name="connsiteY3" fmla="*/ 0 h 2631490"/>
              <a:gd name="connsiteX4" fmla="*/ 1924493 w 1924493"/>
              <a:gd name="connsiteY4" fmla="*/ 0 h 2631490"/>
              <a:gd name="connsiteX5" fmla="*/ 1924493 w 1924493"/>
              <a:gd name="connsiteY5" fmla="*/ 473668 h 2631490"/>
              <a:gd name="connsiteX6" fmla="*/ 1924493 w 1924493"/>
              <a:gd name="connsiteY6" fmla="*/ 999966 h 2631490"/>
              <a:gd name="connsiteX7" fmla="*/ 1924493 w 1924493"/>
              <a:gd name="connsiteY7" fmla="*/ 1447320 h 2631490"/>
              <a:gd name="connsiteX8" fmla="*/ 1924493 w 1924493"/>
              <a:gd name="connsiteY8" fmla="*/ 1973618 h 2631490"/>
              <a:gd name="connsiteX9" fmla="*/ 1924493 w 1924493"/>
              <a:gd name="connsiteY9" fmla="*/ 2631490 h 2631490"/>
              <a:gd name="connsiteX10" fmla="*/ 1424125 w 1924493"/>
              <a:gd name="connsiteY10" fmla="*/ 2631490 h 2631490"/>
              <a:gd name="connsiteX11" fmla="*/ 962247 w 1924493"/>
              <a:gd name="connsiteY11" fmla="*/ 2631490 h 2631490"/>
              <a:gd name="connsiteX12" fmla="*/ 500368 w 1924493"/>
              <a:gd name="connsiteY12" fmla="*/ 2631490 h 2631490"/>
              <a:gd name="connsiteX13" fmla="*/ 0 w 1924493"/>
              <a:gd name="connsiteY13" fmla="*/ 2631490 h 2631490"/>
              <a:gd name="connsiteX14" fmla="*/ 0 w 1924493"/>
              <a:gd name="connsiteY14" fmla="*/ 2184137 h 2631490"/>
              <a:gd name="connsiteX15" fmla="*/ 0 w 1924493"/>
              <a:gd name="connsiteY15" fmla="*/ 1710468 h 2631490"/>
              <a:gd name="connsiteX16" fmla="*/ 0 w 1924493"/>
              <a:gd name="connsiteY16" fmla="*/ 1157856 h 2631490"/>
              <a:gd name="connsiteX17" fmla="*/ 0 w 1924493"/>
              <a:gd name="connsiteY17" fmla="*/ 578928 h 2631490"/>
              <a:gd name="connsiteX18" fmla="*/ 0 w 1924493"/>
              <a:gd name="connsiteY18" fmla="*/ 0 h 26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4493" h="2631490" fill="none" extrusionOk="0">
                <a:moveTo>
                  <a:pt x="0" y="0"/>
                </a:moveTo>
                <a:cubicBezTo>
                  <a:pt x="90973" y="-18836"/>
                  <a:pt x="272523" y="3946"/>
                  <a:pt x="442633" y="0"/>
                </a:cubicBezTo>
                <a:cubicBezTo>
                  <a:pt x="612743" y="-3946"/>
                  <a:pt x="788078" y="54298"/>
                  <a:pt x="962247" y="0"/>
                </a:cubicBezTo>
                <a:cubicBezTo>
                  <a:pt x="1136416" y="-54298"/>
                  <a:pt x="1268883" y="23681"/>
                  <a:pt x="1404880" y="0"/>
                </a:cubicBezTo>
                <a:cubicBezTo>
                  <a:pt x="1540877" y="-23681"/>
                  <a:pt x="1682391" y="12684"/>
                  <a:pt x="1924493" y="0"/>
                </a:cubicBezTo>
                <a:cubicBezTo>
                  <a:pt x="1950475" y="184841"/>
                  <a:pt x="1910951" y="315874"/>
                  <a:pt x="1924493" y="473668"/>
                </a:cubicBezTo>
                <a:cubicBezTo>
                  <a:pt x="1938035" y="631462"/>
                  <a:pt x="1917179" y="783677"/>
                  <a:pt x="1924493" y="999966"/>
                </a:cubicBezTo>
                <a:cubicBezTo>
                  <a:pt x="1931807" y="1216255"/>
                  <a:pt x="1896408" y="1315154"/>
                  <a:pt x="1924493" y="1447320"/>
                </a:cubicBezTo>
                <a:cubicBezTo>
                  <a:pt x="1952578" y="1579486"/>
                  <a:pt x="1914789" y="1797919"/>
                  <a:pt x="1924493" y="1973618"/>
                </a:cubicBezTo>
                <a:cubicBezTo>
                  <a:pt x="1934197" y="2149317"/>
                  <a:pt x="1847744" y="2386168"/>
                  <a:pt x="1924493" y="2631490"/>
                </a:cubicBezTo>
                <a:cubicBezTo>
                  <a:pt x="1679313" y="2634734"/>
                  <a:pt x="1548809" y="2592970"/>
                  <a:pt x="1424125" y="2631490"/>
                </a:cubicBezTo>
                <a:cubicBezTo>
                  <a:pt x="1299441" y="2670010"/>
                  <a:pt x="1106172" y="2590034"/>
                  <a:pt x="962247" y="2631490"/>
                </a:cubicBezTo>
                <a:cubicBezTo>
                  <a:pt x="818322" y="2672946"/>
                  <a:pt x="593695" y="2625736"/>
                  <a:pt x="500368" y="2631490"/>
                </a:cubicBezTo>
                <a:cubicBezTo>
                  <a:pt x="407041" y="2637244"/>
                  <a:pt x="131795" y="2601552"/>
                  <a:pt x="0" y="2631490"/>
                </a:cubicBezTo>
                <a:cubicBezTo>
                  <a:pt x="-948" y="2497916"/>
                  <a:pt x="45980" y="2357261"/>
                  <a:pt x="0" y="2184137"/>
                </a:cubicBezTo>
                <a:cubicBezTo>
                  <a:pt x="-45980" y="2011013"/>
                  <a:pt x="34159" y="1885972"/>
                  <a:pt x="0" y="1710468"/>
                </a:cubicBezTo>
                <a:cubicBezTo>
                  <a:pt x="-34159" y="1534964"/>
                  <a:pt x="988" y="1331586"/>
                  <a:pt x="0" y="1157856"/>
                </a:cubicBezTo>
                <a:cubicBezTo>
                  <a:pt x="-988" y="984126"/>
                  <a:pt x="38679" y="824008"/>
                  <a:pt x="0" y="578928"/>
                </a:cubicBezTo>
                <a:cubicBezTo>
                  <a:pt x="-38679" y="333848"/>
                  <a:pt x="19117" y="229190"/>
                  <a:pt x="0" y="0"/>
                </a:cubicBezTo>
                <a:close/>
              </a:path>
              <a:path w="1924493" h="2631490" stroke="0" extrusionOk="0">
                <a:moveTo>
                  <a:pt x="0" y="0"/>
                </a:moveTo>
                <a:cubicBezTo>
                  <a:pt x="191191" y="-14600"/>
                  <a:pt x="364960" y="5113"/>
                  <a:pt x="481123" y="0"/>
                </a:cubicBezTo>
                <a:cubicBezTo>
                  <a:pt x="597286" y="-5113"/>
                  <a:pt x="812648" y="33193"/>
                  <a:pt x="981491" y="0"/>
                </a:cubicBezTo>
                <a:cubicBezTo>
                  <a:pt x="1150334" y="-33193"/>
                  <a:pt x="1321817" y="5215"/>
                  <a:pt x="1501105" y="0"/>
                </a:cubicBezTo>
                <a:cubicBezTo>
                  <a:pt x="1680393" y="-5215"/>
                  <a:pt x="1817473" y="13461"/>
                  <a:pt x="1924493" y="0"/>
                </a:cubicBezTo>
                <a:cubicBezTo>
                  <a:pt x="1990969" y="230548"/>
                  <a:pt x="1867974" y="337797"/>
                  <a:pt x="1924493" y="578928"/>
                </a:cubicBezTo>
                <a:cubicBezTo>
                  <a:pt x="1981012" y="820059"/>
                  <a:pt x="1892623" y="914334"/>
                  <a:pt x="1924493" y="1026281"/>
                </a:cubicBezTo>
                <a:cubicBezTo>
                  <a:pt x="1956363" y="1138228"/>
                  <a:pt x="1896651" y="1381667"/>
                  <a:pt x="1924493" y="1499949"/>
                </a:cubicBezTo>
                <a:cubicBezTo>
                  <a:pt x="1952335" y="1618231"/>
                  <a:pt x="1886985" y="1849250"/>
                  <a:pt x="1924493" y="2078877"/>
                </a:cubicBezTo>
                <a:cubicBezTo>
                  <a:pt x="1962001" y="2308504"/>
                  <a:pt x="1899002" y="2439079"/>
                  <a:pt x="1924493" y="2631490"/>
                </a:cubicBezTo>
                <a:cubicBezTo>
                  <a:pt x="1802839" y="2681320"/>
                  <a:pt x="1604121" y="2624180"/>
                  <a:pt x="1501105" y="2631490"/>
                </a:cubicBezTo>
                <a:cubicBezTo>
                  <a:pt x="1398089" y="2638800"/>
                  <a:pt x="1126270" y="2626856"/>
                  <a:pt x="1000736" y="2631490"/>
                </a:cubicBezTo>
                <a:cubicBezTo>
                  <a:pt x="875202" y="2636124"/>
                  <a:pt x="693653" y="2598781"/>
                  <a:pt x="500368" y="2631490"/>
                </a:cubicBezTo>
                <a:cubicBezTo>
                  <a:pt x="307083" y="2664199"/>
                  <a:pt x="145069" y="2620827"/>
                  <a:pt x="0" y="2631490"/>
                </a:cubicBezTo>
                <a:cubicBezTo>
                  <a:pt x="-28488" y="2390871"/>
                  <a:pt x="36619" y="2368521"/>
                  <a:pt x="0" y="2131507"/>
                </a:cubicBezTo>
                <a:cubicBezTo>
                  <a:pt x="-36619" y="1894493"/>
                  <a:pt x="31531" y="1852819"/>
                  <a:pt x="0" y="1684154"/>
                </a:cubicBezTo>
                <a:cubicBezTo>
                  <a:pt x="-31531" y="1515489"/>
                  <a:pt x="30228" y="1373434"/>
                  <a:pt x="0" y="1105226"/>
                </a:cubicBezTo>
                <a:cubicBezTo>
                  <a:pt x="-30228" y="837018"/>
                  <a:pt x="39451" y="709855"/>
                  <a:pt x="0" y="605243"/>
                </a:cubicBezTo>
                <a:cubicBezTo>
                  <a:pt x="-39451" y="500631"/>
                  <a:pt x="11602" y="128348"/>
                  <a:pt x="0" y="0"/>
                </a:cubicBezTo>
                <a:close/>
              </a:path>
            </a:pathLst>
          </a:custGeom>
          <a:solidFill>
            <a:schemeClr val="bg1"/>
          </a:solidFill>
          <a:ln w="19050">
            <a:solidFill>
              <a:schemeClr val="accent5"/>
            </a:solidFill>
            <a:extLst>
              <a:ext uri="{C807C97D-BFC1-408E-A445-0C87EB9F89A2}">
                <ask:lineSketchStyleProps xmlns:ask="http://schemas.microsoft.com/office/drawing/2018/sketchyshapes" sd="513174894">
                  <a:prstGeom prst="rect">
                    <a:avLst/>
                  </a:prstGeom>
                  <ask:type>
                    <ask:lineSketchScribble/>
                  </ask:type>
                </ask:lineSketchStyleProps>
              </a:ext>
            </a:extLst>
          </a:ln>
        </p:spPr>
        <p:txBody>
          <a:bodyPr wrap="square" lIns="91440" tIns="45720" rIns="91440" bIns="45720" rtlCol="0" anchor="t">
            <a:spAutoFit/>
          </a:bodyPr>
          <a:lstStyle/>
          <a:p>
            <a:pPr algn="ctr">
              <a:spcAft>
                <a:spcPts val="600"/>
              </a:spcAft>
            </a:pPr>
            <a:r>
              <a:rPr lang="en-GB" sz="1600" b="1" dirty="0">
                <a:latin typeface="Calibri" panose="020F0502020204030204" pitchFamily="34" charset="0"/>
                <a:ea typeface="Calibri" panose="020F0502020204030204" pitchFamily="34" charset="0"/>
                <a:cs typeface="Calibri" panose="020F0502020204030204" pitchFamily="34" charset="0"/>
              </a:rPr>
              <a:t>Organisational Design &amp; Resources</a:t>
            </a:r>
          </a:p>
          <a:p>
            <a:pPr marL="285750" indent="-285750">
              <a:buFont typeface="Arial" panose="020B0604020202020204" pitchFamily="34" charset="0"/>
              <a:buChar char="•"/>
            </a:pPr>
            <a:r>
              <a:rPr lang="en-GB" sz="1600" dirty="0">
                <a:latin typeface="Calibri"/>
                <a:ea typeface="Calibri"/>
                <a:cs typeface="Calibri"/>
              </a:rPr>
              <a:t>Improvement and support infrastructure aligned to strategic priorities</a:t>
            </a:r>
          </a:p>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Leadership of key programmes</a:t>
            </a:r>
          </a:p>
        </p:txBody>
      </p:sp>
    </p:spTree>
    <p:extLst>
      <p:ext uri="{BB962C8B-B14F-4D97-AF65-F5344CB8AC3E}">
        <p14:creationId xmlns:p14="http://schemas.microsoft.com/office/powerpoint/2010/main" val="295300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A4866-F546-5F35-0279-AE605B7AB9F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F3E6A15-F4B4-E5CE-8350-8575228F3C00}"/>
              </a:ext>
            </a:extLst>
          </p:cNvPr>
          <p:cNvSpPr>
            <a:spLocks noGrp="1"/>
          </p:cNvSpPr>
          <p:nvPr>
            <p:ph type="body" sz="quarter" idx="12"/>
          </p:nvPr>
        </p:nvSpPr>
        <p:spPr>
          <a:xfrm>
            <a:off x="432818" y="328914"/>
            <a:ext cx="9422381" cy="642424"/>
          </a:xfrm>
        </p:spPr>
        <p:txBody>
          <a:bodyPr>
            <a:normAutofit/>
          </a:bodyPr>
          <a:lstStyle/>
          <a:p>
            <a:r>
              <a:rPr lang="en-GB" sz="3200" b="1">
                <a:latin typeface="Calibri" panose="020F0502020204030204" pitchFamily="34" charset="0"/>
                <a:ea typeface="Calibri" panose="020F0502020204030204" pitchFamily="34" charset="0"/>
                <a:cs typeface="Calibri" panose="020F0502020204030204" pitchFamily="34" charset="0"/>
              </a:rPr>
              <a:t>3. What the new strategy means for care at ELFT </a:t>
            </a:r>
          </a:p>
        </p:txBody>
      </p:sp>
      <p:sp>
        <p:nvSpPr>
          <p:cNvPr id="14" name="TextBox 13">
            <a:extLst>
              <a:ext uri="{FF2B5EF4-FFF2-40B4-BE49-F238E27FC236}">
                <a16:creationId xmlns:a16="http://schemas.microsoft.com/office/drawing/2014/main" id="{C13B066A-D540-16C8-3774-EECA1A6B7F2B}"/>
              </a:ext>
            </a:extLst>
          </p:cNvPr>
          <p:cNvSpPr txBox="1"/>
          <p:nvPr/>
        </p:nvSpPr>
        <p:spPr>
          <a:xfrm>
            <a:off x="140970" y="1268014"/>
            <a:ext cx="11910060" cy="4524315"/>
          </a:xfrm>
          <a:prstGeom prst="rect">
            <a:avLst/>
          </a:prstGeom>
          <a:solidFill>
            <a:schemeClr val="bg1"/>
          </a:solidFill>
        </p:spPr>
        <p:txBody>
          <a:bodyPr wrap="square">
            <a:spAutoFit/>
          </a:bodyPr>
          <a:lstStyle/>
          <a:p>
            <a:r>
              <a:rPr lang="en-GB" sz="2400" noProof="0">
                <a:latin typeface="Calibri" panose="020F0502020204030204" pitchFamily="34" charset="0"/>
                <a:ea typeface="Calibri" panose="020F0502020204030204" pitchFamily="34" charset="0"/>
                <a:cs typeface="Calibri" panose="020F0502020204030204" pitchFamily="34" charset="0"/>
              </a:rPr>
              <a:t>This </a:t>
            </a:r>
            <a:r>
              <a:rPr lang="en-GB" sz="2400">
                <a:latin typeface="Calibri" panose="020F0502020204030204" pitchFamily="34" charset="0"/>
                <a:ea typeface="Calibri" panose="020F0502020204030204" pitchFamily="34" charset="0"/>
                <a:cs typeface="Calibri" panose="020F0502020204030204" pitchFamily="34" charset="0"/>
              </a:rPr>
              <a:t>section</a:t>
            </a:r>
            <a:r>
              <a:rPr lang="en-GB" sz="2400" noProof="0">
                <a:latin typeface="Calibri" panose="020F0502020204030204" pitchFamily="34" charset="0"/>
                <a:ea typeface="Calibri" panose="020F0502020204030204" pitchFamily="34" charset="0"/>
                <a:cs typeface="Calibri" panose="020F0502020204030204" pitchFamily="34" charset="0"/>
              </a:rPr>
              <a:t> translates the Trust’s 2026–2031 strategy into a clearer picture of what success will look and feel like in practice. It sits between the strategy (our ambition) and the delivery framework (how we will get there). </a:t>
            </a:r>
          </a:p>
          <a:p>
            <a:endParaRPr lang="en-GB" sz="2400">
              <a:latin typeface="Calibri" panose="020F0502020204030204" pitchFamily="34" charset="0"/>
              <a:ea typeface="Calibri" panose="020F0502020204030204" pitchFamily="34" charset="0"/>
              <a:cs typeface="Calibri" panose="020F0502020204030204" pitchFamily="34" charset="0"/>
            </a:endParaRPr>
          </a:p>
          <a:p>
            <a:r>
              <a:rPr lang="en-GB" sz="2400" noProof="0">
                <a:latin typeface="Calibri" panose="020F0502020204030204" pitchFamily="34" charset="0"/>
                <a:ea typeface="Calibri" panose="020F0502020204030204" pitchFamily="34" charset="0"/>
                <a:cs typeface="Calibri" panose="020F0502020204030204" pitchFamily="34" charset="0"/>
              </a:rPr>
              <a:t>It is designed to help frontline and corporate teams see their part in our collective endeavour and bring our strategy to life through their actions. This includes care and support delivered across mental health, community health, primary care and specialist services, and should make sense to teams working in both mainstream and highly specialised settings.</a:t>
            </a:r>
          </a:p>
          <a:p>
            <a:endParaRPr lang="en-GB" sz="2400" noProof="0">
              <a:latin typeface="Calibri" panose="020F0502020204030204" pitchFamily="34" charset="0"/>
              <a:ea typeface="Calibri" panose="020F0502020204030204" pitchFamily="34" charset="0"/>
              <a:cs typeface="Calibri" panose="020F0502020204030204" pitchFamily="34" charset="0"/>
            </a:endParaRPr>
          </a:p>
          <a:p>
            <a:r>
              <a:rPr lang="en-GB" sz="2400" noProof="0">
                <a:latin typeface="Calibri" panose="020F0502020204030204" pitchFamily="34" charset="0"/>
                <a:ea typeface="Calibri" panose="020F0502020204030204" pitchFamily="34" charset="0"/>
                <a:cs typeface="Calibri" panose="020F0502020204030204" pitchFamily="34" charset="0"/>
              </a:rPr>
              <a:t>Our strategy has four priorities. The following slides set out what each priority means in practice, our ambition for 2031, and what people who use our services, carers and staff should notice if we deliver well.</a:t>
            </a:r>
          </a:p>
        </p:txBody>
      </p:sp>
    </p:spTree>
    <p:extLst>
      <p:ext uri="{BB962C8B-B14F-4D97-AF65-F5344CB8AC3E}">
        <p14:creationId xmlns:p14="http://schemas.microsoft.com/office/powerpoint/2010/main" val="278124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D7679-F082-6E75-C370-9DD106B628C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D78DEFE-791B-F388-1C14-A0BB5A84517B}"/>
              </a:ext>
            </a:extLst>
          </p:cNvPr>
          <p:cNvSpPr>
            <a:spLocks noGrp="1"/>
          </p:cNvSpPr>
          <p:nvPr>
            <p:ph type="body" sz="quarter" idx="12"/>
          </p:nvPr>
        </p:nvSpPr>
        <p:spPr>
          <a:xfrm>
            <a:off x="422185" y="190691"/>
            <a:ext cx="9214102" cy="723709"/>
          </a:xfrm>
        </p:spPr>
        <p:txBody>
          <a:bodyPr>
            <a:normAutofit fontScale="77500" lnSpcReduction="20000"/>
          </a:bodyPr>
          <a:lstStyle/>
          <a:p>
            <a:r>
              <a:rPr lang="en-GB" sz="3200" b="1" dirty="0">
                <a:latin typeface="Calibri" panose="020F0502020204030204" pitchFamily="34" charset="0"/>
                <a:ea typeface="Calibri" panose="020F0502020204030204" pitchFamily="34" charset="0"/>
                <a:cs typeface="Calibri" panose="020F0502020204030204" pitchFamily="34" charset="0"/>
              </a:rPr>
              <a:t>3. What the new strategy means for care at ELFT </a:t>
            </a:r>
          </a:p>
          <a:p>
            <a:r>
              <a:rPr lang="en-GB" sz="3200" b="1" noProof="0" dirty="0">
                <a:latin typeface="Calibri" panose="020F0502020204030204" pitchFamily="34" charset="0"/>
                <a:ea typeface="Calibri" panose="020F0502020204030204" pitchFamily="34" charset="0"/>
                <a:cs typeface="Calibri" panose="020F0502020204030204" pitchFamily="34" charset="0"/>
              </a:rPr>
              <a:t>	- Improve the quality and experience of care</a:t>
            </a:r>
          </a:p>
        </p:txBody>
      </p:sp>
      <p:graphicFrame>
        <p:nvGraphicFramePr>
          <p:cNvPr id="3" name="Table 2">
            <a:extLst>
              <a:ext uri="{FF2B5EF4-FFF2-40B4-BE49-F238E27FC236}">
                <a16:creationId xmlns:a16="http://schemas.microsoft.com/office/drawing/2014/main" id="{DDC7D19F-2DE3-C8A2-4A0A-FB8B945BA7F3}"/>
              </a:ext>
            </a:extLst>
          </p:cNvPr>
          <p:cNvGraphicFramePr>
            <a:graphicFrameLocks noGrp="1"/>
          </p:cNvGraphicFramePr>
          <p:nvPr>
            <p:extLst>
              <p:ext uri="{D42A27DB-BD31-4B8C-83A1-F6EECF244321}">
                <p14:modId xmlns:p14="http://schemas.microsoft.com/office/powerpoint/2010/main" val="1515767576"/>
              </p:ext>
            </p:extLst>
          </p:nvPr>
        </p:nvGraphicFramePr>
        <p:xfrm>
          <a:off x="46296" y="972820"/>
          <a:ext cx="12192000" cy="5885180"/>
        </p:xfrm>
        <a:graphic>
          <a:graphicData uri="http://schemas.openxmlformats.org/drawingml/2006/table">
            <a:tbl>
              <a:tblPr firstRow="1" bandRow="1">
                <a:tableStyleId>{93296810-A885-4BE3-A3E7-6D5BEEA58F35}</a:tableStyleId>
              </a:tblPr>
              <a:tblGrid>
                <a:gridCol w="3478306">
                  <a:extLst>
                    <a:ext uri="{9D8B030D-6E8A-4147-A177-3AD203B41FA5}">
                      <a16:colId xmlns:a16="http://schemas.microsoft.com/office/drawing/2014/main" val="3588331218"/>
                    </a:ext>
                  </a:extLst>
                </a:gridCol>
                <a:gridCol w="3352800">
                  <a:extLst>
                    <a:ext uri="{9D8B030D-6E8A-4147-A177-3AD203B41FA5}">
                      <a16:colId xmlns:a16="http://schemas.microsoft.com/office/drawing/2014/main" val="1011069984"/>
                    </a:ext>
                  </a:extLst>
                </a:gridCol>
                <a:gridCol w="5360894">
                  <a:extLst>
                    <a:ext uri="{9D8B030D-6E8A-4147-A177-3AD203B41FA5}">
                      <a16:colId xmlns:a16="http://schemas.microsoft.com/office/drawing/2014/main" val="4010632304"/>
                    </a:ext>
                  </a:extLst>
                </a:gridCol>
              </a:tblGrid>
              <a:tr h="485643">
                <a:tc gridSpan="3">
                  <a:txBody>
                    <a:bodyPr/>
                    <a:lstStyle/>
                    <a:p>
                      <a:pPr marL="0" indent="0"/>
                      <a:r>
                        <a:rPr lang="en-GB" sz="1600" noProof="0">
                          <a:latin typeface="Calibri" panose="020F0502020204030204" pitchFamily="34" charset="0"/>
                          <a:ea typeface="Calibri" panose="020F0502020204030204" pitchFamily="34" charset="0"/>
                          <a:cs typeface="Calibri" panose="020F0502020204030204" pitchFamily="34" charset="0"/>
                        </a:rPr>
                        <a:t>What this means in practice:</a:t>
                      </a:r>
                    </a:p>
                    <a:p>
                      <a:pPr marL="179388" indent="-179388"/>
                      <a:r>
                        <a:rPr lang="en-GB" sz="1750" b="0" noProof="0">
                          <a:latin typeface="Calibri" panose="020F0502020204030204" pitchFamily="34" charset="0"/>
                          <a:ea typeface="Calibri" panose="020F0502020204030204" pitchFamily="34" charset="0"/>
                          <a:cs typeface="Calibri" panose="020F0502020204030204" pitchFamily="34" charset="0"/>
                        </a:rPr>
                        <a:t>•	</a:t>
                      </a:r>
                      <a:r>
                        <a:rPr lang="en-GB" sz="1500" b="0" noProof="0">
                          <a:latin typeface="Calibri" panose="020F0502020204030204" pitchFamily="34" charset="0"/>
                          <a:ea typeface="Calibri" panose="020F0502020204030204" pitchFamily="34" charset="0"/>
                          <a:cs typeface="Calibri" panose="020F0502020204030204" pitchFamily="34" charset="0"/>
                        </a:rPr>
                        <a:t>Care is more joined up and continuous between teams and organisations; particularly for those with complex, long-term or multi-agency needs where continuity, coordination and clear transitions matter most.</a:t>
                      </a:r>
                    </a:p>
                    <a:p>
                      <a:pPr marL="179388" indent="-179388"/>
                      <a:r>
                        <a:rPr lang="en-GB" sz="1500" b="0" noProof="0">
                          <a:latin typeface="Calibri" panose="020F0502020204030204" pitchFamily="34" charset="0"/>
                          <a:ea typeface="Calibri" panose="020F0502020204030204" pitchFamily="34" charset="0"/>
                          <a:cs typeface="Calibri" panose="020F0502020204030204" pitchFamily="34" charset="0"/>
                        </a:rPr>
                        <a:t>•	Care is more consistent and reliable. We agree core ways of working where they matter most, and we reduce unwarranted variation across the Trust.</a:t>
                      </a:r>
                    </a:p>
                    <a:p>
                      <a:pPr marL="179388" indent="-179388"/>
                      <a:r>
                        <a:rPr lang="en-GB" sz="1500" b="0" noProof="0">
                          <a:latin typeface="Calibri" panose="020F0502020204030204" pitchFamily="34" charset="0"/>
                          <a:ea typeface="Calibri" panose="020F0502020204030204" pitchFamily="34" charset="0"/>
                          <a:cs typeface="Calibri" panose="020F0502020204030204" pitchFamily="34" charset="0"/>
                        </a:rPr>
                        <a:t>•	Access and waiting is easier to understand. People receive clear, proactive updates about what happens next and who to contact.</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6070791"/>
                  </a:ext>
                </a:extLst>
              </a:tr>
              <a:tr h="529802">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service users and carers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staff and teams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Our ambitions for 2031 are…</a:t>
                      </a:r>
                    </a:p>
                  </a:txBody>
                  <a:tcPr anchor="ctr"/>
                </a:tc>
                <a:extLst>
                  <a:ext uri="{0D108BD9-81ED-4DB2-BD59-A6C34878D82A}">
                    <a16:rowId xmlns:a16="http://schemas.microsoft.com/office/drawing/2014/main" val="3392850175"/>
                  </a:ext>
                </a:extLst>
              </a:tr>
              <a:tr h="641641">
                <a:tc>
                  <a:txBody>
                    <a:bodyPr/>
                    <a:lstStyle/>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“People talk to each other — I don’t have to keep repeating my story.”</a:t>
                      </a:r>
                    </a:p>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“I’m not left on my own when I move between teams — someone helps me through it and follows up with me.”</a:t>
                      </a:r>
                    </a:p>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“I know what’s happening, what I’m waiting for, and who to contact.”</a:t>
                      </a:r>
                    </a:p>
                    <a:p>
                      <a:pPr marL="0" lvl="0" indent="0">
                        <a:lnSpc>
                          <a:spcPct val="100000"/>
                        </a:lnSpc>
                        <a:spcAft>
                          <a:spcPts val="600"/>
                        </a:spcAft>
                        <a:buFont typeface="Symbol" panose="05050102010706020507" pitchFamily="18" charset="2"/>
                        <a:buNone/>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“I feel safe, listened to, and treated like a person.”</a:t>
                      </a:r>
                    </a:p>
                  </a:txBody>
                  <a:tcPr/>
                </a:tc>
                <a:tc>
                  <a:txBody>
                    <a:bodyPr/>
                    <a:lstStyle/>
                    <a:p>
                      <a:pPr marL="0" lvl="0" indent="0">
                        <a:lnSpc>
                          <a:spcPct val="100000"/>
                        </a:lnSpc>
                        <a:spcAft>
                          <a:spcPts val="600"/>
                        </a:spcAft>
                        <a:buFont typeface="Symbol" panose="05050102010706020507" pitchFamily="18" charset="2"/>
                        <a:buNone/>
                        <a:tabLst>
                          <a:tab pos="228600" algn="l"/>
                        </a:tabLst>
                      </a:pPr>
                      <a:r>
                        <a:rPr lang="en-GB" sz="1460" noProof="0" dirty="0">
                          <a:effectLst/>
                          <a:latin typeface="Calibri" panose="020F0502020204030204" pitchFamily="34" charset="0"/>
                          <a:ea typeface="Calibri" panose="020F0502020204030204" pitchFamily="34" charset="0"/>
                          <a:cs typeface="Calibri" panose="020F0502020204030204" pitchFamily="34" charset="0"/>
                        </a:rPr>
                        <a:t>“We take shared responsibility for transitions. We do not hand people off.”</a:t>
                      </a:r>
                    </a:p>
                    <a:p>
                      <a:pPr marL="0" lvl="0" indent="0">
                        <a:lnSpc>
                          <a:spcPct val="100000"/>
                        </a:lnSpc>
                        <a:spcAft>
                          <a:spcPts val="600"/>
                        </a:spcAft>
                        <a:buFont typeface="Symbol" panose="05050102010706020507" pitchFamily="18" charset="2"/>
                        <a:buNone/>
                        <a:tabLst>
                          <a:tab pos="228600" algn="l"/>
                        </a:tabLst>
                      </a:pPr>
                      <a:r>
                        <a:rPr lang="en-GB" sz="1460" noProof="0" dirty="0">
                          <a:effectLst/>
                          <a:latin typeface="Calibri" panose="020F0502020204030204" pitchFamily="34" charset="0"/>
                          <a:ea typeface="Calibri" panose="020F0502020204030204" pitchFamily="34" charset="0"/>
                          <a:cs typeface="Calibri" panose="020F0502020204030204" pitchFamily="34" charset="0"/>
                        </a:rPr>
                        <a:t>“We know which parts of care must be consistent and where local flexibility is expected.”</a:t>
                      </a:r>
                    </a:p>
                    <a:p>
                      <a:pPr marL="0" lvl="0" indent="0">
                        <a:lnSpc>
                          <a:spcPct val="100000"/>
                        </a:lnSpc>
                        <a:spcAft>
                          <a:spcPts val="600"/>
                        </a:spcAft>
                        <a:buFont typeface="Symbol" panose="05050102010706020507" pitchFamily="18" charset="2"/>
                        <a:buNone/>
                        <a:tabLst>
                          <a:tab pos="228600" algn="l"/>
                        </a:tabLst>
                      </a:pPr>
                      <a:r>
                        <a:rPr lang="en-GB" sz="1460" noProof="0" dirty="0">
                          <a:effectLst/>
                          <a:latin typeface="Calibri" panose="020F0502020204030204" pitchFamily="34" charset="0"/>
                          <a:ea typeface="Calibri" panose="020F0502020204030204" pitchFamily="34" charset="0"/>
                          <a:cs typeface="Calibri" panose="020F0502020204030204" pitchFamily="34" charset="0"/>
                        </a:rPr>
                        <a:t>“We communicate proactively with people who are waiting. It is part of care.”</a:t>
                      </a:r>
                    </a:p>
                    <a:p>
                      <a:pPr marL="0" lvl="0" indent="0">
                        <a:lnSpc>
                          <a:spcPct val="100000"/>
                        </a:lnSpc>
                        <a:spcAft>
                          <a:spcPts val="600"/>
                        </a:spcAft>
                        <a:buFont typeface="Symbol" panose="05050102010706020507" pitchFamily="18" charset="2"/>
                        <a:buNone/>
                        <a:tabLst>
                          <a:tab pos="228600" algn="l"/>
                        </a:tabLst>
                      </a:pPr>
                      <a:r>
                        <a:rPr lang="en-GB" sz="1460" noProof="0" dirty="0">
                          <a:effectLst/>
                          <a:latin typeface="Calibri" panose="020F0502020204030204" pitchFamily="34" charset="0"/>
                          <a:ea typeface="Calibri" panose="020F0502020204030204" pitchFamily="34" charset="0"/>
                          <a:cs typeface="Calibri" panose="020F0502020204030204" pitchFamily="34" charset="0"/>
                        </a:rPr>
                        <a:t>“We can solve problems across team boundaries more quickly.”</a:t>
                      </a:r>
                    </a:p>
                  </a:txBody>
                  <a:tcPr/>
                </a:tc>
                <a:tc>
                  <a:txBody>
                    <a:bodyPr/>
                    <a:lstStyle/>
                    <a:p>
                      <a:pPr marL="342900" lvl="0" indent="-342900">
                        <a:lnSpc>
                          <a:spcPct val="100000"/>
                        </a:lnSpc>
                        <a:spcAft>
                          <a:spcPts val="200"/>
                        </a:spcAft>
                        <a:buFont typeface="Symbol" panose="05050102010706020507" pitchFamily="18" charset="2"/>
                        <a:buChar char=""/>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To join up pathways of care where it matters most across primary care, community health, mental health and specialist services; with fewer hand-offs between services </a:t>
                      </a:r>
                    </a:p>
                    <a:p>
                      <a:pPr marL="342900" lvl="0" indent="-342900">
                        <a:lnSpc>
                          <a:spcPct val="100000"/>
                        </a:lnSpc>
                        <a:spcAft>
                          <a:spcPts val="200"/>
                        </a:spcAft>
                        <a:buFont typeface="Symbol" panose="05050102010706020507" pitchFamily="18" charset="2"/>
                        <a:buChar char=""/>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To make waiting less uncertain for service users and carers with shorter waits and kind, proactive communication</a:t>
                      </a:r>
                    </a:p>
                    <a:p>
                      <a:pPr marL="342900" lvl="0" indent="-342900">
                        <a:lnSpc>
                          <a:spcPct val="100000"/>
                        </a:lnSpc>
                        <a:spcAft>
                          <a:spcPts val="200"/>
                        </a:spcAft>
                        <a:buFont typeface="Symbol" panose="05050102010706020507" pitchFamily="18" charset="2"/>
                        <a:buChar char=""/>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Reduce escalations in need through proactive management of care, and keep hospital length of stay as low as possible</a:t>
                      </a:r>
                    </a:p>
                    <a:p>
                      <a:pPr marL="342900" lvl="0" indent="-342900">
                        <a:lnSpc>
                          <a:spcPct val="100000"/>
                        </a:lnSpc>
                        <a:spcAft>
                          <a:spcPts val="200"/>
                        </a:spcAft>
                        <a:buFont typeface="Symbol" panose="05050102010706020507" pitchFamily="18" charset="2"/>
                        <a:buChar char=""/>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Strengthen safety for service users and staff, including a more consistent approach to care planning (e.g. DIALOG+)</a:t>
                      </a:r>
                    </a:p>
                    <a:p>
                      <a:pPr marL="342900" lvl="0" indent="-342900">
                        <a:lnSpc>
                          <a:spcPct val="100000"/>
                        </a:lnSpc>
                        <a:spcAft>
                          <a:spcPts val="200"/>
                        </a:spcAft>
                        <a:buFont typeface="Symbol" panose="05050102010706020507" pitchFamily="18" charset="2"/>
                        <a:buChar char=""/>
                        <a:tabLst>
                          <a:tab pos="228600" algn="l"/>
                        </a:tabLst>
                      </a:pPr>
                      <a:r>
                        <a:rPr lang="en-GB" sz="1500" noProof="0" dirty="0">
                          <a:effectLst/>
                          <a:latin typeface="Calibri" panose="020F0502020204030204" pitchFamily="34" charset="0"/>
                          <a:ea typeface="Calibri" panose="020F0502020204030204" pitchFamily="34" charset="0"/>
                          <a:cs typeface="Calibri" panose="020F0502020204030204" pitchFamily="34" charset="0"/>
                        </a:rPr>
                        <a:t>To reduce variation in access, experience and outcomes</a:t>
                      </a:r>
                    </a:p>
                  </a:txBody>
                  <a:tcPr/>
                </a:tc>
                <a:extLst>
                  <a:ext uri="{0D108BD9-81ED-4DB2-BD59-A6C34878D82A}">
                    <a16:rowId xmlns:a16="http://schemas.microsoft.com/office/drawing/2014/main" val="817128951"/>
                  </a:ext>
                </a:extLst>
              </a:tr>
              <a:tr h="641641">
                <a:tc gridSpan="3">
                  <a:txBody>
                    <a:bodyPr/>
                    <a:lstStyle/>
                    <a:p>
                      <a:pPr>
                        <a:spcAft>
                          <a:spcPts val="600"/>
                        </a:spcAft>
                      </a:pPr>
                      <a:r>
                        <a:rPr lang="en-GB" sz="1500" b="1" noProof="0" dirty="0">
                          <a:latin typeface="Calibri" panose="020F0502020204030204" pitchFamily="34" charset="0"/>
                          <a:ea typeface="Calibri" panose="020F0502020204030204" pitchFamily="34" charset="0"/>
                          <a:cs typeface="Calibri" panose="020F0502020204030204" pitchFamily="34" charset="0"/>
                        </a:rPr>
                        <a:t>Essentials for the journey ahead that most support this priority:</a:t>
                      </a:r>
                    </a:p>
                    <a:p>
                      <a:pPr marL="285750" lvl="0" indent="-285750">
                        <a:spcAft>
                          <a:spcPts val="0"/>
                        </a:spcAft>
                        <a:buFont typeface="Arial" panose="020B0604020202020204" pitchFamily="34" charset="0"/>
                        <a:buChar char="•"/>
                      </a:pPr>
                      <a:r>
                        <a:rPr lang="en-GB" sz="1500" b="1"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Kind, inclusive and accessible communication</a:t>
                      </a:r>
                      <a:r>
                        <a:rPr lang="en-GB" sz="15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proactive updates while people are waiting and accessible information</a:t>
                      </a:r>
                    </a:p>
                    <a:p>
                      <a:pPr marL="285750" lvl="0" indent="-285750">
                        <a:spcAft>
                          <a:spcPts val="0"/>
                        </a:spcAft>
                        <a:buFont typeface="Arial" panose="020B0604020202020204" pitchFamily="34" charset="0"/>
                        <a:buChar char="•"/>
                      </a:pPr>
                      <a:r>
                        <a:rPr lang="en-GB" sz="1500" b="1"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Clear and effective systems and processes</a:t>
                      </a:r>
                      <a:r>
                        <a:rPr lang="en-GB" sz="15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to simplify and standardise where it matters to reduce delays and duplication </a:t>
                      </a:r>
                    </a:p>
                    <a:p>
                      <a:pPr marL="285750" lvl="0" indent="-285750">
                        <a:spcAft>
                          <a:spcPts val="0"/>
                        </a:spcAft>
                        <a:buFont typeface="Arial" panose="020B0604020202020204" pitchFamily="34" charset="0"/>
                        <a:buChar char="•"/>
                      </a:pPr>
                      <a:r>
                        <a:rPr lang="en-GB" sz="1500" b="1"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Digital tools and useful information</a:t>
                      </a:r>
                      <a:r>
                        <a:rPr lang="en-GB" sz="15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joined-up information, visibility of waits, and good quality outcomes data (CHS outcomes and DIALOG)</a:t>
                      </a:r>
                    </a:p>
                    <a:p>
                      <a:pPr marL="285750" lvl="0" indent="-285750">
                        <a:spcAft>
                          <a:spcPts val="0"/>
                        </a:spcAft>
                        <a:buFont typeface="Arial" panose="020B0604020202020204" pitchFamily="34" charset="0"/>
                        <a:buChar char="•"/>
                      </a:pPr>
                      <a:r>
                        <a:rPr lang="en-GB" sz="1500" b="1"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 culture of continuous improvement and innovation: </a:t>
                      </a:r>
                      <a:r>
                        <a:rPr lang="en-GB" sz="1500" b="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helping</a:t>
                      </a:r>
                      <a:r>
                        <a:rPr lang="en-GB" sz="15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to reduce unwarranted variation and make sure what works in one place becomes strength everywhere.</a:t>
                      </a:r>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2097060"/>
                  </a:ext>
                </a:extLst>
              </a:tr>
            </a:tbl>
          </a:graphicData>
        </a:graphic>
      </p:graphicFrame>
    </p:spTree>
    <p:extLst>
      <p:ext uri="{BB962C8B-B14F-4D97-AF65-F5344CB8AC3E}">
        <p14:creationId xmlns:p14="http://schemas.microsoft.com/office/powerpoint/2010/main" val="3621368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F7C6-8765-3677-40A8-F1AA6165F77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AAD2BB8-98EC-2A70-9370-C86C7C963AE8}"/>
              </a:ext>
            </a:extLst>
          </p:cNvPr>
          <p:cNvSpPr>
            <a:spLocks noGrp="1"/>
          </p:cNvSpPr>
          <p:nvPr>
            <p:ph type="body" sz="quarter" idx="12"/>
          </p:nvPr>
        </p:nvSpPr>
        <p:spPr>
          <a:xfrm>
            <a:off x="422185" y="190691"/>
            <a:ext cx="9214102" cy="723709"/>
          </a:xfrm>
        </p:spPr>
        <p:txBody>
          <a:bodyPr vert="horz" lIns="91440" tIns="45720" rIns="91440" bIns="45720" rtlCol="0" anchor="t">
            <a:normAutofit fontScale="77500" lnSpcReduction="20000"/>
          </a:bodyPr>
          <a:lstStyle/>
          <a:p>
            <a:r>
              <a:rPr lang="en-GB" sz="3200" b="1" dirty="0">
                <a:latin typeface="Calibri" panose="020F0502020204030204" pitchFamily="34" charset="0"/>
                <a:ea typeface="Calibri" panose="020F0502020204030204" pitchFamily="34" charset="0"/>
                <a:cs typeface="Calibri" panose="020F0502020204030204" pitchFamily="34" charset="0"/>
              </a:rPr>
              <a:t>3. What the new strategy means for care at ELFT </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3200" b="1" noProof="0" dirty="0">
                <a:latin typeface="Calibri" panose="020F0502020204030204" pitchFamily="34" charset="0"/>
                <a:ea typeface="Calibri" panose="020F0502020204030204" pitchFamily="34" charset="0"/>
                <a:cs typeface="Calibri" panose="020F0502020204030204" pitchFamily="34" charset="0"/>
              </a:rPr>
              <a:t>- </a:t>
            </a:r>
            <a:r>
              <a:rPr lang="en-GB" sz="3200" b="1" dirty="0">
                <a:latin typeface="Calibri" panose="020F0502020204030204" pitchFamily="34" charset="0"/>
                <a:ea typeface="Calibri" panose="020F0502020204030204" pitchFamily="34" charset="0"/>
                <a:cs typeface="Calibri" panose="020F0502020204030204" pitchFamily="34" charset="0"/>
              </a:rPr>
              <a:t>Make ELFT a place where people can do their best work</a:t>
            </a:r>
            <a:endParaRPr lang="en-GB"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2E86BE1D-B269-5BB8-5652-48FCC98AC7D3}"/>
              </a:ext>
            </a:extLst>
          </p:cNvPr>
          <p:cNvGraphicFramePr>
            <a:graphicFrameLocks noGrp="1"/>
          </p:cNvGraphicFramePr>
          <p:nvPr>
            <p:extLst>
              <p:ext uri="{D42A27DB-BD31-4B8C-83A1-F6EECF244321}">
                <p14:modId xmlns:p14="http://schemas.microsoft.com/office/powerpoint/2010/main" val="1903326655"/>
              </p:ext>
            </p:extLst>
          </p:nvPr>
        </p:nvGraphicFramePr>
        <p:xfrm>
          <a:off x="9293" y="972820"/>
          <a:ext cx="12191991" cy="5821680"/>
        </p:xfrm>
        <a:graphic>
          <a:graphicData uri="http://schemas.openxmlformats.org/drawingml/2006/table">
            <a:tbl>
              <a:tblPr firstRow="1" bandRow="1">
                <a:tableStyleId>{93296810-A885-4BE3-A3E7-6D5BEEA58F35}</a:tableStyleId>
              </a:tblPr>
              <a:tblGrid>
                <a:gridCol w="2997199">
                  <a:extLst>
                    <a:ext uri="{9D8B030D-6E8A-4147-A177-3AD203B41FA5}">
                      <a16:colId xmlns:a16="http://schemas.microsoft.com/office/drawing/2014/main" val="3588331218"/>
                    </a:ext>
                  </a:extLst>
                </a:gridCol>
                <a:gridCol w="3505199">
                  <a:extLst>
                    <a:ext uri="{9D8B030D-6E8A-4147-A177-3AD203B41FA5}">
                      <a16:colId xmlns:a16="http://schemas.microsoft.com/office/drawing/2014/main" val="1011069984"/>
                    </a:ext>
                  </a:extLst>
                </a:gridCol>
                <a:gridCol w="5689593">
                  <a:extLst>
                    <a:ext uri="{9D8B030D-6E8A-4147-A177-3AD203B41FA5}">
                      <a16:colId xmlns:a16="http://schemas.microsoft.com/office/drawing/2014/main" val="4010632304"/>
                    </a:ext>
                  </a:extLst>
                </a:gridCol>
              </a:tblGrid>
              <a:tr h="485643">
                <a:tc gridSpan="3">
                  <a:txBody>
                    <a:bodyPr/>
                    <a:lstStyle/>
                    <a:p>
                      <a:pPr marL="0" lvl="0" indent="0">
                        <a:buNone/>
                      </a:pPr>
                      <a:r>
                        <a:rPr lang="en-GB" sz="1600" b="1" i="0" u="none" strike="noStrike" noProof="0">
                          <a:solidFill>
                            <a:srgbClr val="FFFFFF"/>
                          </a:solidFill>
                          <a:latin typeface="Calibri"/>
                          <a:ea typeface="Calibri"/>
                          <a:cs typeface="Calibri"/>
                        </a:rPr>
                        <a:t>What this means in practice:</a:t>
                      </a:r>
                    </a:p>
                    <a:p>
                      <a:pPr marL="179070" lvl="0" indent="-179070">
                        <a:buNone/>
                      </a:pPr>
                      <a:r>
                        <a:rPr lang="en-GB" sz="1500" b="0" i="0" u="none" strike="noStrike" noProof="0" dirty="0">
                          <a:solidFill>
                            <a:srgbClr val="FFFFFF"/>
                          </a:solidFill>
                          <a:latin typeface="Calibri"/>
                          <a:ea typeface="Calibri"/>
                          <a:cs typeface="Calibri"/>
                        </a:rPr>
                        <a:t>• Staff have more time to care, with less time spent on workarounds, duplicated </a:t>
                      </a:r>
                      <a:r>
                        <a:rPr lang="en-GB" sz="1500" b="0" i="0" u="none" strike="noStrike" noProof="0">
                          <a:solidFill>
                            <a:srgbClr val="FFFFFF"/>
                          </a:solidFill>
                          <a:latin typeface="Calibri"/>
                          <a:ea typeface="Calibri"/>
                          <a:cs typeface="Calibri"/>
                        </a:rPr>
                        <a:t>tasks,</a:t>
                      </a:r>
                      <a:r>
                        <a:rPr lang="en-GB" sz="1500" b="0" i="0" u="none" strike="noStrike" noProof="0" dirty="0">
                          <a:solidFill>
                            <a:srgbClr val="FFFFFF"/>
                          </a:solidFill>
                          <a:latin typeface="Calibri"/>
                          <a:ea typeface="Calibri"/>
                          <a:cs typeface="Calibri"/>
                        </a:rPr>
                        <a:t> and unnecessary administration</a:t>
                      </a:r>
                      <a:endParaRPr lang="en-US" sz="1500" b="1" i="0" u="none" strike="noStrike" noProof="0" dirty="0">
                        <a:solidFill>
                          <a:srgbClr val="FFFFFF"/>
                        </a:solidFill>
                        <a:latin typeface="Calibri"/>
                        <a:ea typeface="Calibri"/>
                        <a:cs typeface="Calibri"/>
                      </a:endParaRPr>
                    </a:p>
                    <a:p>
                      <a:pPr marL="179070" lvl="0" indent="-179070">
                        <a:buNone/>
                      </a:pPr>
                      <a:r>
                        <a:rPr lang="en-GB" sz="1500" b="0" i="0" u="none" strike="noStrike" noProof="0" dirty="0">
                          <a:solidFill>
                            <a:srgbClr val="FFFFFF"/>
                          </a:solidFill>
                          <a:latin typeface="Calibri"/>
                          <a:ea typeface="Calibri"/>
                          <a:cs typeface="Calibri"/>
                        </a:rPr>
                        <a:t>• Supervision, development, and support are equitable, consistent, and protected. Key capabilities grow over time, including leadership skills.</a:t>
                      </a:r>
                    </a:p>
                    <a:p>
                      <a:pPr marL="179070" lvl="0" indent="-179070">
                        <a:buNone/>
                      </a:pPr>
                      <a:r>
                        <a:rPr lang="en-GB" sz="1500" b="0" i="0" u="none" strike="noStrike" noProof="0">
                          <a:solidFill>
                            <a:srgbClr val="FFFFFF"/>
                          </a:solidFill>
                          <a:latin typeface="Calibri"/>
                          <a:ea typeface="Calibri"/>
                          <a:cs typeface="Calibri"/>
                        </a:rPr>
                        <a:t>• When people raise concerns or share ideas, they see what changed, or they understand why it could not.</a:t>
                      </a:r>
                      <a:endParaRPr lang="en-US" sz="1500" b="1" i="0" u="none" strike="noStrike" noProof="0">
                        <a:solidFill>
                          <a:srgbClr val="FFFFFF"/>
                        </a:solidFill>
                        <a:latin typeface="Calibri"/>
                        <a:ea typeface="Calibri"/>
                        <a:cs typeface="Calibri"/>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6070791"/>
                  </a:ext>
                </a:extLst>
              </a:tr>
              <a:tr h="529802">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service users and carers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staff and teams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Our ambitions for 2031 are…</a:t>
                      </a:r>
                    </a:p>
                  </a:txBody>
                  <a:tcPr anchor="ctr"/>
                </a:tc>
                <a:extLst>
                  <a:ext uri="{0D108BD9-81ED-4DB2-BD59-A6C34878D82A}">
                    <a16:rowId xmlns:a16="http://schemas.microsoft.com/office/drawing/2014/main" val="3392850175"/>
                  </a:ext>
                </a:extLst>
              </a:tr>
              <a:tr h="641641">
                <a:tc>
                  <a:txBody>
                    <a:bodyPr/>
                    <a:lstStyle/>
                    <a:p>
                      <a:pPr marL="0" lvl="0" indent="0">
                        <a:lnSpc>
                          <a:spcPct val="100000"/>
                        </a:lnSpc>
                        <a:spcAft>
                          <a:spcPts val="600"/>
                        </a:spcAft>
                        <a:buFont typeface="Symbol" panose="05050102010706020507" pitchFamily="18" charset="2"/>
                        <a:buNone/>
                      </a:pPr>
                      <a:r>
                        <a:rPr lang="en-GB" sz="1500" b="0" i="0" u="none" strike="noStrike" noProof="0" dirty="0">
                          <a:solidFill>
                            <a:srgbClr val="000000"/>
                          </a:solidFill>
                          <a:effectLst/>
                          <a:latin typeface="Calibri"/>
                          <a:ea typeface="Calibri"/>
                          <a:cs typeface="Calibri"/>
                        </a:rPr>
                        <a:t>“I feel like staff have the time to really </a:t>
                      </a:r>
                      <a:r>
                        <a:rPr lang="en-GB" sz="1500" b="0" i="0" u="none" strike="noStrike" kern="1200" noProof="0" dirty="0">
                          <a:solidFill>
                            <a:srgbClr val="000000"/>
                          </a:solidFill>
                          <a:effectLst/>
                          <a:latin typeface="Calibri"/>
                          <a:ea typeface="Calibri"/>
                          <a:cs typeface="Calibri"/>
                        </a:rPr>
                        <a:t>listen to me and understand what matters to me.”</a:t>
                      </a:r>
                      <a:endParaRPr lang="en-US" sz="1500" b="0" i="0" u="none" strike="noStrike" kern="1200" dirty="0">
                        <a:solidFill>
                          <a:srgbClr val="000000"/>
                        </a:solidFill>
                        <a:effectLst/>
                        <a:latin typeface="Calibri"/>
                        <a:ea typeface="Calibri"/>
                        <a:cs typeface="Calibri"/>
                      </a:endParaRPr>
                    </a:p>
                    <a:p>
                      <a:pPr lvl="0" algn="l">
                        <a:lnSpc>
                          <a:spcPct val="100000"/>
                        </a:lnSpc>
                        <a:spcBef>
                          <a:spcPts val="0"/>
                        </a:spcBef>
                        <a:spcAft>
                          <a:spcPts val="600"/>
                        </a:spcAft>
                        <a:buNone/>
                      </a:pPr>
                      <a:r>
                        <a:rPr lang="en-GB" sz="1500" b="0" i="0" u="none" strike="noStrike" kern="1200" noProof="0" dirty="0">
                          <a:solidFill>
                            <a:srgbClr val="000000"/>
                          </a:solidFill>
                          <a:effectLst/>
                          <a:latin typeface="Calibri"/>
                          <a:ea typeface="Calibri"/>
                          <a:cs typeface="Calibri"/>
                        </a:rPr>
                        <a:t>“I know the people who help me, and they remember me.”</a:t>
                      </a:r>
                      <a:endParaRPr lang="en-GB" sz="1500" b="0" i="0" u="none" strike="noStrike" kern="1200" dirty="0">
                        <a:solidFill>
                          <a:srgbClr val="000000"/>
                        </a:solidFill>
                        <a:effectLst/>
                        <a:latin typeface="Calibri"/>
                        <a:ea typeface="Calibri"/>
                        <a:cs typeface="Calibri"/>
                      </a:endParaRPr>
                    </a:p>
                    <a:p>
                      <a:pPr lvl="0" algn="l">
                        <a:lnSpc>
                          <a:spcPct val="100000"/>
                        </a:lnSpc>
                        <a:spcBef>
                          <a:spcPts val="0"/>
                        </a:spcBef>
                        <a:spcAft>
                          <a:spcPts val="600"/>
                        </a:spcAft>
                        <a:buNone/>
                      </a:pPr>
                      <a:r>
                        <a:rPr lang="en-GB" sz="1500" b="0" i="0" u="none" strike="noStrike" kern="1200" noProof="0" dirty="0">
                          <a:solidFill>
                            <a:srgbClr val="000000"/>
                          </a:solidFill>
                          <a:effectLst/>
                          <a:latin typeface="Calibri"/>
                          <a:ea typeface="Calibri"/>
                          <a:cs typeface="Calibri"/>
                        </a:rPr>
                        <a:t>“People follow through on what they say they will do.”</a:t>
                      </a:r>
                      <a:endParaRPr lang="en-GB" sz="1500" b="0" i="0" u="none" strike="noStrike" kern="1200" dirty="0">
                        <a:solidFill>
                          <a:srgbClr val="000000"/>
                        </a:solidFill>
                        <a:effectLst/>
                        <a:latin typeface="Calibri"/>
                        <a:ea typeface="Calibri"/>
                        <a:cs typeface="Calibri"/>
                      </a:endParaRPr>
                    </a:p>
                    <a:p>
                      <a:pPr lvl="0" algn="l">
                        <a:lnSpc>
                          <a:spcPct val="100000"/>
                        </a:lnSpc>
                        <a:spcBef>
                          <a:spcPts val="0"/>
                        </a:spcBef>
                        <a:spcAft>
                          <a:spcPts val="600"/>
                        </a:spcAft>
                        <a:buNone/>
                      </a:pPr>
                      <a:r>
                        <a:rPr lang="en-GB" sz="1500" b="0" i="0" u="none" strike="noStrike" kern="1200" noProof="0" dirty="0">
                          <a:solidFill>
                            <a:srgbClr val="000000"/>
                          </a:solidFill>
                          <a:effectLst/>
                          <a:latin typeface="Calibri"/>
                          <a:ea typeface="Calibri"/>
                          <a:cs typeface="Calibri"/>
                        </a:rPr>
                        <a:t>“I get clear updates and communication that I can understand, including when I’m waiting.”</a:t>
                      </a:r>
                      <a:endParaRPr lang="en-GB" sz="1500" b="0" i="0" u="none" strike="noStrike" kern="1200" dirty="0">
                        <a:solidFill>
                          <a:srgbClr val="000000"/>
                        </a:solidFill>
                        <a:effectLst/>
                        <a:latin typeface="Calibri"/>
                        <a:ea typeface="Calibri"/>
                        <a:cs typeface="Calibri"/>
                      </a:endParaRPr>
                    </a:p>
                  </a:txBody>
                  <a:tcPr/>
                </a:tc>
                <a:tc>
                  <a:txBody>
                    <a:bodyPr/>
                    <a:lstStyle/>
                    <a:p>
                      <a:pPr marL="0" lvl="0" indent="0">
                        <a:lnSpc>
                          <a:spcPct val="100000"/>
                        </a:lnSpc>
                        <a:spcAft>
                          <a:spcPts val="600"/>
                        </a:spcAft>
                        <a:buNone/>
                      </a:pPr>
                      <a:r>
                        <a:rPr lang="en-GB" sz="1500" b="0" i="0" u="none" strike="noStrike" noProof="0" dirty="0">
                          <a:solidFill>
                            <a:srgbClr val="000000"/>
                          </a:solidFill>
                          <a:effectLst/>
                          <a:latin typeface="Calibri"/>
                          <a:ea typeface="Calibri"/>
                          <a:cs typeface="Calibri"/>
                        </a:rPr>
                        <a:t>“I can spend my time helping people, not fighting the system.”</a:t>
                      </a:r>
                    </a:p>
                    <a:p>
                      <a:pPr marL="0" lvl="0" indent="0">
                        <a:lnSpc>
                          <a:spcPct val="100000"/>
                        </a:lnSpc>
                        <a:spcAft>
                          <a:spcPts val="600"/>
                        </a:spcAft>
                        <a:buNone/>
                      </a:pPr>
                      <a:r>
                        <a:rPr lang="en-GB" sz="1500" b="0" i="0" u="none" strike="noStrike" noProof="0" dirty="0">
                          <a:solidFill>
                            <a:srgbClr val="000000"/>
                          </a:solidFill>
                          <a:effectLst/>
                          <a:latin typeface="Calibri"/>
                          <a:ea typeface="Calibri"/>
                          <a:cs typeface="Calibri"/>
                        </a:rPr>
                        <a:t>“When I raise a problem, something happens — and I can see what changed.”</a:t>
                      </a:r>
                      <a:endParaRPr lang="en-US" sz="1500" b="0" i="0" u="none" strike="noStrike" noProof="0" dirty="0">
                        <a:solidFill>
                          <a:srgbClr val="000000"/>
                        </a:solidFill>
                        <a:effectLst/>
                        <a:latin typeface="Calibri"/>
                        <a:ea typeface="Calibri"/>
                        <a:cs typeface="Calibri"/>
                      </a:endParaRPr>
                    </a:p>
                    <a:p>
                      <a:pPr marL="0" lvl="0" indent="0">
                        <a:lnSpc>
                          <a:spcPct val="100000"/>
                        </a:lnSpc>
                        <a:spcAft>
                          <a:spcPts val="600"/>
                        </a:spcAft>
                        <a:buNone/>
                      </a:pPr>
                      <a:r>
                        <a:rPr lang="en-GB" sz="1500" b="0" i="0" u="none" strike="noStrike" noProof="0" dirty="0">
                          <a:solidFill>
                            <a:srgbClr val="000000"/>
                          </a:solidFill>
                          <a:effectLst/>
                          <a:latin typeface="Calibri"/>
                          <a:ea typeface="Calibri"/>
                          <a:cs typeface="Calibri"/>
                        </a:rPr>
                        <a:t>“I understand what matters most, and I’m not being asked to do everything at once.”</a:t>
                      </a:r>
                      <a:endParaRPr lang="en-US" sz="1500" b="0" i="0" u="none" strike="noStrike" noProof="0" dirty="0">
                        <a:solidFill>
                          <a:srgbClr val="000000"/>
                        </a:solidFill>
                        <a:effectLst/>
                        <a:latin typeface="Calibri"/>
                        <a:ea typeface="Calibri"/>
                        <a:cs typeface="Calibri"/>
                      </a:endParaRPr>
                    </a:p>
                    <a:p>
                      <a:pPr marL="0" lvl="0" indent="0">
                        <a:lnSpc>
                          <a:spcPct val="100000"/>
                        </a:lnSpc>
                        <a:spcAft>
                          <a:spcPts val="600"/>
                        </a:spcAft>
                        <a:buNone/>
                      </a:pPr>
                      <a:r>
                        <a:rPr lang="en-GB" sz="1500" b="0" i="0" u="none" strike="noStrike" noProof="0" dirty="0">
                          <a:solidFill>
                            <a:srgbClr val="000000"/>
                          </a:solidFill>
                          <a:effectLst/>
                          <a:latin typeface="Calibri"/>
                          <a:ea typeface="Calibri"/>
                          <a:cs typeface="Calibri"/>
                        </a:rPr>
                        <a:t>“My role is clear and makes good use of my skills, and I’m supported to build new skills and take the next step in my career.”</a:t>
                      </a:r>
                      <a:endParaRPr lang="en-US" sz="1500" b="0" i="0" u="none" strike="noStrike" noProof="0" dirty="0">
                        <a:solidFill>
                          <a:srgbClr val="000000"/>
                        </a:solidFill>
                        <a:effectLst/>
                        <a:latin typeface="Calibri"/>
                        <a:ea typeface="Calibri"/>
                        <a:cs typeface="Calibri"/>
                      </a:endParaRPr>
                    </a:p>
                    <a:p>
                      <a:pPr marL="0" lvl="0" indent="0">
                        <a:lnSpc>
                          <a:spcPct val="100000"/>
                        </a:lnSpc>
                        <a:spcAft>
                          <a:spcPts val="600"/>
                        </a:spcAft>
                        <a:buNone/>
                      </a:pPr>
                      <a:r>
                        <a:rPr lang="en-GB" sz="1500" b="0" i="0" u="none" strike="noStrike" noProof="0" dirty="0">
                          <a:solidFill>
                            <a:srgbClr val="000000"/>
                          </a:solidFill>
                          <a:effectLst/>
                          <a:latin typeface="Calibri"/>
                          <a:ea typeface="Calibri"/>
                          <a:cs typeface="Calibri"/>
                        </a:rPr>
                        <a:t>“ELFT cares about my health and wellbeing.”</a:t>
                      </a:r>
                      <a:endParaRPr lang="en-GB" b="0" i="0" u="none" strike="noStrike" dirty="0">
                        <a:solidFill>
                          <a:srgbClr val="000000"/>
                        </a:solidFill>
                      </a:endParaRPr>
                    </a:p>
                  </a:txBody>
                  <a:tcPr/>
                </a:tc>
                <a:tc>
                  <a:txBody>
                    <a:bodyPr/>
                    <a:lstStyle/>
                    <a:p>
                      <a:pPr marL="342900" lvl="0" indent="-342900">
                        <a:lnSpc>
                          <a:spcPct val="100000"/>
                        </a:lnSpc>
                        <a:spcAft>
                          <a:spcPts val="600"/>
                        </a:spcAft>
                        <a:buClr>
                          <a:srgbClr val="000000"/>
                        </a:buClr>
                        <a:buFont typeface="Arial" panose="020B0604020202020204" pitchFamily="34" charset="0"/>
                        <a:buChar char="•"/>
                      </a:pPr>
                      <a:r>
                        <a:rPr lang="en-GB" sz="1500" b="0" i="0" u="none" strike="noStrike" noProof="0" dirty="0">
                          <a:solidFill>
                            <a:srgbClr val="000000"/>
                          </a:solidFill>
                          <a:effectLst/>
                          <a:latin typeface="Calibri"/>
                          <a:ea typeface="Calibri"/>
                          <a:cs typeface="Calibri"/>
                        </a:rPr>
                        <a:t>To enable people to work to the top of their competence and reach their potential, through good role design, skill mix, development routes and career pathways</a:t>
                      </a:r>
                      <a:endParaRPr lang="en-US" sz="1500" b="0" i="0" u="none" strike="noStrike" noProof="0" dirty="0">
                        <a:solidFill>
                          <a:srgbClr val="000000"/>
                        </a:solidFill>
                        <a:effectLst/>
                        <a:latin typeface="Calibri"/>
                        <a:ea typeface="Calibri"/>
                        <a:cs typeface="Calibri"/>
                      </a:endParaRPr>
                    </a:p>
                    <a:p>
                      <a:pPr marL="342900" lvl="0" indent="-342900">
                        <a:lnSpc>
                          <a:spcPct val="100000"/>
                        </a:lnSpc>
                        <a:spcAft>
                          <a:spcPts val="600"/>
                        </a:spcAft>
                        <a:buClr>
                          <a:srgbClr val="000000"/>
                        </a:buClr>
                        <a:buFont typeface="Arial" panose="020B0604020202020204" pitchFamily="34" charset="0"/>
                        <a:buChar char="•"/>
                      </a:pPr>
                      <a:r>
                        <a:rPr lang="en-GB" sz="1500" b="0" i="0" u="none" strike="noStrike" noProof="0" dirty="0">
                          <a:solidFill>
                            <a:srgbClr val="000000"/>
                          </a:solidFill>
                          <a:effectLst/>
                          <a:latin typeface="Calibri"/>
                          <a:ea typeface="Calibri"/>
                          <a:cs typeface="Calibri"/>
                        </a:rPr>
                        <a:t>To make supervision, training and development routine and reliable, and to be assured that opportunities to grow, learn and develop are equitable across groups.</a:t>
                      </a:r>
                      <a:endParaRPr lang="en-US" sz="1500" b="0" i="0" u="none" strike="noStrike" noProof="0" dirty="0">
                        <a:solidFill>
                          <a:srgbClr val="000000"/>
                        </a:solidFill>
                        <a:effectLst/>
                        <a:latin typeface="Calibri"/>
                        <a:ea typeface="Calibri"/>
                        <a:cs typeface="Calibri"/>
                      </a:endParaRPr>
                    </a:p>
                    <a:p>
                      <a:pPr marL="342900" lvl="0" indent="-342900">
                        <a:lnSpc>
                          <a:spcPct val="100000"/>
                        </a:lnSpc>
                        <a:spcAft>
                          <a:spcPts val="600"/>
                        </a:spcAft>
                        <a:buClr>
                          <a:srgbClr val="000000"/>
                        </a:buClr>
                        <a:buFont typeface="Arial" panose="020B0604020202020204" pitchFamily="34" charset="0"/>
                        <a:buChar char="•"/>
                      </a:pPr>
                      <a:r>
                        <a:rPr lang="en-GB" sz="1500" b="0" i="0" u="none" strike="noStrike" noProof="0" dirty="0">
                          <a:solidFill>
                            <a:srgbClr val="000000"/>
                          </a:solidFill>
                          <a:effectLst/>
                          <a:latin typeface="Calibri"/>
                          <a:ea typeface="Calibri"/>
                          <a:cs typeface="Calibri"/>
                        </a:rPr>
                        <a:t>To have embedded ‘freedom within a framework’, so teams can learn from each other and make deliberate choices about what to prioritise and what to stop.</a:t>
                      </a:r>
                    </a:p>
                    <a:p>
                      <a:pPr marL="342900" lvl="0" indent="-342900">
                        <a:lnSpc>
                          <a:spcPct val="100000"/>
                        </a:lnSpc>
                        <a:spcAft>
                          <a:spcPts val="600"/>
                        </a:spcAft>
                        <a:buClr>
                          <a:srgbClr val="000000"/>
                        </a:buClr>
                        <a:buFont typeface="Arial" panose="020B0604020202020204" pitchFamily="34" charset="0"/>
                        <a:buChar char="•"/>
                      </a:pPr>
                      <a:r>
                        <a:rPr lang="en-GB" sz="1500" b="0" i="0" u="none" strike="noStrike" noProof="0" dirty="0">
                          <a:solidFill>
                            <a:srgbClr val="000000"/>
                          </a:solidFill>
                          <a:effectLst/>
                          <a:latin typeface="Calibri"/>
                          <a:ea typeface="Calibri"/>
                          <a:cs typeface="Calibri"/>
                        </a:rPr>
                        <a:t>To make kindness, care, respect and inclusion visible in day-to-day behaviours, and reflected in people’s experience of care.</a:t>
                      </a:r>
                    </a:p>
                  </a:txBody>
                  <a:tcPr/>
                </a:tc>
                <a:extLst>
                  <a:ext uri="{0D108BD9-81ED-4DB2-BD59-A6C34878D82A}">
                    <a16:rowId xmlns:a16="http://schemas.microsoft.com/office/drawing/2014/main" val="817128951"/>
                  </a:ext>
                </a:extLst>
              </a:tr>
              <a:tr h="641641">
                <a:tc gridSpan="3">
                  <a:txBody>
                    <a:bodyPr/>
                    <a:lstStyle/>
                    <a:p>
                      <a:pPr>
                        <a:spcAft>
                          <a:spcPts val="600"/>
                        </a:spcAft>
                      </a:pPr>
                      <a:r>
                        <a:rPr lang="en-GB" sz="1500" b="1" noProof="0" dirty="0">
                          <a:latin typeface="Calibri" panose="020F0502020204030204" pitchFamily="34" charset="0"/>
                          <a:ea typeface="Calibri" panose="020F0502020204030204" pitchFamily="34" charset="0"/>
                          <a:cs typeface="Calibri" panose="020F0502020204030204" pitchFamily="34" charset="0"/>
                        </a:rPr>
                        <a:t>Essentials for the journey ahead that most support this priority:</a:t>
                      </a:r>
                    </a:p>
                    <a:p>
                      <a:pPr marL="342900" lvl="0" indent="-342900">
                        <a:lnSpc>
                          <a:spcPct val="100000"/>
                        </a:lnSpc>
                        <a:buClr>
                          <a:srgbClr val="000000"/>
                        </a:buClr>
                        <a:buFont typeface="Arial" panose="020B0604020202020204" pitchFamily="34" charset="0"/>
                        <a:buChar char="•"/>
                      </a:pPr>
                      <a:r>
                        <a:rPr lang="en-GB" sz="1500" b="1" i="0" u="none" strike="noStrike" kern="1200" noProof="0" dirty="0">
                          <a:solidFill>
                            <a:srgbClr val="000000"/>
                          </a:solidFill>
                          <a:effectLst/>
                          <a:latin typeface="Calibri"/>
                          <a:ea typeface="Calibri"/>
                          <a:cs typeface="Calibri"/>
                        </a:rPr>
                        <a:t>A well-planned, supported workforce:</a:t>
                      </a:r>
                      <a:r>
                        <a:rPr lang="en-GB" sz="1500" b="0" i="0" u="none" strike="noStrike" kern="1200" noProof="0" dirty="0">
                          <a:solidFill>
                            <a:srgbClr val="000000"/>
                          </a:solidFill>
                          <a:effectLst/>
                          <a:latin typeface="Calibri"/>
                          <a:ea typeface="Calibri"/>
                          <a:cs typeface="Calibri"/>
                        </a:rPr>
                        <a:t> including workforce planning, quality supervision, development, role clarity and OD / capability building</a:t>
                      </a:r>
                      <a:endParaRPr lang="en-US" sz="1500" b="0" i="0" u="none" strike="noStrike" kern="1200" noProof="0" dirty="0">
                        <a:solidFill>
                          <a:srgbClr val="000000"/>
                        </a:solidFill>
                        <a:effectLst/>
                        <a:latin typeface="Calibri"/>
                        <a:ea typeface="Calibri"/>
                        <a:cs typeface="Calibri"/>
                      </a:endParaRPr>
                    </a:p>
                    <a:p>
                      <a:pPr marL="342900" lvl="0" indent="-342900">
                        <a:lnSpc>
                          <a:spcPct val="100000"/>
                        </a:lnSpc>
                        <a:spcAft>
                          <a:spcPts val="0"/>
                        </a:spcAft>
                        <a:buClr>
                          <a:srgbClr val="000000"/>
                        </a:buClr>
                        <a:buFont typeface="Arial" panose="020B0604020202020204" pitchFamily="34" charset="0"/>
                        <a:buChar char="•"/>
                      </a:pPr>
                      <a:r>
                        <a:rPr lang="en-GB" sz="1500" b="1" i="0" u="none" strike="noStrike" kern="1200" noProof="0" dirty="0">
                          <a:solidFill>
                            <a:srgbClr val="000000"/>
                          </a:solidFill>
                          <a:effectLst/>
                          <a:latin typeface="Calibri"/>
                          <a:ea typeface="Calibri"/>
                          <a:cs typeface="Calibri"/>
                        </a:rPr>
                        <a:t>Kind, inclusive and accessible communication</a:t>
                      </a:r>
                      <a:r>
                        <a:rPr lang="en-GB" sz="1500" b="0" i="0" u="none" strike="noStrike" kern="1200" noProof="0" dirty="0">
                          <a:solidFill>
                            <a:srgbClr val="000000"/>
                          </a:solidFill>
                          <a:effectLst/>
                          <a:latin typeface="Calibri"/>
                          <a:ea typeface="Calibri"/>
                          <a:cs typeface="Calibri"/>
                        </a:rPr>
                        <a:t>: to help people feel connected, learn from others, and see that their feedback is taken seriously</a:t>
                      </a:r>
                      <a:endParaRPr lang="en-US" sz="1500" b="0" i="0" u="none" strike="noStrike" kern="1200" noProof="0" dirty="0">
                        <a:solidFill>
                          <a:srgbClr val="000000"/>
                        </a:solidFill>
                        <a:effectLst/>
                        <a:latin typeface="Calibri"/>
                        <a:ea typeface="Calibri"/>
                        <a:cs typeface="Calibri"/>
                      </a:endParaRPr>
                    </a:p>
                    <a:p>
                      <a:pPr marL="342900" lvl="0" indent="-342900">
                        <a:lnSpc>
                          <a:spcPct val="100000"/>
                        </a:lnSpc>
                        <a:spcAft>
                          <a:spcPts val="0"/>
                        </a:spcAft>
                        <a:buClr>
                          <a:srgbClr val="000000"/>
                        </a:buClr>
                        <a:buFont typeface="Arial" panose="020B0604020202020204" pitchFamily="34" charset="0"/>
                        <a:buChar char="•"/>
                      </a:pPr>
                      <a:r>
                        <a:rPr lang="en-GB" sz="1500" b="1" i="0" u="none" strike="noStrike" kern="1200" noProof="0" dirty="0">
                          <a:solidFill>
                            <a:srgbClr val="000000"/>
                          </a:solidFill>
                          <a:effectLst/>
                          <a:latin typeface="Calibri"/>
                          <a:ea typeface="Calibri"/>
                          <a:cs typeface="Calibri"/>
                        </a:rPr>
                        <a:t>Clear and effective systems and processes:</a:t>
                      </a:r>
                      <a:r>
                        <a:rPr lang="en-GB" sz="1500" b="0" i="0" u="none" strike="noStrike" kern="1200" noProof="0" dirty="0">
                          <a:solidFill>
                            <a:srgbClr val="000000"/>
                          </a:solidFill>
                          <a:effectLst/>
                          <a:latin typeface="Calibri"/>
                          <a:ea typeface="Calibri"/>
                          <a:cs typeface="Calibri"/>
                        </a:rPr>
                        <a:t> removing friction and ensuring staff time is not consumed by unnecessary tasks</a:t>
                      </a:r>
                    </a:p>
                    <a:p>
                      <a:pPr marL="342900" lvl="0" indent="-342900">
                        <a:lnSpc>
                          <a:spcPct val="100000"/>
                        </a:lnSpc>
                        <a:spcAft>
                          <a:spcPts val="0"/>
                        </a:spcAft>
                        <a:buClr>
                          <a:srgbClr val="000000"/>
                        </a:buClr>
                        <a:buFont typeface="Arial" panose="020B0604020202020204" pitchFamily="34" charset="0"/>
                        <a:buChar char="•"/>
                      </a:pPr>
                      <a:r>
                        <a:rPr lang="en-GB" sz="1500" b="1" i="0" u="none" strike="noStrike" kern="1200" noProof="0" dirty="0">
                          <a:solidFill>
                            <a:srgbClr val="000000"/>
                          </a:solidFill>
                          <a:effectLst/>
                          <a:latin typeface="Calibri"/>
                          <a:ea typeface="Calibri"/>
                          <a:cs typeface="Calibri"/>
                        </a:rPr>
                        <a:t>Digital tools and useful information:</a:t>
                      </a:r>
                      <a:r>
                        <a:rPr lang="en-GB" sz="1500" b="0" i="0" u="none" strike="noStrike" kern="1200" noProof="0" dirty="0">
                          <a:solidFill>
                            <a:srgbClr val="000000"/>
                          </a:solidFill>
                          <a:effectLst/>
                          <a:latin typeface="Calibri"/>
                          <a:ea typeface="Calibri"/>
                          <a:cs typeface="Calibri"/>
                        </a:rPr>
                        <a:t> making tasks easier, reducing burden and helping staff to do the right thing first time</a:t>
                      </a:r>
                      <a:endParaRPr lang="en-GB" dirty="0"/>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2097060"/>
                  </a:ext>
                </a:extLst>
              </a:tr>
            </a:tbl>
          </a:graphicData>
        </a:graphic>
      </p:graphicFrame>
    </p:spTree>
    <p:extLst>
      <p:ext uri="{BB962C8B-B14F-4D97-AF65-F5344CB8AC3E}">
        <p14:creationId xmlns:p14="http://schemas.microsoft.com/office/powerpoint/2010/main" val="228384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6D62-7653-56D4-C97B-88367373D5A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0AA01FB-1CC1-6D14-B1E6-60C552314761}"/>
              </a:ext>
            </a:extLst>
          </p:cNvPr>
          <p:cNvSpPr>
            <a:spLocks noGrp="1"/>
          </p:cNvSpPr>
          <p:nvPr>
            <p:ph type="body" sz="quarter" idx="12"/>
          </p:nvPr>
        </p:nvSpPr>
        <p:spPr>
          <a:xfrm>
            <a:off x="432818" y="233916"/>
            <a:ext cx="9214102" cy="737422"/>
          </a:xfrm>
        </p:spPr>
        <p:txBody>
          <a:bodyPr>
            <a:normAutofit fontScale="77500" lnSpcReduction="20000"/>
          </a:bodyPr>
          <a:lstStyle/>
          <a:p>
            <a:r>
              <a:rPr lang="en-GB" sz="3200" b="1">
                <a:latin typeface="Calibri" panose="020F0502020204030204" pitchFamily="34" charset="0"/>
                <a:ea typeface="Calibri" panose="020F0502020204030204" pitchFamily="34" charset="0"/>
                <a:cs typeface="Calibri" panose="020F0502020204030204" pitchFamily="34" charset="0"/>
              </a:rPr>
              <a:t>3. What the new strategy means for care at ELFT </a:t>
            </a:r>
          </a:p>
          <a:p>
            <a:r>
              <a:rPr lang="en-GB" sz="3200" b="1" noProof="0">
                <a:latin typeface="Calibri" panose="020F0502020204030204" pitchFamily="34" charset="0"/>
                <a:ea typeface="Calibri" panose="020F0502020204030204" pitchFamily="34" charset="0"/>
                <a:cs typeface="Calibri" panose="020F0502020204030204" pitchFamily="34" charset="0"/>
              </a:rPr>
              <a:t>	- Advance equity in all we do</a:t>
            </a:r>
          </a:p>
        </p:txBody>
      </p:sp>
      <p:graphicFrame>
        <p:nvGraphicFramePr>
          <p:cNvPr id="3" name="Table 2">
            <a:extLst>
              <a:ext uri="{FF2B5EF4-FFF2-40B4-BE49-F238E27FC236}">
                <a16:creationId xmlns:a16="http://schemas.microsoft.com/office/drawing/2014/main" id="{707B05E1-D4DE-BD6B-C5CF-3327A2D5CC42}"/>
              </a:ext>
            </a:extLst>
          </p:cNvPr>
          <p:cNvGraphicFramePr>
            <a:graphicFrameLocks noGrp="1"/>
          </p:cNvGraphicFramePr>
          <p:nvPr>
            <p:extLst>
              <p:ext uri="{D42A27DB-BD31-4B8C-83A1-F6EECF244321}">
                <p14:modId xmlns:p14="http://schemas.microsoft.com/office/powerpoint/2010/main" val="1360307435"/>
              </p:ext>
            </p:extLst>
          </p:nvPr>
        </p:nvGraphicFramePr>
        <p:xfrm>
          <a:off x="0" y="1005840"/>
          <a:ext cx="12192000" cy="5852160"/>
        </p:xfrm>
        <a:graphic>
          <a:graphicData uri="http://schemas.openxmlformats.org/drawingml/2006/table">
            <a:tbl>
              <a:tblPr firstRow="1" bandRow="1">
                <a:tableStyleId>{93296810-A885-4BE3-A3E7-6D5BEEA58F35}</a:tableStyleId>
              </a:tblPr>
              <a:tblGrid>
                <a:gridCol w="3238500">
                  <a:extLst>
                    <a:ext uri="{9D8B030D-6E8A-4147-A177-3AD203B41FA5}">
                      <a16:colId xmlns:a16="http://schemas.microsoft.com/office/drawing/2014/main" val="3588331218"/>
                    </a:ext>
                  </a:extLst>
                </a:gridCol>
                <a:gridCol w="2933700">
                  <a:extLst>
                    <a:ext uri="{9D8B030D-6E8A-4147-A177-3AD203B41FA5}">
                      <a16:colId xmlns:a16="http://schemas.microsoft.com/office/drawing/2014/main" val="1011069984"/>
                    </a:ext>
                  </a:extLst>
                </a:gridCol>
                <a:gridCol w="6019800">
                  <a:extLst>
                    <a:ext uri="{9D8B030D-6E8A-4147-A177-3AD203B41FA5}">
                      <a16:colId xmlns:a16="http://schemas.microsoft.com/office/drawing/2014/main" val="4010632304"/>
                    </a:ext>
                  </a:extLst>
                </a:gridCol>
              </a:tblGrid>
              <a:tr h="485643">
                <a:tc gridSpan="3">
                  <a:txBody>
                    <a:bodyPr/>
                    <a:lstStyle/>
                    <a:p>
                      <a:pPr marL="0" indent="0"/>
                      <a:r>
                        <a:rPr lang="en-GB" sz="1800" noProof="0">
                          <a:latin typeface="Calibri" panose="020F0502020204030204" pitchFamily="34" charset="0"/>
                          <a:ea typeface="Calibri" panose="020F0502020204030204" pitchFamily="34" charset="0"/>
                          <a:cs typeface="Calibri" panose="020F0502020204030204" pitchFamily="34" charset="0"/>
                        </a:rPr>
                        <a:t>What this means in practice:</a:t>
                      </a:r>
                    </a:p>
                    <a:p>
                      <a:pPr marL="342900" lvl="0" indent="-342900">
                        <a:lnSpc>
                          <a:spcPct val="100000"/>
                        </a:lnSpc>
                        <a:spcAft>
                          <a:spcPts val="200"/>
                        </a:spcAft>
                        <a:buFont typeface="Symbol" panose="05050102010706020507" pitchFamily="18" charset="2"/>
                        <a:buChar char=""/>
                        <a:tabLst>
                          <a:tab pos="228600" algn="l"/>
                        </a:tabLst>
                      </a:pPr>
                      <a:r>
                        <a:rPr lang="en-GB" sz="1500" b="0" noProof="0">
                          <a:effectLst/>
                          <a:latin typeface="Calibri" panose="020F0502020204030204" pitchFamily="34" charset="0"/>
                          <a:ea typeface="MS Mincho" panose="02020609040205080304" pitchFamily="49" charset="-128"/>
                          <a:cs typeface="Times New Roman" panose="02020603050405020304" pitchFamily="18" charset="0"/>
                        </a:rPr>
                        <a:t>Equity is both a priority and a thread. We apply an equity lens in all that we do</a:t>
                      </a:r>
                    </a:p>
                    <a:p>
                      <a:pPr marL="342900" lvl="0" indent="-342900">
                        <a:lnSpc>
                          <a:spcPct val="100000"/>
                        </a:lnSpc>
                        <a:spcAft>
                          <a:spcPts val="200"/>
                        </a:spcAft>
                        <a:buFont typeface="Symbol" panose="05050102010706020507" pitchFamily="18" charset="2"/>
                        <a:buChar char=""/>
                        <a:tabLst>
                          <a:tab pos="228600" algn="l"/>
                        </a:tabLst>
                      </a:pPr>
                      <a:r>
                        <a:rPr lang="en-GB" sz="1500" b="0">
                          <a:latin typeface="Calibri" panose="020F0502020204030204" pitchFamily="34" charset="0"/>
                          <a:ea typeface="Calibri" panose="020F0502020204030204" pitchFamily="34" charset="0"/>
                          <a:cs typeface="Calibri" panose="020F0502020204030204" pitchFamily="34" charset="0"/>
                        </a:rPr>
                        <a:t>Care improves for people and communities who are poorly served by standard models, face multiple disadvantage, or are less likely to access timely help through mainstream routes</a:t>
                      </a:r>
                      <a:endParaRPr lang="en-GB" sz="1500" b="0" noProof="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0000"/>
                        </a:lnSpc>
                        <a:spcAft>
                          <a:spcPts val="200"/>
                        </a:spcAft>
                        <a:buFont typeface="Symbol" panose="05050102010706020507" pitchFamily="18" charset="2"/>
                        <a:buChar char=""/>
                        <a:tabLst>
                          <a:tab pos="228600" algn="l"/>
                        </a:tabLst>
                      </a:pPr>
                      <a:r>
                        <a:rPr lang="en-GB" sz="1500" b="0" noProof="0">
                          <a:effectLst/>
                          <a:latin typeface="Calibri" panose="020F0502020204030204" pitchFamily="34" charset="0"/>
                          <a:ea typeface="MS Mincho" panose="02020609040205080304" pitchFamily="49" charset="-128"/>
                          <a:cs typeface="Times New Roman" panose="02020603050405020304" pitchFamily="18" charset="0"/>
                        </a:rPr>
                        <a:t>We use data and lived experience to identify inequities in access, experience and outcomes, and we coproduce solutions with those most affected</a:t>
                      </a:r>
                      <a:endParaRPr lang="en-GB" sz="1500" b="0" noProof="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200"/>
                        </a:spcAft>
                        <a:buFont typeface="Symbol" panose="05050102010706020507" pitchFamily="18" charset="2"/>
                        <a:buChar char=""/>
                        <a:tabLst>
                          <a:tab pos="228600" algn="l"/>
                        </a:tabLst>
                      </a:pPr>
                      <a:r>
                        <a:rPr lang="en-GB" sz="1500" b="0" noProof="0">
                          <a:effectLst/>
                          <a:latin typeface="Calibri" panose="020F0502020204030204" pitchFamily="34" charset="0"/>
                          <a:ea typeface="MS Mincho" panose="02020609040205080304" pitchFamily="49" charset="-128"/>
                          <a:cs typeface="Times New Roman" panose="02020603050405020304" pitchFamily="18" charset="0"/>
                        </a:rPr>
                        <a:t>Action on racism and discrimination is visible in our governance, behaviours and outcomes (we live by our anti-racism strategy)</a:t>
                      </a:r>
                      <a:endParaRPr lang="en-GB" sz="1500" b="0" noProof="0">
                        <a:effectLst/>
                        <a:latin typeface="Cambria" panose="02040503050406030204" pitchFamily="18" charset="0"/>
                        <a:ea typeface="MS Mincho" panose="02020609040205080304" pitchFamily="49" charset="-128"/>
                        <a:cs typeface="Times New Roman" panose="02020603050405020304" pitchFamily="18" charset="0"/>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6070791"/>
                  </a:ext>
                </a:extLst>
              </a:tr>
              <a:tr h="529802">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service users and carers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If we get this right, staff and teams will say:</a:t>
                      </a:r>
                    </a:p>
                  </a:txBody>
                  <a:tcPr anchor="ctr"/>
                </a:tc>
                <a:tc>
                  <a:txBody>
                    <a:bodyPr/>
                    <a:lstStyle/>
                    <a:p>
                      <a:r>
                        <a:rPr lang="en-GB" sz="1600" b="1" noProof="0">
                          <a:latin typeface="Calibri" panose="020F0502020204030204" pitchFamily="34" charset="0"/>
                          <a:ea typeface="Calibri" panose="020F0502020204030204" pitchFamily="34" charset="0"/>
                          <a:cs typeface="Calibri" panose="020F0502020204030204" pitchFamily="34" charset="0"/>
                        </a:rPr>
                        <a:t>Our ambitions for 2031 are…</a:t>
                      </a:r>
                    </a:p>
                  </a:txBody>
                  <a:tcPr anchor="ctr"/>
                </a:tc>
                <a:extLst>
                  <a:ext uri="{0D108BD9-81ED-4DB2-BD59-A6C34878D82A}">
                    <a16:rowId xmlns:a16="http://schemas.microsoft.com/office/drawing/2014/main" val="3392850175"/>
                  </a:ext>
                </a:extLst>
              </a:tr>
              <a:tr h="641641">
                <a:tc>
                  <a:txBody>
                    <a:bodyPr/>
                    <a:lstStyle/>
                    <a:p>
                      <a:pPr marL="0" lvl="0" indent="0">
                        <a:lnSpc>
                          <a:spcPct val="100000"/>
                        </a:lnSpc>
                        <a:spcAft>
                          <a:spcPts val="600"/>
                        </a:spcAft>
                        <a:buFont typeface="Symbol" panose="05050102010706020507" pitchFamily="18" charset="2"/>
                        <a:buNone/>
                        <a:tabLst>
                          <a:tab pos="228600" algn="l"/>
                        </a:tabLst>
                      </a:pPr>
                      <a:r>
                        <a:rPr lang="en-GB" sz="1500" noProof="0">
                          <a:effectLst/>
                          <a:latin typeface="Calibri" panose="020F0502020204030204" pitchFamily="34" charset="0"/>
                          <a:ea typeface="MS Mincho" panose="02020609040205080304" pitchFamily="49" charset="-128"/>
                          <a:cs typeface="Times New Roman" panose="02020603050405020304" pitchFamily="18" charset="0"/>
                        </a:rPr>
                        <a:t>“Care feels fair. It is not easier for some people to get help than others.”</a:t>
                      </a:r>
                      <a:endParaRPr lang="en-GB" sz="1500" noProof="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600"/>
                        </a:spcAft>
                        <a:buFont typeface="Symbol" panose="05050102010706020507" pitchFamily="18" charset="2"/>
                        <a:buNone/>
                        <a:tabLst>
                          <a:tab pos="228600" algn="l"/>
                        </a:tabLst>
                      </a:pPr>
                      <a:r>
                        <a:rPr lang="en-GB" sz="1500" noProof="0">
                          <a:effectLst/>
                          <a:latin typeface="Calibri" panose="020F0502020204030204" pitchFamily="34" charset="0"/>
                          <a:ea typeface="MS Mincho" panose="02020609040205080304" pitchFamily="49" charset="-128"/>
                          <a:cs typeface="Times New Roman" panose="02020603050405020304" pitchFamily="18" charset="0"/>
                        </a:rPr>
                        <a:t>“The Trust understands the barriers people face and acts on them.”</a:t>
                      </a:r>
                      <a:endParaRPr lang="en-GB" sz="1500" noProof="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600"/>
                        </a:spcAft>
                        <a:buFont typeface="Symbol" panose="05050102010706020507" pitchFamily="18" charset="2"/>
                        <a:buNone/>
                        <a:tabLst>
                          <a:tab pos="228600" algn="l"/>
                        </a:tabLst>
                      </a:pPr>
                      <a:r>
                        <a:rPr lang="en-GB" sz="1500" noProof="0">
                          <a:effectLst/>
                          <a:latin typeface="Calibri" panose="020F0502020204030204" pitchFamily="34" charset="0"/>
                          <a:ea typeface="MS Mincho" panose="02020609040205080304" pitchFamily="49" charset="-128"/>
                          <a:cs typeface="Times New Roman" panose="02020603050405020304" pitchFamily="18" charset="0"/>
                        </a:rPr>
                        <a:t>“I’m involved in decisions about my care, and services look like me and sound like me.”</a:t>
                      </a:r>
                    </a:p>
                    <a:p>
                      <a:pPr marL="0" lvl="0" indent="0">
                        <a:lnSpc>
                          <a:spcPct val="100000"/>
                        </a:lnSpc>
                        <a:spcAft>
                          <a:spcPts val="600"/>
                        </a:spcAft>
                        <a:buFont typeface="Symbol" panose="05050102010706020507" pitchFamily="18" charset="2"/>
                        <a:buNone/>
                        <a:tabLst>
                          <a:tab pos="228600" algn="l"/>
                        </a:tabLst>
                      </a:pPr>
                      <a:r>
                        <a:rPr lang="en-GB" sz="1500" noProof="0">
                          <a:effectLst/>
                          <a:latin typeface="Calibri" panose="020F0502020204030204" pitchFamily="34" charset="0"/>
                          <a:ea typeface="MS Mincho" panose="02020609040205080304" pitchFamily="49" charset="-128"/>
                          <a:cs typeface="Times New Roman" panose="02020603050405020304" pitchFamily="18" charset="0"/>
                        </a:rPr>
                        <a:t>“Staff understand my culture, and do not make assumptions about me.”</a:t>
                      </a:r>
                      <a:endParaRPr lang="en-GB" sz="1500" noProof="0">
                        <a:effectLst/>
                        <a:latin typeface="Cambria" panose="02040503050406030204" pitchFamily="18" charset="0"/>
                        <a:ea typeface="MS Mincho" panose="02020609040205080304" pitchFamily="49" charset="-128"/>
                        <a:cs typeface="Times New Roman" panose="02020603050405020304" pitchFamily="18" charset="0"/>
                      </a:endParaRPr>
                    </a:p>
                  </a:txBody>
                  <a:tcPr/>
                </a:tc>
                <a:tc>
                  <a:txBody>
                    <a:bodyPr/>
                    <a:lstStyle/>
                    <a:p>
                      <a:pPr marL="0" lvl="0" indent="0">
                        <a:lnSpc>
                          <a:spcPct val="100000"/>
                        </a:lnSpc>
                        <a:spcAft>
                          <a:spcPts val="600"/>
                        </a:spcAft>
                        <a:buFont typeface="Symbol" panose="05050102010706020507" pitchFamily="18" charset="2"/>
                        <a:buNone/>
                        <a:tabLst>
                          <a:tab pos="228600" algn="l"/>
                        </a:tabLst>
                      </a:pPr>
                      <a:r>
                        <a:rPr lang="en-GB" sz="1500" noProof="0">
                          <a:effectLst/>
                          <a:latin typeface="Calibri" panose="020F0502020204030204" pitchFamily="34" charset="0"/>
                          <a:ea typeface="MS Mincho" panose="02020609040205080304" pitchFamily="49" charset="-128"/>
                          <a:cs typeface="Times New Roman" panose="02020603050405020304" pitchFamily="18" charset="0"/>
                        </a:rPr>
                        <a:t>“Equity is built into our measures and improvement work.”</a:t>
                      </a:r>
                      <a:endParaRPr lang="en-GB" sz="1500" noProof="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600"/>
                        </a:spcAft>
                        <a:buFont typeface="Symbol" panose="05050102010706020507" pitchFamily="18" charset="2"/>
                        <a:buNone/>
                        <a:tabLst>
                          <a:tab pos="228600" algn="l"/>
                        </a:tabLst>
                      </a:pPr>
                      <a:r>
                        <a:rPr lang="en-GB" sz="1500" noProof="0">
                          <a:effectLst/>
                          <a:latin typeface="Calibri" panose="020F0502020204030204" pitchFamily="34" charset="0"/>
                          <a:ea typeface="MS Mincho" panose="02020609040205080304" pitchFamily="49" charset="-128"/>
                          <a:cs typeface="Times New Roman" panose="02020603050405020304" pitchFamily="18" charset="0"/>
                        </a:rPr>
                        <a:t>“We use data to identify inequity and act on it, and we test whether changes narrow or widen gaps.”</a:t>
                      </a:r>
                      <a:endParaRPr lang="en-GB" sz="1500" noProof="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nSpc>
                          <a:spcPct val="100000"/>
                        </a:lnSpc>
                        <a:spcAft>
                          <a:spcPts val="600"/>
                        </a:spcAft>
                        <a:buFont typeface="Symbol" panose="05050102010706020507" pitchFamily="18" charset="2"/>
                        <a:buNone/>
                        <a:tabLst>
                          <a:tab pos="228600" algn="l"/>
                        </a:tabLst>
                      </a:pPr>
                      <a:r>
                        <a:rPr lang="en-GB" sz="1500" noProof="0">
                          <a:effectLst/>
                          <a:latin typeface="Calibri" panose="020F0502020204030204" pitchFamily="34" charset="0"/>
                          <a:ea typeface="MS Mincho" panose="02020609040205080304" pitchFamily="49" charset="-128"/>
                          <a:cs typeface="Times New Roman" panose="02020603050405020304" pitchFamily="18" charset="0"/>
                        </a:rPr>
                        <a:t>“ELFT is committed to inclusion, and I can see that chances to develop and progress are equitable.”</a:t>
                      </a:r>
                      <a:endParaRPr lang="en-GB" sz="1500" noProof="0">
                        <a:effectLst/>
                        <a:latin typeface="Cambria" panose="02040503050406030204" pitchFamily="18" charset="0"/>
                        <a:ea typeface="MS Mincho" panose="02020609040205080304" pitchFamily="49" charset="-128"/>
                        <a:cs typeface="Times New Roman" panose="02020603050405020304" pitchFamily="18" charset="0"/>
                      </a:endParaRPr>
                    </a:p>
                  </a:txBody>
                  <a:tcPr/>
                </a:tc>
                <a:tc>
                  <a:txBody>
                    <a:bodyPr/>
                    <a:lstStyle/>
                    <a:p>
                      <a:pPr marL="342900" lvl="0" indent="-342900">
                        <a:lnSpc>
                          <a:spcPct val="100000"/>
                        </a:lnSpc>
                        <a:spcAft>
                          <a:spcPts val="600"/>
                        </a:spcAft>
                        <a:buFont typeface="Symbol" panose="05050102010706020507" pitchFamily="18" charset="2"/>
                        <a:buChar char=""/>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Make inequities visible and actionable. Teams routinely look at access, experience and outcomes by group, and they act on disproportionalities</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600"/>
                        </a:spcAft>
                        <a:buFont typeface="Symbol" panose="05050102010706020507" pitchFamily="18" charset="2"/>
                        <a:buChar char=""/>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Deliver sustained progress on equity commitments, including our anti-racism strategy and PCREF, so improvement is consistent over time</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600"/>
                        </a:spcAft>
                        <a:buFont typeface="Symbol" panose="05050102010706020507" pitchFamily="18" charset="2"/>
                        <a:buChar char=""/>
                        <a:tabLst>
                          <a:tab pos="228600" algn="l"/>
                        </a:tabLst>
                      </a:pP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Strengthen fairness and inclusion in staff experience, evidenced in qualitative and quantitative data, including WRES and WDES measures</a:t>
                      </a:r>
                    </a:p>
                    <a:p>
                      <a:pPr marL="342900" lvl="0" indent="-342900">
                        <a:lnSpc>
                          <a:spcPct val="100000"/>
                        </a:lnSpc>
                        <a:spcAft>
                          <a:spcPts val="600"/>
                        </a:spcAft>
                        <a:buFont typeface="Symbol" panose="05050102010706020507" pitchFamily="18" charset="2"/>
                        <a:buChar char=""/>
                        <a:tabLst>
                          <a:tab pos="228600" algn="l"/>
                        </a:tabLst>
                      </a:pPr>
                      <a:r>
                        <a:rPr lang="en-GB" sz="1500" noProof="0" dirty="0">
                          <a:latin typeface="Calibri" panose="020F0502020204030204" pitchFamily="34" charset="0"/>
                          <a:ea typeface="Calibri" panose="020F0502020204030204" pitchFamily="34" charset="0"/>
                          <a:cs typeface="Calibri" panose="020F0502020204030204" pitchFamily="34" charset="0"/>
                        </a:rPr>
                        <a:t>Show measurable improvement in reducing disproportionalities in access, experience and outcomes for racialised communities </a:t>
                      </a:r>
                    </a:p>
                  </a:txBody>
                  <a:tcPr/>
                </a:tc>
                <a:extLst>
                  <a:ext uri="{0D108BD9-81ED-4DB2-BD59-A6C34878D82A}">
                    <a16:rowId xmlns:a16="http://schemas.microsoft.com/office/drawing/2014/main" val="817128951"/>
                  </a:ext>
                </a:extLst>
              </a:tr>
              <a:tr h="641641">
                <a:tc gridSpan="3">
                  <a:txBody>
                    <a:bodyPr/>
                    <a:lstStyle/>
                    <a:p>
                      <a:pPr>
                        <a:lnSpc>
                          <a:spcPct val="100000"/>
                        </a:lnSpc>
                        <a:spcAft>
                          <a:spcPts val="600"/>
                        </a:spcAft>
                      </a:pPr>
                      <a:r>
                        <a:rPr lang="en-GB" sz="1500" b="1" noProof="0" dirty="0">
                          <a:latin typeface="Calibri" panose="020F0502020204030204" pitchFamily="34" charset="0"/>
                          <a:ea typeface="Calibri" panose="020F0502020204030204" pitchFamily="34" charset="0"/>
                          <a:cs typeface="Calibri" panose="020F0502020204030204" pitchFamily="34" charset="0"/>
                        </a:rPr>
                        <a:t>Essentials for the journey ahead that most support this priority:</a:t>
                      </a:r>
                    </a:p>
                    <a:p>
                      <a:pPr marL="342900" lvl="0" indent="-342900">
                        <a:lnSpc>
                          <a:spcPct val="100000"/>
                        </a:lnSpc>
                        <a:spcAft>
                          <a:spcPts val="0"/>
                        </a:spcAft>
                        <a:buFont typeface="Symbol" panose="05050102010706020507" pitchFamily="18" charset="2"/>
                        <a:buChar char=""/>
                        <a:tabLst>
                          <a:tab pos="228600" algn="l"/>
                        </a:tabLst>
                      </a:pPr>
                      <a:r>
                        <a:rPr lang="en-GB" sz="1500" b="1" noProof="0" dirty="0">
                          <a:effectLst/>
                          <a:latin typeface="Calibri" panose="020F0502020204030204" pitchFamily="34" charset="0"/>
                          <a:ea typeface="MS Mincho" panose="02020609040205080304" pitchFamily="49" charset="-128"/>
                          <a:cs typeface="Times New Roman" panose="02020603050405020304" pitchFamily="18" charset="0"/>
                        </a:rPr>
                        <a:t>Co-production with service users, carers and communities:</a:t>
                      </a: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 the people most affected by inequities help design solutions and shape priorities.</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0"/>
                        </a:spcAft>
                        <a:buFont typeface="Symbol" panose="05050102010706020507" pitchFamily="18" charset="2"/>
                        <a:buChar char=""/>
                        <a:tabLst>
                          <a:tab pos="228600" algn="l"/>
                        </a:tabLst>
                      </a:pPr>
                      <a:r>
                        <a:rPr lang="en-GB" sz="1500" b="1" noProof="0" dirty="0">
                          <a:effectLst/>
                          <a:latin typeface="Calibri" panose="020F0502020204030204" pitchFamily="34" charset="0"/>
                          <a:ea typeface="MS Mincho" panose="02020609040205080304" pitchFamily="49" charset="-128"/>
                          <a:cs typeface="Times New Roman" panose="02020603050405020304" pitchFamily="18" charset="0"/>
                        </a:rPr>
                        <a:t>Digital tools and useful information:</a:t>
                      </a: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 stratified measures and good insights so inequities are visible; digital inclusion for service users and carers</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0"/>
                        </a:spcAft>
                        <a:buFont typeface="Symbol" panose="05050102010706020507" pitchFamily="18" charset="2"/>
                        <a:buChar char=""/>
                        <a:tabLst>
                          <a:tab pos="228600" algn="l"/>
                        </a:tabLst>
                      </a:pPr>
                      <a:r>
                        <a:rPr lang="en-GB" sz="1500" b="1" noProof="0" dirty="0">
                          <a:effectLst/>
                          <a:latin typeface="Calibri" panose="020F0502020204030204" pitchFamily="34" charset="0"/>
                          <a:ea typeface="MS Mincho" panose="02020609040205080304" pitchFamily="49" charset="-128"/>
                          <a:cs typeface="Times New Roman" panose="02020603050405020304" pitchFamily="18" charset="0"/>
                        </a:rPr>
                        <a:t>A culture of continuous improvement and innovation:</a:t>
                      </a: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 testing changes with communities, learning quickly and spreading what works.</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00000"/>
                        </a:lnSpc>
                        <a:spcAft>
                          <a:spcPts val="0"/>
                        </a:spcAft>
                        <a:buFont typeface="Symbol" panose="05050102010706020507" pitchFamily="18" charset="2"/>
                        <a:buChar char=""/>
                        <a:tabLst>
                          <a:tab pos="228600" algn="l"/>
                        </a:tabLst>
                      </a:pPr>
                      <a:r>
                        <a:rPr lang="en-GB" sz="1500" b="1" noProof="0" dirty="0">
                          <a:effectLst/>
                          <a:latin typeface="Calibri" panose="020F0502020204030204" pitchFamily="34" charset="0"/>
                          <a:ea typeface="MS Mincho" panose="02020609040205080304" pitchFamily="49" charset="-128"/>
                          <a:cs typeface="Times New Roman" panose="02020603050405020304" pitchFamily="18" charset="0"/>
                        </a:rPr>
                        <a:t>Kind, inclusive and accessible communication:</a:t>
                      </a:r>
                      <a:r>
                        <a:rPr lang="en-GB" sz="1500" noProof="0" dirty="0">
                          <a:effectLst/>
                          <a:latin typeface="Calibri" panose="020F0502020204030204" pitchFamily="34" charset="0"/>
                          <a:ea typeface="MS Mincho" panose="02020609040205080304" pitchFamily="49" charset="-128"/>
                          <a:cs typeface="Times New Roman" panose="02020603050405020304" pitchFamily="18" charset="0"/>
                        </a:rPr>
                        <a:t> accessible communication supporting equity by design</a:t>
                      </a:r>
                      <a:endParaRPr lang="en-GB" sz="15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GB">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2097060"/>
                  </a:ext>
                </a:extLst>
              </a:tr>
            </a:tbl>
          </a:graphicData>
        </a:graphic>
      </p:graphicFrame>
    </p:spTree>
    <p:extLst>
      <p:ext uri="{BB962C8B-B14F-4D97-AF65-F5344CB8AC3E}">
        <p14:creationId xmlns:p14="http://schemas.microsoft.com/office/powerpoint/2010/main" val="570932417"/>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3081</TotalTime>
  <Words>4720</Words>
  <Application>Microsoft Office PowerPoint</Application>
  <PresentationFormat>Widescreen</PresentationFormat>
  <Paragraphs>372</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Calibri</vt:lpstr>
      <vt:lpstr>Cambria</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Hallum</dc:creator>
  <cp:lastModifiedBy>ESSEEN, Carys (EAST LONDON NHS FOUNDATION TRUST)</cp:lastModifiedBy>
  <cp:revision>117</cp:revision>
  <dcterms:created xsi:type="dcterms:W3CDTF">2021-10-04T14:00:39Z</dcterms:created>
  <dcterms:modified xsi:type="dcterms:W3CDTF">2026-06-05T08:26:29Z</dcterms:modified>
</cp:coreProperties>
</file>