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4" r:id="rId2"/>
    <p:sldId id="257" r:id="rId3"/>
    <p:sldId id="281" r:id="rId4"/>
    <p:sldId id="285" r:id="rId5"/>
    <p:sldId id="287" r:id="rId6"/>
    <p:sldId id="286" r:id="rId7"/>
    <p:sldId id="288" r:id="rId8"/>
    <p:sldId id="289" r:id="rId9"/>
    <p:sldId id="290" r:id="rId10"/>
    <p:sldId id="297" r:id="rId11"/>
    <p:sldId id="295" r:id="rId12"/>
    <p:sldId id="294" r:id="rId13"/>
    <p:sldId id="291"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42E87B-45C7-4A51-AC14-667387EEA2D5}" v="573" dt="2026-06-11T11:58:33.1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13D250-3C02-46CF-9E92-77B4A3E7AF6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3D4EBF4-203B-4724-8AF0-594287A7CEE6}">
      <dgm:prSet/>
      <dgm:spPr/>
      <dgm:t>
        <a:bodyPr/>
        <a:lstStyle/>
        <a:p>
          <a:r>
            <a:rPr lang="en-GB" dirty="0">
              <a:solidFill>
                <a:schemeClr val="tx1"/>
              </a:solidFill>
            </a:rPr>
            <a:t>Signed the Armed Forces Covenant Legislation as part of AF Bill</a:t>
          </a:r>
          <a:endParaRPr lang="en-US" dirty="0">
            <a:solidFill>
              <a:schemeClr val="tx1"/>
            </a:solidFill>
          </a:endParaRPr>
        </a:p>
      </dgm:t>
    </dgm:pt>
    <dgm:pt modelId="{BD1E434D-238B-4BBB-B7B0-0385E70A5926}" type="parTrans" cxnId="{9D171BDB-A01A-4297-9801-DDF37D3727C6}">
      <dgm:prSet/>
      <dgm:spPr/>
      <dgm:t>
        <a:bodyPr/>
        <a:lstStyle/>
        <a:p>
          <a:endParaRPr lang="en-US"/>
        </a:p>
      </dgm:t>
    </dgm:pt>
    <dgm:pt modelId="{7D489193-3278-4A8F-87DC-FCCC782A5FDC}" type="sibTrans" cxnId="{9D171BDB-A01A-4297-9801-DDF37D3727C6}">
      <dgm:prSet/>
      <dgm:spPr/>
      <dgm:t>
        <a:bodyPr/>
        <a:lstStyle/>
        <a:p>
          <a:endParaRPr lang="en-US"/>
        </a:p>
      </dgm:t>
    </dgm:pt>
    <dgm:pt modelId="{AE3E196D-C8E5-471C-BF10-3FBE92BCC970}">
      <dgm:prSet/>
      <dgm:spPr/>
      <dgm:t>
        <a:bodyPr/>
        <a:lstStyle/>
        <a:p>
          <a:r>
            <a:rPr lang="en-GB" dirty="0">
              <a:solidFill>
                <a:schemeClr val="tx1"/>
              </a:solidFill>
            </a:rPr>
            <a:t>Set up ELFT Armed Forces Alliance Project Board </a:t>
          </a:r>
          <a:endParaRPr lang="en-US" dirty="0">
            <a:solidFill>
              <a:schemeClr val="tx1"/>
            </a:solidFill>
          </a:endParaRPr>
        </a:p>
      </dgm:t>
    </dgm:pt>
    <dgm:pt modelId="{38348EC5-0621-4D9A-8B20-BC37D056BFB7}" type="parTrans" cxnId="{903FEFCB-B88F-4DCE-82AA-C350FDF1B13A}">
      <dgm:prSet/>
      <dgm:spPr/>
      <dgm:t>
        <a:bodyPr/>
        <a:lstStyle/>
        <a:p>
          <a:endParaRPr lang="en-US"/>
        </a:p>
      </dgm:t>
    </dgm:pt>
    <dgm:pt modelId="{C82FE323-060A-4C5F-AE7C-0C19A99D5205}" type="sibTrans" cxnId="{903FEFCB-B88F-4DCE-82AA-C350FDF1B13A}">
      <dgm:prSet/>
      <dgm:spPr/>
      <dgm:t>
        <a:bodyPr/>
        <a:lstStyle/>
        <a:p>
          <a:endParaRPr lang="en-US"/>
        </a:p>
      </dgm:t>
    </dgm:pt>
    <dgm:pt modelId="{886F862F-11E3-4437-BF93-A898A63C9674}">
      <dgm:prSet/>
      <dgm:spPr/>
      <dgm:t>
        <a:bodyPr/>
        <a:lstStyle/>
        <a:p>
          <a:r>
            <a:rPr lang="en-GB" dirty="0">
              <a:solidFill>
                <a:schemeClr val="tx1"/>
              </a:solidFill>
            </a:rPr>
            <a:t>Gained the Veterans Covenant Health Alliance (VHCA) Accreditation and </a:t>
          </a:r>
          <a:r>
            <a:rPr lang="en-GB" dirty="0">
              <a:solidFill>
                <a:schemeClr val="tx1"/>
              </a:solidFill>
              <a:latin typeface="Gill Sans MT" panose="020B0502020104020203"/>
            </a:rPr>
            <a:t>GOLD</a:t>
          </a:r>
          <a:r>
            <a:rPr lang="en-GB" dirty="0">
              <a:solidFill>
                <a:schemeClr val="tx1"/>
              </a:solidFill>
            </a:rPr>
            <a:t> DERS Award</a:t>
          </a:r>
          <a:endParaRPr lang="en-US" dirty="0">
            <a:solidFill>
              <a:schemeClr val="tx1"/>
            </a:solidFill>
          </a:endParaRPr>
        </a:p>
      </dgm:t>
    </dgm:pt>
    <dgm:pt modelId="{128454E6-0EAD-44E6-A350-0C6E6F69241C}" type="parTrans" cxnId="{349B0AED-4C48-4A7D-86C8-B2A7984581CC}">
      <dgm:prSet/>
      <dgm:spPr/>
      <dgm:t>
        <a:bodyPr/>
        <a:lstStyle/>
        <a:p>
          <a:endParaRPr lang="en-US"/>
        </a:p>
      </dgm:t>
    </dgm:pt>
    <dgm:pt modelId="{7B56D079-BC89-42F6-8CD2-8412E9AF293F}" type="sibTrans" cxnId="{349B0AED-4C48-4A7D-86C8-B2A7984581CC}">
      <dgm:prSet/>
      <dgm:spPr/>
      <dgm:t>
        <a:bodyPr/>
        <a:lstStyle/>
        <a:p>
          <a:endParaRPr lang="en-US"/>
        </a:p>
      </dgm:t>
    </dgm:pt>
    <dgm:pt modelId="{FCEE190C-426B-422C-B2E1-9101B887ABC5}">
      <dgm:prSet/>
      <dgm:spPr/>
      <dgm:t>
        <a:bodyPr/>
        <a:lstStyle/>
        <a:p>
          <a:r>
            <a:rPr lang="en-GB" dirty="0">
              <a:solidFill>
                <a:schemeClr val="tx1"/>
              </a:solidFill>
            </a:rPr>
            <a:t>Started the Quality Improvement (QI)  Triple Aim journey- Pursuing Equity </a:t>
          </a:r>
          <a:endParaRPr lang="en-US" dirty="0">
            <a:solidFill>
              <a:schemeClr val="tx1"/>
            </a:solidFill>
          </a:endParaRPr>
        </a:p>
      </dgm:t>
    </dgm:pt>
    <dgm:pt modelId="{BEC1C5CC-965E-466C-B27E-18F96495F197}" type="parTrans" cxnId="{A505D0AE-2267-4832-839F-228FE20AE841}">
      <dgm:prSet/>
      <dgm:spPr/>
      <dgm:t>
        <a:bodyPr/>
        <a:lstStyle/>
        <a:p>
          <a:endParaRPr lang="en-US"/>
        </a:p>
      </dgm:t>
    </dgm:pt>
    <dgm:pt modelId="{6F64BC21-A0FF-4E4C-845D-D4A51F25DF17}" type="sibTrans" cxnId="{A505D0AE-2267-4832-839F-228FE20AE841}">
      <dgm:prSet/>
      <dgm:spPr/>
      <dgm:t>
        <a:bodyPr/>
        <a:lstStyle/>
        <a:p>
          <a:endParaRPr lang="en-US"/>
        </a:p>
      </dgm:t>
    </dgm:pt>
    <dgm:pt modelId="{983D5D1E-DD5C-4E95-84AD-B4FF7962108A}">
      <dgm:prSet/>
      <dgm:spPr/>
      <dgm:t>
        <a:bodyPr/>
        <a:lstStyle/>
        <a:p>
          <a:r>
            <a:rPr lang="en-GB" dirty="0">
              <a:solidFill>
                <a:schemeClr val="tx1"/>
              </a:solidFill>
            </a:rPr>
            <a:t>Set up the Local Accreditation Scheme</a:t>
          </a:r>
          <a:endParaRPr lang="en-US" dirty="0">
            <a:solidFill>
              <a:schemeClr val="tx1"/>
            </a:solidFill>
          </a:endParaRPr>
        </a:p>
      </dgm:t>
    </dgm:pt>
    <dgm:pt modelId="{AAC1E7A9-61B2-4EF4-9A7A-B698EBB53092}" type="parTrans" cxnId="{7F897FC1-0BAF-458E-818F-5AE8A5CBBD06}">
      <dgm:prSet/>
      <dgm:spPr/>
      <dgm:t>
        <a:bodyPr/>
        <a:lstStyle/>
        <a:p>
          <a:endParaRPr lang="en-US"/>
        </a:p>
      </dgm:t>
    </dgm:pt>
    <dgm:pt modelId="{6768CBDD-2286-452B-8CC4-6BA8025841A9}" type="sibTrans" cxnId="{7F897FC1-0BAF-458E-818F-5AE8A5CBBD06}">
      <dgm:prSet/>
      <dgm:spPr/>
      <dgm:t>
        <a:bodyPr/>
        <a:lstStyle/>
        <a:p>
          <a:endParaRPr lang="en-US"/>
        </a:p>
      </dgm:t>
    </dgm:pt>
    <dgm:pt modelId="{AE21E2DD-F054-4D2E-BEC7-EC15B19794B2}" type="pres">
      <dgm:prSet presAssocID="{A413D250-3C02-46CF-9E92-77B4A3E7AF65}" presName="linear" presStyleCnt="0">
        <dgm:presLayoutVars>
          <dgm:animLvl val="lvl"/>
          <dgm:resizeHandles val="exact"/>
        </dgm:presLayoutVars>
      </dgm:prSet>
      <dgm:spPr/>
    </dgm:pt>
    <dgm:pt modelId="{49B21213-FA4C-4F4F-A076-6FC32D887807}" type="pres">
      <dgm:prSet presAssocID="{13D4EBF4-203B-4724-8AF0-594287A7CEE6}" presName="parentText" presStyleLbl="node1" presStyleIdx="0" presStyleCnt="5">
        <dgm:presLayoutVars>
          <dgm:chMax val="0"/>
          <dgm:bulletEnabled val="1"/>
        </dgm:presLayoutVars>
      </dgm:prSet>
      <dgm:spPr/>
    </dgm:pt>
    <dgm:pt modelId="{D1D7F45B-831C-474F-B8DA-7168C0131276}" type="pres">
      <dgm:prSet presAssocID="{7D489193-3278-4A8F-87DC-FCCC782A5FDC}" presName="spacer" presStyleCnt="0"/>
      <dgm:spPr/>
    </dgm:pt>
    <dgm:pt modelId="{7D37F962-4659-48D5-B917-A57228B84658}" type="pres">
      <dgm:prSet presAssocID="{AE3E196D-C8E5-471C-BF10-3FBE92BCC970}" presName="parentText" presStyleLbl="node1" presStyleIdx="1" presStyleCnt="5">
        <dgm:presLayoutVars>
          <dgm:chMax val="0"/>
          <dgm:bulletEnabled val="1"/>
        </dgm:presLayoutVars>
      </dgm:prSet>
      <dgm:spPr/>
    </dgm:pt>
    <dgm:pt modelId="{60520252-F7C4-4707-B3F1-AA2388B76E06}" type="pres">
      <dgm:prSet presAssocID="{C82FE323-060A-4C5F-AE7C-0C19A99D5205}" presName="spacer" presStyleCnt="0"/>
      <dgm:spPr/>
    </dgm:pt>
    <dgm:pt modelId="{BE6B3787-5B2E-4C30-9247-B2CB1A81BB9F}" type="pres">
      <dgm:prSet presAssocID="{886F862F-11E3-4437-BF93-A898A63C9674}" presName="parentText" presStyleLbl="node1" presStyleIdx="2" presStyleCnt="5">
        <dgm:presLayoutVars>
          <dgm:chMax val="0"/>
          <dgm:bulletEnabled val="1"/>
        </dgm:presLayoutVars>
      </dgm:prSet>
      <dgm:spPr/>
    </dgm:pt>
    <dgm:pt modelId="{8E5F3AC6-7C9E-4150-905F-EEBC5B3D17CD}" type="pres">
      <dgm:prSet presAssocID="{7B56D079-BC89-42F6-8CD2-8412E9AF293F}" presName="spacer" presStyleCnt="0"/>
      <dgm:spPr/>
    </dgm:pt>
    <dgm:pt modelId="{8BD26F71-5FF6-4E8A-8252-ACB03DA1AC73}" type="pres">
      <dgm:prSet presAssocID="{FCEE190C-426B-422C-B2E1-9101B887ABC5}" presName="parentText" presStyleLbl="node1" presStyleIdx="3" presStyleCnt="5">
        <dgm:presLayoutVars>
          <dgm:chMax val="0"/>
          <dgm:bulletEnabled val="1"/>
        </dgm:presLayoutVars>
      </dgm:prSet>
      <dgm:spPr/>
    </dgm:pt>
    <dgm:pt modelId="{41D905B9-1AD5-4B10-9F2C-2BD272B4E904}" type="pres">
      <dgm:prSet presAssocID="{6F64BC21-A0FF-4E4C-845D-D4A51F25DF17}" presName="spacer" presStyleCnt="0"/>
      <dgm:spPr/>
    </dgm:pt>
    <dgm:pt modelId="{D17CC223-BEC3-43FE-9877-BDF0A25255E9}" type="pres">
      <dgm:prSet presAssocID="{983D5D1E-DD5C-4E95-84AD-B4FF7962108A}" presName="parentText" presStyleLbl="node1" presStyleIdx="4" presStyleCnt="5">
        <dgm:presLayoutVars>
          <dgm:chMax val="0"/>
          <dgm:bulletEnabled val="1"/>
        </dgm:presLayoutVars>
      </dgm:prSet>
      <dgm:spPr/>
    </dgm:pt>
  </dgm:ptLst>
  <dgm:cxnLst>
    <dgm:cxn modelId="{E99B6C5B-1B10-4D54-A483-DEE771B07022}" type="presOf" srcId="{FCEE190C-426B-422C-B2E1-9101B887ABC5}" destId="{8BD26F71-5FF6-4E8A-8252-ACB03DA1AC73}" srcOrd="0" destOrd="0" presId="urn:microsoft.com/office/officeart/2005/8/layout/vList2"/>
    <dgm:cxn modelId="{E799C751-2ADA-497F-ADE6-C9F421C39A3E}" type="presOf" srcId="{983D5D1E-DD5C-4E95-84AD-B4FF7962108A}" destId="{D17CC223-BEC3-43FE-9877-BDF0A25255E9}" srcOrd="0" destOrd="0" presId="urn:microsoft.com/office/officeart/2005/8/layout/vList2"/>
    <dgm:cxn modelId="{A505D0AE-2267-4832-839F-228FE20AE841}" srcId="{A413D250-3C02-46CF-9E92-77B4A3E7AF65}" destId="{FCEE190C-426B-422C-B2E1-9101B887ABC5}" srcOrd="3" destOrd="0" parTransId="{BEC1C5CC-965E-466C-B27E-18F96495F197}" sibTransId="{6F64BC21-A0FF-4E4C-845D-D4A51F25DF17}"/>
    <dgm:cxn modelId="{CD1F5CBF-B4F1-49A6-B442-CF6F1B94AA75}" type="presOf" srcId="{13D4EBF4-203B-4724-8AF0-594287A7CEE6}" destId="{49B21213-FA4C-4F4F-A076-6FC32D887807}" srcOrd="0" destOrd="0" presId="urn:microsoft.com/office/officeart/2005/8/layout/vList2"/>
    <dgm:cxn modelId="{7F897FC1-0BAF-458E-818F-5AE8A5CBBD06}" srcId="{A413D250-3C02-46CF-9E92-77B4A3E7AF65}" destId="{983D5D1E-DD5C-4E95-84AD-B4FF7962108A}" srcOrd="4" destOrd="0" parTransId="{AAC1E7A9-61B2-4EF4-9A7A-B698EBB53092}" sibTransId="{6768CBDD-2286-452B-8CC4-6BA8025841A9}"/>
    <dgm:cxn modelId="{903FEFCB-B88F-4DCE-82AA-C350FDF1B13A}" srcId="{A413D250-3C02-46CF-9E92-77B4A3E7AF65}" destId="{AE3E196D-C8E5-471C-BF10-3FBE92BCC970}" srcOrd="1" destOrd="0" parTransId="{38348EC5-0621-4D9A-8B20-BC37D056BFB7}" sibTransId="{C82FE323-060A-4C5F-AE7C-0C19A99D5205}"/>
    <dgm:cxn modelId="{9D171BDB-A01A-4297-9801-DDF37D3727C6}" srcId="{A413D250-3C02-46CF-9E92-77B4A3E7AF65}" destId="{13D4EBF4-203B-4724-8AF0-594287A7CEE6}" srcOrd="0" destOrd="0" parTransId="{BD1E434D-238B-4BBB-B7B0-0385E70A5926}" sibTransId="{7D489193-3278-4A8F-87DC-FCCC782A5FDC}"/>
    <dgm:cxn modelId="{2E9034EB-E9EA-4E95-865F-D599EB62D4D4}" type="presOf" srcId="{A413D250-3C02-46CF-9E92-77B4A3E7AF65}" destId="{AE21E2DD-F054-4D2E-BEC7-EC15B19794B2}" srcOrd="0" destOrd="0" presId="urn:microsoft.com/office/officeart/2005/8/layout/vList2"/>
    <dgm:cxn modelId="{349B0AED-4C48-4A7D-86C8-B2A7984581CC}" srcId="{A413D250-3C02-46CF-9E92-77B4A3E7AF65}" destId="{886F862F-11E3-4437-BF93-A898A63C9674}" srcOrd="2" destOrd="0" parTransId="{128454E6-0EAD-44E6-A350-0C6E6F69241C}" sibTransId="{7B56D079-BC89-42F6-8CD2-8412E9AF293F}"/>
    <dgm:cxn modelId="{7EB323F7-E7C7-47DD-A7DF-59F2CF0E9D9D}" type="presOf" srcId="{AE3E196D-C8E5-471C-BF10-3FBE92BCC970}" destId="{7D37F962-4659-48D5-B917-A57228B84658}" srcOrd="0" destOrd="0" presId="urn:microsoft.com/office/officeart/2005/8/layout/vList2"/>
    <dgm:cxn modelId="{CA1DB2FB-62D6-4F3F-B94E-7F0A9A307D4E}" type="presOf" srcId="{886F862F-11E3-4437-BF93-A898A63C9674}" destId="{BE6B3787-5B2E-4C30-9247-B2CB1A81BB9F}" srcOrd="0" destOrd="0" presId="urn:microsoft.com/office/officeart/2005/8/layout/vList2"/>
    <dgm:cxn modelId="{7341F051-0A50-4FDE-9CAE-83ABC6A9ABD5}" type="presParOf" srcId="{AE21E2DD-F054-4D2E-BEC7-EC15B19794B2}" destId="{49B21213-FA4C-4F4F-A076-6FC32D887807}" srcOrd="0" destOrd="0" presId="urn:microsoft.com/office/officeart/2005/8/layout/vList2"/>
    <dgm:cxn modelId="{7318C92D-BC6A-4CF1-8A42-7EE4B346A97B}" type="presParOf" srcId="{AE21E2DD-F054-4D2E-BEC7-EC15B19794B2}" destId="{D1D7F45B-831C-474F-B8DA-7168C0131276}" srcOrd="1" destOrd="0" presId="urn:microsoft.com/office/officeart/2005/8/layout/vList2"/>
    <dgm:cxn modelId="{604A0C86-1C4B-4D6C-80DF-867C89330861}" type="presParOf" srcId="{AE21E2DD-F054-4D2E-BEC7-EC15B19794B2}" destId="{7D37F962-4659-48D5-B917-A57228B84658}" srcOrd="2" destOrd="0" presId="urn:microsoft.com/office/officeart/2005/8/layout/vList2"/>
    <dgm:cxn modelId="{2EBDEBF0-920F-4934-97DB-F0D3D4086F5A}" type="presParOf" srcId="{AE21E2DD-F054-4D2E-BEC7-EC15B19794B2}" destId="{60520252-F7C4-4707-B3F1-AA2388B76E06}" srcOrd="3" destOrd="0" presId="urn:microsoft.com/office/officeart/2005/8/layout/vList2"/>
    <dgm:cxn modelId="{5F24F555-D904-486E-A114-09A9A0898424}" type="presParOf" srcId="{AE21E2DD-F054-4D2E-BEC7-EC15B19794B2}" destId="{BE6B3787-5B2E-4C30-9247-B2CB1A81BB9F}" srcOrd="4" destOrd="0" presId="urn:microsoft.com/office/officeart/2005/8/layout/vList2"/>
    <dgm:cxn modelId="{78737377-3677-48DC-A7AE-CB46D377C1C7}" type="presParOf" srcId="{AE21E2DD-F054-4D2E-BEC7-EC15B19794B2}" destId="{8E5F3AC6-7C9E-4150-905F-EEBC5B3D17CD}" srcOrd="5" destOrd="0" presId="urn:microsoft.com/office/officeart/2005/8/layout/vList2"/>
    <dgm:cxn modelId="{1F66947A-4245-4857-8111-E6A5E4C875CC}" type="presParOf" srcId="{AE21E2DD-F054-4D2E-BEC7-EC15B19794B2}" destId="{8BD26F71-5FF6-4E8A-8252-ACB03DA1AC73}" srcOrd="6" destOrd="0" presId="urn:microsoft.com/office/officeart/2005/8/layout/vList2"/>
    <dgm:cxn modelId="{D6CC3A42-3BEF-44DD-A939-06522A12DD9D}" type="presParOf" srcId="{AE21E2DD-F054-4D2E-BEC7-EC15B19794B2}" destId="{41D905B9-1AD5-4B10-9F2C-2BD272B4E904}" srcOrd="7" destOrd="0" presId="urn:microsoft.com/office/officeart/2005/8/layout/vList2"/>
    <dgm:cxn modelId="{E6DCA2AE-AF7C-4B7B-817B-351D4646D6C9}" type="presParOf" srcId="{AE21E2DD-F054-4D2E-BEC7-EC15B19794B2}" destId="{D17CC223-BEC3-43FE-9877-BDF0A25255E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B21213-FA4C-4F4F-A076-6FC32D887807}">
      <dsp:nvSpPr>
        <dsp:cNvPr id="0" name=""/>
        <dsp:cNvSpPr/>
      </dsp:nvSpPr>
      <dsp:spPr>
        <a:xfrm>
          <a:off x="0" y="96070"/>
          <a:ext cx="7051961" cy="8751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Signed the Armed Forces Covenant Legislation as part of AF Bill</a:t>
          </a:r>
          <a:endParaRPr lang="en-US" sz="2200" kern="1200" dirty="0">
            <a:solidFill>
              <a:schemeClr val="tx1"/>
            </a:solidFill>
          </a:endParaRPr>
        </a:p>
      </dsp:txBody>
      <dsp:txXfrm>
        <a:off x="42722" y="138792"/>
        <a:ext cx="6966517" cy="789716"/>
      </dsp:txXfrm>
    </dsp:sp>
    <dsp:sp modelId="{7D37F962-4659-48D5-B917-A57228B84658}">
      <dsp:nvSpPr>
        <dsp:cNvPr id="0" name=""/>
        <dsp:cNvSpPr/>
      </dsp:nvSpPr>
      <dsp:spPr>
        <a:xfrm>
          <a:off x="0" y="1034590"/>
          <a:ext cx="7051961" cy="8751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Set up ELFT Armed Forces Alliance Project Board </a:t>
          </a:r>
          <a:endParaRPr lang="en-US" sz="2200" kern="1200" dirty="0">
            <a:solidFill>
              <a:schemeClr val="tx1"/>
            </a:solidFill>
          </a:endParaRPr>
        </a:p>
      </dsp:txBody>
      <dsp:txXfrm>
        <a:off x="42722" y="1077312"/>
        <a:ext cx="6966517" cy="789716"/>
      </dsp:txXfrm>
    </dsp:sp>
    <dsp:sp modelId="{BE6B3787-5B2E-4C30-9247-B2CB1A81BB9F}">
      <dsp:nvSpPr>
        <dsp:cNvPr id="0" name=""/>
        <dsp:cNvSpPr/>
      </dsp:nvSpPr>
      <dsp:spPr>
        <a:xfrm>
          <a:off x="0" y="1973110"/>
          <a:ext cx="7051961" cy="87516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Gained the Veterans Covenant Health Alliance (VHCA) Accreditation and </a:t>
          </a:r>
          <a:r>
            <a:rPr lang="en-GB" sz="2200" kern="1200" dirty="0">
              <a:solidFill>
                <a:schemeClr val="tx1"/>
              </a:solidFill>
              <a:latin typeface="Gill Sans MT" panose="020B0502020104020203"/>
            </a:rPr>
            <a:t>GOLD</a:t>
          </a:r>
          <a:r>
            <a:rPr lang="en-GB" sz="2200" kern="1200" dirty="0">
              <a:solidFill>
                <a:schemeClr val="tx1"/>
              </a:solidFill>
            </a:rPr>
            <a:t> DERS Award</a:t>
          </a:r>
          <a:endParaRPr lang="en-US" sz="2200" kern="1200" dirty="0">
            <a:solidFill>
              <a:schemeClr val="tx1"/>
            </a:solidFill>
          </a:endParaRPr>
        </a:p>
      </dsp:txBody>
      <dsp:txXfrm>
        <a:off x="42722" y="2015832"/>
        <a:ext cx="6966517" cy="789716"/>
      </dsp:txXfrm>
    </dsp:sp>
    <dsp:sp modelId="{8BD26F71-5FF6-4E8A-8252-ACB03DA1AC73}">
      <dsp:nvSpPr>
        <dsp:cNvPr id="0" name=""/>
        <dsp:cNvSpPr/>
      </dsp:nvSpPr>
      <dsp:spPr>
        <a:xfrm>
          <a:off x="0" y="2911630"/>
          <a:ext cx="7051961" cy="8751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Started the Quality Improvement (QI)  Triple Aim journey- Pursuing Equity </a:t>
          </a:r>
          <a:endParaRPr lang="en-US" sz="2200" kern="1200" dirty="0">
            <a:solidFill>
              <a:schemeClr val="tx1"/>
            </a:solidFill>
          </a:endParaRPr>
        </a:p>
      </dsp:txBody>
      <dsp:txXfrm>
        <a:off x="42722" y="2954352"/>
        <a:ext cx="6966517" cy="789716"/>
      </dsp:txXfrm>
    </dsp:sp>
    <dsp:sp modelId="{D17CC223-BEC3-43FE-9877-BDF0A25255E9}">
      <dsp:nvSpPr>
        <dsp:cNvPr id="0" name=""/>
        <dsp:cNvSpPr/>
      </dsp:nvSpPr>
      <dsp:spPr>
        <a:xfrm>
          <a:off x="0" y="3850150"/>
          <a:ext cx="7051961" cy="87516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GB" sz="2200" kern="1200" dirty="0">
              <a:solidFill>
                <a:schemeClr val="tx1"/>
              </a:solidFill>
            </a:rPr>
            <a:t>Set up the Local Accreditation Scheme</a:t>
          </a:r>
          <a:endParaRPr lang="en-US" sz="2200" kern="1200" dirty="0">
            <a:solidFill>
              <a:schemeClr val="tx1"/>
            </a:solidFill>
          </a:endParaRPr>
        </a:p>
      </dsp:txBody>
      <dsp:txXfrm>
        <a:off x="42722" y="3892872"/>
        <a:ext cx="6966517" cy="7897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A9A68-C53A-4269-A5ED-466DD2941BFE}" type="datetimeFigureOut">
              <a:rPr lang="en-GB" smtClean="0"/>
              <a:t>18/06/2026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C65EBA-E2F1-4FFB-B545-054B93B3BD61}" type="slidenum">
              <a:rPr lang="en-GB" smtClean="0"/>
              <a:t>‹#›</a:t>
            </a:fld>
            <a:endParaRPr lang="en-GB"/>
          </a:p>
        </p:txBody>
      </p:sp>
    </p:spTree>
    <p:extLst>
      <p:ext uri="{BB962C8B-B14F-4D97-AF65-F5344CB8AC3E}">
        <p14:creationId xmlns:p14="http://schemas.microsoft.com/office/powerpoint/2010/main" val="324725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3D3C33-0D26-1D4D-8462-1A3E81CAE05B}" type="slidenum">
              <a:rPr lang="en-US" smtClean="0"/>
              <a:t>3</a:t>
            </a:fld>
            <a:endParaRPr lang="en-US"/>
          </a:p>
        </p:txBody>
      </p:sp>
    </p:spTree>
    <p:extLst>
      <p:ext uri="{BB962C8B-B14F-4D97-AF65-F5344CB8AC3E}">
        <p14:creationId xmlns:p14="http://schemas.microsoft.com/office/powerpoint/2010/main" val="4154811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25C88-BB0A-1AA6-19E5-0A75FDB5D5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7E1C75-0316-C001-C469-DDA43D3B0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DD5A030-C553-9CBB-470E-ED23DD4F2311}"/>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5" name="Footer Placeholder 4">
            <a:extLst>
              <a:ext uri="{FF2B5EF4-FFF2-40B4-BE49-F238E27FC236}">
                <a16:creationId xmlns:a16="http://schemas.microsoft.com/office/drawing/2014/main" id="{AC2561B9-EAE9-5B4B-B366-337EC819C1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68EA7E-4FFC-7DCF-A2B3-3CE88F915A14}"/>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2219400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C955-4960-A65D-DE35-A032E8C0BF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467CA4-E57A-A4E8-1EE7-651CF94425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04CE34-69B9-319F-39AD-20F13F969DBB}"/>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5" name="Footer Placeholder 4">
            <a:extLst>
              <a:ext uri="{FF2B5EF4-FFF2-40B4-BE49-F238E27FC236}">
                <a16:creationId xmlns:a16="http://schemas.microsoft.com/office/drawing/2014/main" id="{61F0492E-EDCE-10A2-E803-963B678F9F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504CAC-48BA-309D-ABB9-C9868B3F6BF3}"/>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406956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3CECD0-ED96-7502-2161-98E962074E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0635AC4-6D01-4A9E-8124-7D35730E2E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1DBDB0-671F-7640-DA34-1E9D2307EEE9}"/>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5" name="Footer Placeholder 4">
            <a:extLst>
              <a:ext uri="{FF2B5EF4-FFF2-40B4-BE49-F238E27FC236}">
                <a16:creationId xmlns:a16="http://schemas.microsoft.com/office/drawing/2014/main" id="{1CD51980-7F7F-B3CF-BBAE-5BD03A3831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6FECAC-8254-2D5E-2301-24798C6E094F}"/>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3806428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and Vertical Text">
    <p:spTree>
      <p:nvGrpSpPr>
        <p:cNvPr id="1" name=""/>
        <p:cNvGrpSpPr/>
        <p:nvPr/>
      </p:nvGrpSpPr>
      <p:grpSpPr>
        <a:xfrm>
          <a:off x="0" y="0"/>
          <a:ext cx="0" cy="0"/>
          <a:chOff x="0" y="0"/>
          <a:chExt cx="0" cy="0"/>
        </a:xfrm>
      </p:grpSpPr>
      <p:sp>
        <p:nvSpPr>
          <p:cNvPr id="7" name="TextBox 6"/>
          <p:cNvSpPr txBox="1"/>
          <p:nvPr userDrawn="1"/>
        </p:nvSpPr>
        <p:spPr>
          <a:xfrm>
            <a:off x="10210799" y="6299200"/>
            <a:ext cx="1667934"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lang="en-GB" sz="1600" kern="1200" dirty="0" err="1">
                <a:solidFill>
                  <a:srgbClr val="0067A5"/>
                </a:solidFill>
                <a:effectLst/>
                <a:latin typeface="Arial" panose="020B0604020202020204" pitchFamily="34" charset="0"/>
                <a:ea typeface="+mn-ea"/>
                <a:cs typeface="Arial" panose="020B0604020202020204" pitchFamily="34" charset="0"/>
              </a:rPr>
              <a:t>elft.nhs.uk</a:t>
            </a:r>
            <a:endParaRPr lang="en-GB" sz="1600" kern="1200" dirty="0">
              <a:solidFill>
                <a:srgbClr val="0067A5"/>
              </a:solidFill>
              <a:effectLst/>
              <a:latin typeface="Arial" panose="020B0604020202020204" pitchFamily="34" charset="0"/>
              <a:ea typeface="+mn-ea"/>
              <a:cs typeface="Arial" panose="020B0604020202020204" pitchFamily="34" charset="0"/>
            </a:endParaRPr>
          </a:p>
        </p:txBody>
      </p:sp>
      <p:sp>
        <p:nvSpPr>
          <p:cNvPr id="9" name="Rectangle 8"/>
          <p:cNvSpPr/>
          <p:nvPr userDrawn="1"/>
        </p:nvSpPr>
        <p:spPr>
          <a:xfrm>
            <a:off x="0" y="0"/>
            <a:ext cx="12192000" cy="1041400"/>
          </a:xfrm>
          <a:prstGeom prst="rect">
            <a:avLst/>
          </a:prstGeom>
          <a:solidFill>
            <a:srgbClr val="0067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p:cNvPicPr>
            <a:picLocks noChangeAspect="1"/>
          </p:cNvPicPr>
          <p:nvPr userDrawn="1"/>
        </p:nvPicPr>
        <p:blipFill>
          <a:blip r:embed="rId2"/>
          <a:stretch>
            <a:fillRect/>
          </a:stretch>
        </p:blipFill>
        <p:spPr>
          <a:xfrm>
            <a:off x="10176929" y="133349"/>
            <a:ext cx="1572683" cy="802131"/>
          </a:xfrm>
          <a:prstGeom prst="rect">
            <a:avLst/>
          </a:prstGeom>
        </p:spPr>
      </p:pic>
      <p:sp>
        <p:nvSpPr>
          <p:cNvPr id="11" name="Text Placeholder 5"/>
          <p:cNvSpPr>
            <a:spLocks noGrp="1"/>
          </p:cNvSpPr>
          <p:nvPr>
            <p:ph type="body" sz="quarter" idx="12" hasCustomPrompt="1"/>
          </p:nvPr>
        </p:nvSpPr>
        <p:spPr>
          <a:xfrm>
            <a:off x="812279" y="371445"/>
            <a:ext cx="4862808" cy="642424"/>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defRPr lang="en-GB" sz="1600" kern="1200" dirty="0">
                <a:solidFill>
                  <a:schemeClr val="bg1"/>
                </a:solidFill>
                <a:effectLst/>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lang="en-GB" sz="1600" kern="1200" dirty="0">
                <a:solidFill>
                  <a:schemeClr val="bg1"/>
                </a:solidFill>
                <a:effectLst/>
                <a:latin typeface="Arial" panose="020B0604020202020204" pitchFamily="34" charset="0"/>
                <a:ea typeface="+mn-ea"/>
                <a:cs typeface="Arial" panose="020B0604020202020204" pitchFamily="34" charset="0"/>
              </a:rPr>
              <a:t>Heading</a:t>
            </a:r>
          </a:p>
        </p:txBody>
      </p:sp>
      <p:pic>
        <p:nvPicPr>
          <p:cNvPr id="13" name="Picture 12" descr="A picture containing text, sign&#10;&#10;Description automatically generated"/>
          <p:cNvPicPr>
            <a:picLocks noChangeAspect="1"/>
          </p:cNvPicPr>
          <p:nvPr userDrawn="1"/>
        </p:nvPicPr>
        <p:blipFill>
          <a:blip r:embed="rId3"/>
          <a:stretch>
            <a:fillRect/>
          </a:stretch>
        </p:blipFill>
        <p:spPr>
          <a:xfrm>
            <a:off x="412294" y="5993296"/>
            <a:ext cx="1848986" cy="591675"/>
          </a:xfrm>
          <a:prstGeom prst="rect">
            <a:avLst/>
          </a:prstGeom>
        </p:spPr>
      </p:pic>
      <p:sp>
        <p:nvSpPr>
          <p:cNvPr id="5" name="Text Placeholder 4"/>
          <p:cNvSpPr>
            <a:spLocks noGrp="1"/>
          </p:cNvSpPr>
          <p:nvPr>
            <p:ph type="body" sz="quarter" idx="13" hasCustomPrompt="1"/>
          </p:nvPr>
        </p:nvSpPr>
        <p:spPr>
          <a:xfrm>
            <a:off x="812279"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
        <p:nvSpPr>
          <p:cNvPr id="8" name="Text Placeholder 4"/>
          <p:cNvSpPr>
            <a:spLocks noGrp="1"/>
          </p:cNvSpPr>
          <p:nvPr>
            <p:ph type="body" sz="quarter" idx="14" hasCustomPrompt="1"/>
          </p:nvPr>
        </p:nvSpPr>
        <p:spPr>
          <a:xfrm>
            <a:off x="6446520" y="1883900"/>
            <a:ext cx="4933201" cy="3351040"/>
          </a:xfrm>
        </p:spPr>
        <p:txBody>
          <a:bodyPr>
            <a:normAutofit/>
          </a:bodyPr>
          <a:lstStyle>
            <a:lvl1pPr marL="0" indent="0">
              <a:buNone/>
              <a:defRPr sz="1800">
                <a:solidFill>
                  <a:schemeClr val="tx1"/>
                </a:solidFill>
              </a:defRPr>
            </a:lvl1pPr>
            <a:lvl4pPr marL="1371600" indent="0">
              <a:buNone/>
              <a:defRPr>
                <a:solidFill>
                  <a:srgbClr val="0067A5"/>
                </a:solidFill>
              </a:defRPr>
            </a:lvl4pPr>
          </a:lstStyle>
          <a:p>
            <a:pPr lvl="0"/>
            <a:r>
              <a:rPr lang="en-GB" dirty="0"/>
              <a:t>Type description here</a:t>
            </a:r>
          </a:p>
        </p:txBody>
      </p:sp>
    </p:spTree>
    <p:extLst>
      <p:ext uri="{BB962C8B-B14F-4D97-AF65-F5344CB8AC3E}">
        <p14:creationId xmlns:p14="http://schemas.microsoft.com/office/powerpoint/2010/main" val="1866181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414E7-037A-E679-474E-6B5FF46F88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0D49FE-0F23-2630-EBDA-20434EC531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442174-F3DB-D8D9-67E7-C1D07BB1F5D7}"/>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5" name="Footer Placeholder 4">
            <a:extLst>
              <a:ext uri="{FF2B5EF4-FFF2-40B4-BE49-F238E27FC236}">
                <a16:creationId xmlns:a16="http://schemas.microsoft.com/office/drawing/2014/main" id="{2DB72F9A-FDE0-6C6F-106F-1C6ED660A2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FC2242-8680-9A7B-0E80-B6406198AFD7}"/>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569249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1BD1-C983-53E0-80A7-72ACF85D5A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44CAB1B-02BA-FD18-006D-23CAFD6A0B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810C34-87DE-E4CE-7609-EFA0D26690CA}"/>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5" name="Footer Placeholder 4">
            <a:extLst>
              <a:ext uri="{FF2B5EF4-FFF2-40B4-BE49-F238E27FC236}">
                <a16:creationId xmlns:a16="http://schemas.microsoft.com/office/drawing/2014/main" id="{368BDA23-B8FD-319A-A598-FECF72000A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5D88C6-2ACD-87DE-F07D-721AD70CA756}"/>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1949537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953DC-34EF-9947-9941-3566F2404E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948D725-0827-B570-B646-E2318B22B1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F38623-99D9-61A9-3EC8-69D1122B9D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F921C1A-CCC9-2671-5137-39EAF4BAA5BF}"/>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6" name="Footer Placeholder 5">
            <a:extLst>
              <a:ext uri="{FF2B5EF4-FFF2-40B4-BE49-F238E27FC236}">
                <a16:creationId xmlns:a16="http://schemas.microsoft.com/office/drawing/2014/main" id="{686B6547-6686-44BF-B1DF-B7B6A860D1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56786-6B6B-F4DF-C5ED-789CB09D3B03}"/>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163200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A1C9C-563E-1284-D017-092F5327CD3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A6FA1E-7DC1-5DFE-7EC0-FB4E49B67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F7B95D-0F71-0372-B935-CCCCB4C202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B191B59-857A-2338-1823-49C4036045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1D748-A847-42FA-48AE-40AB04EA9A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F382EE-4890-C5AB-460E-DEDB3D152152}"/>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8" name="Footer Placeholder 7">
            <a:extLst>
              <a:ext uri="{FF2B5EF4-FFF2-40B4-BE49-F238E27FC236}">
                <a16:creationId xmlns:a16="http://schemas.microsoft.com/office/drawing/2014/main" id="{008A619B-062A-02A6-8145-63CDEF5030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CE62092-294A-A48B-C2F5-2FBB2D50FB25}"/>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294488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199FF-FBBA-AFC7-B3DC-676939710F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87D602-F357-E994-52EC-D44C41FBDFEC}"/>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4" name="Footer Placeholder 3">
            <a:extLst>
              <a:ext uri="{FF2B5EF4-FFF2-40B4-BE49-F238E27FC236}">
                <a16:creationId xmlns:a16="http://schemas.microsoft.com/office/drawing/2014/main" id="{8A9C375A-AB55-3118-E718-02B03A5FE3B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0A3227E-CF3B-B73B-B0F3-B0C17F6BB5C5}"/>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2517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C64DA-C39A-C577-2D3A-70FFDF9EBEEE}"/>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3" name="Footer Placeholder 2">
            <a:extLst>
              <a:ext uri="{FF2B5EF4-FFF2-40B4-BE49-F238E27FC236}">
                <a16:creationId xmlns:a16="http://schemas.microsoft.com/office/drawing/2014/main" id="{61DDB253-A495-7817-DCC0-4BCCE875523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6320CB6-25FE-3D6E-C588-F7A825085883}"/>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1877688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E49F-5138-19F7-6EC9-F7901CCB5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549200F-6369-4156-E590-4EEF81D7B3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49DDBFA-D843-FAC4-C691-359D74ABFF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7F4BBB-0791-9BD8-C445-368478535FC0}"/>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6" name="Footer Placeholder 5">
            <a:extLst>
              <a:ext uri="{FF2B5EF4-FFF2-40B4-BE49-F238E27FC236}">
                <a16:creationId xmlns:a16="http://schemas.microsoft.com/office/drawing/2014/main" id="{B43B3B2F-62E0-8EC0-6031-B367EC2423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CBA654-3D3C-749C-ECE0-0DB532B1A309}"/>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398825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1108-5E0A-B431-8BB6-8350E61C2C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A6175E-FB5C-CB33-4A91-5EE3A31672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94DC701-0758-522F-46E8-CE14932A0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87A9C9-D367-CE7D-126C-443071641D77}"/>
              </a:ext>
            </a:extLst>
          </p:cNvPr>
          <p:cNvSpPr>
            <a:spLocks noGrp="1"/>
          </p:cNvSpPr>
          <p:nvPr>
            <p:ph type="dt" sz="half" idx="10"/>
          </p:nvPr>
        </p:nvSpPr>
        <p:spPr/>
        <p:txBody>
          <a:bodyPr/>
          <a:lstStyle/>
          <a:p>
            <a:fld id="{EC7C7576-0B66-4234-A25A-37FA9799CD3B}" type="datetimeFigureOut">
              <a:rPr lang="en-GB" smtClean="0"/>
              <a:t>18/06/2026</a:t>
            </a:fld>
            <a:endParaRPr lang="en-GB"/>
          </a:p>
        </p:txBody>
      </p:sp>
      <p:sp>
        <p:nvSpPr>
          <p:cNvPr id="6" name="Footer Placeholder 5">
            <a:extLst>
              <a:ext uri="{FF2B5EF4-FFF2-40B4-BE49-F238E27FC236}">
                <a16:creationId xmlns:a16="http://schemas.microsoft.com/office/drawing/2014/main" id="{C0328E27-0A24-A6E0-2517-6DCC214DE6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605A60-A37D-0687-E27F-2C3FA972E75B}"/>
              </a:ext>
            </a:extLst>
          </p:cNvPr>
          <p:cNvSpPr>
            <a:spLocks noGrp="1"/>
          </p:cNvSpPr>
          <p:nvPr>
            <p:ph type="sldNum" sz="quarter" idx="12"/>
          </p:nvPr>
        </p:nvSpPr>
        <p:spPr/>
        <p:txBody>
          <a:bodyPr/>
          <a:lstStyle/>
          <a:p>
            <a:fld id="{FA4E869D-BBAE-4CC2-A91F-905194052C48}" type="slidenum">
              <a:rPr lang="en-GB" smtClean="0"/>
              <a:t>‹#›</a:t>
            </a:fld>
            <a:endParaRPr lang="en-GB"/>
          </a:p>
        </p:txBody>
      </p:sp>
    </p:spTree>
    <p:extLst>
      <p:ext uri="{BB962C8B-B14F-4D97-AF65-F5344CB8AC3E}">
        <p14:creationId xmlns:p14="http://schemas.microsoft.com/office/powerpoint/2010/main" val="320767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2E4E9A-789C-6EC6-FA74-51E636671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D4D0E0-B2BD-36CB-6ED8-F67F722AE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8B4073-4665-B5BA-1235-EDD50E8B4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7C7576-0B66-4234-A25A-37FA9799CD3B}" type="datetimeFigureOut">
              <a:rPr lang="en-GB" smtClean="0"/>
              <a:t>18/06/2026</a:t>
            </a:fld>
            <a:endParaRPr lang="en-GB"/>
          </a:p>
        </p:txBody>
      </p:sp>
      <p:sp>
        <p:nvSpPr>
          <p:cNvPr id="5" name="Footer Placeholder 4">
            <a:extLst>
              <a:ext uri="{FF2B5EF4-FFF2-40B4-BE49-F238E27FC236}">
                <a16:creationId xmlns:a16="http://schemas.microsoft.com/office/drawing/2014/main" id="{AB2A6518-BE00-D920-8C26-9AF1DD75AB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C761397-DDA7-7E62-48AD-8A664E33A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A4E869D-BBAE-4CC2-A91F-905194052C48}" type="slidenum">
              <a:rPr lang="en-GB" smtClean="0"/>
              <a:t>‹#›</a:t>
            </a:fld>
            <a:endParaRPr lang="en-GB"/>
          </a:p>
        </p:txBody>
      </p:sp>
    </p:spTree>
    <p:extLst>
      <p:ext uri="{BB962C8B-B14F-4D97-AF65-F5344CB8AC3E}">
        <p14:creationId xmlns:p14="http://schemas.microsoft.com/office/powerpoint/2010/main" val="379875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gov.uk/support-for-veterans?veterans_support_organisation_region_england%5B%5D=london" TargetMode="External"/><Relationship Id="rId5" Type="http://schemas.openxmlformats.org/officeDocument/2006/relationships/hyperlink" Target="https://www.centralbedfordshire.gov.uk/info/42/stronger_communities/280/armed_forces_covenant" TargetMode="External"/><Relationship Id="rId4" Type="http://schemas.openxmlformats.org/officeDocument/2006/relationships/hyperlink" Target="https://www.forcesconnect.co.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5D60C1-8DC1-6D14-D5D2-9B04D1DD4163}"/>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DB616555-9FC9-7DC0-120C-BFC73DA6BF50}"/>
              </a:ext>
            </a:extLst>
          </p:cNvPr>
          <p:cNvPicPr>
            <a:picLocks noChangeAspect="1"/>
          </p:cNvPicPr>
          <p:nvPr/>
        </p:nvPicPr>
        <p:blipFill>
          <a:blip r:embed="rId3"/>
          <a:stretch>
            <a:fillRect/>
          </a:stretch>
        </p:blipFill>
        <p:spPr>
          <a:xfrm>
            <a:off x="10367978" y="2848304"/>
            <a:ext cx="1670449" cy="1670449"/>
          </a:xfrm>
          <a:prstGeom prst="rect">
            <a:avLst/>
          </a:prstGeom>
        </p:spPr>
      </p:pic>
      <p:pic>
        <p:nvPicPr>
          <p:cNvPr id="10" name="Picture 9">
            <a:extLst>
              <a:ext uri="{FF2B5EF4-FFF2-40B4-BE49-F238E27FC236}">
                <a16:creationId xmlns:a16="http://schemas.microsoft.com/office/drawing/2014/main" id="{AD1791FB-7BAC-2EA7-422B-19BC5F2A3739}"/>
              </a:ext>
            </a:extLst>
          </p:cNvPr>
          <p:cNvPicPr>
            <a:picLocks noChangeAspect="1"/>
          </p:cNvPicPr>
          <p:nvPr/>
        </p:nvPicPr>
        <p:blipFill>
          <a:blip r:embed="rId4"/>
          <a:stretch>
            <a:fillRect/>
          </a:stretch>
        </p:blipFill>
        <p:spPr>
          <a:xfrm>
            <a:off x="3752984" y="4518753"/>
            <a:ext cx="4217475" cy="2339247"/>
          </a:xfrm>
          <a:prstGeom prst="rect">
            <a:avLst/>
          </a:prstGeom>
        </p:spPr>
      </p:pic>
      <p:pic>
        <p:nvPicPr>
          <p:cNvPr id="11" name="Picture 10">
            <a:extLst>
              <a:ext uri="{FF2B5EF4-FFF2-40B4-BE49-F238E27FC236}">
                <a16:creationId xmlns:a16="http://schemas.microsoft.com/office/drawing/2014/main" id="{1451926C-6F2C-C44F-E38A-966A28CE2148}"/>
              </a:ext>
            </a:extLst>
          </p:cNvPr>
          <p:cNvPicPr>
            <a:picLocks noChangeAspect="1"/>
          </p:cNvPicPr>
          <p:nvPr/>
        </p:nvPicPr>
        <p:blipFill>
          <a:blip r:embed="rId5"/>
          <a:srcRect r="42903"/>
          <a:stretch/>
        </p:blipFill>
        <p:spPr>
          <a:xfrm>
            <a:off x="973223" y="5129633"/>
            <a:ext cx="2779761" cy="1786283"/>
          </a:xfrm>
          <a:prstGeom prst="rect">
            <a:avLst/>
          </a:prstGeom>
        </p:spPr>
      </p:pic>
      <p:pic>
        <p:nvPicPr>
          <p:cNvPr id="12" name="Picture 11">
            <a:extLst>
              <a:ext uri="{FF2B5EF4-FFF2-40B4-BE49-F238E27FC236}">
                <a16:creationId xmlns:a16="http://schemas.microsoft.com/office/drawing/2014/main" id="{26965597-F03F-CAE2-7D27-BA587627E2CB}"/>
              </a:ext>
            </a:extLst>
          </p:cNvPr>
          <p:cNvPicPr>
            <a:picLocks noChangeAspect="1"/>
          </p:cNvPicPr>
          <p:nvPr/>
        </p:nvPicPr>
        <p:blipFill>
          <a:blip r:embed="rId6"/>
          <a:stretch>
            <a:fillRect/>
          </a:stretch>
        </p:blipFill>
        <p:spPr>
          <a:xfrm>
            <a:off x="45880" y="2594855"/>
            <a:ext cx="2554445" cy="1786283"/>
          </a:xfrm>
          <a:prstGeom prst="rect">
            <a:avLst/>
          </a:prstGeom>
        </p:spPr>
      </p:pic>
      <p:pic>
        <p:nvPicPr>
          <p:cNvPr id="13" name="Picture 12">
            <a:extLst>
              <a:ext uri="{FF2B5EF4-FFF2-40B4-BE49-F238E27FC236}">
                <a16:creationId xmlns:a16="http://schemas.microsoft.com/office/drawing/2014/main" id="{E63D3091-79F0-75D2-FA8F-EC35F4EF348A}"/>
              </a:ext>
            </a:extLst>
          </p:cNvPr>
          <p:cNvPicPr>
            <a:picLocks noChangeAspect="1"/>
          </p:cNvPicPr>
          <p:nvPr/>
        </p:nvPicPr>
        <p:blipFill>
          <a:blip r:embed="rId7"/>
          <a:stretch>
            <a:fillRect/>
          </a:stretch>
        </p:blipFill>
        <p:spPr>
          <a:xfrm>
            <a:off x="7970459" y="4754648"/>
            <a:ext cx="2182557" cy="2091109"/>
          </a:xfrm>
          <a:prstGeom prst="rect">
            <a:avLst/>
          </a:prstGeom>
        </p:spPr>
      </p:pic>
      <p:sp>
        <p:nvSpPr>
          <p:cNvPr id="14" name="TextBox 13">
            <a:extLst>
              <a:ext uri="{FF2B5EF4-FFF2-40B4-BE49-F238E27FC236}">
                <a16:creationId xmlns:a16="http://schemas.microsoft.com/office/drawing/2014/main" id="{C5541161-F7B6-660F-9F7A-9BC2E378469D}"/>
              </a:ext>
            </a:extLst>
          </p:cNvPr>
          <p:cNvSpPr txBox="1"/>
          <p:nvPr/>
        </p:nvSpPr>
        <p:spPr>
          <a:xfrm>
            <a:off x="2664987" y="3001178"/>
            <a:ext cx="6504231" cy="1446550"/>
          </a:xfrm>
          <a:prstGeom prst="rect">
            <a:avLst/>
          </a:prstGeom>
          <a:noFill/>
        </p:spPr>
        <p:txBody>
          <a:bodyPr wrap="square" rtlCol="0">
            <a:spAutoFit/>
          </a:bodyPr>
          <a:lstStyle/>
          <a:p>
            <a:pPr algn="ctr"/>
            <a:r>
              <a:rPr lang="en-GB" sz="4400" b="1" dirty="0"/>
              <a:t>ELFT ARMED FORCES ALLIANCE</a:t>
            </a:r>
          </a:p>
        </p:txBody>
      </p:sp>
      <p:pic>
        <p:nvPicPr>
          <p:cNvPr id="15" name="Picture 14">
            <a:extLst>
              <a:ext uri="{FF2B5EF4-FFF2-40B4-BE49-F238E27FC236}">
                <a16:creationId xmlns:a16="http://schemas.microsoft.com/office/drawing/2014/main" id="{1B949C6E-9399-450E-DD0F-2DFD2FE1D533}"/>
              </a:ext>
            </a:extLst>
          </p:cNvPr>
          <p:cNvPicPr>
            <a:picLocks noChangeAspect="1"/>
          </p:cNvPicPr>
          <p:nvPr/>
        </p:nvPicPr>
        <p:blipFill>
          <a:blip r:embed="rId8"/>
          <a:stretch>
            <a:fillRect/>
          </a:stretch>
        </p:blipFill>
        <p:spPr>
          <a:xfrm>
            <a:off x="4937659" y="1377367"/>
            <a:ext cx="2316681" cy="883997"/>
          </a:xfrm>
          <a:prstGeom prst="rect">
            <a:avLst/>
          </a:prstGeom>
        </p:spPr>
      </p:pic>
      <p:pic>
        <p:nvPicPr>
          <p:cNvPr id="16" name="Picture 15">
            <a:extLst>
              <a:ext uri="{FF2B5EF4-FFF2-40B4-BE49-F238E27FC236}">
                <a16:creationId xmlns:a16="http://schemas.microsoft.com/office/drawing/2014/main" id="{8268FA14-BA4F-34BA-93F7-072E16568AA1}"/>
              </a:ext>
            </a:extLst>
          </p:cNvPr>
          <p:cNvPicPr>
            <a:picLocks noChangeAspect="1"/>
          </p:cNvPicPr>
          <p:nvPr/>
        </p:nvPicPr>
        <p:blipFill>
          <a:blip r:embed="rId9"/>
          <a:stretch>
            <a:fillRect/>
          </a:stretch>
        </p:blipFill>
        <p:spPr>
          <a:xfrm>
            <a:off x="689088" y="1377367"/>
            <a:ext cx="2456901" cy="835224"/>
          </a:xfrm>
          <a:prstGeom prst="rect">
            <a:avLst/>
          </a:prstGeom>
        </p:spPr>
      </p:pic>
      <p:pic>
        <p:nvPicPr>
          <p:cNvPr id="17" name="Picture 16">
            <a:extLst>
              <a:ext uri="{FF2B5EF4-FFF2-40B4-BE49-F238E27FC236}">
                <a16:creationId xmlns:a16="http://schemas.microsoft.com/office/drawing/2014/main" id="{62242CEE-A4FE-5A2B-19A1-17708504330D}"/>
              </a:ext>
            </a:extLst>
          </p:cNvPr>
          <p:cNvPicPr>
            <a:picLocks noChangeAspect="1"/>
          </p:cNvPicPr>
          <p:nvPr/>
        </p:nvPicPr>
        <p:blipFill>
          <a:blip r:embed="rId10"/>
          <a:stretch>
            <a:fillRect/>
          </a:stretch>
        </p:blipFill>
        <p:spPr>
          <a:xfrm>
            <a:off x="9268358" y="1446741"/>
            <a:ext cx="2475191" cy="877900"/>
          </a:xfrm>
          <a:prstGeom prst="rect">
            <a:avLst/>
          </a:prstGeom>
        </p:spPr>
      </p:pic>
    </p:spTree>
    <p:extLst>
      <p:ext uri="{BB962C8B-B14F-4D97-AF65-F5344CB8AC3E}">
        <p14:creationId xmlns:p14="http://schemas.microsoft.com/office/powerpoint/2010/main" val="1408744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57995-9744-E713-7D57-7F0B9A9B375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F9E48DA-6A2F-28F8-66A9-D89C5CC5DC52}"/>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DDED88B8-00A3-E8CA-82EB-DE12A8E15F94}"/>
              </a:ext>
            </a:extLst>
          </p:cNvPr>
          <p:cNvPicPr>
            <a:picLocks noChangeAspect="1"/>
          </p:cNvPicPr>
          <p:nvPr/>
        </p:nvPicPr>
        <p:blipFill>
          <a:blip r:embed="rId3"/>
          <a:stretch>
            <a:fillRect/>
          </a:stretch>
        </p:blipFill>
        <p:spPr>
          <a:xfrm>
            <a:off x="11043124" y="5781674"/>
            <a:ext cx="1076325" cy="1076325"/>
          </a:xfrm>
          <a:prstGeom prst="rect">
            <a:avLst/>
          </a:prstGeom>
        </p:spPr>
      </p:pic>
      <p:sp>
        <p:nvSpPr>
          <p:cNvPr id="2" name="Title 1">
            <a:extLst>
              <a:ext uri="{FF2B5EF4-FFF2-40B4-BE49-F238E27FC236}">
                <a16:creationId xmlns:a16="http://schemas.microsoft.com/office/drawing/2014/main" id="{62A08FD9-5A48-B54B-2A8C-CCF8010A94FD}"/>
              </a:ext>
            </a:extLst>
          </p:cNvPr>
          <p:cNvSpPr>
            <a:spLocks noGrp="1"/>
          </p:cNvSpPr>
          <p:nvPr>
            <p:ph type="title"/>
          </p:nvPr>
        </p:nvSpPr>
        <p:spPr>
          <a:xfrm>
            <a:off x="153573" y="0"/>
            <a:ext cx="10515600" cy="1176528"/>
          </a:xfrm>
        </p:spPr>
        <p:txBody>
          <a:bodyPr/>
          <a:lstStyle/>
          <a:p>
            <a:r>
              <a:rPr lang="en-GB" dirty="0">
                <a:solidFill>
                  <a:schemeClr val="bg1"/>
                </a:solidFill>
              </a:rPr>
              <a:t>Additional services </a:t>
            </a:r>
          </a:p>
        </p:txBody>
      </p:sp>
      <p:sp>
        <p:nvSpPr>
          <p:cNvPr id="4" name="Content Placeholder 3">
            <a:extLst>
              <a:ext uri="{FF2B5EF4-FFF2-40B4-BE49-F238E27FC236}">
                <a16:creationId xmlns:a16="http://schemas.microsoft.com/office/drawing/2014/main" id="{39DABFF4-C5C8-03E2-26A8-52B57B38F5EB}"/>
              </a:ext>
            </a:extLst>
          </p:cNvPr>
          <p:cNvSpPr>
            <a:spLocks noGrp="1"/>
          </p:cNvSpPr>
          <p:nvPr>
            <p:ph idx="1"/>
          </p:nvPr>
        </p:nvSpPr>
        <p:spPr>
          <a:xfrm>
            <a:off x="527524" y="2292941"/>
            <a:ext cx="10515600" cy="4351338"/>
          </a:xfrm>
        </p:spPr>
        <p:txBody>
          <a:bodyPr>
            <a:normAutofit/>
          </a:bodyPr>
          <a:lstStyle/>
          <a:p>
            <a:r>
              <a:rPr lang="en-GB" dirty="0"/>
              <a:t>Lunch time clubs – offered at all locations, £10 per a meal and guests are welcome (</a:t>
            </a:r>
            <a:r>
              <a:rPr lang="en-GB" dirty="0" err="1"/>
              <a:t>ie</a:t>
            </a:r>
            <a:r>
              <a:rPr lang="en-GB" dirty="0"/>
              <a:t> </a:t>
            </a:r>
            <a:r>
              <a:rPr lang="en-GB" dirty="0" err="1"/>
              <a:t>nok</a:t>
            </a:r>
            <a:r>
              <a:rPr lang="en-GB" dirty="0"/>
              <a:t> or friend). All veterans of all ages welcome.</a:t>
            </a:r>
          </a:p>
          <a:p>
            <a:r>
              <a:rPr lang="en-GB" dirty="0"/>
              <a:t>Telephone Friendship – Anyone who has served in His Majesty’s Armed Forces, including Reservists and those who completed National Service are welcome to use the service. This includes partners and widows / widowers of veterans. Free to use. </a:t>
            </a:r>
          </a:p>
          <a:p>
            <a:endParaRPr lang="en-GB" dirty="0"/>
          </a:p>
        </p:txBody>
      </p:sp>
    </p:spTree>
    <p:extLst>
      <p:ext uri="{BB962C8B-B14F-4D97-AF65-F5344CB8AC3E}">
        <p14:creationId xmlns:p14="http://schemas.microsoft.com/office/powerpoint/2010/main" val="11763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C7D25-2C91-77EC-4538-7BC7BF9C715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03D6537-D2F7-2D1F-7F21-8428350CE772}"/>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818DD469-095D-C2ED-41C7-361B2A59AA9F}"/>
              </a:ext>
            </a:extLst>
          </p:cNvPr>
          <p:cNvPicPr>
            <a:picLocks noChangeAspect="1"/>
          </p:cNvPicPr>
          <p:nvPr/>
        </p:nvPicPr>
        <p:blipFill>
          <a:blip r:embed="rId3"/>
          <a:stretch>
            <a:fillRect/>
          </a:stretch>
        </p:blipFill>
        <p:spPr>
          <a:xfrm>
            <a:off x="11043124" y="5781674"/>
            <a:ext cx="1076325" cy="1076325"/>
          </a:xfrm>
          <a:prstGeom prst="rect">
            <a:avLst/>
          </a:prstGeom>
        </p:spPr>
      </p:pic>
      <p:sp>
        <p:nvSpPr>
          <p:cNvPr id="2" name="Title 1">
            <a:extLst>
              <a:ext uri="{FF2B5EF4-FFF2-40B4-BE49-F238E27FC236}">
                <a16:creationId xmlns:a16="http://schemas.microsoft.com/office/drawing/2014/main" id="{63D4C21A-1632-D091-5A4E-47F5F50A03C8}"/>
              </a:ext>
            </a:extLst>
          </p:cNvPr>
          <p:cNvSpPr>
            <a:spLocks noGrp="1"/>
          </p:cNvSpPr>
          <p:nvPr>
            <p:ph type="title"/>
          </p:nvPr>
        </p:nvSpPr>
        <p:spPr>
          <a:xfrm>
            <a:off x="0" y="781576"/>
            <a:ext cx="10515600" cy="1325563"/>
          </a:xfrm>
        </p:spPr>
        <p:txBody>
          <a:bodyPr>
            <a:normAutofit/>
          </a:bodyPr>
          <a:lstStyle/>
          <a:p>
            <a:r>
              <a:rPr lang="en-GB" sz="3600" dirty="0"/>
              <a:t>Referral criteria and funding streams </a:t>
            </a:r>
          </a:p>
        </p:txBody>
      </p:sp>
      <p:sp>
        <p:nvSpPr>
          <p:cNvPr id="4" name="Content Placeholder 3">
            <a:extLst>
              <a:ext uri="{FF2B5EF4-FFF2-40B4-BE49-F238E27FC236}">
                <a16:creationId xmlns:a16="http://schemas.microsoft.com/office/drawing/2014/main" id="{3F9E6149-8698-96D4-5BB5-1F8295556141}"/>
              </a:ext>
            </a:extLst>
          </p:cNvPr>
          <p:cNvSpPr>
            <a:spLocks noGrp="1"/>
          </p:cNvSpPr>
          <p:nvPr>
            <p:ph idx="1"/>
          </p:nvPr>
        </p:nvSpPr>
        <p:spPr/>
        <p:txBody>
          <a:bodyPr>
            <a:normAutofit fontScale="77500" lnSpcReduction="20000"/>
          </a:bodyPr>
          <a:lstStyle/>
          <a:p>
            <a:r>
              <a:rPr lang="en-GB" dirty="0"/>
              <a:t>Serving personnel of all ranks, and veterans who have previously served, upon completion of at least one days’ service after basic training</a:t>
            </a:r>
          </a:p>
          <a:p>
            <a:r>
              <a:rPr lang="en-GB" dirty="0"/>
              <a:t>Members of the regular Forces, those who have served in the Reserves or Auxiliary services or completed National Service, as well as those who served in the Merchant Navy in hostile waters</a:t>
            </a:r>
          </a:p>
          <a:p>
            <a:r>
              <a:rPr lang="en-GB" dirty="0"/>
              <a:t>The partners of any service person, whether married, widowed, civil partner, or in any long-term enduring relationship. And  Worthing Home only, also support the children and parents of serving personnel and veterans.</a:t>
            </a:r>
          </a:p>
          <a:p>
            <a:r>
              <a:rPr lang="en-GB" dirty="0"/>
              <a:t>No age restrictions for services, typically younger veterans services is for those under 65 years old.</a:t>
            </a:r>
          </a:p>
          <a:p>
            <a:r>
              <a:rPr lang="en-GB" dirty="0"/>
              <a:t>Funding can be accessed through main stream services (Self Funding, LA, FNC and CHC).</a:t>
            </a:r>
          </a:p>
          <a:p>
            <a:r>
              <a:rPr lang="en-GB" dirty="0"/>
              <a:t>Veterans UK funding – for short-break care -Applicants in receipt of 100 per cent War Disability Pensions and a full attendance allowance may apply to Veterans UK for consideration for funding for short-break care.</a:t>
            </a:r>
          </a:p>
          <a:p>
            <a:endParaRPr lang="en-GB" dirty="0"/>
          </a:p>
        </p:txBody>
      </p:sp>
    </p:spTree>
    <p:extLst>
      <p:ext uri="{BB962C8B-B14F-4D97-AF65-F5344CB8AC3E}">
        <p14:creationId xmlns:p14="http://schemas.microsoft.com/office/powerpoint/2010/main" val="260668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E29F3-371C-81B3-3177-7BDECB0A4C8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A805488-DA88-806E-8410-66AB20B4660F}"/>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ECC4C095-445A-75E9-AE98-C95C9EFE168E}"/>
              </a:ext>
            </a:extLst>
          </p:cNvPr>
          <p:cNvPicPr>
            <a:picLocks noChangeAspect="1"/>
          </p:cNvPicPr>
          <p:nvPr/>
        </p:nvPicPr>
        <p:blipFill>
          <a:blip r:embed="rId3"/>
          <a:stretch>
            <a:fillRect/>
          </a:stretch>
        </p:blipFill>
        <p:spPr>
          <a:xfrm>
            <a:off x="11043124" y="5781674"/>
            <a:ext cx="1076325" cy="1076325"/>
          </a:xfrm>
          <a:prstGeom prst="rect">
            <a:avLst/>
          </a:prstGeom>
        </p:spPr>
      </p:pic>
      <p:sp>
        <p:nvSpPr>
          <p:cNvPr id="2" name="Title 1">
            <a:extLst>
              <a:ext uri="{FF2B5EF4-FFF2-40B4-BE49-F238E27FC236}">
                <a16:creationId xmlns:a16="http://schemas.microsoft.com/office/drawing/2014/main" id="{4E968735-46E4-9B3E-FEA4-1552B5890451}"/>
              </a:ext>
            </a:extLst>
          </p:cNvPr>
          <p:cNvSpPr>
            <a:spLocks noGrp="1"/>
          </p:cNvSpPr>
          <p:nvPr>
            <p:ph type="title"/>
          </p:nvPr>
        </p:nvSpPr>
        <p:spPr>
          <a:xfrm>
            <a:off x="0" y="0"/>
            <a:ext cx="10515600" cy="1325563"/>
          </a:xfrm>
        </p:spPr>
        <p:txBody>
          <a:bodyPr/>
          <a:lstStyle/>
          <a:p>
            <a:r>
              <a:rPr lang="en-GB" dirty="0">
                <a:solidFill>
                  <a:schemeClr val="bg1"/>
                </a:solidFill>
              </a:rPr>
              <a:t>Costings and referrals </a:t>
            </a:r>
          </a:p>
        </p:txBody>
      </p:sp>
      <p:sp>
        <p:nvSpPr>
          <p:cNvPr id="4" name="Content Placeholder 3">
            <a:extLst>
              <a:ext uri="{FF2B5EF4-FFF2-40B4-BE49-F238E27FC236}">
                <a16:creationId xmlns:a16="http://schemas.microsoft.com/office/drawing/2014/main" id="{E4AAF36E-8650-819A-9A31-EE1A9F05FDD6}"/>
              </a:ext>
            </a:extLst>
          </p:cNvPr>
          <p:cNvSpPr>
            <a:spLocks noGrp="1"/>
          </p:cNvSpPr>
          <p:nvPr>
            <p:ph idx="1"/>
          </p:nvPr>
        </p:nvSpPr>
        <p:spPr>
          <a:xfrm>
            <a:off x="527524" y="1504709"/>
            <a:ext cx="10515600" cy="5185869"/>
          </a:xfrm>
        </p:spPr>
        <p:txBody>
          <a:bodyPr>
            <a:normAutofit/>
          </a:bodyPr>
          <a:lstStyle/>
          <a:p>
            <a:r>
              <a:rPr lang="en-GB" dirty="0"/>
              <a:t>Costings for nursing care range from £1,895 to £2,090 per a week </a:t>
            </a:r>
          </a:p>
          <a:p>
            <a:r>
              <a:rPr lang="en-GB" dirty="0"/>
              <a:t>Costings for dementia care range from £2,100 to £2,350 per a week </a:t>
            </a:r>
          </a:p>
          <a:p>
            <a:r>
              <a:rPr lang="en-GB" dirty="0"/>
              <a:t>For day services, short breaks and day care contact the service directly. </a:t>
            </a:r>
          </a:p>
          <a:p>
            <a:pPr marL="0" indent="0">
              <a:buNone/>
            </a:pPr>
            <a:r>
              <a:rPr lang="en-GB" dirty="0"/>
              <a:t>Referrals are made directly through to the care provider. </a:t>
            </a:r>
          </a:p>
          <a:p>
            <a:r>
              <a:rPr lang="en-GB" dirty="0"/>
              <a:t>High Wycombe: Email</a:t>
            </a:r>
            <a:r>
              <a:rPr lang="en-GB" cap="all" dirty="0"/>
              <a:t> - </a:t>
            </a:r>
            <a:r>
              <a:rPr lang="en-GB" dirty="0"/>
              <a:t>hw.enquiries@starandgarter.org Telephone  </a:t>
            </a:r>
            <a:r>
              <a:rPr lang="en-GB" cap="all" dirty="0"/>
              <a:t>- </a:t>
            </a:r>
            <a:r>
              <a:rPr lang="en-GB" dirty="0"/>
              <a:t>01494 927 555</a:t>
            </a:r>
          </a:p>
          <a:p>
            <a:r>
              <a:rPr lang="en-GB" dirty="0"/>
              <a:t>Surbiton: Email -  surbiton.enquiries@starandgarter.org</a:t>
            </a:r>
          </a:p>
          <a:p>
            <a:pPr marL="0" indent="0">
              <a:buNone/>
            </a:pPr>
            <a:r>
              <a:rPr lang="en-GB" dirty="0"/>
              <a:t> Telephone -  020 8339 5100</a:t>
            </a:r>
          </a:p>
          <a:p>
            <a:pPr marL="0" indent="0">
              <a:buNone/>
            </a:pPr>
            <a:endParaRPr lang="en-GB" dirty="0"/>
          </a:p>
        </p:txBody>
      </p:sp>
    </p:spTree>
    <p:extLst>
      <p:ext uri="{BB962C8B-B14F-4D97-AF65-F5344CB8AC3E}">
        <p14:creationId xmlns:p14="http://schemas.microsoft.com/office/powerpoint/2010/main" val="306982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9D05A-07EB-1E9D-23B0-58DECA48426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20A64EA-1CA2-8905-DEDF-6B4503F37530}"/>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86186A69-D31B-CBED-3154-B3BB1DCE0F53}"/>
              </a:ext>
            </a:extLst>
          </p:cNvPr>
          <p:cNvPicPr>
            <a:picLocks noChangeAspect="1"/>
          </p:cNvPicPr>
          <p:nvPr/>
        </p:nvPicPr>
        <p:blipFill>
          <a:blip r:embed="rId3"/>
          <a:stretch>
            <a:fillRect/>
          </a:stretch>
        </p:blipFill>
        <p:spPr>
          <a:xfrm>
            <a:off x="11043124" y="5781674"/>
            <a:ext cx="1076325" cy="1076325"/>
          </a:xfrm>
          <a:prstGeom prst="rect">
            <a:avLst/>
          </a:prstGeom>
        </p:spPr>
      </p:pic>
      <p:sp>
        <p:nvSpPr>
          <p:cNvPr id="2" name="Title 1">
            <a:extLst>
              <a:ext uri="{FF2B5EF4-FFF2-40B4-BE49-F238E27FC236}">
                <a16:creationId xmlns:a16="http://schemas.microsoft.com/office/drawing/2014/main" id="{4549BC07-54E5-0EB4-E5DE-093FD8E1F9A7}"/>
              </a:ext>
            </a:extLst>
          </p:cNvPr>
          <p:cNvSpPr>
            <a:spLocks noGrp="1"/>
          </p:cNvSpPr>
          <p:nvPr>
            <p:ph type="title"/>
          </p:nvPr>
        </p:nvSpPr>
        <p:spPr>
          <a:xfrm>
            <a:off x="108284" y="2766218"/>
            <a:ext cx="10515600" cy="1325563"/>
          </a:xfrm>
        </p:spPr>
        <p:txBody>
          <a:bodyPr>
            <a:normAutofit/>
          </a:bodyPr>
          <a:lstStyle/>
          <a:p>
            <a:pPr algn="ctr"/>
            <a:r>
              <a:rPr lang="en-GB" sz="8800" dirty="0"/>
              <a:t>Q&amp;A….</a:t>
            </a:r>
          </a:p>
        </p:txBody>
      </p:sp>
    </p:spTree>
    <p:extLst>
      <p:ext uri="{BB962C8B-B14F-4D97-AF65-F5344CB8AC3E}">
        <p14:creationId xmlns:p14="http://schemas.microsoft.com/office/powerpoint/2010/main" val="2770149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3C257-E0D3-9DD4-96F5-6FB2DA9B903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22824FA-F956-DCB9-1368-42B820EB6C3C}"/>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47B3BF90-265A-98E0-1547-690DDD75BF54}"/>
              </a:ext>
            </a:extLst>
          </p:cNvPr>
          <p:cNvPicPr>
            <a:picLocks noChangeAspect="1"/>
          </p:cNvPicPr>
          <p:nvPr/>
        </p:nvPicPr>
        <p:blipFill>
          <a:blip r:embed="rId3"/>
          <a:stretch>
            <a:fillRect/>
          </a:stretch>
        </p:blipFill>
        <p:spPr>
          <a:xfrm>
            <a:off x="11043124" y="5781674"/>
            <a:ext cx="1076325" cy="1076325"/>
          </a:xfrm>
          <a:prstGeom prst="rect">
            <a:avLst/>
          </a:prstGeom>
        </p:spPr>
      </p:pic>
      <p:sp>
        <p:nvSpPr>
          <p:cNvPr id="2" name="Title 1">
            <a:extLst>
              <a:ext uri="{FF2B5EF4-FFF2-40B4-BE49-F238E27FC236}">
                <a16:creationId xmlns:a16="http://schemas.microsoft.com/office/drawing/2014/main" id="{EAB8A2AB-7133-AC4B-8335-1C6D4CDC5D96}"/>
              </a:ext>
            </a:extLst>
          </p:cNvPr>
          <p:cNvSpPr>
            <a:spLocks noGrp="1"/>
          </p:cNvSpPr>
          <p:nvPr>
            <p:ph type="title"/>
          </p:nvPr>
        </p:nvSpPr>
        <p:spPr>
          <a:xfrm>
            <a:off x="0" y="18255"/>
            <a:ext cx="10515600" cy="1325563"/>
          </a:xfrm>
        </p:spPr>
        <p:txBody>
          <a:bodyPr/>
          <a:lstStyle/>
          <a:p>
            <a:r>
              <a:rPr lang="en-GB" dirty="0">
                <a:solidFill>
                  <a:schemeClr val="bg1"/>
                </a:solidFill>
              </a:rPr>
              <a:t>Further signposting and resources</a:t>
            </a:r>
          </a:p>
        </p:txBody>
      </p:sp>
      <p:sp>
        <p:nvSpPr>
          <p:cNvPr id="4" name="Content Placeholder 3">
            <a:extLst>
              <a:ext uri="{FF2B5EF4-FFF2-40B4-BE49-F238E27FC236}">
                <a16:creationId xmlns:a16="http://schemas.microsoft.com/office/drawing/2014/main" id="{55507C1D-2B4C-BACB-6BA1-C79364CCAABD}"/>
              </a:ext>
            </a:extLst>
          </p:cNvPr>
          <p:cNvSpPr>
            <a:spLocks noGrp="1"/>
          </p:cNvSpPr>
          <p:nvPr>
            <p:ph idx="1"/>
          </p:nvPr>
        </p:nvSpPr>
        <p:spPr/>
        <p:txBody>
          <a:bodyPr>
            <a:normAutofit lnSpcReduction="10000"/>
          </a:bodyPr>
          <a:lstStyle/>
          <a:p>
            <a:r>
              <a:rPr lang="en-GB" dirty="0"/>
              <a:t>https://www.elft.nhs.uk/service-users-and-carers/support-armed-forces-communities  </a:t>
            </a:r>
          </a:p>
          <a:p>
            <a:r>
              <a:rPr lang="en-GB" dirty="0"/>
              <a:t>Forces connect - </a:t>
            </a:r>
            <a:r>
              <a:rPr lang="en-GB" dirty="0">
                <a:hlinkClick r:id="rId4"/>
              </a:rPr>
              <a:t>https://www.forcesconnect.co.uk/</a:t>
            </a:r>
            <a:endParaRPr lang="en-GB" dirty="0"/>
          </a:p>
          <a:p>
            <a:r>
              <a:rPr lang="en-GB" dirty="0"/>
              <a:t>https://www.bedford.gov.uk/your-council/about-council/armed-forces-0/directory-armed-forces-support-services</a:t>
            </a:r>
          </a:p>
          <a:p>
            <a:r>
              <a:rPr lang="en-GB" dirty="0">
                <a:hlinkClick r:id="rId5"/>
              </a:rPr>
              <a:t>https://www.centralbedfordshire.gov.uk/info/42/stronger_communities/280/armed_forces_covenant</a:t>
            </a:r>
            <a:endParaRPr lang="en-GB" dirty="0"/>
          </a:p>
          <a:p>
            <a:r>
              <a:rPr lang="en-GB" dirty="0">
                <a:hlinkClick r:id="rId6"/>
              </a:rPr>
              <a:t>https://www.gov.uk/support-for-veterans?veterans_support_organisation_region_england%5B%5D=london</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3911093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90533D7-091E-1258-1DE2-7C3A219773DD}"/>
              </a:ext>
            </a:extLst>
          </p:cNvPr>
          <p:cNvPicPr>
            <a:picLocks noChangeAspect="1"/>
          </p:cNvPicPr>
          <p:nvPr/>
        </p:nvPicPr>
        <p:blipFill>
          <a:blip r:embed="rId2"/>
          <a:stretch>
            <a:fillRect/>
          </a:stretch>
        </p:blipFill>
        <p:spPr>
          <a:xfrm>
            <a:off x="3633561" y="1581294"/>
            <a:ext cx="3248478" cy="2724530"/>
          </a:xfrm>
          <a:prstGeom prst="rect">
            <a:avLst/>
          </a:prstGeom>
        </p:spPr>
      </p:pic>
      <p:pic>
        <p:nvPicPr>
          <p:cNvPr id="20" name="Picture 19">
            <a:extLst>
              <a:ext uri="{FF2B5EF4-FFF2-40B4-BE49-F238E27FC236}">
                <a16:creationId xmlns:a16="http://schemas.microsoft.com/office/drawing/2014/main" id="{DCA2067A-F26D-3BD8-7DB1-E67A6617A3F8}"/>
              </a:ext>
            </a:extLst>
          </p:cNvPr>
          <p:cNvPicPr>
            <a:picLocks noChangeAspect="1"/>
          </p:cNvPicPr>
          <p:nvPr/>
        </p:nvPicPr>
        <p:blipFill>
          <a:blip r:embed="rId3"/>
          <a:stretch>
            <a:fillRect/>
          </a:stretch>
        </p:blipFill>
        <p:spPr>
          <a:xfrm>
            <a:off x="0" y="-27187"/>
            <a:ext cx="12192000" cy="1325563"/>
          </a:xfrm>
          <a:prstGeom prst="rect">
            <a:avLst/>
          </a:prstGeom>
        </p:spPr>
      </p:pic>
      <p:sp>
        <p:nvSpPr>
          <p:cNvPr id="2" name="Title 1">
            <a:extLst>
              <a:ext uri="{FF2B5EF4-FFF2-40B4-BE49-F238E27FC236}">
                <a16:creationId xmlns:a16="http://schemas.microsoft.com/office/drawing/2014/main" id="{EDD97302-4FA2-3F0A-872A-0F3015F22B8A}"/>
              </a:ext>
            </a:extLst>
          </p:cNvPr>
          <p:cNvSpPr>
            <a:spLocks noGrp="1"/>
          </p:cNvSpPr>
          <p:nvPr>
            <p:ph type="title"/>
          </p:nvPr>
        </p:nvSpPr>
        <p:spPr>
          <a:xfrm>
            <a:off x="0" y="741145"/>
            <a:ext cx="10515600" cy="584418"/>
          </a:xfrm>
        </p:spPr>
        <p:txBody>
          <a:bodyPr>
            <a:normAutofit fontScale="90000"/>
          </a:bodyPr>
          <a:lstStyle/>
          <a:p>
            <a:r>
              <a:rPr lang="en-GB" dirty="0">
                <a:solidFill>
                  <a:schemeClr val="bg1"/>
                </a:solidFill>
                <a:latin typeface="Arial" panose="020B0604020202020204" pitchFamily="34" charset="0"/>
                <a:cs typeface="Arial" panose="020B0604020202020204" pitchFamily="34" charset="0"/>
              </a:rPr>
              <a:t>THE ELFT TEAM</a:t>
            </a:r>
            <a:br>
              <a:rPr lang="en-GB" dirty="0">
                <a:solidFill>
                  <a:schemeClr val="bg1"/>
                </a:solidFill>
                <a:latin typeface="Arial" panose="020B0604020202020204" pitchFamily="34" charset="0"/>
                <a:cs typeface="Arial" panose="020B0604020202020204" pitchFamily="34" charset="0"/>
              </a:rPr>
            </a:br>
            <a:br>
              <a:rPr lang="en-GB" dirty="0">
                <a:solidFill>
                  <a:schemeClr val="bg1"/>
                </a:solidFill>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E59BF783-5A88-4D56-C120-ECDEE5D9AC84}"/>
              </a:ext>
            </a:extLst>
          </p:cNvPr>
          <p:cNvPicPr>
            <a:picLocks noChangeAspect="1"/>
          </p:cNvPicPr>
          <p:nvPr/>
        </p:nvPicPr>
        <p:blipFill>
          <a:blip r:embed="rId4"/>
          <a:stretch>
            <a:fillRect/>
          </a:stretch>
        </p:blipFill>
        <p:spPr>
          <a:xfrm>
            <a:off x="10306654" y="3675308"/>
            <a:ext cx="1848715" cy="1848715"/>
          </a:xfrm>
          <a:prstGeom prst="rect">
            <a:avLst/>
          </a:prstGeom>
        </p:spPr>
      </p:pic>
      <p:sp>
        <p:nvSpPr>
          <p:cNvPr id="7" name="TextBox 6">
            <a:extLst>
              <a:ext uri="{FF2B5EF4-FFF2-40B4-BE49-F238E27FC236}">
                <a16:creationId xmlns:a16="http://schemas.microsoft.com/office/drawing/2014/main" id="{6FCB6782-64A6-BE5F-002D-728C09B4F311}"/>
              </a:ext>
            </a:extLst>
          </p:cNvPr>
          <p:cNvSpPr txBox="1"/>
          <p:nvPr/>
        </p:nvSpPr>
        <p:spPr>
          <a:xfrm>
            <a:off x="6882039" y="1725935"/>
            <a:ext cx="4657061" cy="2185214"/>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Jane Kelly – ELFT Armed Forces Community  Clinical Lead </a:t>
            </a:r>
          </a:p>
          <a:p>
            <a:endParaRPr lang="en-GB"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ELFT Clinical Lead for Recovery (including the Personal Health Budget Pathway)</a:t>
            </a:r>
          </a:p>
          <a:p>
            <a:r>
              <a:rPr lang="en-GB" sz="1600" dirty="0">
                <a:latin typeface="Arial" panose="020B0604020202020204" pitchFamily="34" charset="0"/>
                <a:cs typeface="Arial" panose="020B0604020202020204" pitchFamily="34" charset="0"/>
              </a:rPr>
              <a:t>Unite the Union Vice Chair ELFT</a:t>
            </a:r>
          </a:p>
          <a:p>
            <a:endParaRPr lang="en-GB" sz="1600" dirty="0">
              <a:latin typeface="Arial" panose="020B0604020202020204" pitchFamily="34" charset="0"/>
              <a:cs typeface="Arial" panose="020B0604020202020204" pitchFamily="34" charset="0"/>
            </a:endParaRPr>
          </a:p>
          <a:p>
            <a:endParaRPr lang="en-GB" dirty="0"/>
          </a:p>
        </p:txBody>
      </p:sp>
      <p:sp>
        <p:nvSpPr>
          <p:cNvPr id="10" name="TextBox 9">
            <a:extLst>
              <a:ext uri="{FF2B5EF4-FFF2-40B4-BE49-F238E27FC236}">
                <a16:creationId xmlns:a16="http://schemas.microsoft.com/office/drawing/2014/main" id="{C72D9766-8A99-AE49-89A4-5786E5C0D22A}"/>
              </a:ext>
            </a:extLst>
          </p:cNvPr>
          <p:cNvSpPr txBox="1"/>
          <p:nvPr/>
        </p:nvSpPr>
        <p:spPr>
          <a:xfrm>
            <a:off x="712694" y="2204895"/>
            <a:ext cx="3030071"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Sharon Deans - Armed Forces Accreditation Lead</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p>
        </p:txBody>
      </p:sp>
      <p:sp>
        <p:nvSpPr>
          <p:cNvPr id="14" name="TextBox 13">
            <a:extLst>
              <a:ext uri="{FF2B5EF4-FFF2-40B4-BE49-F238E27FC236}">
                <a16:creationId xmlns:a16="http://schemas.microsoft.com/office/drawing/2014/main" id="{6B349C63-D313-C56E-EF9C-5B664DFE0A25}"/>
              </a:ext>
            </a:extLst>
          </p:cNvPr>
          <p:cNvSpPr txBox="1"/>
          <p:nvPr/>
        </p:nvSpPr>
        <p:spPr>
          <a:xfrm>
            <a:off x="1310523" y="4713825"/>
            <a:ext cx="3292033" cy="172354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Shelly Obeng-Frimpong- </a:t>
            </a:r>
          </a:p>
          <a:p>
            <a:r>
              <a:rPr lang="en-GB" dirty="0">
                <a:latin typeface="Arial" panose="020B0604020202020204" pitchFamily="34" charset="0"/>
                <a:cs typeface="Arial" panose="020B0604020202020204" pitchFamily="34" charset="0"/>
              </a:rPr>
              <a:t>ELFT Armed Forces Communication Lead</a:t>
            </a:r>
          </a:p>
          <a:p>
            <a:r>
              <a:rPr lang="en-GB" dirty="0">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Epilepsy Clinical Nurse Specialist</a:t>
            </a:r>
          </a:p>
          <a:p>
            <a:endParaRPr lang="en-GB" dirty="0"/>
          </a:p>
        </p:txBody>
      </p:sp>
      <p:pic>
        <p:nvPicPr>
          <p:cNvPr id="15" name="Picture 14">
            <a:extLst>
              <a:ext uri="{FF2B5EF4-FFF2-40B4-BE49-F238E27FC236}">
                <a16:creationId xmlns:a16="http://schemas.microsoft.com/office/drawing/2014/main" id="{EAEB550C-5863-BBA7-5152-97CF000BDCB0}"/>
              </a:ext>
            </a:extLst>
          </p:cNvPr>
          <p:cNvPicPr>
            <a:picLocks noChangeAspect="1"/>
          </p:cNvPicPr>
          <p:nvPr/>
        </p:nvPicPr>
        <p:blipFill>
          <a:blip r:embed="rId5"/>
          <a:srcRect b="5324"/>
          <a:stretch/>
        </p:blipFill>
        <p:spPr>
          <a:xfrm>
            <a:off x="4497571" y="4599665"/>
            <a:ext cx="1520457" cy="1919342"/>
          </a:xfrm>
          <a:prstGeom prst="rect">
            <a:avLst/>
          </a:prstGeom>
        </p:spPr>
      </p:pic>
      <p:sp>
        <p:nvSpPr>
          <p:cNvPr id="3" name="TextBox 2">
            <a:extLst>
              <a:ext uri="{FF2B5EF4-FFF2-40B4-BE49-F238E27FC236}">
                <a16:creationId xmlns:a16="http://schemas.microsoft.com/office/drawing/2014/main" id="{C1526D9A-2386-F676-08D9-3B761AD0D3BC}"/>
              </a:ext>
            </a:extLst>
          </p:cNvPr>
          <p:cNvSpPr txBox="1"/>
          <p:nvPr/>
        </p:nvSpPr>
        <p:spPr>
          <a:xfrm>
            <a:off x="8817428" y="5698710"/>
            <a:ext cx="3744686" cy="1477328"/>
          </a:xfrm>
          <a:prstGeom prst="rect">
            <a:avLst/>
          </a:prstGeom>
          <a:noFill/>
        </p:spPr>
        <p:txBody>
          <a:bodyPr wrap="square" rtlCol="0">
            <a:spAutoFit/>
          </a:bodyPr>
          <a:lstStyle/>
          <a:p>
            <a:r>
              <a:rPr lang="en-GB" dirty="0"/>
              <a:t>Contacts:</a:t>
            </a:r>
          </a:p>
          <a:p>
            <a:r>
              <a:rPr lang="en-GB" dirty="0"/>
              <a:t>jane.kelly10@nhs.net</a:t>
            </a:r>
          </a:p>
          <a:p>
            <a:r>
              <a:rPr lang="en-GB" dirty="0"/>
              <a:t>sharon.deans8@nhs.net</a:t>
            </a:r>
          </a:p>
          <a:p>
            <a:r>
              <a:rPr lang="en-GB" dirty="0"/>
              <a:t>shelley.obeng-frimpong@nhs.net</a:t>
            </a:r>
          </a:p>
          <a:p>
            <a:endParaRPr lang="en-GB" dirty="0"/>
          </a:p>
        </p:txBody>
      </p:sp>
    </p:spTree>
    <p:extLst>
      <p:ext uri="{BB962C8B-B14F-4D97-AF65-F5344CB8AC3E}">
        <p14:creationId xmlns:p14="http://schemas.microsoft.com/office/powerpoint/2010/main" val="4222387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812279" y="371445"/>
            <a:ext cx="4862808" cy="481310"/>
          </a:xfrm>
        </p:spPr>
        <p:txBody>
          <a:bodyPr>
            <a:normAutofit fontScale="85000" lnSpcReduction="10000"/>
          </a:bodyPr>
          <a:lstStyle/>
          <a:p>
            <a:r>
              <a:rPr lang="en-GB" sz="2800" dirty="0">
                <a:latin typeface="Arial"/>
                <a:ea typeface="+mj-ea"/>
                <a:cs typeface="+mj-cs"/>
              </a:rPr>
              <a:t>Milestones: Our Journey so far :</a:t>
            </a:r>
            <a:endParaRPr lang="en-GB" sz="1800" b="1" dirty="0"/>
          </a:p>
        </p:txBody>
      </p:sp>
      <p:graphicFrame>
        <p:nvGraphicFramePr>
          <p:cNvPr id="4" name="Content Placeholder 2">
            <a:extLst>
              <a:ext uri="{FF2B5EF4-FFF2-40B4-BE49-F238E27FC236}">
                <a16:creationId xmlns:a16="http://schemas.microsoft.com/office/drawing/2014/main" id="{E6627168-99E5-40E8-8859-0BD92629D076}"/>
              </a:ext>
            </a:extLst>
          </p:cNvPr>
          <p:cNvGraphicFramePr>
            <a:graphicFrameLocks/>
          </p:cNvGraphicFramePr>
          <p:nvPr/>
        </p:nvGraphicFramePr>
        <p:xfrm>
          <a:off x="221675" y="1039092"/>
          <a:ext cx="7051961" cy="4821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utoShape 2" descr="Image preview"/>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5600" y="1039092"/>
            <a:ext cx="4013199" cy="513310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3A7D8-7C2A-8771-465A-B7F2C36A9EC9}"/>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821741D-B5F9-A4CE-5110-D4F5328377EE}"/>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63C93463-1FC9-FB2D-E19E-6B8AF843EA61}"/>
              </a:ext>
            </a:extLst>
          </p:cNvPr>
          <p:cNvPicPr>
            <a:picLocks noChangeAspect="1"/>
          </p:cNvPicPr>
          <p:nvPr/>
        </p:nvPicPr>
        <p:blipFill>
          <a:blip r:embed="rId3"/>
          <a:stretch>
            <a:fillRect/>
          </a:stretch>
        </p:blipFill>
        <p:spPr>
          <a:xfrm>
            <a:off x="10744200" y="5482750"/>
            <a:ext cx="1375250" cy="1375250"/>
          </a:xfrm>
          <a:prstGeom prst="rect">
            <a:avLst/>
          </a:prstGeom>
        </p:spPr>
      </p:pic>
      <p:sp>
        <p:nvSpPr>
          <p:cNvPr id="3" name="TextBox 2">
            <a:extLst>
              <a:ext uri="{FF2B5EF4-FFF2-40B4-BE49-F238E27FC236}">
                <a16:creationId xmlns:a16="http://schemas.microsoft.com/office/drawing/2014/main" id="{E8173E41-9336-13CD-4239-5290ACC1659C}"/>
              </a:ext>
            </a:extLst>
          </p:cNvPr>
          <p:cNvSpPr txBox="1"/>
          <p:nvPr/>
        </p:nvSpPr>
        <p:spPr>
          <a:xfrm>
            <a:off x="81170" y="326654"/>
            <a:ext cx="6167230" cy="523220"/>
          </a:xfrm>
          <a:prstGeom prst="rect">
            <a:avLst/>
          </a:prstGeom>
          <a:noFill/>
        </p:spPr>
        <p:txBody>
          <a:bodyPr wrap="square">
            <a:spAutoFit/>
          </a:bodyPr>
          <a:lstStyle/>
          <a:p>
            <a:r>
              <a:rPr lang="en-GB" sz="2800" dirty="0">
                <a:solidFill>
                  <a:schemeClr val="bg1"/>
                </a:solidFill>
              </a:rPr>
              <a:t>Key points-</a:t>
            </a:r>
          </a:p>
        </p:txBody>
      </p:sp>
      <p:sp>
        <p:nvSpPr>
          <p:cNvPr id="14" name="Content Placeholder 13">
            <a:extLst>
              <a:ext uri="{FF2B5EF4-FFF2-40B4-BE49-F238E27FC236}">
                <a16:creationId xmlns:a16="http://schemas.microsoft.com/office/drawing/2014/main" id="{3E261D8D-C727-DFA5-10CD-441D02EFADA2}"/>
              </a:ext>
            </a:extLst>
          </p:cNvPr>
          <p:cNvSpPr>
            <a:spLocks noGrp="1"/>
          </p:cNvSpPr>
          <p:nvPr>
            <p:ph idx="1"/>
          </p:nvPr>
        </p:nvSpPr>
        <p:spPr>
          <a:xfrm>
            <a:off x="247650" y="1825625"/>
            <a:ext cx="11106150" cy="4603750"/>
          </a:xfrm>
        </p:spPr>
        <p:txBody>
          <a:bodyPr>
            <a:normAutofit fontScale="70000" lnSpcReduction="20000"/>
          </a:bodyPr>
          <a:lstStyle/>
          <a:p>
            <a:r>
              <a:rPr lang="en-GB" dirty="0"/>
              <a:t>NHSE recognises that Veterans are considered a group at risk of experiencing health inequalities. Source: https://www.england.nhs.uk/wp-content/uploads/2017/01/armedforces-participation-frmwrk.pdf </a:t>
            </a:r>
          </a:p>
          <a:p>
            <a:r>
              <a:rPr lang="en-GB" dirty="0"/>
              <a:t>Loss of a sense of belonging. After leaving the armed forces, people may be returning to a community where support networks, social networks, friendships and connections have been lost or are tenuous as a result of serving in the armed or civilian services, age or disability. </a:t>
            </a:r>
          </a:p>
          <a:p>
            <a:r>
              <a:rPr lang="en-GB" dirty="0"/>
              <a:t>Estimates indicate that up to 3500 to 7000 veterans experience homelessness or living in unstable housing across the UK</a:t>
            </a:r>
          </a:p>
          <a:p>
            <a:r>
              <a:rPr lang="en-GB" dirty="0"/>
              <a:t>In places like London , veterans make up to around 1.3 to 5% of the street sleeping population</a:t>
            </a:r>
          </a:p>
          <a:p>
            <a:r>
              <a:rPr lang="en-GB" dirty="0"/>
              <a:t>In services we still struggle to identify our armed forces community but across all services we will have veterans who are currently in hospital waiting accommodation and may be a delayed discharge – patient flow is a essential element of Trust business</a:t>
            </a:r>
          </a:p>
          <a:p>
            <a:r>
              <a:rPr lang="en-GB" dirty="0"/>
              <a:t>It's essential that as a Trust we identify those service users who are from an armed forces community on our clinical system and have a clear understanding on what resources are available</a:t>
            </a:r>
          </a:p>
          <a:p>
            <a:pPr marL="0" indent="0">
              <a:buNone/>
            </a:pPr>
            <a:endParaRPr lang="en-GB" dirty="0"/>
          </a:p>
        </p:txBody>
      </p:sp>
    </p:spTree>
    <p:extLst>
      <p:ext uri="{BB962C8B-B14F-4D97-AF65-F5344CB8AC3E}">
        <p14:creationId xmlns:p14="http://schemas.microsoft.com/office/powerpoint/2010/main" val="285709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fade">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9CC8C-4884-F971-C502-CF23D81B094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52ACF74-861B-7155-5B0F-08B805DF36C0}"/>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B2FBACAD-9781-A8CC-AF2E-543A3A3EFD87}"/>
              </a:ext>
            </a:extLst>
          </p:cNvPr>
          <p:cNvPicPr>
            <a:picLocks noChangeAspect="1"/>
          </p:cNvPicPr>
          <p:nvPr/>
        </p:nvPicPr>
        <p:blipFill>
          <a:blip r:embed="rId3"/>
          <a:stretch>
            <a:fillRect/>
          </a:stretch>
        </p:blipFill>
        <p:spPr>
          <a:xfrm>
            <a:off x="10449001" y="5187551"/>
            <a:ext cx="1670449" cy="1670449"/>
          </a:xfrm>
          <a:prstGeom prst="rect">
            <a:avLst/>
          </a:prstGeom>
        </p:spPr>
      </p:pic>
      <p:sp>
        <p:nvSpPr>
          <p:cNvPr id="3" name="TextBox 2">
            <a:extLst>
              <a:ext uri="{FF2B5EF4-FFF2-40B4-BE49-F238E27FC236}">
                <a16:creationId xmlns:a16="http://schemas.microsoft.com/office/drawing/2014/main" id="{FCD777B6-C0CE-7352-EF0A-3E221C7400D1}"/>
              </a:ext>
            </a:extLst>
          </p:cNvPr>
          <p:cNvSpPr txBox="1"/>
          <p:nvPr/>
        </p:nvSpPr>
        <p:spPr>
          <a:xfrm>
            <a:off x="66676" y="222421"/>
            <a:ext cx="10515599" cy="954107"/>
          </a:xfrm>
          <a:prstGeom prst="rect">
            <a:avLst/>
          </a:prstGeom>
          <a:noFill/>
        </p:spPr>
        <p:txBody>
          <a:bodyPr wrap="square">
            <a:spAutoFit/>
          </a:bodyPr>
          <a:lstStyle/>
          <a:p>
            <a:r>
              <a:rPr lang="en-GB" sz="2800" dirty="0">
                <a:solidFill>
                  <a:schemeClr val="bg1"/>
                </a:solidFill>
              </a:rPr>
              <a:t>Armed Forces Act 2021 legislation and wider Armed Forces Covenant</a:t>
            </a:r>
          </a:p>
        </p:txBody>
      </p:sp>
      <p:sp>
        <p:nvSpPr>
          <p:cNvPr id="5" name="Content Placeholder 4">
            <a:extLst>
              <a:ext uri="{FF2B5EF4-FFF2-40B4-BE49-F238E27FC236}">
                <a16:creationId xmlns:a16="http://schemas.microsoft.com/office/drawing/2014/main" id="{BB643A50-1CE1-598F-8770-F9A1BDDC7738}"/>
              </a:ext>
            </a:extLst>
          </p:cNvPr>
          <p:cNvSpPr>
            <a:spLocks noGrp="1"/>
          </p:cNvSpPr>
          <p:nvPr>
            <p:ph idx="1"/>
          </p:nvPr>
        </p:nvSpPr>
        <p:spPr>
          <a:xfrm>
            <a:off x="233784" y="1671437"/>
            <a:ext cx="10515600" cy="4351338"/>
          </a:xfrm>
        </p:spPr>
        <p:txBody>
          <a:bodyPr>
            <a:normAutofit/>
          </a:bodyPr>
          <a:lstStyle/>
          <a:p>
            <a:r>
              <a:rPr lang="en-GB" sz="2400" dirty="0"/>
              <a:t>Under the Armed Forces Act, local authorities must not disadvantage service personnel or veterans due to their mobile lifestyle. [1, 2, 3]</a:t>
            </a:r>
          </a:p>
          <a:p>
            <a:r>
              <a:rPr lang="en-GB" sz="2400" dirty="0"/>
              <a:t>Local Connection: Councils can no longer disqualify serving or former armed forces members from joining the housing register simply because they do not meet local residency or connection requirements. [1]</a:t>
            </a:r>
          </a:p>
          <a:p>
            <a:r>
              <a:rPr lang="en-GB" sz="2400" dirty="0"/>
              <a:t>Additional Preference: Veterans, serving personnel, and bereaved spouses are granted 'additional preference' for social housing if they fall into urgent housing need categories. [1, 2]</a:t>
            </a:r>
          </a:p>
          <a:p>
            <a:r>
              <a:rPr lang="en-GB" sz="2400" dirty="0"/>
              <a:t>Duty to Refer : MOD legally obligated to refer AF personnel who may be homeless or at risk within 56 days to local authority of their choice. </a:t>
            </a:r>
          </a:p>
        </p:txBody>
      </p:sp>
    </p:spTree>
    <p:extLst>
      <p:ext uri="{BB962C8B-B14F-4D97-AF65-F5344CB8AC3E}">
        <p14:creationId xmlns:p14="http://schemas.microsoft.com/office/powerpoint/2010/main" val="351735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6D400-B91A-3F0E-FC51-97B938F0198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B100345-F6E8-2FB8-05D4-2A5C0147EE37}"/>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651CA720-2C7E-66DE-A487-A8049CEEFD6E}"/>
              </a:ext>
            </a:extLst>
          </p:cNvPr>
          <p:cNvPicPr>
            <a:picLocks noChangeAspect="1"/>
          </p:cNvPicPr>
          <p:nvPr/>
        </p:nvPicPr>
        <p:blipFill>
          <a:blip r:embed="rId3"/>
          <a:stretch>
            <a:fillRect/>
          </a:stretch>
        </p:blipFill>
        <p:spPr>
          <a:xfrm>
            <a:off x="10942922" y="5681472"/>
            <a:ext cx="1176528" cy="1176528"/>
          </a:xfrm>
          <a:prstGeom prst="rect">
            <a:avLst/>
          </a:prstGeom>
        </p:spPr>
      </p:pic>
      <p:sp>
        <p:nvSpPr>
          <p:cNvPr id="4" name="Title 3">
            <a:extLst>
              <a:ext uri="{FF2B5EF4-FFF2-40B4-BE49-F238E27FC236}">
                <a16:creationId xmlns:a16="http://schemas.microsoft.com/office/drawing/2014/main" id="{AC512C29-9880-F142-1177-BC5DE8E1A957}"/>
              </a:ext>
            </a:extLst>
          </p:cNvPr>
          <p:cNvSpPr>
            <a:spLocks noGrp="1"/>
          </p:cNvSpPr>
          <p:nvPr>
            <p:ph type="title"/>
          </p:nvPr>
        </p:nvSpPr>
        <p:spPr>
          <a:xfrm>
            <a:off x="72550" y="407987"/>
            <a:ext cx="8454887" cy="546100"/>
          </a:xfrm>
        </p:spPr>
        <p:txBody>
          <a:bodyPr>
            <a:normAutofit fontScale="90000"/>
          </a:bodyPr>
          <a:lstStyle/>
          <a:p>
            <a:r>
              <a:rPr lang="en-GB" dirty="0">
                <a:solidFill>
                  <a:schemeClr val="bg1"/>
                </a:solidFill>
              </a:rPr>
              <a:t>Legislation AFC and housing</a:t>
            </a:r>
          </a:p>
        </p:txBody>
      </p:sp>
      <p:sp>
        <p:nvSpPr>
          <p:cNvPr id="5" name="Content Placeholder 4">
            <a:extLst>
              <a:ext uri="{FF2B5EF4-FFF2-40B4-BE49-F238E27FC236}">
                <a16:creationId xmlns:a16="http://schemas.microsoft.com/office/drawing/2014/main" id="{82EE1A09-1AEC-875A-596F-7E733C8540A1}"/>
              </a:ext>
            </a:extLst>
          </p:cNvPr>
          <p:cNvSpPr>
            <a:spLocks noGrp="1"/>
          </p:cNvSpPr>
          <p:nvPr>
            <p:ph idx="1"/>
          </p:nvPr>
        </p:nvSpPr>
        <p:spPr>
          <a:xfrm>
            <a:off x="72550" y="1825625"/>
            <a:ext cx="11281250" cy="4351338"/>
          </a:xfrm>
        </p:spPr>
        <p:txBody>
          <a:bodyPr>
            <a:normAutofit fontScale="77500" lnSpcReduction="20000"/>
          </a:bodyPr>
          <a:lstStyle/>
          <a:p>
            <a:pPr marL="0" indent="0">
              <a:buNone/>
            </a:pPr>
            <a:r>
              <a:rPr lang="en-GB" dirty="0"/>
              <a:t>Legal Framework</a:t>
            </a:r>
          </a:p>
          <a:p>
            <a:r>
              <a:rPr lang="en-GB" dirty="0"/>
              <a:t>Housing Act 1996, s.160ZA – Local authorities can set qualification criteria for social housing. </a:t>
            </a:r>
          </a:p>
          <a:p>
            <a:r>
              <a:rPr lang="en-GB" dirty="0"/>
              <a:t>Allocation of Housing (Qualification Criteria for Armed Forces) (England) (Amendment) Regulations 2024 – Strengthened protections for veterans. </a:t>
            </a:r>
          </a:p>
          <a:p>
            <a:pPr marL="0" indent="0">
              <a:buNone/>
            </a:pPr>
            <a:r>
              <a:rPr lang="en-GB" dirty="0"/>
              <a:t>Who is Exempt from Local Connection Requirements?</a:t>
            </a:r>
          </a:p>
          <a:p>
            <a:r>
              <a:rPr lang="en-GB" dirty="0"/>
              <a:t>Serving members of the Regular Armed Forces. </a:t>
            </a:r>
          </a:p>
          <a:p>
            <a:r>
              <a:rPr lang="en-GB" dirty="0"/>
              <a:t>All former members of the Regular Armed Forces (veterans). </a:t>
            </a:r>
          </a:p>
          <a:p>
            <a:r>
              <a:rPr lang="en-GB" dirty="0"/>
              <a:t>Bereaved spouses/civil partners leaving MOD accommodation following a service-related death. </a:t>
            </a:r>
          </a:p>
          <a:p>
            <a:r>
              <a:rPr lang="en-GB" dirty="0"/>
              <a:t>Injured or disabled serving/former Reservists whose condition is attributable to service. </a:t>
            </a:r>
          </a:p>
          <a:p>
            <a:pPr marL="0" indent="0">
              <a:buNone/>
            </a:pPr>
            <a:r>
              <a:rPr lang="en-GB" dirty="0"/>
              <a:t>Key Change (2024)</a:t>
            </a:r>
          </a:p>
          <a:p>
            <a:r>
              <a:rPr lang="en-GB" dirty="0"/>
              <a:t>Exemption now applies to all veterans, removing the previous 5-year limit after discharge</a:t>
            </a:r>
          </a:p>
          <a:p>
            <a:endParaRPr lang="en-GB" dirty="0"/>
          </a:p>
        </p:txBody>
      </p:sp>
    </p:spTree>
    <p:extLst>
      <p:ext uri="{BB962C8B-B14F-4D97-AF65-F5344CB8AC3E}">
        <p14:creationId xmlns:p14="http://schemas.microsoft.com/office/powerpoint/2010/main" val="161001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fade">
                                      <p:cBhvr>
                                        <p:cTn id="26" dur="500"/>
                                        <p:tgtEl>
                                          <p:spTgt spid="5">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fade">
                                      <p:cBhvr>
                                        <p:cTn id="31"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70045-8C8E-5F3D-E263-86BED432603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BE656E1-B616-32BE-05D0-BFAB18A680CF}"/>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D24E8B06-B021-6F2D-F01A-273E1E6EA47F}"/>
              </a:ext>
            </a:extLst>
          </p:cNvPr>
          <p:cNvPicPr>
            <a:picLocks noChangeAspect="1"/>
          </p:cNvPicPr>
          <p:nvPr/>
        </p:nvPicPr>
        <p:blipFill>
          <a:blip r:embed="rId3"/>
          <a:stretch>
            <a:fillRect/>
          </a:stretch>
        </p:blipFill>
        <p:spPr>
          <a:xfrm>
            <a:off x="11043124" y="5781674"/>
            <a:ext cx="1076325" cy="1076325"/>
          </a:xfrm>
          <a:prstGeom prst="rect">
            <a:avLst/>
          </a:prstGeom>
        </p:spPr>
      </p:pic>
      <p:sp>
        <p:nvSpPr>
          <p:cNvPr id="3" name="Content Placeholder 2">
            <a:extLst>
              <a:ext uri="{FF2B5EF4-FFF2-40B4-BE49-F238E27FC236}">
                <a16:creationId xmlns:a16="http://schemas.microsoft.com/office/drawing/2014/main" id="{932B8CE8-22C2-187D-BE49-C963DD1B75C9}"/>
              </a:ext>
            </a:extLst>
          </p:cNvPr>
          <p:cNvSpPr>
            <a:spLocks noGrp="1"/>
          </p:cNvSpPr>
          <p:nvPr>
            <p:ph idx="1"/>
          </p:nvPr>
        </p:nvSpPr>
        <p:spPr>
          <a:xfrm>
            <a:off x="72550" y="1266825"/>
            <a:ext cx="11281250" cy="5334000"/>
          </a:xfrm>
        </p:spPr>
        <p:txBody>
          <a:bodyPr>
            <a:normAutofit fontScale="70000" lnSpcReduction="20000"/>
          </a:bodyPr>
          <a:lstStyle/>
          <a:p>
            <a:pPr>
              <a:buNone/>
            </a:pPr>
            <a:r>
              <a:rPr lang="en-GB" dirty="0">
                <a:latin typeface="Arial" panose="020B0604020202020204" pitchFamily="34" charset="0"/>
                <a:cs typeface="Arial" panose="020B0604020202020204" pitchFamily="34" charset="0"/>
              </a:rPr>
              <a:t>Government Guidance to Councils</a:t>
            </a:r>
          </a:p>
          <a:p>
            <a:pPr>
              <a:buFont typeface="Arial" panose="020B0604020202020204" pitchFamily="34" charset="0"/>
              <a:buChar char="•"/>
            </a:pPr>
            <a:r>
              <a:rPr lang="en-GB" dirty="0">
                <a:latin typeface="Arial" panose="020B0604020202020204" pitchFamily="34" charset="0"/>
                <a:cs typeface="Arial" panose="020B0604020202020204" pitchFamily="34" charset="0"/>
              </a:rPr>
              <a:t>Exempt divorced or separated military spouses/civil partners who must leave MOD accommodation. </a:t>
            </a:r>
          </a:p>
          <a:p>
            <a:pPr>
              <a:buFont typeface="Arial" panose="020B0604020202020204" pitchFamily="34" charset="0"/>
              <a:buChar char="•"/>
            </a:pPr>
            <a:r>
              <a:rPr lang="en-GB" dirty="0">
                <a:latin typeface="Arial" panose="020B0604020202020204" pitchFamily="34" charset="0"/>
                <a:cs typeface="Arial" panose="020B0604020202020204" pitchFamily="34" charset="0"/>
              </a:rPr>
              <a:t>Consider exceptional circumstances arising from military service (e.g., frequent relocations affecting family members). </a:t>
            </a:r>
          </a:p>
          <a:p>
            <a:pPr>
              <a:buFont typeface="Arial" panose="020B0604020202020204" pitchFamily="34" charset="0"/>
              <a:buChar char="•"/>
            </a:pPr>
            <a:r>
              <a:rPr lang="en-GB" dirty="0">
                <a:latin typeface="Arial" panose="020B0604020202020204" pitchFamily="34" charset="0"/>
                <a:cs typeface="Arial" panose="020B0604020202020204" pitchFamily="34" charset="0"/>
              </a:rPr>
              <a:t>Disregard service-related compensation payments when assessing eligibility where appropriate. </a:t>
            </a:r>
          </a:p>
          <a:p>
            <a:pPr>
              <a:buFont typeface="Arial" panose="020B0604020202020204" pitchFamily="34" charset="0"/>
              <a:buChar char="•"/>
            </a:pPr>
            <a:r>
              <a:rPr lang="en-GB" dirty="0">
                <a:latin typeface="Arial" panose="020B0604020202020204" pitchFamily="34" charset="0"/>
                <a:cs typeface="Arial" panose="020B0604020202020204" pitchFamily="34" charset="0"/>
              </a:rPr>
              <a:t>Take a sympathetic approach to MOD-related housing debts (mesne profit charges). </a:t>
            </a:r>
          </a:p>
          <a:p>
            <a:pPr>
              <a:buNone/>
            </a:pPr>
            <a:r>
              <a:rPr lang="en-GB" dirty="0">
                <a:latin typeface="Arial" panose="020B0604020202020204" pitchFamily="34" charset="0"/>
                <a:cs typeface="Arial" panose="020B0604020202020204" pitchFamily="34" charset="0"/>
              </a:rPr>
              <a:t>Policy &amp; Statutory Context</a:t>
            </a:r>
          </a:p>
          <a:p>
            <a:pPr>
              <a:buFont typeface="Arial" panose="020B0604020202020204" pitchFamily="34" charset="0"/>
              <a:buChar char="•"/>
            </a:pPr>
            <a:r>
              <a:rPr lang="en-GB" dirty="0">
                <a:latin typeface="Arial" panose="020B0604020202020204" pitchFamily="34" charset="0"/>
                <a:cs typeface="Arial" panose="020B0604020202020204" pitchFamily="34" charset="0"/>
              </a:rPr>
              <a:t>Housing Act 1996, Part 6 – Social housing allocations framework. </a:t>
            </a:r>
          </a:p>
          <a:p>
            <a:pPr>
              <a:buFont typeface="Arial" panose="020B0604020202020204" pitchFamily="34" charset="0"/>
              <a:buChar char="•"/>
            </a:pPr>
            <a:r>
              <a:rPr lang="en-GB" dirty="0">
                <a:latin typeface="Arial" panose="020B0604020202020204" pitchFamily="34" charset="0"/>
                <a:cs typeface="Arial" panose="020B0604020202020204" pitchFamily="34" charset="0"/>
              </a:rPr>
              <a:t>Armed Forces Covenant (created under the Armed Forces Act 2011) – Service personnel, veterans and families should face no disadvantage in access to public services, including housing. </a:t>
            </a:r>
          </a:p>
          <a:p>
            <a:pPr>
              <a:buNone/>
            </a:pPr>
            <a:r>
              <a:rPr lang="en-GB" dirty="0">
                <a:latin typeface="Arial" panose="020B0604020202020204" pitchFamily="34" charset="0"/>
                <a:cs typeface="Arial" panose="020B0604020202020204" pitchFamily="34" charset="0"/>
              </a:rPr>
              <a:t>Practical Impact</a:t>
            </a:r>
          </a:p>
          <a:p>
            <a:pPr>
              <a:buFont typeface="Arial" panose="020B0604020202020204" pitchFamily="34" charset="0"/>
              <a:buChar char="•"/>
            </a:pPr>
            <a:r>
              <a:rPr lang="en-GB" dirty="0">
                <a:latin typeface="Arial" panose="020B0604020202020204" pitchFamily="34" charset="0"/>
                <a:cs typeface="Arial" panose="020B0604020202020204" pitchFamily="34" charset="0"/>
              </a:rPr>
              <a:t>Armed Forces applicants should not be excluded from social housing because military service has prevented them from establishing a local connection. </a:t>
            </a:r>
          </a:p>
          <a:p>
            <a:pPr>
              <a:buFont typeface="Arial" panose="020B0604020202020204" pitchFamily="34" charset="0"/>
              <a:buChar char="•"/>
            </a:pPr>
            <a:r>
              <a:rPr lang="en-GB" dirty="0">
                <a:latin typeface="Arial" panose="020B0604020202020204" pitchFamily="34" charset="0"/>
                <a:cs typeface="Arial" panose="020B0604020202020204" pitchFamily="34" charset="0"/>
              </a:rPr>
              <a:t>Councils are expected to recognise the unique housing challenges faced by military families and veterans</a:t>
            </a:r>
            <a:r>
              <a:rPr lang="en-GB" dirty="0"/>
              <a:t>. </a:t>
            </a:r>
          </a:p>
          <a:p>
            <a:endParaRPr lang="en-GB" dirty="0"/>
          </a:p>
        </p:txBody>
      </p:sp>
    </p:spTree>
    <p:extLst>
      <p:ext uri="{BB962C8B-B14F-4D97-AF65-F5344CB8AC3E}">
        <p14:creationId xmlns:p14="http://schemas.microsoft.com/office/powerpoint/2010/main" val="177620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2263B-4E75-4FA1-A60F-66ED3BEF9FB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D4D2FEA-E96D-D3DE-0AA0-2C8400323765}"/>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298DFEAD-CC26-C0C0-1496-05498DDDD07C}"/>
              </a:ext>
            </a:extLst>
          </p:cNvPr>
          <p:cNvPicPr>
            <a:picLocks noChangeAspect="1"/>
          </p:cNvPicPr>
          <p:nvPr/>
        </p:nvPicPr>
        <p:blipFill>
          <a:blip r:embed="rId3"/>
          <a:stretch>
            <a:fillRect/>
          </a:stretch>
        </p:blipFill>
        <p:spPr>
          <a:xfrm>
            <a:off x="11043124" y="5781674"/>
            <a:ext cx="1076325" cy="1076325"/>
          </a:xfrm>
          <a:prstGeom prst="rect">
            <a:avLst/>
          </a:prstGeom>
        </p:spPr>
      </p:pic>
      <p:sp>
        <p:nvSpPr>
          <p:cNvPr id="2" name="Title 1">
            <a:extLst>
              <a:ext uri="{FF2B5EF4-FFF2-40B4-BE49-F238E27FC236}">
                <a16:creationId xmlns:a16="http://schemas.microsoft.com/office/drawing/2014/main" id="{3642AF47-EF30-7991-8376-88043B89D1E4}"/>
              </a:ext>
            </a:extLst>
          </p:cNvPr>
          <p:cNvSpPr>
            <a:spLocks noGrp="1"/>
          </p:cNvSpPr>
          <p:nvPr>
            <p:ph type="title"/>
          </p:nvPr>
        </p:nvSpPr>
        <p:spPr>
          <a:xfrm>
            <a:off x="0" y="18255"/>
            <a:ext cx="10515600" cy="1325563"/>
          </a:xfrm>
        </p:spPr>
        <p:txBody>
          <a:bodyPr/>
          <a:lstStyle/>
          <a:p>
            <a:r>
              <a:rPr lang="en-GB" dirty="0">
                <a:solidFill>
                  <a:schemeClr val="bg1"/>
                </a:solidFill>
              </a:rPr>
              <a:t>Royal Star and Garter</a:t>
            </a:r>
          </a:p>
        </p:txBody>
      </p:sp>
      <p:sp>
        <p:nvSpPr>
          <p:cNvPr id="4" name="Content Placeholder 3">
            <a:extLst>
              <a:ext uri="{FF2B5EF4-FFF2-40B4-BE49-F238E27FC236}">
                <a16:creationId xmlns:a16="http://schemas.microsoft.com/office/drawing/2014/main" id="{490A855D-B3B0-D8A9-E430-896D930C19BA}"/>
              </a:ext>
            </a:extLst>
          </p:cNvPr>
          <p:cNvSpPr>
            <a:spLocks noGrp="1"/>
          </p:cNvSpPr>
          <p:nvPr>
            <p:ph idx="1"/>
          </p:nvPr>
        </p:nvSpPr>
        <p:spPr/>
        <p:txBody>
          <a:bodyPr>
            <a:normAutofit fontScale="92500" lnSpcReduction="10000"/>
          </a:bodyPr>
          <a:lstStyle/>
          <a:p>
            <a:r>
              <a:rPr lang="en-GB" dirty="0"/>
              <a:t>Providing care and support since 1916 to support severely injured veterans returning from World War I . Founded following Queen Mary’s vision for a permanent home for disabled servicemen. Originally based at the former Star &amp; Garter Hotel in Richmond</a:t>
            </a:r>
          </a:p>
          <a:p>
            <a:r>
              <a:rPr lang="en-GB" dirty="0"/>
              <a:t>The organisation demonstrates how specialist housing, care, and community services can work together to support veterans to live safely, independently, and with dignity while reducing social isolation</a:t>
            </a:r>
          </a:p>
          <a:p>
            <a:r>
              <a:rPr lang="en-GB" dirty="0"/>
              <a:t>Provide a range of care and support from nursing care through to telephone support. </a:t>
            </a:r>
          </a:p>
          <a:p>
            <a:r>
              <a:rPr lang="en-GB" dirty="0"/>
              <a:t>Provisions in High Wycombe, Surbiton, Solihull and Worthing.</a:t>
            </a:r>
          </a:p>
          <a:p>
            <a:r>
              <a:rPr lang="en-GB" dirty="0"/>
              <a:t>Offers support for Veterans and immediate family. </a:t>
            </a:r>
          </a:p>
          <a:p>
            <a:endParaRPr lang="en-GB" dirty="0"/>
          </a:p>
        </p:txBody>
      </p:sp>
      <p:pic>
        <p:nvPicPr>
          <p:cNvPr id="10" name="Picture 9">
            <a:extLst>
              <a:ext uri="{FF2B5EF4-FFF2-40B4-BE49-F238E27FC236}">
                <a16:creationId xmlns:a16="http://schemas.microsoft.com/office/drawing/2014/main" id="{9E79A452-7402-578E-D523-E6358C7020E6}"/>
              </a:ext>
            </a:extLst>
          </p:cNvPr>
          <p:cNvPicPr>
            <a:picLocks noChangeAspect="1"/>
          </p:cNvPicPr>
          <p:nvPr/>
        </p:nvPicPr>
        <p:blipFill>
          <a:blip r:embed="rId4"/>
          <a:stretch>
            <a:fillRect/>
          </a:stretch>
        </p:blipFill>
        <p:spPr>
          <a:xfrm>
            <a:off x="5417777" y="39258"/>
            <a:ext cx="2360536" cy="1105331"/>
          </a:xfrm>
          <a:prstGeom prst="rect">
            <a:avLst/>
          </a:prstGeom>
        </p:spPr>
      </p:pic>
    </p:spTree>
    <p:extLst>
      <p:ext uri="{BB962C8B-B14F-4D97-AF65-F5344CB8AC3E}">
        <p14:creationId xmlns:p14="http://schemas.microsoft.com/office/powerpoint/2010/main" val="14659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1BDCF-91D8-81B2-197D-294F3E6728D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D36546F-5857-2309-129E-D9DA0349C274}"/>
              </a:ext>
            </a:extLst>
          </p:cNvPr>
          <p:cNvPicPr>
            <a:picLocks noChangeAspect="1"/>
          </p:cNvPicPr>
          <p:nvPr/>
        </p:nvPicPr>
        <p:blipFill>
          <a:blip r:embed="rId2"/>
          <a:stretch>
            <a:fillRect/>
          </a:stretch>
        </p:blipFill>
        <p:spPr>
          <a:xfrm>
            <a:off x="0" y="0"/>
            <a:ext cx="12192000" cy="1176528"/>
          </a:xfrm>
          <a:prstGeom prst="rect">
            <a:avLst/>
          </a:prstGeom>
        </p:spPr>
      </p:pic>
      <p:pic>
        <p:nvPicPr>
          <p:cNvPr id="9" name="Picture 8">
            <a:extLst>
              <a:ext uri="{FF2B5EF4-FFF2-40B4-BE49-F238E27FC236}">
                <a16:creationId xmlns:a16="http://schemas.microsoft.com/office/drawing/2014/main" id="{5FB0821E-15DD-BD88-4AA1-57CFD69C7391}"/>
              </a:ext>
            </a:extLst>
          </p:cNvPr>
          <p:cNvPicPr>
            <a:picLocks noChangeAspect="1"/>
          </p:cNvPicPr>
          <p:nvPr/>
        </p:nvPicPr>
        <p:blipFill>
          <a:blip r:embed="rId3"/>
          <a:stretch>
            <a:fillRect/>
          </a:stretch>
        </p:blipFill>
        <p:spPr>
          <a:xfrm>
            <a:off x="11043124" y="5781674"/>
            <a:ext cx="1076325" cy="1076325"/>
          </a:xfrm>
          <a:prstGeom prst="rect">
            <a:avLst/>
          </a:prstGeom>
        </p:spPr>
      </p:pic>
      <p:sp>
        <p:nvSpPr>
          <p:cNvPr id="2" name="Title 1">
            <a:extLst>
              <a:ext uri="{FF2B5EF4-FFF2-40B4-BE49-F238E27FC236}">
                <a16:creationId xmlns:a16="http://schemas.microsoft.com/office/drawing/2014/main" id="{76F548B4-9D4F-78D8-2414-EED03549ABB7}"/>
              </a:ext>
            </a:extLst>
          </p:cNvPr>
          <p:cNvSpPr>
            <a:spLocks noGrp="1"/>
          </p:cNvSpPr>
          <p:nvPr>
            <p:ph type="title"/>
          </p:nvPr>
        </p:nvSpPr>
        <p:spPr>
          <a:xfrm>
            <a:off x="36443" y="854265"/>
            <a:ext cx="10515600" cy="1325563"/>
          </a:xfrm>
        </p:spPr>
        <p:txBody>
          <a:bodyPr/>
          <a:lstStyle/>
          <a:p>
            <a:r>
              <a:rPr lang="en-GB" dirty="0"/>
              <a:t>Locations</a:t>
            </a:r>
          </a:p>
        </p:txBody>
      </p:sp>
      <p:sp>
        <p:nvSpPr>
          <p:cNvPr id="3" name="Content Placeholder 2">
            <a:extLst>
              <a:ext uri="{FF2B5EF4-FFF2-40B4-BE49-F238E27FC236}">
                <a16:creationId xmlns:a16="http://schemas.microsoft.com/office/drawing/2014/main" id="{194CCC91-45BC-8097-CCBC-5FA5C58B6EC4}"/>
              </a:ext>
            </a:extLst>
          </p:cNvPr>
          <p:cNvSpPr>
            <a:spLocks noGrp="1"/>
          </p:cNvSpPr>
          <p:nvPr>
            <p:ph sz="half" idx="1"/>
          </p:nvPr>
        </p:nvSpPr>
        <p:spPr>
          <a:xfrm>
            <a:off x="733841" y="1902035"/>
            <a:ext cx="3604943" cy="4019973"/>
          </a:xfrm>
        </p:spPr>
        <p:txBody>
          <a:bodyPr/>
          <a:lstStyle/>
          <a:p>
            <a:pPr marL="0" indent="0" algn="ctr">
              <a:buNone/>
            </a:pPr>
            <a:r>
              <a:rPr lang="en-GB" sz="3600" dirty="0"/>
              <a:t>High Wycombe </a:t>
            </a:r>
          </a:p>
          <a:p>
            <a:pPr marL="0" indent="0" algn="ctr">
              <a:buNone/>
            </a:pPr>
            <a:r>
              <a:rPr lang="en-GB" sz="2000" dirty="0"/>
              <a:t>-Nursing care</a:t>
            </a:r>
          </a:p>
          <a:p>
            <a:pPr marL="0" indent="0" algn="ctr">
              <a:buNone/>
            </a:pPr>
            <a:r>
              <a:rPr lang="en-GB" sz="2000" dirty="0"/>
              <a:t>-Dementia Care</a:t>
            </a:r>
          </a:p>
          <a:p>
            <a:pPr marL="0" indent="0" algn="ctr">
              <a:buNone/>
            </a:pPr>
            <a:r>
              <a:rPr lang="en-GB" sz="2000" dirty="0"/>
              <a:t>-Short Break</a:t>
            </a:r>
          </a:p>
          <a:p>
            <a:pPr marL="0" indent="0" algn="ctr">
              <a:buNone/>
            </a:pPr>
            <a:r>
              <a:rPr lang="en-GB" sz="2000" dirty="0"/>
              <a:t>- Day care</a:t>
            </a:r>
          </a:p>
          <a:p>
            <a:pPr marL="0" indent="0">
              <a:buNone/>
            </a:pPr>
            <a:endParaRPr lang="en-GB" sz="1600" dirty="0"/>
          </a:p>
        </p:txBody>
      </p:sp>
      <p:sp>
        <p:nvSpPr>
          <p:cNvPr id="5" name="Content Placeholder 4">
            <a:extLst>
              <a:ext uri="{FF2B5EF4-FFF2-40B4-BE49-F238E27FC236}">
                <a16:creationId xmlns:a16="http://schemas.microsoft.com/office/drawing/2014/main" id="{8E95A4EF-2CB9-3237-8875-DDB68818DE37}"/>
              </a:ext>
            </a:extLst>
          </p:cNvPr>
          <p:cNvSpPr>
            <a:spLocks noGrp="1"/>
          </p:cNvSpPr>
          <p:nvPr>
            <p:ph sz="half" idx="2"/>
          </p:nvPr>
        </p:nvSpPr>
        <p:spPr>
          <a:xfrm>
            <a:off x="5606576" y="1794076"/>
            <a:ext cx="5181600" cy="4737089"/>
          </a:xfrm>
        </p:spPr>
        <p:txBody>
          <a:bodyPr/>
          <a:lstStyle/>
          <a:p>
            <a:pPr marL="0" indent="0" algn="ctr">
              <a:buNone/>
            </a:pPr>
            <a:r>
              <a:rPr lang="en-GB" sz="3600" dirty="0"/>
              <a:t>Surbiton</a:t>
            </a:r>
          </a:p>
          <a:p>
            <a:pPr algn="ctr">
              <a:buFontTx/>
              <a:buChar char="-"/>
            </a:pPr>
            <a:r>
              <a:rPr lang="en-GB" sz="2000" dirty="0"/>
              <a:t>Nursing care</a:t>
            </a:r>
          </a:p>
          <a:p>
            <a:pPr algn="ctr">
              <a:buFontTx/>
              <a:buChar char="-"/>
            </a:pPr>
            <a:r>
              <a:rPr lang="en-GB" sz="2000" dirty="0"/>
              <a:t>Dementia Care</a:t>
            </a:r>
          </a:p>
          <a:p>
            <a:pPr algn="ctr">
              <a:buFontTx/>
              <a:buChar char="-"/>
            </a:pPr>
            <a:r>
              <a:rPr lang="en-GB" sz="2000" dirty="0"/>
              <a:t>Short Break</a:t>
            </a:r>
          </a:p>
          <a:p>
            <a:pPr algn="ctr">
              <a:buFontTx/>
              <a:buChar char="-"/>
            </a:pPr>
            <a:r>
              <a:rPr lang="en-GB" sz="2000" dirty="0"/>
              <a:t>Younger Veterans care</a:t>
            </a:r>
          </a:p>
          <a:p>
            <a:pPr>
              <a:buFontTx/>
              <a:buChar char="-"/>
            </a:pPr>
            <a:endParaRPr lang="en-GB" sz="1600" dirty="0"/>
          </a:p>
          <a:p>
            <a:pPr>
              <a:buFontTx/>
              <a:buChar char="-"/>
            </a:pPr>
            <a:endParaRPr lang="en-GB" sz="1600" dirty="0"/>
          </a:p>
          <a:p>
            <a:pPr>
              <a:buFontTx/>
              <a:buChar char="-"/>
            </a:pPr>
            <a:endParaRPr lang="en-GB" sz="1600" dirty="0"/>
          </a:p>
        </p:txBody>
      </p:sp>
      <p:pic>
        <p:nvPicPr>
          <p:cNvPr id="7" name="Picture 6">
            <a:extLst>
              <a:ext uri="{FF2B5EF4-FFF2-40B4-BE49-F238E27FC236}">
                <a16:creationId xmlns:a16="http://schemas.microsoft.com/office/drawing/2014/main" id="{141E1FFE-E01F-7ED9-77F6-E4736EC638EA}"/>
              </a:ext>
            </a:extLst>
          </p:cNvPr>
          <p:cNvPicPr>
            <a:picLocks noChangeAspect="1"/>
          </p:cNvPicPr>
          <p:nvPr/>
        </p:nvPicPr>
        <p:blipFill>
          <a:blip r:embed="rId4"/>
          <a:stretch>
            <a:fillRect/>
          </a:stretch>
        </p:blipFill>
        <p:spPr>
          <a:xfrm>
            <a:off x="6794494" y="4188027"/>
            <a:ext cx="3333354" cy="2224348"/>
          </a:xfrm>
          <a:prstGeom prst="rect">
            <a:avLst/>
          </a:prstGeom>
        </p:spPr>
      </p:pic>
      <p:pic>
        <p:nvPicPr>
          <p:cNvPr id="11" name="Picture 10">
            <a:extLst>
              <a:ext uri="{FF2B5EF4-FFF2-40B4-BE49-F238E27FC236}">
                <a16:creationId xmlns:a16="http://schemas.microsoft.com/office/drawing/2014/main" id="{EBAD24A4-59EA-4C2D-5BCC-3A438DB1DE7A}"/>
              </a:ext>
            </a:extLst>
          </p:cNvPr>
          <p:cNvPicPr>
            <a:picLocks noChangeAspect="1"/>
          </p:cNvPicPr>
          <p:nvPr/>
        </p:nvPicPr>
        <p:blipFill>
          <a:blip r:embed="rId5"/>
          <a:stretch>
            <a:fillRect/>
          </a:stretch>
        </p:blipFill>
        <p:spPr>
          <a:xfrm>
            <a:off x="640707" y="4251865"/>
            <a:ext cx="3791213" cy="2279300"/>
          </a:xfrm>
          <a:prstGeom prst="rect">
            <a:avLst/>
          </a:prstGeom>
        </p:spPr>
      </p:pic>
    </p:spTree>
    <p:extLst>
      <p:ext uri="{BB962C8B-B14F-4D97-AF65-F5344CB8AC3E}">
        <p14:creationId xmlns:p14="http://schemas.microsoft.com/office/powerpoint/2010/main" val="2775171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otalTime>795</TotalTime>
  <Words>1318</Words>
  <Application>Microsoft Office PowerPoint</Application>
  <PresentationFormat>Widescreen</PresentationFormat>
  <Paragraphs>100</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Aptos Display</vt:lpstr>
      <vt:lpstr>Arial</vt:lpstr>
      <vt:lpstr>Gill Sans MT</vt:lpstr>
      <vt:lpstr>Office Theme</vt:lpstr>
      <vt:lpstr>PowerPoint Presentation</vt:lpstr>
      <vt:lpstr>THE ELFT TEAM   </vt:lpstr>
      <vt:lpstr>PowerPoint Presentation</vt:lpstr>
      <vt:lpstr>PowerPoint Presentation</vt:lpstr>
      <vt:lpstr>PowerPoint Presentation</vt:lpstr>
      <vt:lpstr>Legislation AFC and housing</vt:lpstr>
      <vt:lpstr>PowerPoint Presentation</vt:lpstr>
      <vt:lpstr>Royal Star and Garter</vt:lpstr>
      <vt:lpstr>Locations</vt:lpstr>
      <vt:lpstr>Additional services </vt:lpstr>
      <vt:lpstr>Referral criteria and funding streams </vt:lpstr>
      <vt:lpstr>Costings and referrals </vt:lpstr>
      <vt:lpstr>Q&amp;A….</vt:lpstr>
      <vt:lpstr>Further signposting and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KELLY, Jane (EAST LONDON NHS FOUNDATION TRUST)</dc:creator>
  <cp:lastModifiedBy>OBENG-FRIMPONG, Shelley (EAST LONDON NHS FOUNDATION TRUST)</cp:lastModifiedBy>
  <cp:revision>3</cp:revision>
  <dcterms:created xsi:type="dcterms:W3CDTF">2026-06-08T09:44:03Z</dcterms:created>
  <dcterms:modified xsi:type="dcterms:W3CDTF">2026-06-18T13:47:13Z</dcterms:modified>
</cp:coreProperties>
</file>