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147483345" r:id="rId6"/>
    <p:sldId id="2147483327" r:id="rId7"/>
    <p:sldId id="2147483333" r:id="rId8"/>
    <p:sldId id="2147483340" r:id="rId9"/>
    <p:sldId id="214748335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667D9E-DA97-A5DD-1B2D-FD95E6C75B57}" name="BAKSH DE LA IGLESIA, Amber (EAST LONDON NHS FOUNDATION TRUST)" initials="BT" userId="S::amber.bakshdelaiglesia1@nhs.net::b2650a99-9385-4d98-8a06-8e7c9d44011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E9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00A3CB-CB94-448A-94A7-2F1549CE9A54}" v="130" dt="2026-06-29T12:13:47.470"/>
    <p1510:client id="{78C699FC-71CF-4EF9-846B-2CFF0DD3D8D8}" v="3" dt="2026-06-30T09:16:58.7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73" autoAdjust="0"/>
  </p:normalViewPr>
  <p:slideViewPr>
    <p:cSldViewPr snapToGrid="0">
      <p:cViewPr varScale="1">
        <p:scale>
          <a:sx n="105" d="100"/>
          <a:sy n="105" d="100"/>
        </p:scale>
        <p:origin x="834"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KSH DE LA IGLESIA, Amber (EAST LONDON NHS FOUNDATION TRUST)" userId="S::amber.bakshdelaiglesia1@nhs.net::b2650a99-9385-4d98-8a06-8e7c9d440112" providerId="AD" clId="Web-{8CBD77C1-3223-58F4-97A4-4DCCE19E80AC}"/>
    <pc:docChg chg="mod">
      <pc:chgData name="BAKSH DE LA IGLESIA, Amber (EAST LONDON NHS FOUNDATION TRUST)" userId="S::amber.bakshdelaiglesia1@nhs.net::b2650a99-9385-4d98-8a06-8e7c9d440112" providerId="AD" clId="Web-{8CBD77C1-3223-58F4-97A4-4DCCE19E80AC}" dt="2026-06-25T13:58:39.616" v="0"/>
      <pc:docMkLst>
        <pc:docMk/>
      </pc:docMkLst>
    </pc:docChg>
  </pc:docChgLst>
  <pc:docChgLst>
    <pc:chgData name="POPA, Patricia (EAST LONDON NHS FOUNDATION TRUST)" userId="6e614e0e-27d1-45c8-b32c-9404a8b7e2d0" providerId="ADAL" clId="{7ED4BDE7-BFB0-493F-AE95-E3A1AA8803A4}"/>
    <pc:docChg chg="undo custSel addSld delSld modSld">
      <pc:chgData name="POPA, Patricia (EAST LONDON NHS FOUNDATION TRUST)" userId="6e614e0e-27d1-45c8-b32c-9404a8b7e2d0" providerId="ADAL" clId="{7ED4BDE7-BFB0-493F-AE95-E3A1AA8803A4}" dt="2026-06-30T09:16:58.725" v="148"/>
      <pc:docMkLst>
        <pc:docMk/>
      </pc:docMkLst>
      <pc:sldChg chg="modSp add mod">
        <pc:chgData name="POPA, Patricia (EAST LONDON NHS FOUNDATION TRUST)" userId="6e614e0e-27d1-45c8-b32c-9404a8b7e2d0" providerId="ADAL" clId="{7ED4BDE7-BFB0-493F-AE95-E3A1AA8803A4}" dt="2026-06-25T15:32:20.368" v="105" actId="20577"/>
        <pc:sldMkLst>
          <pc:docMk/>
          <pc:sldMk cId="1895367136" sldId="257"/>
        </pc:sldMkLst>
        <pc:spChg chg="mod">
          <ac:chgData name="POPA, Patricia (EAST LONDON NHS FOUNDATION TRUST)" userId="6e614e0e-27d1-45c8-b32c-9404a8b7e2d0" providerId="ADAL" clId="{7ED4BDE7-BFB0-493F-AE95-E3A1AA8803A4}" dt="2026-06-25T15:32:20.368" v="105" actId="20577"/>
          <ac:spMkLst>
            <pc:docMk/>
            <pc:sldMk cId="1895367136" sldId="257"/>
            <ac:spMk id="2" creationId="{33965C7E-06D6-2931-3DAC-3866C1DECCC6}"/>
          </ac:spMkLst>
        </pc:spChg>
      </pc:sldChg>
      <pc:sldChg chg="delSp modSp mod">
        <pc:chgData name="POPA, Patricia (EAST LONDON NHS FOUNDATION TRUST)" userId="6e614e0e-27d1-45c8-b32c-9404a8b7e2d0" providerId="ADAL" clId="{7ED4BDE7-BFB0-493F-AE95-E3A1AA8803A4}" dt="2026-06-29T09:18:54.354" v="138" actId="20577"/>
        <pc:sldMkLst>
          <pc:docMk/>
          <pc:sldMk cId="3668269811" sldId="2147483327"/>
        </pc:sldMkLst>
        <pc:spChg chg="mod">
          <ac:chgData name="POPA, Patricia (EAST LONDON NHS FOUNDATION TRUST)" userId="6e614e0e-27d1-45c8-b32c-9404a8b7e2d0" providerId="ADAL" clId="{7ED4BDE7-BFB0-493F-AE95-E3A1AA8803A4}" dt="2026-06-25T08:18:45.586" v="18" actId="404"/>
          <ac:spMkLst>
            <pc:docMk/>
            <pc:sldMk cId="3668269811" sldId="2147483327"/>
            <ac:spMk id="10" creationId="{D51612AB-47EC-BD55-773A-964497763105}"/>
          </ac:spMkLst>
        </pc:spChg>
        <pc:spChg chg="mod">
          <ac:chgData name="POPA, Patricia (EAST LONDON NHS FOUNDATION TRUST)" userId="6e614e0e-27d1-45c8-b32c-9404a8b7e2d0" providerId="ADAL" clId="{7ED4BDE7-BFB0-493F-AE95-E3A1AA8803A4}" dt="2026-06-25T08:18:49.924" v="19" actId="1076"/>
          <ac:spMkLst>
            <pc:docMk/>
            <pc:sldMk cId="3668269811" sldId="2147483327"/>
            <ac:spMk id="12" creationId="{3F7CD050-4BB5-11E3-A71D-A46712F6A83C}"/>
          </ac:spMkLst>
        </pc:spChg>
        <pc:graphicFrameChg chg="mod modGraphic">
          <ac:chgData name="POPA, Patricia (EAST LONDON NHS FOUNDATION TRUST)" userId="6e614e0e-27d1-45c8-b32c-9404a8b7e2d0" providerId="ADAL" clId="{7ED4BDE7-BFB0-493F-AE95-E3A1AA8803A4}" dt="2026-06-29T09:18:54.354" v="138" actId="20577"/>
          <ac:graphicFrameMkLst>
            <pc:docMk/>
            <pc:sldMk cId="3668269811" sldId="2147483327"/>
            <ac:graphicFrameMk id="11" creationId="{4C90CF5B-8E13-FD55-ED08-6D934CEEE274}"/>
          </ac:graphicFrameMkLst>
        </pc:graphicFrameChg>
      </pc:sldChg>
      <pc:sldChg chg="modSp add mod">
        <pc:chgData name="POPA, Patricia (EAST LONDON NHS FOUNDATION TRUST)" userId="6e614e0e-27d1-45c8-b32c-9404a8b7e2d0" providerId="ADAL" clId="{7ED4BDE7-BFB0-493F-AE95-E3A1AA8803A4}" dt="2026-06-30T09:13:52.858" v="147" actId="1076"/>
        <pc:sldMkLst>
          <pc:docMk/>
          <pc:sldMk cId="3505749179" sldId="2147483333"/>
        </pc:sldMkLst>
        <pc:spChg chg="mod">
          <ac:chgData name="POPA, Patricia (EAST LONDON NHS FOUNDATION TRUST)" userId="6e614e0e-27d1-45c8-b32c-9404a8b7e2d0" providerId="ADAL" clId="{7ED4BDE7-BFB0-493F-AE95-E3A1AA8803A4}" dt="2026-06-25T15:34:13.290" v="114" actId="20577"/>
          <ac:spMkLst>
            <pc:docMk/>
            <pc:sldMk cId="3505749179" sldId="2147483333"/>
            <ac:spMk id="5" creationId="{E8EBB95A-EB2F-A0C1-D93F-2F66636C9CA3}"/>
          </ac:spMkLst>
        </pc:spChg>
        <pc:graphicFrameChg chg="mod modGraphic">
          <ac:chgData name="POPA, Patricia (EAST LONDON NHS FOUNDATION TRUST)" userId="6e614e0e-27d1-45c8-b32c-9404a8b7e2d0" providerId="ADAL" clId="{7ED4BDE7-BFB0-493F-AE95-E3A1AA8803A4}" dt="2026-06-29T09:19:23.877" v="146" actId="14734"/>
          <ac:graphicFrameMkLst>
            <pc:docMk/>
            <pc:sldMk cId="3505749179" sldId="2147483333"/>
            <ac:graphicFrameMk id="6" creationId="{CCFBD7C1-ECAC-4F4C-1566-33AB24D2FF4F}"/>
          </ac:graphicFrameMkLst>
        </pc:graphicFrameChg>
        <pc:graphicFrameChg chg="mod">
          <ac:chgData name="POPA, Patricia (EAST LONDON NHS FOUNDATION TRUST)" userId="6e614e0e-27d1-45c8-b32c-9404a8b7e2d0" providerId="ADAL" clId="{7ED4BDE7-BFB0-493F-AE95-E3A1AA8803A4}" dt="2026-06-30T09:13:52.858" v="147" actId="1076"/>
          <ac:graphicFrameMkLst>
            <pc:docMk/>
            <pc:sldMk cId="3505749179" sldId="2147483333"/>
            <ac:graphicFrameMk id="8" creationId="{5CCE7B01-FE18-F034-D7C3-6F48FFA0D781}"/>
          </ac:graphicFrameMkLst>
        </pc:graphicFrameChg>
      </pc:sldChg>
      <pc:sldChg chg="modSp add mod">
        <pc:chgData name="POPA, Patricia (EAST LONDON NHS FOUNDATION TRUST)" userId="6e614e0e-27d1-45c8-b32c-9404a8b7e2d0" providerId="ADAL" clId="{7ED4BDE7-BFB0-493F-AE95-E3A1AA8803A4}" dt="2026-06-29T09:19:18.202" v="145" actId="14734"/>
        <pc:sldMkLst>
          <pc:docMk/>
          <pc:sldMk cId="85644464" sldId="2147483340"/>
        </pc:sldMkLst>
        <pc:spChg chg="mod">
          <ac:chgData name="POPA, Patricia (EAST LONDON NHS FOUNDATION TRUST)" userId="6e614e0e-27d1-45c8-b32c-9404a8b7e2d0" providerId="ADAL" clId="{7ED4BDE7-BFB0-493F-AE95-E3A1AA8803A4}" dt="2026-06-25T15:34:17.607" v="115" actId="20577"/>
          <ac:spMkLst>
            <pc:docMk/>
            <pc:sldMk cId="85644464" sldId="2147483340"/>
            <ac:spMk id="5" creationId="{2B8F320C-D5EA-9632-19AE-6C5F8F51F900}"/>
          </ac:spMkLst>
        </pc:spChg>
        <pc:graphicFrameChg chg="mod modGraphic">
          <ac:chgData name="POPA, Patricia (EAST LONDON NHS FOUNDATION TRUST)" userId="6e614e0e-27d1-45c8-b32c-9404a8b7e2d0" providerId="ADAL" clId="{7ED4BDE7-BFB0-493F-AE95-E3A1AA8803A4}" dt="2026-06-29T09:19:18.202" v="145" actId="14734"/>
          <ac:graphicFrameMkLst>
            <pc:docMk/>
            <pc:sldMk cId="85644464" sldId="2147483340"/>
            <ac:graphicFrameMk id="6" creationId="{1AF80A11-B8CC-3928-1781-98DCD4866B90}"/>
          </ac:graphicFrameMkLst>
        </pc:graphicFrameChg>
      </pc:sldChg>
      <pc:sldChg chg="modSp add mod modTransition">
        <pc:chgData name="POPA, Patricia (EAST LONDON NHS FOUNDATION TRUST)" userId="6e614e0e-27d1-45c8-b32c-9404a8b7e2d0" providerId="ADAL" clId="{7ED4BDE7-BFB0-493F-AE95-E3A1AA8803A4}" dt="2026-06-25T15:33:34.609" v="113" actId="12"/>
        <pc:sldMkLst>
          <pc:docMk/>
          <pc:sldMk cId="1078406872" sldId="2147483345"/>
        </pc:sldMkLst>
        <pc:spChg chg="mod">
          <ac:chgData name="POPA, Patricia (EAST LONDON NHS FOUNDATION TRUST)" userId="6e614e0e-27d1-45c8-b32c-9404a8b7e2d0" providerId="ADAL" clId="{7ED4BDE7-BFB0-493F-AE95-E3A1AA8803A4}" dt="2026-06-25T15:33:34.609" v="113" actId="12"/>
          <ac:spMkLst>
            <pc:docMk/>
            <pc:sldMk cId="1078406872" sldId="2147483345"/>
            <ac:spMk id="3" creationId="{023533DC-F235-9F1D-372F-55DB892B5BA3}"/>
          </ac:spMkLst>
        </pc:spChg>
      </pc:sldChg>
      <pc:sldChg chg="add">
        <pc:chgData name="POPA, Patricia (EAST LONDON NHS FOUNDATION TRUST)" userId="6e614e0e-27d1-45c8-b32c-9404a8b7e2d0" providerId="ADAL" clId="{7ED4BDE7-BFB0-493F-AE95-E3A1AA8803A4}" dt="2026-06-30T09:16:58.725" v="148"/>
        <pc:sldMkLst>
          <pc:docMk/>
          <pc:sldMk cId="2327495971" sldId="2147483350"/>
        </pc:sldMkLst>
      </pc:sldChg>
    </pc:docChg>
  </pc:docChgLst>
  <pc:docChgLst>
    <pc:chgData name="JACKSON, George (EAST LONDON NHS FOUNDATION TRUST)" userId="S::george.jackson13@nhs.net::112ffb1e-e950-4e56-be15-71281af26680" providerId="AD" clId="Web-{4600A3CB-CB94-448A-94A7-2F1549CE9A54}"/>
    <pc:docChg chg="modSld">
      <pc:chgData name="JACKSON, George (EAST LONDON NHS FOUNDATION TRUST)" userId="S::george.jackson13@nhs.net::112ffb1e-e950-4e56-be15-71281af26680" providerId="AD" clId="Web-{4600A3CB-CB94-448A-94A7-2F1549CE9A54}" dt="2026-06-29T12:13:45.095" v="123"/>
      <pc:docMkLst>
        <pc:docMk/>
      </pc:docMkLst>
      <pc:sldChg chg="modSp">
        <pc:chgData name="JACKSON, George (EAST LONDON NHS FOUNDATION TRUST)" userId="S::george.jackson13@nhs.net::112ffb1e-e950-4e56-be15-71281af26680" providerId="AD" clId="Web-{4600A3CB-CB94-448A-94A7-2F1549CE9A54}" dt="2026-06-29T12:13:45.095" v="123"/>
        <pc:sldMkLst>
          <pc:docMk/>
          <pc:sldMk cId="3668269811" sldId="2147483327"/>
        </pc:sldMkLst>
        <pc:graphicFrameChg chg="mod modGraphic">
          <ac:chgData name="JACKSON, George (EAST LONDON NHS FOUNDATION TRUST)" userId="S::george.jackson13@nhs.net::112ffb1e-e950-4e56-be15-71281af26680" providerId="AD" clId="Web-{4600A3CB-CB94-448A-94A7-2F1549CE9A54}" dt="2026-06-29T12:13:45.095" v="123"/>
          <ac:graphicFrameMkLst>
            <pc:docMk/>
            <pc:sldMk cId="3668269811" sldId="2147483327"/>
            <ac:graphicFrameMk id="11" creationId="{4C90CF5B-8E13-FD55-ED08-6D934CEEE274}"/>
          </ac:graphicFrameMkLst>
        </pc:graphicFrameChg>
      </pc:sldChg>
      <pc:sldChg chg="modSp">
        <pc:chgData name="JACKSON, George (EAST LONDON NHS FOUNDATION TRUST)" userId="S::george.jackson13@nhs.net::112ffb1e-e950-4e56-be15-71281af26680" providerId="AD" clId="Web-{4600A3CB-CB94-448A-94A7-2F1549CE9A54}" dt="2026-06-29T10:44:28.351" v="7"/>
        <pc:sldMkLst>
          <pc:docMk/>
          <pc:sldMk cId="3505749179" sldId="2147483333"/>
        </pc:sldMkLst>
        <pc:graphicFrameChg chg="mod modGraphic">
          <ac:chgData name="JACKSON, George (EAST LONDON NHS FOUNDATION TRUST)" userId="S::george.jackson13@nhs.net::112ffb1e-e950-4e56-be15-71281af26680" providerId="AD" clId="Web-{4600A3CB-CB94-448A-94A7-2F1549CE9A54}" dt="2026-06-29T10:44:28.351" v="7"/>
          <ac:graphicFrameMkLst>
            <pc:docMk/>
            <pc:sldMk cId="3505749179" sldId="2147483333"/>
            <ac:graphicFrameMk id="6" creationId="{CCFBD7C1-ECAC-4F4C-1566-33AB24D2FF4F}"/>
          </ac:graphicFrameMkLst>
        </pc:graphicFrameChg>
      </pc:sldChg>
      <pc:sldChg chg="modSp">
        <pc:chgData name="JACKSON, George (EAST LONDON NHS FOUNDATION TRUST)" userId="S::george.jackson13@nhs.net::112ffb1e-e950-4e56-be15-71281af26680" providerId="AD" clId="Web-{4600A3CB-CB94-448A-94A7-2F1549CE9A54}" dt="2026-06-29T10:56:56.644" v="27"/>
        <pc:sldMkLst>
          <pc:docMk/>
          <pc:sldMk cId="85644464" sldId="2147483340"/>
        </pc:sldMkLst>
        <pc:graphicFrameChg chg="mod modGraphic">
          <ac:chgData name="JACKSON, George (EAST LONDON NHS FOUNDATION TRUST)" userId="S::george.jackson13@nhs.net::112ffb1e-e950-4e56-be15-71281af26680" providerId="AD" clId="Web-{4600A3CB-CB94-448A-94A7-2F1549CE9A54}" dt="2026-06-29T10:56:56.644" v="27"/>
          <ac:graphicFrameMkLst>
            <pc:docMk/>
            <pc:sldMk cId="85644464" sldId="2147483340"/>
            <ac:graphicFrameMk id="6" creationId="{1AF80A11-B8CC-3928-1781-98DCD4866B90}"/>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631E-89C3-E9FC-E02F-F8912AEF21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B4E53FF-AD4E-B60D-F6FE-1B10FD1CFF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E31F242-418B-772C-36A2-9CB1141F8570}"/>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5" name="Footer Placeholder 4">
            <a:extLst>
              <a:ext uri="{FF2B5EF4-FFF2-40B4-BE49-F238E27FC236}">
                <a16:creationId xmlns:a16="http://schemas.microsoft.com/office/drawing/2014/main" id="{159DDC66-0663-0F8F-3BFC-F31561E57D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E2EB5E-5C5C-8449-34D2-0CAD913BC022}"/>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1983718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EE3E4-1BF2-3E5C-D08B-63068299A39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41F3988-7C6A-7DDA-14BA-34515D9C63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77F0C3-AF2C-AD67-4CFC-DCC52BFF6069}"/>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5" name="Footer Placeholder 4">
            <a:extLst>
              <a:ext uri="{FF2B5EF4-FFF2-40B4-BE49-F238E27FC236}">
                <a16:creationId xmlns:a16="http://schemas.microsoft.com/office/drawing/2014/main" id="{D0A7BE72-4B85-AFA6-1F3B-9229A8C6A7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792D0A-4E6E-8765-E0F2-0B8A7BAC6017}"/>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1963543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9085B0-E86F-484E-4679-A927C977A16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70BCB8-A1ED-439C-57BE-AFFFFDF472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BF295B-EFEC-D3BF-2041-5C4D9D57B438}"/>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5" name="Footer Placeholder 4">
            <a:extLst>
              <a:ext uri="{FF2B5EF4-FFF2-40B4-BE49-F238E27FC236}">
                <a16:creationId xmlns:a16="http://schemas.microsoft.com/office/drawing/2014/main" id="{16657E19-9A0E-640F-67BD-91678A491D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F2BC0E-2D41-4D59-4400-F4A732E9CA73}"/>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3102539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845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B201-C7E3-81B1-8237-89289F0C3A5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4E927A-3F5F-3F1E-8BB1-431F208C47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BDAFA1-20E4-183A-EA8D-CB4696DF20FC}"/>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5" name="Footer Placeholder 4">
            <a:extLst>
              <a:ext uri="{FF2B5EF4-FFF2-40B4-BE49-F238E27FC236}">
                <a16:creationId xmlns:a16="http://schemas.microsoft.com/office/drawing/2014/main" id="{703042CD-5EA9-529B-3A22-014E38217E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AC4C86-46A6-84B6-490B-607DD69E5A54}"/>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358073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F9C22-E655-A7E1-9255-F68BCAF49D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5C6DF62-D29E-30BF-722D-1C079D799E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BF25A7-DACB-39D6-58DB-64A54384055F}"/>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5" name="Footer Placeholder 4">
            <a:extLst>
              <a:ext uri="{FF2B5EF4-FFF2-40B4-BE49-F238E27FC236}">
                <a16:creationId xmlns:a16="http://schemas.microsoft.com/office/drawing/2014/main" id="{A47B4823-2EAD-290E-D533-A98117F566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7F7DB9-82C9-43F6-A6E0-6C69BEC5432E}"/>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1991781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3E836-4322-82B7-64F0-B4E9A9DCE8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C62D60-54A9-4510-45B0-21E639371E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EE17BB-8D06-D613-B483-E76D54BB00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1D03B0-7E2B-FB2E-ABF0-38A8EC34BB46}"/>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6" name="Footer Placeholder 5">
            <a:extLst>
              <a:ext uri="{FF2B5EF4-FFF2-40B4-BE49-F238E27FC236}">
                <a16:creationId xmlns:a16="http://schemas.microsoft.com/office/drawing/2014/main" id="{DE9357D0-A334-0A88-D12C-57226A930B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AFF507-9A13-CAF9-ED84-8A2181DC83CC}"/>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320008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6D958-A3E9-2A09-3F7A-880CD59B326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401A509-847B-DF99-B621-C1957626E3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D46B76-499A-583F-95F4-8357AAAC46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3A5162F-59E1-7178-A050-A601286695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F2BB96-88CD-D4A4-9D9E-9EACF3394E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F4EF65C-D7AA-4447-C73D-8BB27CFBCDE9}"/>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8" name="Footer Placeholder 7">
            <a:extLst>
              <a:ext uri="{FF2B5EF4-FFF2-40B4-BE49-F238E27FC236}">
                <a16:creationId xmlns:a16="http://schemas.microsoft.com/office/drawing/2014/main" id="{DF726B5E-FE11-3FF3-2450-27CBBE12FF7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488923A-868E-EA58-C0BC-F8D06861F098}"/>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2700457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39521-B0C3-A578-69D2-8C294927AB9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6F239EC-D54E-654F-F35E-E660CF0D65B7}"/>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4" name="Footer Placeholder 3">
            <a:extLst>
              <a:ext uri="{FF2B5EF4-FFF2-40B4-BE49-F238E27FC236}">
                <a16:creationId xmlns:a16="http://schemas.microsoft.com/office/drawing/2014/main" id="{E12082EE-5245-CC75-CA50-44332111AA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1FE2E88-229B-AD77-4FD3-6791787185FF}"/>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2483937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F89DF7-DBF4-5E97-B94D-D03A9C05B961}"/>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3" name="Footer Placeholder 2">
            <a:extLst>
              <a:ext uri="{FF2B5EF4-FFF2-40B4-BE49-F238E27FC236}">
                <a16:creationId xmlns:a16="http://schemas.microsoft.com/office/drawing/2014/main" id="{B2615968-56CF-D585-FD1C-03E1709A72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FF7DB36-A765-4619-5E28-7C9C7F271790}"/>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2638905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D3EB8-D992-69DB-F254-BE82B0B686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44D8803-1FE2-F602-78C7-2845EB8179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039DAE9-004F-CFD2-973A-A18513991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B383BD-C6D5-B323-ADCB-3971FA4A113F}"/>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6" name="Footer Placeholder 5">
            <a:extLst>
              <a:ext uri="{FF2B5EF4-FFF2-40B4-BE49-F238E27FC236}">
                <a16:creationId xmlns:a16="http://schemas.microsoft.com/office/drawing/2014/main" id="{A3DFC6D8-1C02-E0DE-F914-DDA44098BE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8373BB-7C93-CE9D-3C6A-FB22AC1F7DB9}"/>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506752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1E963-0626-1C5D-1281-D50462BE69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63ED62-709F-1AAA-B742-B5C3AC24FF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69042AA-9E00-DD47-2A43-747CA33453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8608FF-278F-D1DE-F24A-151412805671}"/>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6" name="Footer Placeholder 5">
            <a:extLst>
              <a:ext uri="{FF2B5EF4-FFF2-40B4-BE49-F238E27FC236}">
                <a16:creationId xmlns:a16="http://schemas.microsoft.com/office/drawing/2014/main" id="{03801519-E00E-CFA6-6816-5F2FC41F43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8969A7-2979-2E5F-B0D9-B379B18D5BD9}"/>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3494058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867DFF-5C6A-F0E1-27D4-155FE06538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C10DDB-8AE9-4B73-3009-BB2ECEFD3E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168685-64D6-BE17-5286-E2B11050D9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99AD099-EF9A-48D2-8AEC-43B5B80CFFAA}" type="datetimeFigureOut">
              <a:rPr lang="en-GB" smtClean="0"/>
              <a:t>30/06/2026</a:t>
            </a:fld>
            <a:endParaRPr lang="en-GB"/>
          </a:p>
        </p:txBody>
      </p:sp>
      <p:sp>
        <p:nvSpPr>
          <p:cNvPr id="5" name="Footer Placeholder 4">
            <a:extLst>
              <a:ext uri="{FF2B5EF4-FFF2-40B4-BE49-F238E27FC236}">
                <a16:creationId xmlns:a16="http://schemas.microsoft.com/office/drawing/2014/main" id="{23E506B2-F460-ABB3-0254-75BF464B73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344FC83-D16A-6B5D-7CC1-F0F702E034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C79AAB5-F46E-4A8B-8B85-B8D33C547F66}" type="slidenum">
              <a:rPr lang="en-GB" smtClean="0"/>
              <a:t>‹#›</a:t>
            </a:fld>
            <a:endParaRPr lang="en-GB"/>
          </a:p>
        </p:txBody>
      </p:sp>
    </p:spTree>
    <p:extLst>
      <p:ext uri="{BB962C8B-B14F-4D97-AF65-F5344CB8AC3E}">
        <p14:creationId xmlns:p14="http://schemas.microsoft.com/office/powerpoint/2010/main" val="1860661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3.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3.xml.rels><?xml version="1.0" encoding="UTF-8" standalone="yes"?>
<Relationships xmlns="http://schemas.openxmlformats.org/package/2006/relationships"><Relationship Id="rId3" Type="http://schemas.openxmlformats.org/officeDocument/2006/relationships/hyperlink" Target="https://digital.nhs.uk/data-and-information/publications/statistical/mental-health-services-monthly-statistics" TargetMode="External"/><Relationship Id="rId2" Type="http://schemas.openxmlformats.org/officeDocument/2006/relationships/hyperlink" Target="https://app.powerbi.com/groups/me/apps/6d26e0f9-7b64-472a-ac5f-d98f0327fa0f/reports/30ce5e9c-463a-4957-810e-df543adc166b/cc5a13303c6d06e5a33e?ctid=b7a2ec96-1f25-4ba8-b4e2-019abc93697f&amp;experience=power-bi"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digital.nhs.uk/data-and-information/publications/statistical/mental-health-services-monthly-statistics" TargetMode="External"/><Relationship Id="rId2" Type="http://schemas.openxmlformats.org/officeDocument/2006/relationships/hyperlink" Target="https://app.powerbi.com/groups/me/apps/6d26e0f9-7b64-472a-ac5f-d98f0327fa0f/reports/e69a006f-ae00-40c5-a664-22231192c885/088bd8658d7fbd8e5b0b?ctid=b7a2ec96-1f25-4ba8-b4e2-019abc93697f&amp;experience=power-bi"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digital.nhs.uk/data-and-information/publications/statistical/mental-health-services-monthly-statistics" TargetMode="External"/><Relationship Id="rId2" Type="http://schemas.openxmlformats.org/officeDocument/2006/relationships/hyperlink" Target="https://app.powerbi.com/groups/me/apps/6d26e0f9-7b64-472a-ac5f-d98f0327fa0f/reports/e69a006f-ae00-40c5-a664-22231192c885/ed8d5a48539467420332?ctid=b7a2ec96-1f25-4ba8-b4e2-019abc93697f&amp;experience=power-bi"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65C7E-06D6-2931-3DAC-3866C1DECCC6}"/>
              </a:ext>
            </a:extLst>
          </p:cNvPr>
          <p:cNvSpPr>
            <a:spLocks noGrp="1"/>
          </p:cNvSpPr>
          <p:nvPr>
            <p:ph type="ctrTitle"/>
          </p:nvPr>
        </p:nvSpPr>
        <p:spPr>
          <a:xfrm>
            <a:off x="921639" y="2116392"/>
            <a:ext cx="10136886" cy="2387600"/>
          </a:xfrm>
        </p:spPr>
        <p:txBody>
          <a:bodyPr>
            <a:noAutofit/>
          </a:bodyPr>
          <a:lstStyle/>
          <a:p>
            <a:pPr algn="l"/>
            <a:r>
              <a:rPr lang="en-GB" sz="4400" b="1" dirty="0"/>
              <a:t>2026/27 NHS Oversight Framework(NOF)</a:t>
            </a:r>
            <a:br>
              <a:rPr lang="en-GB" sz="4400" b="1" dirty="0"/>
            </a:br>
            <a:br>
              <a:rPr lang="en-GB" sz="4400" b="1" dirty="0"/>
            </a:br>
            <a:r>
              <a:rPr lang="en-GB" sz="4400" b="1" dirty="0"/>
              <a:t>Children and Adolescents Mental Health Services Metrics</a:t>
            </a:r>
            <a:br>
              <a:rPr lang="en-GB" sz="4400" b="1" dirty="0"/>
            </a:br>
            <a:endParaRPr lang="en-GB" sz="4400" b="1" dirty="0"/>
          </a:p>
        </p:txBody>
      </p:sp>
      <p:pic>
        <p:nvPicPr>
          <p:cNvPr id="3" name="Picture 2">
            <a:extLst>
              <a:ext uri="{FF2B5EF4-FFF2-40B4-BE49-F238E27FC236}">
                <a16:creationId xmlns:a16="http://schemas.microsoft.com/office/drawing/2014/main" id="{32E3DD96-EDB8-8899-7A29-865F8066013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276347" y="121817"/>
            <a:ext cx="2788780" cy="1350587"/>
          </a:xfrm>
          <a:prstGeom prst="rect">
            <a:avLst/>
          </a:prstGeom>
        </p:spPr>
      </p:pic>
      <p:pic>
        <p:nvPicPr>
          <p:cNvPr id="4" name="Picture 3">
            <a:extLst>
              <a:ext uri="{FF2B5EF4-FFF2-40B4-BE49-F238E27FC236}">
                <a16:creationId xmlns:a16="http://schemas.microsoft.com/office/drawing/2014/main" id="{0291A052-AB9D-8E39-9ACE-B1EA96D592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4796601"/>
            <a:ext cx="12192000" cy="2061400"/>
          </a:xfrm>
          <a:prstGeom prst="rect">
            <a:avLst/>
          </a:prstGeom>
        </p:spPr>
      </p:pic>
    </p:spTree>
    <p:extLst>
      <p:ext uri="{BB962C8B-B14F-4D97-AF65-F5344CB8AC3E}">
        <p14:creationId xmlns:p14="http://schemas.microsoft.com/office/powerpoint/2010/main" val="1895367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7B80-7CDD-C393-CB08-9801973A605A}"/>
              </a:ext>
            </a:extLst>
          </p:cNvPr>
          <p:cNvSpPr>
            <a:spLocks noGrp="1"/>
          </p:cNvSpPr>
          <p:nvPr>
            <p:ph type="title"/>
          </p:nvPr>
        </p:nvSpPr>
        <p:spPr/>
        <p:txBody>
          <a:bodyPr/>
          <a:lstStyle/>
          <a:p>
            <a:r>
              <a:rPr lang="en-GB" dirty="0"/>
              <a:t>Contents:</a:t>
            </a:r>
          </a:p>
        </p:txBody>
      </p:sp>
      <p:sp>
        <p:nvSpPr>
          <p:cNvPr id="3" name="Content Placeholder 2">
            <a:extLst>
              <a:ext uri="{FF2B5EF4-FFF2-40B4-BE49-F238E27FC236}">
                <a16:creationId xmlns:a16="http://schemas.microsoft.com/office/drawing/2014/main" id="{023533DC-F235-9F1D-372F-55DB892B5BA3}"/>
              </a:ext>
            </a:extLst>
          </p:cNvPr>
          <p:cNvSpPr>
            <a:spLocks noGrp="1"/>
          </p:cNvSpPr>
          <p:nvPr>
            <p:ph idx="1"/>
          </p:nvPr>
        </p:nvSpPr>
        <p:spPr>
          <a:xfrm>
            <a:off x="375139" y="1168890"/>
            <a:ext cx="11301750" cy="5378214"/>
          </a:xfrm>
        </p:spPr>
        <p:txBody>
          <a:bodyPr>
            <a:normAutofit/>
          </a:bodyPr>
          <a:lstStyle/>
          <a:p>
            <a:pPr>
              <a:lnSpc>
                <a:spcPct val="120000"/>
              </a:lnSpc>
            </a:pPr>
            <a:r>
              <a:rPr lang="en-GB" sz="1900" b="1" dirty="0"/>
              <a:t>Scored measures</a:t>
            </a:r>
          </a:p>
          <a:p>
            <a:pPr marL="457200" indent="-457200">
              <a:lnSpc>
                <a:spcPct val="120000"/>
              </a:lnSpc>
              <a:buFont typeface="+mj-lt"/>
              <a:buAutoNum type="arabicPeriod"/>
            </a:pPr>
            <a:r>
              <a:rPr lang="en-GB" sz="1900" dirty="0">
                <a:hlinkClick r:id="rId2" action="ppaction://hlinksldjump"/>
              </a:rPr>
              <a:t>Percentage of total Children and Young People’s mental health waits for help that are over 104 weeks</a:t>
            </a:r>
            <a:endParaRPr lang="en-GB" sz="1900" dirty="0"/>
          </a:p>
          <a:p>
            <a:pPr marL="457200" indent="-457200">
              <a:lnSpc>
                <a:spcPct val="120000"/>
              </a:lnSpc>
              <a:buFont typeface="+mj-lt"/>
              <a:buAutoNum type="arabicPeriod"/>
            </a:pPr>
            <a:r>
              <a:rPr lang="en-GB" sz="1900" dirty="0">
                <a:hlinkClick r:id="rId3" action="ppaction://hlinksldjump"/>
              </a:rPr>
              <a:t>Percentage of people discharged from community mental health services with a paired outcome score recorded (all ages).</a:t>
            </a:r>
            <a:endParaRPr lang="en-GB" sz="1900" dirty="0"/>
          </a:p>
          <a:p>
            <a:pPr marL="457200" indent="-457200">
              <a:lnSpc>
                <a:spcPct val="120000"/>
              </a:lnSpc>
              <a:buFont typeface="+mj-lt"/>
              <a:buAutoNum type="arabicPeriod"/>
            </a:pPr>
            <a:r>
              <a:rPr lang="en-GB" sz="1900" dirty="0">
                <a:hlinkClick r:id="rId4" action="ppaction://hlinksldjump"/>
              </a:rPr>
              <a:t>The percentage of urgent/serious referrals to mental health crisis teams receiving their first face-to-face contact within 24 hours.</a:t>
            </a:r>
            <a:endParaRPr lang="en-GB" sz="1900" dirty="0"/>
          </a:p>
          <a:p>
            <a:pPr>
              <a:lnSpc>
                <a:spcPct val="120000"/>
              </a:lnSpc>
            </a:pPr>
            <a:endParaRPr lang="en-GB" sz="1900" b="1" dirty="0"/>
          </a:p>
          <a:p>
            <a:endParaRPr lang="en-GB" dirty="0"/>
          </a:p>
        </p:txBody>
      </p:sp>
    </p:spTree>
    <p:extLst>
      <p:ext uri="{BB962C8B-B14F-4D97-AF65-F5344CB8AC3E}">
        <p14:creationId xmlns:p14="http://schemas.microsoft.com/office/powerpoint/2010/main" val="107840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34AC1BA3-FFEA-73C6-E583-420F7A66B028}"/>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Title 6">
            <a:extLst>
              <a:ext uri="{FF2B5EF4-FFF2-40B4-BE49-F238E27FC236}">
                <a16:creationId xmlns:a16="http://schemas.microsoft.com/office/drawing/2014/main" id="{D51612AB-47EC-BD55-773A-964497763105}"/>
              </a:ext>
            </a:extLst>
          </p:cNvPr>
          <p:cNvSpPr>
            <a:spLocks noGrp="1"/>
          </p:cNvSpPr>
          <p:nvPr>
            <p:ph type="title"/>
          </p:nvPr>
        </p:nvSpPr>
        <p:spPr>
          <a:xfrm>
            <a:off x="432000" y="432000"/>
            <a:ext cx="11404154" cy="865186"/>
          </a:xfrm>
        </p:spPr>
        <p:txBody>
          <a:bodyPr>
            <a:noAutofit/>
          </a:bodyPr>
          <a:lstStyle/>
          <a:p>
            <a:r>
              <a:rPr lang="en-GB" sz="2800" dirty="0">
                <a:solidFill>
                  <a:srgbClr val="000000"/>
                </a:solidFill>
              </a:rPr>
              <a:t>Percentage of total Children and Young People’s mental health waits for help that are over 104 weeks</a:t>
            </a:r>
            <a:endParaRPr lang="en-GB" sz="2800" dirty="0">
              <a:ea typeface="Aptos" panose="020B0004020202020204" pitchFamily="34" charset="0"/>
              <a:cs typeface="Aptos" panose="020B0004020202020204" pitchFamily="34" charset="0"/>
            </a:endParaRPr>
          </a:p>
        </p:txBody>
      </p:sp>
      <p:graphicFrame>
        <p:nvGraphicFramePr>
          <p:cNvPr id="11" name="Content Placeholder 1">
            <a:extLst>
              <a:ext uri="{FF2B5EF4-FFF2-40B4-BE49-F238E27FC236}">
                <a16:creationId xmlns:a16="http://schemas.microsoft.com/office/drawing/2014/main" id="{4C90CF5B-8E13-FD55-ED08-6D934CEEE274}"/>
              </a:ext>
            </a:extLst>
          </p:cNvPr>
          <p:cNvGraphicFramePr>
            <a:graphicFrameLocks noGrp="1"/>
          </p:cNvGraphicFramePr>
          <p:nvPr>
            <p:ph idx="1"/>
            <p:extLst>
              <p:ext uri="{D42A27DB-BD31-4B8C-83A1-F6EECF244321}">
                <p14:modId xmlns:p14="http://schemas.microsoft.com/office/powerpoint/2010/main" val="2408337271"/>
              </p:ext>
            </p:extLst>
          </p:nvPr>
        </p:nvGraphicFramePr>
        <p:xfrm>
          <a:off x="504338" y="2282432"/>
          <a:ext cx="11183323" cy="4403542"/>
        </p:xfrm>
        <a:graphic>
          <a:graphicData uri="http://schemas.openxmlformats.org/drawingml/2006/table">
            <a:tbl>
              <a:tblPr firstRow="1" firstCol="1" bandRow="1">
                <a:tableStyleId>{2D5ABB26-0587-4C30-8999-92F81FD0307C}</a:tableStyleId>
              </a:tblPr>
              <a:tblGrid>
                <a:gridCol w="2729438">
                  <a:extLst>
                    <a:ext uri="{9D8B030D-6E8A-4147-A177-3AD203B41FA5}">
                      <a16:colId xmlns:a16="http://schemas.microsoft.com/office/drawing/2014/main" val="2347316372"/>
                    </a:ext>
                  </a:extLst>
                </a:gridCol>
                <a:gridCol w="8453885">
                  <a:extLst>
                    <a:ext uri="{9D8B030D-6E8A-4147-A177-3AD203B41FA5}">
                      <a16:colId xmlns:a16="http://schemas.microsoft.com/office/drawing/2014/main" val="555863811"/>
                    </a:ext>
                  </a:extLst>
                </a:gridCol>
              </a:tblGrid>
              <a:tr h="121214">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02745">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Percentage of total Children and Young People’s mental health waits for help that are over 104 weeks.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02745">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Mental health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02745">
                <a:tc>
                  <a:txBody>
                    <a:bodyPr/>
                    <a:lstStyle/>
                    <a:p>
                      <a:pPr>
                        <a:lnSpc>
                          <a:spcPct val="115000"/>
                        </a:lnSpc>
                        <a:spcAft>
                          <a:spcPts val="800"/>
                        </a:spcAft>
                        <a:buNone/>
                      </a:pPr>
                      <a:r>
                        <a:rPr lang="en-GB" sz="1200" b="1" kern="1200" dirty="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Quarterly: latest month in the period</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259974">
                <a:tc>
                  <a:txBody>
                    <a:bodyPr/>
                    <a:lstStyle/>
                    <a:p>
                      <a:pPr>
                        <a:lnSpc>
                          <a:spcPts val="1800"/>
                        </a:lnSpc>
                        <a:spcAft>
                          <a:spcPts val="1400"/>
                        </a:spcAft>
                        <a:buNone/>
                      </a:pPr>
                      <a:r>
                        <a:rPr lang="en-GB" sz="1200" b="1"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ts val="1800"/>
                        </a:lnSpc>
                        <a:spcAft>
                          <a:spcPts val="1400"/>
                        </a:spcAft>
                        <a:buNone/>
                      </a:pPr>
                      <a:r>
                        <a:rPr lang="en-GB" sz="1200" b="0" i="0" u="none" strike="noStrike" noProof="0" dirty="0">
                          <a:solidFill>
                            <a:srgbClr val="FF0000"/>
                          </a:solidFill>
                          <a:effectLst/>
                          <a:hlinkClick r:id="rId2"/>
                        </a:rPr>
                        <a:t>SCYPS - Flow Through The Pathway - Power BI</a:t>
                      </a:r>
                      <a:r>
                        <a:rPr lang="en-GB" sz="1200" dirty="0">
                          <a:solidFill>
                            <a:srgbClr val="FF0000"/>
                          </a:solidFill>
                          <a:effectLst/>
                          <a:latin typeface="+mj-lt"/>
                          <a:cs typeface="Times New Roman"/>
                        </a:rPr>
                        <a:t> (3-month</a:t>
                      </a:r>
                      <a:r>
                        <a:rPr lang="en-GB" sz="1200" dirty="0">
                          <a:solidFill>
                            <a:srgbClr val="FF0000"/>
                          </a:solidFill>
                          <a:effectLst/>
                          <a:latin typeface="+mj-lt"/>
                          <a:ea typeface="Times New Roman" panose="02020603050405020304" pitchFamily="18" charset="0"/>
                          <a:cs typeface="Times New Roman"/>
                        </a:rPr>
                        <a:t> percentage reporting in </a:t>
                      </a:r>
                      <a:r>
                        <a:rPr lang="en-GB" sz="1200" dirty="0" err="1">
                          <a:solidFill>
                            <a:srgbClr val="FF0000"/>
                          </a:solidFill>
                          <a:effectLst/>
                          <a:latin typeface="+mj-lt"/>
                          <a:ea typeface="Times New Roman" panose="02020603050405020304" pitchFamily="18" charset="0"/>
                          <a:cs typeface="Times New Roman"/>
                        </a:rPr>
                        <a:t>PowerBI</a:t>
                      </a:r>
                      <a:r>
                        <a:rPr lang="en-GB" sz="1200" dirty="0">
                          <a:solidFill>
                            <a:srgbClr val="FF0000"/>
                          </a:solidFill>
                          <a:effectLst/>
                          <a:latin typeface="+mj-lt"/>
                          <a:ea typeface="Times New Roman" panose="02020603050405020304" pitchFamily="18" charset="0"/>
                          <a:cs typeface="Times New Roman"/>
                        </a:rPr>
                        <a:t> currently in development)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88921408"/>
                  </a:ext>
                </a:extLst>
              </a:tr>
              <a:tr h="259974">
                <a:tc>
                  <a:txBody>
                    <a:bodyPr/>
                    <a:lstStyle/>
                    <a:p>
                      <a:pPr>
                        <a:lnSpc>
                          <a:spcPts val="1800"/>
                        </a:lnSpc>
                        <a:spcAft>
                          <a:spcPts val="1400"/>
                        </a:spcAft>
                        <a:buNone/>
                      </a:pPr>
                      <a:r>
                        <a:rPr lang="en-GB" sz="1200" b="1" kern="1200" dirty="0">
                          <a:solidFill>
                            <a:schemeClr val="tx1"/>
                          </a:solidFill>
                          <a:effectLst/>
                          <a:latin typeface="Arial" panose="020B0604020202020204" pitchFamily="34" charset="0"/>
                          <a:cs typeface="Times New Roman" panose="02020603050405020304" pitchFamily="18" charset="0"/>
                        </a:rPr>
                        <a:t>Published source</a:t>
                      </a:r>
                      <a:endParaRPr lang="en-GB" sz="1200" b="1"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dirty="0">
                          <a:solidFill>
                            <a:schemeClr val="tx1"/>
                          </a:solidFill>
                          <a:effectLst/>
                          <a:latin typeface="+mj-lt"/>
                          <a:ea typeface="+mn-ea"/>
                          <a:cs typeface="+mn-cs"/>
                        </a:rPr>
                        <a:t>Published measure MRS09b (pathway ‘d’) from the monthly MHSDS statistics publication.  </a:t>
                      </a:r>
                      <a:r>
                        <a:rPr lang="en-GB" sz="1200" u="sng" kern="1200" dirty="0">
                          <a:solidFill>
                            <a:schemeClr val="tx1"/>
                          </a:solidFill>
                          <a:effectLst/>
                          <a:latin typeface="+mj-lt"/>
                          <a:ea typeface="+mn-ea"/>
                          <a:cs typeface="+mn-cs"/>
                          <a:hlinkClick r:id="rId3">
                            <a:extLst>
                              <a:ext uri="{A12FA001-AC4F-418D-AE19-62706E023703}">
                                <ahyp:hlinkClr xmlns:ahyp="http://schemas.microsoft.com/office/drawing/2018/hyperlinkcolor" val="tx"/>
                              </a:ext>
                            </a:extLst>
                          </a:hlinkClick>
                        </a:rPr>
                        <a:t>Mental Health Services Monthly Statistics - NHS England Digital</a:t>
                      </a:r>
                      <a:r>
                        <a:rPr lang="en-GB" sz="1200" kern="1200" dirty="0">
                          <a:solidFill>
                            <a:schemeClr val="tx1"/>
                          </a:solidFill>
                          <a:effectLst/>
                          <a:latin typeface="+mj-lt"/>
                          <a:ea typeface="+mn-ea"/>
                          <a:cs typeface="+mn-cs"/>
                        </a:rPr>
                        <a:t>.</a:t>
                      </a:r>
                      <a:endParaRPr lang="en-GB" sz="1200" dirty="0">
                        <a:solidFill>
                          <a:schemeClr val="tx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52875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0"/>
                        </a:spcAft>
                        <a:buNone/>
                      </a:pPr>
                      <a:r>
                        <a:rPr lang="en-GB" sz="1200" b="1" kern="1200" dirty="0">
                          <a:solidFill>
                            <a:schemeClr val="tx1"/>
                          </a:solidFill>
                          <a:effectLst/>
                          <a:latin typeface="+mj-lt"/>
                          <a:ea typeface="+mn-ea"/>
                          <a:cs typeface="+mn-cs"/>
                        </a:rPr>
                        <a:t>Pathway ‘d’</a:t>
                      </a:r>
                    </a:p>
                    <a:p>
                      <a:pPr>
                        <a:lnSpc>
                          <a:spcPts val="1800"/>
                        </a:lnSpc>
                        <a:spcAft>
                          <a:spcPts val="0"/>
                        </a:spcAft>
                        <a:buNone/>
                      </a:pPr>
                      <a:r>
                        <a:rPr lang="en-GB" sz="1200" b="1" kern="1200" dirty="0">
                          <a:solidFill>
                            <a:schemeClr val="tx1"/>
                          </a:solidFill>
                          <a:effectLst/>
                          <a:latin typeface="+mj-lt"/>
                          <a:ea typeface="+mn-ea"/>
                          <a:cs typeface="+mn-cs"/>
                        </a:rPr>
                        <a:t>Numerator (MRS09a)</a:t>
                      </a:r>
                      <a:r>
                        <a:rPr lang="en-GB" sz="1200" kern="1200" dirty="0">
                          <a:solidFill>
                            <a:schemeClr val="tx1"/>
                          </a:solidFill>
                          <a:effectLst/>
                          <a:latin typeface="+mj-lt"/>
                          <a:ea typeface="+mn-ea"/>
                          <a:cs typeface="+mn-cs"/>
                        </a:rPr>
                        <a:t>: Count of patients waiting over 104 weeks to receive help with CYP mental health services.</a:t>
                      </a:r>
                      <a:br>
                        <a:rPr lang="en-GB" sz="1200" kern="1200" dirty="0">
                          <a:solidFill>
                            <a:schemeClr val="tx1"/>
                          </a:solidFill>
                          <a:effectLst/>
                          <a:latin typeface="+mj-lt"/>
                          <a:ea typeface="+mn-ea"/>
                          <a:cs typeface="+mn-cs"/>
                        </a:rPr>
                      </a:br>
                      <a:r>
                        <a:rPr lang="en-GB" sz="1200" b="1" kern="1200" dirty="0">
                          <a:solidFill>
                            <a:schemeClr val="tx1"/>
                          </a:solidFill>
                          <a:effectLst/>
                          <a:latin typeface="+mj-lt"/>
                          <a:ea typeface="+mn-ea"/>
                          <a:cs typeface="+mn-cs"/>
                        </a:rPr>
                        <a:t>Denominator </a:t>
                      </a:r>
                      <a:r>
                        <a:rPr lang="en-GB" sz="1200" b="1" kern="1200" dirty="0">
                          <a:solidFill>
                            <a:schemeClr val="tx1"/>
                          </a:solidFill>
                          <a:effectLst/>
                          <a:latin typeface="+mn-lt"/>
                          <a:ea typeface="+mn-ea"/>
                          <a:cs typeface="+mn-cs"/>
                        </a:rPr>
                        <a:t>(MRS09)</a:t>
                      </a:r>
                      <a:r>
                        <a:rPr lang="en-GB" sz="1200" kern="1200" dirty="0">
                          <a:solidFill>
                            <a:schemeClr val="tx1"/>
                          </a:solidFill>
                          <a:effectLst/>
                          <a:latin typeface="+mj-lt"/>
                          <a:ea typeface="+mn-ea"/>
                          <a:cs typeface="+mn-cs"/>
                        </a:rPr>
                        <a:t>: Count of patients with open pathways still waiting to receive help at the end of the period.</a:t>
                      </a:r>
                      <a:br>
                        <a:rPr lang="en-GB" sz="1200" kern="1200" dirty="0">
                          <a:solidFill>
                            <a:schemeClr val="tx1"/>
                          </a:solidFill>
                          <a:effectLst/>
                          <a:latin typeface="+mj-lt"/>
                          <a:ea typeface="+mn-ea"/>
                          <a:cs typeface="+mn-cs"/>
                        </a:rPr>
                      </a:br>
                      <a:r>
                        <a:rPr lang="en-GB" sz="1200" b="1" kern="1200" dirty="0">
                          <a:solidFill>
                            <a:schemeClr val="tx1"/>
                          </a:solidFill>
                          <a:effectLst/>
                          <a:latin typeface="+mj-lt"/>
                          <a:ea typeface="+mn-ea"/>
                          <a:cs typeface="+mn-cs"/>
                        </a:rPr>
                        <a:t>Calculation (</a:t>
                      </a:r>
                      <a:r>
                        <a:rPr lang="en-GB" sz="1200" b="1" kern="1200" dirty="0">
                          <a:solidFill>
                            <a:schemeClr val="tx1"/>
                          </a:solidFill>
                          <a:effectLst/>
                          <a:latin typeface="+mn-lt"/>
                          <a:ea typeface="+mn-ea"/>
                          <a:cs typeface="+mn-cs"/>
                        </a:rPr>
                        <a:t>MRS09b)</a:t>
                      </a:r>
                      <a:r>
                        <a:rPr lang="en-GB" sz="1200" b="0" kern="1200" dirty="0">
                          <a:solidFill>
                            <a:schemeClr val="tx1"/>
                          </a:solidFill>
                          <a:effectLst/>
                          <a:latin typeface="+mj-lt"/>
                          <a:ea typeface="+mn-ea"/>
                          <a:cs typeface="+mn-cs"/>
                        </a:rPr>
                        <a:t>: </a:t>
                      </a:r>
                      <a:r>
                        <a:rPr lang="en-GB" sz="1200" kern="1200" dirty="0">
                          <a:solidFill>
                            <a:schemeClr val="tx1"/>
                          </a:solidFill>
                          <a:effectLst/>
                          <a:latin typeface="+mj-lt"/>
                          <a:ea typeface="+mn-ea"/>
                          <a:cs typeface="+mn-cs"/>
                        </a:rPr>
                        <a:t>Numerator as a percentage of denominator </a:t>
                      </a:r>
                      <a:endParaRPr lang="en-GB" sz="1200" kern="1200" dirty="0">
                        <a:solidFill>
                          <a:srgbClr val="000000"/>
                        </a:solidFill>
                        <a:effectLst/>
                        <a:latin typeface="+mj-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196744">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796570">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Performance is scored using fixed thresholds on the percentage of open CYP pathways waiting over 104 weeks. Lower values score better.</a:t>
                      </a:r>
                      <a:br>
                        <a:rPr lang="en-GB" sz="1200" kern="1200" dirty="0">
                          <a:solidFill>
                            <a:schemeClr val="tx1"/>
                          </a:solidFill>
                          <a:effectLst/>
                          <a:latin typeface="+mn-lt"/>
                          <a:ea typeface="+mn-ea"/>
                          <a:cs typeface="+mn-cs"/>
                        </a:rPr>
                      </a:br>
                      <a:r>
                        <a:rPr lang="en-GB" sz="1200" b="1" kern="1200" dirty="0">
                          <a:solidFill>
                            <a:srgbClr val="00B0F0"/>
                          </a:solidFill>
                          <a:effectLst/>
                          <a:latin typeface="+mn-lt"/>
                          <a:ea typeface="+mn-ea"/>
                          <a:cs typeface="+mn-cs"/>
                        </a:rPr>
                        <a:t>Score 1</a:t>
                      </a:r>
                      <a:r>
                        <a:rPr lang="en-GB" sz="1200" kern="1200" dirty="0">
                          <a:solidFill>
                            <a:srgbClr val="00B0F0"/>
                          </a:solidFill>
                          <a:effectLst/>
                          <a:latin typeface="+mn-lt"/>
                          <a:ea typeface="+mn-ea"/>
                          <a:cs typeface="+mn-cs"/>
                        </a:rPr>
                        <a:t>:</a:t>
                      </a:r>
                      <a:r>
                        <a:rPr lang="en-GB" sz="1200" b="1" kern="1200" dirty="0">
                          <a:solidFill>
                            <a:srgbClr val="00B0F0"/>
                          </a:solidFill>
                          <a:effectLst/>
                          <a:latin typeface="+mn-lt"/>
                          <a:ea typeface="+mn-ea"/>
                          <a:cs typeface="+mn-cs"/>
                        </a:rPr>
                        <a:t> ≤5%</a:t>
                      </a:r>
                      <a:br>
                        <a:rPr lang="en-GB" sz="1200" kern="1200" dirty="0">
                          <a:solidFill>
                            <a:schemeClr val="tx1"/>
                          </a:solidFill>
                          <a:effectLst/>
                          <a:latin typeface="+mn-lt"/>
                          <a:ea typeface="+mn-ea"/>
                          <a:cs typeface="+mn-cs"/>
                        </a:rPr>
                      </a:br>
                      <a:r>
                        <a:rPr lang="en-GB" sz="1200" b="1" kern="1200" dirty="0">
                          <a:solidFill>
                            <a:srgbClr val="92D050"/>
                          </a:solidFill>
                          <a:effectLst/>
                          <a:latin typeface="+mn-lt"/>
                          <a:ea typeface="+mn-ea"/>
                          <a:cs typeface="+mn-cs"/>
                        </a:rPr>
                        <a:t>Score 2</a:t>
                      </a:r>
                      <a:r>
                        <a:rPr lang="en-GB" sz="1200" kern="1200" dirty="0">
                          <a:solidFill>
                            <a:srgbClr val="92D050"/>
                          </a:solidFill>
                          <a:effectLst/>
                          <a:latin typeface="+mn-lt"/>
                          <a:ea typeface="+mn-ea"/>
                          <a:cs typeface="+mn-cs"/>
                        </a:rPr>
                        <a:t>: </a:t>
                      </a:r>
                      <a:r>
                        <a:rPr lang="en-GB" sz="1200" b="1" kern="1200" dirty="0">
                          <a:solidFill>
                            <a:srgbClr val="92D050"/>
                          </a:solidFill>
                          <a:effectLst/>
                          <a:latin typeface="+mn-lt"/>
                          <a:ea typeface="+mn-ea"/>
                          <a:cs typeface="+mn-cs"/>
                        </a:rPr>
                        <a:t>6–11%</a:t>
                      </a:r>
                      <a:br>
                        <a:rPr lang="en-GB" sz="1200" kern="1200" dirty="0">
                          <a:solidFill>
                            <a:schemeClr val="tx1"/>
                          </a:solidFill>
                          <a:effectLst/>
                          <a:latin typeface="+mn-lt"/>
                          <a:ea typeface="+mn-ea"/>
                          <a:cs typeface="+mn-cs"/>
                        </a:rPr>
                      </a:br>
                      <a:r>
                        <a:rPr lang="en-GB" sz="1200" b="1" kern="1200" dirty="0">
                          <a:solidFill>
                            <a:srgbClr val="FAE906"/>
                          </a:solidFill>
                          <a:effectLst/>
                          <a:latin typeface="+mn-lt"/>
                          <a:ea typeface="+mn-ea"/>
                          <a:cs typeface="+mn-cs"/>
                        </a:rPr>
                        <a:t>Score 3</a:t>
                      </a:r>
                      <a:r>
                        <a:rPr lang="en-GB" sz="1200" kern="1200" dirty="0">
                          <a:solidFill>
                            <a:srgbClr val="FAE906"/>
                          </a:solidFill>
                          <a:effectLst/>
                          <a:latin typeface="+mn-lt"/>
                          <a:ea typeface="+mn-ea"/>
                          <a:cs typeface="+mn-cs"/>
                        </a:rPr>
                        <a:t>: </a:t>
                      </a:r>
                      <a:r>
                        <a:rPr lang="en-GB" sz="1200" b="1" kern="1200" dirty="0">
                          <a:solidFill>
                            <a:srgbClr val="FAE906"/>
                          </a:solidFill>
                          <a:effectLst/>
                          <a:latin typeface="+mn-lt"/>
                          <a:ea typeface="+mn-ea"/>
                          <a:cs typeface="+mn-cs"/>
                        </a:rPr>
                        <a:t>12–29%</a:t>
                      </a:r>
                      <a:br>
                        <a:rPr lang="en-GB" sz="1200" kern="1200" dirty="0">
                          <a:solidFill>
                            <a:schemeClr val="tx1"/>
                          </a:solidFill>
                          <a:effectLst/>
                          <a:latin typeface="+mn-lt"/>
                          <a:ea typeface="+mn-ea"/>
                          <a:cs typeface="+mn-cs"/>
                        </a:rPr>
                      </a:br>
                      <a:r>
                        <a:rPr lang="en-GB" sz="1200" b="1" kern="1200" dirty="0">
                          <a:solidFill>
                            <a:srgbClr val="FFC000"/>
                          </a:solidFill>
                          <a:effectLst/>
                          <a:latin typeface="+mn-lt"/>
                          <a:ea typeface="+mn-ea"/>
                          <a:cs typeface="+mn-cs"/>
                        </a:rPr>
                        <a:t>Score 4</a:t>
                      </a:r>
                      <a:r>
                        <a:rPr lang="en-GB" sz="1200" kern="1200" dirty="0">
                          <a:solidFill>
                            <a:srgbClr val="FFC000"/>
                          </a:solidFill>
                          <a:effectLst/>
                          <a:latin typeface="+mn-lt"/>
                          <a:ea typeface="+mn-ea"/>
                          <a:cs typeface="+mn-cs"/>
                        </a:rPr>
                        <a:t>: </a:t>
                      </a:r>
                      <a:r>
                        <a:rPr lang="en-GB" sz="1200" b="1" kern="1200" dirty="0">
                          <a:solidFill>
                            <a:srgbClr val="FFC000"/>
                          </a:solidFill>
                          <a:effectLst/>
                          <a:latin typeface="+mn-lt"/>
                          <a:ea typeface="+mn-ea"/>
                          <a:cs typeface="+mn-cs"/>
                        </a:rPr>
                        <a:t>≥30%</a:t>
                      </a:r>
                      <a:endParaRPr lang="en-GB" sz="1200" b="1" dirty="0">
                        <a:solidFill>
                          <a:srgbClr val="FFC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12" name="TextBox 11">
            <a:extLst>
              <a:ext uri="{FF2B5EF4-FFF2-40B4-BE49-F238E27FC236}">
                <a16:creationId xmlns:a16="http://schemas.microsoft.com/office/drawing/2014/main" id="{3F7CD050-4BB5-11E3-A71D-A46712F6A83C}"/>
              </a:ext>
            </a:extLst>
          </p:cNvPr>
          <p:cNvSpPr txBox="1"/>
          <p:nvPr/>
        </p:nvSpPr>
        <p:spPr>
          <a:xfrm>
            <a:off x="355846" y="1209892"/>
            <a:ext cx="11687662" cy="1200329"/>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solidFill>
                  <a:srgbClr val="000000"/>
                </a:solidFill>
                <a:latin typeface="Arial" panose="020B0604020202020204" pitchFamily="34" charset="0"/>
                <a:cs typeface="Times New Roman" panose="02020603050405020304" pitchFamily="18" charset="0"/>
              </a:rPr>
              <a:t>This indicator supports elimination of the longest waits for children and young people’s mental health services, by focusing action on very long open pathways and improving the completeness and consistency of waiting-time recording. </a:t>
            </a:r>
          </a:p>
          <a:p>
            <a:r>
              <a:rPr lang="en-GB" sz="1200" dirty="0">
                <a:latin typeface="Arial" panose="020B0604020202020204" pitchFamily="34" charset="0"/>
                <a:cs typeface="Times New Roman" panose="02020603050405020304" pitchFamily="18" charset="0"/>
              </a:rPr>
              <a:t>ICBs and providers should also </a:t>
            </a:r>
            <a:r>
              <a:rPr lang="en-GB" sz="1200" b="1" dirty="0">
                <a:latin typeface="Arial" panose="020B0604020202020204" pitchFamily="34" charset="0"/>
                <a:cs typeface="Times New Roman" panose="02020603050405020304" pitchFamily="18" charset="0"/>
              </a:rPr>
              <a:t>continue to monitor 78 and 52 week waits</a:t>
            </a:r>
            <a:r>
              <a:rPr lang="en-GB" sz="1200" dirty="0">
                <a:latin typeface="Arial" panose="020B0604020202020204" pitchFamily="34" charset="0"/>
                <a:cs typeface="Times New Roman" panose="02020603050405020304" pitchFamily="18" charset="0"/>
              </a:rPr>
              <a:t>, with an ambition to reduce these in the longer term, including as part of planning and the Oversight Framework in future years.</a:t>
            </a:r>
          </a:p>
          <a:p>
            <a:endParaRPr lang="en-GB" sz="1200" dirty="0">
              <a:solidFill>
                <a:srgbClr val="FF0000"/>
              </a:solidFill>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826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55528-3254-AF3A-E7E2-D52338C2CF8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C2EDD70-3A16-4B1A-8E0A-F5105CD5B1B5}"/>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E8EBB95A-EB2F-A0C1-D93F-2F66636C9CA3}"/>
              </a:ext>
            </a:extLst>
          </p:cNvPr>
          <p:cNvSpPr>
            <a:spLocks noGrp="1"/>
          </p:cNvSpPr>
          <p:nvPr>
            <p:ph type="title"/>
          </p:nvPr>
        </p:nvSpPr>
        <p:spPr>
          <a:xfrm>
            <a:off x="215999" y="457453"/>
            <a:ext cx="11975999" cy="865186"/>
          </a:xfrm>
        </p:spPr>
        <p:txBody>
          <a:bodyPr>
            <a:normAutofit/>
          </a:bodyPr>
          <a:lstStyle/>
          <a:p>
            <a:r>
              <a:rPr lang="en-GB" sz="3000" dirty="0"/>
              <a:t>Percentage of people discharged from community mental health services with a paired outcome score recorded (all ages)</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CCFBD7C1-ECAC-4F4C-1566-33AB24D2FF4F}"/>
              </a:ext>
            </a:extLst>
          </p:cNvPr>
          <p:cNvGraphicFramePr>
            <a:graphicFrameLocks noGrp="1"/>
          </p:cNvGraphicFramePr>
          <p:nvPr>
            <p:ph idx="1"/>
            <p:extLst>
              <p:ext uri="{D42A27DB-BD31-4B8C-83A1-F6EECF244321}">
                <p14:modId xmlns:p14="http://schemas.microsoft.com/office/powerpoint/2010/main" val="3461279141"/>
              </p:ext>
            </p:extLst>
          </p:nvPr>
        </p:nvGraphicFramePr>
        <p:xfrm>
          <a:off x="321172" y="2286000"/>
          <a:ext cx="11654829" cy="4243401"/>
        </p:xfrm>
        <a:graphic>
          <a:graphicData uri="http://schemas.openxmlformats.org/drawingml/2006/table">
            <a:tbl>
              <a:tblPr firstRow="1" firstCol="1" bandRow="1">
                <a:tableStyleId>{2D5ABB26-0587-4C30-8999-92F81FD0307C}</a:tableStyleId>
              </a:tblPr>
              <a:tblGrid>
                <a:gridCol w="2844516">
                  <a:extLst>
                    <a:ext uri="{9D8B030D-6E8A-4147-A177-3AD203B41FA5}">
                      <a16:colId xmlns:a16="http://schemas.microsoft.com/office/drawing/2014/main" val="2347316372"/>
                    </a:ext>
                  </a:extLst>
                </a:gridCol>
                <a:gridCol w="8810313">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a:solidFill>
                            <a:schemeClr val="tx1"/>
                          </a:solidFill>
                          <a:effectLst/>
                          <a:latin typeface="+mj-lt"/>
                          <a:ea typeface="+mn-ea"/>
                          <a:cs typeface="+mn-cs"/>
                        </a:rPr>
                        <a:t>Percentage of people discharged from community mental health services with paired outcome score recorded, all ages.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Mental health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Quarterly: latest rolling three months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279041">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b="0" i="0" u="none" strike="noStrike" kern="1200" noProof="0" dirty="0">
                          <a:solidFill>
                            <a:schemeClr val="tx1"/>
                          </a:solidFill>
                          <a:effectLst/>
                          <a:hlinkClick r:id="rId2"/>
                        </a:rPr>
                        <a:t>CAMHS - Quality - Power BI</a:t>
                      </a:r>
                      <a:r>
                        <a:rPr lang="en-GB" sz="1200" b="0" i="0" u="none" strike="noStrike" kern="1200" noProof="0" dirty="0">
                          <a:solidFill>
                            <a:schemeClr val="tx1"/>
                          </a:solidFill>
                          <a:effectLst/>
                        </a:rPr>
                        <a:t> </a:t>
                      </a:r>
                      <a:endParaRPr lang="en-US"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1349497"/>
                  </a:ext>
                </a:extLst>
              </a:tr>
              <a:tr h="403849">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dirty="0">
                          <a:solidFill>
                            <a:schemeClr val="tx1"/>
                          </a:solidFill>
                          <a:effectLst/>
                          <a:latin typeface="+mn-lt"/>
                          <a:ea typeface="+mn-ea"/>
                          <a:cs typeface="+mn-cs"/>
                        </a:rPr>
                        <a:t>CYP paired scores published measure MHS112a </a:t>
                      </a:r>
                      <a:r>
                        <a:rPr lang="en-GB" sz="1200" u="sng" kern="1200" dirty="0">
                          <a:solidFill>
                            <a:schemeClr val="tx1"/>
                          </a:solidFill>
                          <a:effectLst/>
                          <a:latin typeface="+mn-lt"/>
                          <a:ea typeface="+mn-ea"/>
                          <a:cs typeface="+mn-cs"/>
                          <a:hlinkClick r:id="rId3"/>
                        </a:rPr>
                        <a:t>Mental Health Services Monthly Statistics - NHS England Digital</a:t>
                      </a:r>
                      <a:r>
                        <a:rPr lang="en-GB" sz="1200" kern="1200" dirty="0">
                          <a:solidFill>
                            <a:schemeClr val="tx1"/>
                          </a:solidFill>
                          <a:effectLst/>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142797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Metric methodology</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r>
                        <a:rPr lang="en-GB" sz="1050" b="1" u="sng" kern="1200" dirty="0">
                          <a:solidFill>
                            <a:schemeClr val="tx1"/>
                          </a:solidFill>
                          <a:effectLst/>
                          <a:latin typeface="+mn-lt"/>
                          <a:ea typeface="+mn-ea"/>
                          <a:cs typeface="+mn-cs"/>
                        </a:rPr>
                        <a:t>CYP MH paired outcomes </a:t>
                      </a:r>
                      <a:r>
                        <a:rPr lang="en-GB" sz="1050" kern="1200" dirty="0">
                          <a:solidFill>
                            <a:schemeClr val="tx1"/>
                          </a:solidFill>
                          <a:effectLst/>
                          <a:latin typeface="+mn-lt"/>
                          <a:ea typeface="+mn-ea"/>
                          <a:cs typeface="+mn-cs"/>
                        </a:rPr>
                        <a:t>(clinician reported or patient reported outcome measures)</a:t>
                      </a:r>
                    </a:p>
                    <a:p>
                      <a:r>
                        <a:rPr lang="en-GB" sz="1050" b="1" kern="1200" dirty="0">
                          <a:solidFill>
                            <a:schemeClr val="tx1"/>
                          </a:solidFill>
                          <a:effectLst/>
                          <a:latin typeface="+mn-lt"/>
                          <a:ea typeface="+mn-ea"/>
                          <a:cs typeface="+mn-cs"/>
                        </a:rPr>
                        <a:t>Numerator (MHS112):</a:t>
                      </a:r>
                      <a:r>
                        <a:rPr lang="en-GB" sz="1050" kern="1200" dirty="0">
                          <a:solidFill>
                            <a:schemeClr val="tx1"/>
                          </a:solidFill>
                          <a:effectLst/>
                          <a:latin typeface="+mn-lt"/>
                          <a:ea typeface="+mn-ea"/>
                          <a:cs typeface="+mn-cs"/>
                        </a:rPr>
                        <a:t> Count from within the denominator, with at least two of the same</a:t>
                      </a:r>
                    </a:p>
                    <a:p>
                      <a:r>
                        <a:rPr lang="en-GB" sz="1050" kern="1200" dirty="0">
                          <a:solidFill>
                            <a:schemeClr val="tx1"/>
                          </a:solidFill>
                          <a:effectLst/>
                          <a:latin typeface="+mn-lt"/>
                          <a:ea typeface="+mn-ea"/>
                          <a:cs typeface="+mn-cs"/>
                        </a:rPr>
                        <a:t>outcome measure recorded twice. </a:t>
                      </a:r>
                    </a:p>
                    <a:p>
                      <a:r>
                        <a:rPr lang="en-GB" sz="1050" b="1" kern="1200" dirty="0">
                          <a:solidFill>
                            <a:schemeClr val="tx1"/>
                          </a:solidFill>
                          <a:effectLst/>
                          <a:latin typeface="+mn-lt"/>
                          <a:ea typeface="+mn-ea"/>
                          <a:cs typeface="+mn-cs"/>
                        </a:rPr>
                        <a:t>Denominator (MHS110): </a:t>
                      </a:r>
                      <a:r>
                        <a:rPr lang="en-GB" sz="1050" kern="1200" dirty="0">
                          <a:solidFill>
                            <a:schemeClr val="tx1"/>
                          </a:solidFill>
                          <a:effectLst/>
                          <a:latin typeface="+mn-lt"/>
                          <a:ea typeface="+mn-ea"/>
                          <a:cs typeface="+mn-cs"/>
                        </a:rPr>
                        <a:t> Count of closed referrals for people age 0-17 with at</a:t>
                      </a:r>
                    </a:p>
                    <a:p>
                      <a:r>
                        <a:rPr lang="en-GB" sz="1050" kern="1200" dirty="0">
                          <a:solidFill>
                            <a:schemeClr val="tx1"/>
                          </a:solidFill>
                          <a:effectLst/>
                          <a:latin typeface="+mn-lt"/>
                          <a:ea typeface="+mn-ea"/>
                          <a:cs typeface="+mn-cs"/>
                        </a:rPr>
                        <a:t> least two contacts in the reporting period. </a:t>
                      </a:r>
                    </a:p>
                    <a:p>
                      <a:r>
                        <a:rPr lang="en-GB" sz="1050" b="1" kern="1200" dirty="0">
                          <a:solidFill>
                            <a:schemeClr val="tx1"/>
                          </a:solidFill>
                          <a:effectLst/>
                          <a:latin typeface="+mn-lt"/>
                          <a:ea typeface="+mn-ea"/>
                          <a:cs typeface="+mn-cs"/>
                        </a:rPr>
                        <a:t>Calculation (MHS112a): </a:t>
                      </a:r>
                      <a:r>
                        <a:rPr lang="en-GB" sz="1050" kern="1200" dirty="0">
                          <a:solidFill>
                            <a:schemeClr val="tx1"/>
                          </a:solidFill>
                          <a:effectLst/>
                          <a:latin typeface="+mn-lt"/>
                          <a:ea typeface="+mn-ea"/>
                          <a:cs typeface="+mn-cs"/>
                        </a:rPr>
                        <a:t>Numerator as percentage of denominator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dirty="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The scores for CYP and adult are combined into a single NOF metric score using a scoring matrix to assign NHS Trusts to scores 1-4 as set out below along with the thresholds used for each metric. The matrix takes the average score across the two metrics and rounds up to provide an overall score.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41C13187-06C4-9283-67B8-6D0A2F0E4057}"/>
              </a:ext>
            </a:extLst>
          </p:cNvPr>
          <p:cNvSpPr txBox="1"/>
          <p:nvPr/>
        </p:nvSpPr>
        <p:spPr>
          <a:xfrm>
            <a:off x="160586" y="1334006"/>
            <a:ext cx="11870827" cy="1015663"/>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This indicator supports routine use and recording of outcome measures at discharge in children and young people’s community mental health services (clinician reported or patient reported outcome measures) and adult and older adult community mental health services (only patient reported outcome measures), to strengthen measurement of outcomes and quality.</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p:txBody>
      </p:sp>
      <p:graphicFrame>
        <p:nvGraphicFramePr>
          <p:cNvPr id="8" name="Table 7">
            <a:extLst>
              <a:ext uri="{FF2B5EF4-FFF2-40B4-BE49-F238E27FC236}">
                <a16:creationId xmlns:a16="http://schemas.microsoft.com/office/drawing/2014/main" id="{5CCE7B01-FE18-F034-D7C3-6F48FFA0D781}"/>
              </a:ext>
            </a:extLst>
          </p:cNvPr>
          <p:cNvGraphicFramePr>
            <a:graphicFrameLocks noGrp="1"/>
          </p:cNvGraphicFramePr>
          <p:nvPr>
            <p:extLst>
              <p:ext uri="{D42A27DB-BD31-4B8C-83A1-F6EECF244321}">
                <p14:modId xmlns:p14="http://schemas.microsoft.com/office/powerpoint/2010/main" val="952487596"/>
              </p:ext>
            </p:extLst>
          </p:nvPr>
        </p:nvGraphicFramePr>
        <p:xfrm>
          <a:off x="8685872" y="4360121"/>
          <a:ext cx="2977566" cy="1163873"/>
        </p:xfrm>
        <a:graphic>
          <a:graphicData uri="http://schemas.openxmlformats.org/drawingml/2006/table">
            <a:tbl>
              <a:tblPr firstRow="1" firstCol="1" bandRow="1">
                <a:tableStyleId>{D7AC3CCA-C797-4891-BE02-D94E43425B78}</a:tableStyleId>
              </a:tblPr>
              <a:tblGrid>
                <a:gridCol w="670310">
                  <a:extLst>
                    <a:ext uri="{9D8B030D-6E8A-4147-A177-3AD203B41FA5}">
                      <a16:colId xmlns:a16="http://schemas.microsoft.com/office/drawing/2014/main" val="1593895403"/>
                    </a:ext>
                  </a:extLst>
                </a:gridCol>
                <a:gridCol w="532003">
                  <a:extLst>
                    <a:ext uri="{9D8B030D-6E8A-4147-A177-3AD203B41FA5}">
                      <a16:colId xmlns:a16="http://schemas.microsoft.com/office/drawing/2014/main" val="4285649451"/>
                    </a:ext>
                  </a:extLst>
                </a:gridCol>
                <a:gridCol w="434370">
                  <a:extLst>
                    <a:ext uri="{9D8B030D-6E8A-4147-A177-3AD203B41FA5}">
                      <a16:colId xmlns:a16="http://schemas.microsoft.com/office/drawing/2014/main" val="3600470185"/>
                    </a:ext>
                  </a:extLst>
                </a:gridCol>
                <a:gridCol w="472218">
                  <a:extLst>
                    <a:ext uri="{9D8B030D-6E8A-4147-A177-3AD203B41FA5}">
                      <a16:colId xmlns:a16="http://schemas.microsoft.com/office/drawing/2014/main" val="3640203603"/>
                    </a:ext>
                  </a:extLst>
                </a:gridCol>
                <a:gridCol w="438564">
                  <a:extLst>
                    <a:ext uri="{9D8B030D-6E8A-4147-A177-3AD203B41FA5}">
                      <a16:colId xmlns:a16="http://schemas.microsoft.com/office/drawing/2014/main" val="3812383274"/>
                    </a:ext>
                  </a:extLst>
                </a:gridCol>
                <a:gridCol w="430101">
                  <a:extLst>
                    <a:ext uri="{9D8B030D-6E8A-4147-A177-3AD203B41FA5}">
                      <a16:colId xmlns:a16="http://schemas.microsoft.com/office/drawing/2014/main" val="289797061"/>
                    </a:ext>
                  </a:extLst>
                </a:gridCol>
              </a:tblGrid>
              <a:tr h="101138">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tx1"/>
                          </a:solidFill>
                          <a:latin typeface="+mn-lt"/>
                          <a:ea typeface="+mn-ea"/>
                          <a:cs typeface="+mn-cs"/>
                        </a:rPr>
                        <a:t>Scoring Matrix</a:t>
                      </a:r>
                    </a:p>
                  </a:txBody>
                  <a:tcPr marL="68580" marR="68580" marT="0" marB="0">
                    <a:lnB w="12700" cap="flat" cmpd="sng" algn="ctr">
                      <a:solidFill>
                        <a:schemeClr val="tx1"/>
                      </a:solidFill>
                      <a:prstDash val="solid"/>
                      <a:round/>
                      <a:headEnd type="none" w="med" len="med"/>
                      <a:tailEnd type="none" w="med" len="med"/>
                    </a:lnB>
                  </a:tcPr>
                </a:tc>
                <a:tc rowSpan="2" hMerge="1">
                  <a:txBody>
                    <a:bodyPr/>
                    <a:lstStyle/>
                    <a:p>
                      <a:pPr>
                        <a:lnSpc>
                          <a:spcPct val="115000"/>
                        </a:lnSpc>
                        <a:spcAft>
                          <a:spcPts val="800"/>
                        </a:spcAft>
                        <a:buNone/>
                      </a:pPr>
                      <a:endParaRPr lang="en-GB" sz="12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gridSpan="4">
                  <a:txBody>
                    <a:bodyPr/>
                    <a:lstStyle/>
                    <a:p>
                      <a:pPr algn="ctr">
                        <a:lnSpc>
                          <a:spcPct val="115000"/>
                        </a:lnSpc>
                        <a:spcAft>
                          <a:spcPts val="800"/>
                        </a:spcAft>
                        <a:buNone/>
                      </a:pPr>
                      <a:r>
                        <a:rPr lang="en-GB" sz="800" b="1" kern="100">
                          <a:solidFill>
                            <a:schemeClr val="tx1"/>
                          </a:solidFill>
                          <a:effectLst/>
                          <a:latin typeface="+mn-lt"/>
                          <a:ea typeface="+mn-ea"/>
                          <a:cs typeface="+mn-cs"/>
                        </a:rPr>
                        <a:t>CYP metric score</a:t>
                      </a:r>
                    </a:p>
                  </a:txBody>
                  <a:tcPr marL="68580" marR="68580" marT="0" marB="0">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endParaRPr lang="en-GB"/>
                    </a:p>
                  </a:txBody>
                  <a:tcPr/>
                </a:tc>
                <a:tc hMerge="1">
                  <a:txBody>
                    <a:bodyPr/>
                    <a:lstStyle/>
                    <a:p>
                      <a:endParaRPr lang="en-GB"/>
                    </a:p>
                  </a:txBody>
                  <a:tcPr/>
                </a:tc>
                <a:tc hMerge="1">
                  <a:txBody>
                    <a:bodyPr/>
                    <a:lstStyle/>
                    <a:p>
                      <a:pPr algn="ctr">
                        <a:lnSpc>
                          <a:spcPct val="115000"/>
                        </a:lnSpc>
                        <a:spcAft>
                          <a:spcPts val="800"/>
                        </a:spcAft>
                        <a:buNone/>
                      </a:pPr>
                      <a:endParaRPr lang="en-GB" sz="12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26650407"/>
                  </a:ext>
                </a:extLst>
              </a:tr>
              <a:tr h="231231">
                <a:tc gridSpan="2" vMerge="1">
                  <a:txBody>
                    <a:bodyPr/>
                    <a:lstStyle/>
                    <a:p>
                      <a:endParaRP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vMerge="1">
                  <a:txBody>
                    <a:bodyPr/>
                    <a:lstStyle/>
                    <a:p>
                      <a:pPr>
                        <a:lnSpc>
                          <a:spcPct val="115000"/>
                        </a:lnSpc>
                        <a:spcAft>
                          <a:spcPts val="800"/>
                        </a:spcAft>
                        <a:buNone/>
                      </a:pPr>
                      <a:endParaRPr lang="en-GB" sz="800" kern="100">
                        <a:solidFill>
                          <a:schemeClr val="tx1"/>
                        </a:solidFill>
                        <a:effectLst/>
                        <a:latin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1: ≥28%</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2: 20–27%</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13-19%</a:t>
                      </a:r>
                      <a:endParaRPr lang="en-GB" sz="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4: ≤12%</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670819079"/>
                  </a:ext>
                </a:extLst>
              </a:tr>
              <a:tr h="204102">
                <a:tc rowSpan="4">
                  <a:txBody>
                    <a:bodyPr/>
                    <a:lstStyle/>
                    <a:p>
                      <a:pPr marL="0" algn="l" defTabSz="914400" rtl="0" eaLnBrk="1" latinLnBrk="0" hangingPunct="1">
                        <a:lnSpc>
                          <a:spcPct val="115000"/>
                        </a:lnSpc>
                        <a:spcAft>
                          <a:spcPts val="800"/>
                        </a:spcAft>
                        <a:buNone/>
                      </a:pPr>
                      <a:r>
                        <a:rPr lang="en-GB" sz="800" b="1" kern="100">
                          <a:solidFill>
                            <a:schemeClr val="tx1"/>
                          </a:solidFill>
                          <a:effectLst/>
                          <a:latin typeface="+mn-lt"/>
                          <a:ea typeface="+mn-ea"/>
                          <a:cs typeface="+mn-cs"/>
                        </a:rPr>
                        <a:t>Adult metric score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15000"/>
                        </a:lnSpc>
                        <a:spcAft>
                          <a:spcPts val="800"/>
                        </a:spcAft>
                        <a:buNone/>
                      </a:pPr>
                      <a:r>
                        <a:rPr lang="en-GB" sz="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 ≥12%</a:t>
                      </a:r>
                      <a:endParaRPr lang="en-GB" sz="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056584328"/>
                  </a:ext>
                </a:extLst>
              </a:tr>
              <a:tr h="215600">
                <a:tc vMerge="1">
                  <a:txBody>
                    <a:bodyPr/>
                    <a:lstStyle/>
                    <a:p>
                      <a:endParaRPr lang="en-GB"/>
                    </a:p>
                  </a:txBody>
                  <a:tcPr/>
                </a:tc>
                <a:tc>
                  <a:txBody>
                    <a:bodyPr/>
                    <a:lstStyle/>
                    <a:p>
                      <a:pPr>
                        <a:lnSpc>
                          <a:spcPct val="115000"/>
                        </a:lnSpc>
                        <a:spcAft>
                          <a:spcPts val="800"/>
                        </a:spcAft>
                        <a:buNone/>
                      </a:pPr>
                      <a:r>
                        <a:rPr lang="en-GB" sz="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2: 8–11%</a:t>
                      </a:r>
                      <a:endParaRPr lang="en-GB" sz="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800"/>
                        </a:spcAft>
                        <a:buNone/>
                      </a:pPr>
                      <a:r>
                        <a:rPr lang="en-GB"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221155029"/>
                  </a:ext>
                </a:extLst>
              </a:tr>
              <a:tr h="204102">
                <a:tc vMerge="1">
                  <a:txBody>
                    <a:bodyPr/>
                    <a:lstStyle/>
                    <a:p>
                      <a:endParaRPr lang="en-GB"/>
                    </a:p>
                  </a:txBody>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4–7%</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57411153"/>
                  </a:ext>
                </a:extLst>
              </a:tr>
              <a:tr h="124789">
                <a:tc vMerge="1">
                  <a:txBody>
                    <a:bodyPr/>
                    <a:lstStyle/>
                    <a:p>
                      <a:endParaRPr lang="en-GB"/>
                    </a:p>
                  </a:txBody>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4: ≤3%</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en-GB"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65331046"/>
                  </a:ext>
                </a:extLst>
              </a:tr>
            </a:tbl>
          </a:graphicData>
        </a:graphic>
      </p:graphicFrame>
    </p:spTree>
    <p:extLst>
      <p:ext uri="{BB962C8B-B14F-4D97-AF65-F5344CB8AC3E}">
        <p14:creationId xmlns:p14="http://schemas.microsoft.com/office/powerpoint/2010/main" val="3505749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52DE0-F33F-1401-421F-D7040A72FB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4EEB988-B8E0-7EAA-A97F-1EF2D76486D6}"/>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2B8F320C-D5EA-9632-19AE-6C5F8F51F900}"/>
              </a:ext>
            </a:extLst>
          </p:cNvPr>
          <p:cNvSpPr>
            <a:spLocks noGrp="1"/>
          </p:cNvSpPr>
          <p:nvPr>
            <p:ph type="title"/>
          </p:nvPr>
        </p:nvSpPr>
        <p:spPr>
          <a:xfrm>
            <a:off x="432000" y="432000"/>
            <a:ext cx="11404154" cy="865186"/>
          </a:xfrm>
        </p:spPr>
        <p:txBody>
          <a:bodyPr>
            <a:normAutofit/>
          </a:bodyPr>
          <a:lstStyle/>
          <a:p>
            <a:r>
              <a:rPr lang="en-GB" sz="2800" dirty="0">
                <a:solidFill>
                  <a:srgbClr val="000000"/>
                </a:solidFill>
                <a:ea typeface="Aptos" panose="020B0004020202020204" pitchFamily="34" charset="0"/>
                <a:cs typeface="Aptos" panose="020B0004020202020204" pitchFamily="34" charset="0"/>
              </a:rPr>
              <a:t>The percentage of urgent/serious referrals to mental health crisis teams receiving their first face-to-face contact within 24 hours</a:t>
            </a:r>
            <a:endParaRPr lang="en-GB" sz="28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1AF80A11-B8CC-3928-1781-98DCD4866B90}"/>
              </a:ext>
            </a:extLst>
          </p:cNvPr>
          <p:cNvGraphicFramePr>
            <a:graphicFrameLocks noGrp="1"/>
          </p:cNvGraphicFramePr>
          <p:nvPr>
            <p:ph idx="1"/>
            <p:extLst>
              <p:ext uri="{D42A27DB-BD31-4B8C-83A1-F6EECF244321}">
                <p14:modId xmlns:p14="http://schemas.microsoft.com/office/powerpoint/2010/main" val="934744883"/>
              </p:ext>
            </p:extLst>
          </p:nvPr>
        </p:nvGraphicFramePr>
        <p:xfrm>
          <a:off x="542415" y="2108289"/>
          <a:ext cx="11183323" cy="4627853"/>
        </p:xfrm>
        <a:graphic>
          <a:graphicData uri="http://schemas.openxmlformats.org/drawingml/2006/table">
            <a:tbl>
              <a:tblPr firstRow="1" firstCol="1" bandRow="1">
                <a:tableStyleId>{2D5ABB26-0587-4C30-8999-92F81FD0307C}</a:tableStyleId>
              </a:tblPr>
              <a:tblGrid>
                <a:gridCol w="2729438">
                  <a:extLst>
                    <a:ext uri="{9D8B030D-6E8A-4147-A177-3AD203B41FA5}">
                      <a16:colId xmlns:a16="http://schemas.microsoft.com/office/drawing/2014/main" val="2347316372"/>
                    </a:ext>
                  </a:extLst>
                </a:gridCol>
                <a:gridCol w="8453885">
                  <a:extLst>
                    <a:ext uri="{9D8B030D-6E8A-4147-A177-3AD203B41FA5}">
                      <a16:colId xmlns:a16="http://schemas.microsoft.com/office/drawing/2014/main" val="555863811"/>
                    </a:ext>
                  </a:extLst>
                </a:gridCol>
              </a:tblGrid>
              <a:tr h="160092">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Urgent crisis response within 24 hours    </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a:solidFill>
                            <a:srgbClr val="000000"/>
                          </a:solidFill>
                          <a:effectLst/>
                          <a:latin typeface="+mj-lt"/>
                          <a:ea typeface="Aptos" panose="020B0004020202020204" pitchFamily="34" charset="0"/>
                          <a:cs typeface="Times New Roman" panose="02020603050405020304" pitchFamily="18" charset="0"/>
                        </a:rPr>
                        <a:t>Mental health trusts</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Quarterly - latest rolling three months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13664">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ct val="114999"/>
                        </a:lnSpc>
                        <a:spcAft>
                          <a:spcPts val="800"/>
                        </a:spcAft>
                        <a:buNone/>
                      </a:pPr>
                      <a:r>
                        <a:rPr lang="en-GB" sz="1200" b="0" i="0" u="none" strike="noStrike" kern="100" noProof="0" dirty="0">
                          <a:effectLst/>
                          <a:latin typeface="Aptos"/>
                          <a:hlinkClick r:id="rId2"/>
                        </a:rPr>
                        <a:t>CAMHS - Quality - Power BI</a:t>
                      </a:r>
                      <a:endParaRPr lang="en-US"/>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00046372"/>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200" dirty="0">
                          <a:solidFill>
                            <a:schemeClr val="tx1"/>
                          </a:solidFill>
                          <a:effectLst/>
                          <a:latin typeface="+mn-lt"/>
                          <a:ea typeface="+mn-ea"/>
                          <a:cs typeface="+mn-cs"/>
                        </a:rPr>
                        <a:t>Published measure CCR120c. </a:t>
                      </a:r>
                      <a:r>
                        <a:rPr lang="en-GB" sz="1200" u="sng" kern="1200" dirty="0">
                          <a:solidFill>
                            <a:schemeClr val="tx1"/>
                          </a:solidFill>
                          <a:effectLst/>
                          <a:latin typeface="+mn-lt"/>
                          <a:ea typeface="+mn-ea"/>
                          <a:cs typeface="+mn-cs"/>
                          <a:hlinkClick r:id="rId3"/>
                        </a:rPr>
                        <a:t>Mental Health Services Monthly Statistics - NHS England Digital</a:t>
                      </a:r>
                      <a:r>
                        <a:rPr lang="en-GB" sz="1200" kern="1200" dirty="0">
                          <a:solidFill>
                            <a:schemeClr val="tx1"/>
                          </a:solidFill>
                          <a:effectLst/>
                          <a:latin typeface="+mn-lt"/>
                          <a:ea typeface="+mn-ea"/>
                          <a:cs typeface="+mn-cs"/>
                        </a:rPr>
                        <a:t>.</a:t>
                      </a: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92095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b="1" kern="100" dirty="0">
                          <a:effectLst/>
                          <a:latin typeface="+mj-lt"/>
                          <a:ea typeface="Aptos" panose="020B0004020202020204" pitchFamily="34" charset="0"/>
                          <a:cs typeface="Times New Roman" panose="02020603050405020304" pitchFamily="18" charset="0"/>
                        </a:rPr>
                        <a:t>Numerator (CCR120)</a:t>
                      </a:r>
                      <a:r>
                        <a:rPr lang="en-GB" sz="1200" kern="100" dirty="0">
                          <a:effectLst/>
                          <a:latin typeface="+mj-lt"/>
                          <a:ea typeface="Aptos" panose="020B0004020202020204" pitchFamily="34" charset="0"/>
                          <a:cs typeface="Times New Roman" panose="02020603050405020304" pitchFamily="18" charset="0"/>
                        </a:rPr>
                        <a:t>: Of the denominator, where the time from when the referral was received to first face-to-face contact was less than 24 hours.    </a:t>
                      </a:r>
                      <a:br>
                        <a:rPr lang="en-GB" sz="1200" kern="100" dirty="0">
                          <a:effectLst/>
                          <a:latin typeface="+mj-lt"/>
                          <a:ea typeface="Aptos" panose="020B0004020202020204" pitchFamily="34" charset="0"/>
                          <a:cs typeface="Times New Roman" panose="02020603050405020304" pitchFamily="18" charset="0"/>
                        </a:rPr>
                      </a:br>
                      <a:r>
                        <a:rPr lang="en-GB" sz="1200" b="1" kern="100" dirty="0">
                          <a:effectLst/>
                          <a:latin typeface="+mj-lt"/>
                          <a:ea typeface="Aptos" panose="020B0004020202020204" pitchFamily="34" charset="0"/>
                          <a:cs typeface="Times New Roman" panose="02020603050405020304" pitchFamily="18" charset="0"/>
                        </a:rPr>
                        <a:t>Denominator (CCR73)</a:t>
                      </a:r>
                      <a:r>
                        <a:rPr lang="en-GB" sz="1200" kern="100" dirty="0">
                          <a:effectLst/>
                          <a:latin typeface="+mj-lt"/>
                          <a:ea typeface="Aptos" panose="020B0004020202020204" pitchFamily="34" charset="0"/>
                          <a:cs typeface="Times New Roman" panose="02020603050405020304" pitchFamily="18" charset="0"/>
                        </a:rPr>
                        <a:t>: Count of urgent/serious referrals to mental health crisis teams receiving their first face-to-face contact in the period. </a:t>
                      </a:r>
                      <a:br>
                        <a:rPr lang="en-GB" sz="1200" kern="100" dirty="0">
                          <a:effectLst/>
                          <a:latin typeface="+mj-lt"/>
                          <a:ea typeface="Aptos" panose="020B0004020202020204" pitchFamily="34" charset="0"/>
                          <a:cs typeface="Times New Roman" panose="02020603050405020304" pitchFamily="18" charset="0"/>
                        </a:rPr>
                      </a:br>
                      <a:r>
                        <a:rPr lang="en-GB" sz="1200" b="1" kern="100" dirty="0">
                          <a:effectLst/>
                          <a:latin typeface="+mj-lt"/>
                          <a:ea typeface="Aptos" panose="020B0004020202020204" pitchFamily="34" charset="0"/>
                          <a:cs typeface="Times New Roman" panose="02020603050405020304" pitchFamily="18" charset="0"/>
                        </a:rPr>
                        <a:t>Calculation (CCR120c)</a:t>
                      </a:r>
                      <a:r>
                        <a:rPr lang="en-GB" sz="1200" kern="100" dirty="0">
                          <a:effectLst/>
                          <a:latin typeface="+mj-lt"/>
                          <a:ea typeface="Aptos" panose="020B0004020202020204" pitchFamily="34" charset="0"/>
                          <a:cs typeface="Times New Roman" panose="02020603050405020304" pitchFamily="18" charset="0"/>
                        </a:rPr>
                        <a:t>: Numerator as percentage of denominator</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59846">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n-lt"/>
                          <a:ea typeface="+mn-ea"/>
                          <a:cs typeface="+mn-cs"/>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7007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Performance is scored using fixed thresholds on urgent crisis response rates. Higher values score better.</a:t>
                      </a:r>
                      <a:br>
                        <a:rPr lang="en-GB" sz="1200" kern="1200" dirty="0">
                          <a:solidFill>
                            <a:schemeClr val="tx1"/>
                          </a:solidFill>
                          <a:effectLst/>
                          <a:latin typeface="+mn-lt"/>
                          <a:ea typeface="+mn-ea"/>
                          <a:cs typeface="+mn-cs"/>
                        </a:rPr>
                      </a:br>
                      <a:r>
                        <a:rPr lang="en-GB" sz="1200" b="1" kern="1200" dirty="0">
                          <a:solidFill>
                            <a:srgbClr val="00B0F0"/>
                          </a:solidFill>
                          <a:effectLst/>
                          <a:latin typeface="+mn-lt"/>
                          <a:ea typeface="+mn-ea"/>
                          <a:cs typeface="+mn-cs"/>
                        </a:rPr>
                        <a:t>Score 1: ≥80%</a:t>
                      </a:r>
                      <a:br>
                        <a:rPr lang="en-GB" sz="1200" b="1" kern="1200" dirty="0">
                          <a:solidFill>
                            <a:schemeClr val="tx1"/>
                          </a:solidFill>
                          <a:effectLst/>
                          <a:latin typeface="+mn-lt"/>
                          <a:ea typeface="+mn-ea"/>
                          <a:cs typeface="+mn-cs"/>
                        </a:rPr>
                      </a:br>
                      <a:r>
                        <a:rPr lang="en-GB" sz="1200" b="1" kern="1200" dirty="0">
                          <a:solidFill>
                            <a:srgbClr val="92D050"/>
                          </a:solidFill>
                          <a:effectLst/>
                          <a:latin typeface="+mn-lt"/>
                          <a:ea typeface="+mn-ea"/>
                          <a:cs typeface="+mn-cs"/>
                        </a:rPr>
                        <a:t>Score 2: 71–79%</a:t>
                      </a:r>
                      <a:br>
                        <a:rPr lang="en-GB" sz="1200" b="1" kern="1200" dirty="0">
                          <a:solidFill>
                            <a:schemeClr val="tx1"/>
                          </a:solidFill>
                          <a:effectLst/>
                          <a:latin typeface="+mn-lt"/>
                          <a:ea typeface="+mn-ea"/>
                          <a:cs typeface="+mn-cs"/>
                        </a:rPr>
                      </a:br>
                      <a:r>
                        <a:rPr lang="en-GB" sz="1200" b="1" kern="1200" dirty="0">
                          <a:solidFill>
                            <a:srgbClr val="F2DB00"/>
                          </a:solidFill>
                          <a:effectLst/>
                          <a:latin typeface="+mn-lt"/>
                          <a:ea typeface="+mn-ea"/>
                          <a:cs typeface="+mn-cs"/>
                        </a:rPr>
                        <a:t>Score 3: 45–70%</a:t>
                      </a:r>
                      <a:br>
                        <a:rPr lang="en-GB" sz="1200" b="1" kern="1200" dirty="0">
                          <a:solidFill>
                            <a:schemeClr val="tx1"/>
                          </a:solidFill>
                          <a:effectLst/>
                          <a:latin typeface="+mn-lt"/>
                          <a:ea typeface="+mn-ea"/>
                          <a:cs typeface="+mn-cs"/>
                        </a:rPr>
                      </a:br>
                      <a:r>
                        <a:rPr lang="en-GB" sz="1200" b="1" kern="1200" dirty="0">
                          <a:solidFill>
                            <a:srgbClr val="FFC000"/>
                          </a:solidFill>
                          <a:effectLst/>
                          <a:latin typeface="+mn-lt"/>
                          <a:ea typeface="+mn-ea"/>
                          <a:cs typeface="+mn-cs"/>
                        </a:rPr>
                        <a:t>Score 4: ≤44%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15ED4CC7-0661-998E-5CD2-012C3AF6E0FC}"/>
              </a:ext>
            </a:extLst>
          </p:cNvPr>
          <p:cNvSpPr txBox="1"/>
          <p:nvPr/>
        </p:nvSpPr>
        <p:spPr>
          <a:xfrm>
            <a:off x="355846" y="1192519"/>
            <a:ext cx="11785158" cy="1015663"/>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kern="100" dirty="0">
                <a:latin typeface="+mj-lt"/>
                <a:cs typeface="Times New Roman" panose="02020603050405020304" pitchFamily="18" charset="0"/>
              </a:rPr>
              <a:t>Timely access to crisis mental health services is critical for people experiencing acute distress. Delays can increase risk, worsen outcomes and drive avoidable use of emergency departments and inpatient admissions. Measuring the proportion of urgent referrals receiving a face-to-face response within 24 hours supports accountability for rapid crisis care and helps services intervene early to prevent escalation.</a:t>
            </a:r>
          </a:p>
          <a:p>
            <a:endParaRPr lang="en-GB" sz="1200" dirty="0">
              <a:solidFill>
                <a:srgbClr val="000000"/>
              </a:solidFill>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644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D33E0-D587-7A9B-C247-12684EE06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C253B-03AB-72C0-D00D-52168BF42650}"/>
              </a:ext>
            </a:extLst>
          </p:cNvPr>
          <p:cNvSpPr>
            <a:spLocks noGrp="1"/>
          </p:cNvSpPr>
          <p:nvPr>
            <p:ph type="title"/>
          </p:nvPr>
        </p:nvSpPr>
        <p:spPr>
          <a:xfrm>
            <a:off x="664464" y="484632"/>
            <a:ext cx="9759696" cy="1761184"/>
          </a:xfrm>
        </p:spPr>
        <p:txBody>
          <a:bodyPr>
            <a:noAutofit/>
          </a:bodyPr>
          <a:lstStyle/>
          <a:p>
            <a:r>
              <a:rPr lang="en-GB" sz="2400" dirty="0">
                <a:latin typeface="Aptos Display" panose="020B0004020202020204" pitchFamily="34" charset="0"/>
              </a:rPr>
              <a:t>There are corporate measure the services need to be reporting on.</a:t>
            </a:r>
            <a:br>
              <a:rPr lang="en-GB" sz="2400" dirty="0">
                <a:latin typeface="Aptos Display" panose="020B0004020202020204" pitchFamily="34" charset="0"/>
              </a:rPr>
            </a:br>
            <a:br>
              <a:rPr lang="en-GB" sz="2400" dirty="0">
                <a:latin typeface="Aptos Display" panose="020B0004020202020204" pitchFamily="34" charset="0"/>
              </a:rPr>
            </a:br>
            <a:r>
              <a:rPr lang="en-GB" sz="2400" dirty="0">
                <a:latin typeface="Aptos Display" panose="020B0004020202020204" pitchFamily="34" charset="0"/>
              </a:rPr>
              <a:t>Please see Corporate measures pack: LINK</a:t>
            </a:r>
          </a:p>
        </p:txBody>
      </p:sp>
      <p:pic>
        <p:nvPicPr>
          <p:cNvPr id="3" name="Picture 2">
            <a:extLst>
              <a:ext uri="{FF2B5EF4-FFF2-40B4-BE49-F238E27FC236}">
                <a16:creationId xmlns:a16="http://schemas.microsoft.com/office/drawing/2014/main" id="{25163144-94F8-2E27-3D2D-5F678036C15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4796601"/>
            <a:ext cx="12192000" cy="2061400"/>
          </a:xfrm>
          <a:prstGeom prst="rect">
            <a:avLst/>
          </a:prstGeom>
        </p:spPr>
      </p:pic>
    </p:spTree>
    <p:extLst>
      <p:ext uri="{BB962C8B-B14F-4D97-AF65-F5344CB8AC3E}">
        <p14:creationId xmlns:p14="http://schemas.microsoft.com/office/powerpoint/2010/main" val="232749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4d648a74-5c83-46a7-8e4c-7f989ae960a5">
      <Terms xmlns="http://schemas.microsoft.com/office/infopath/2007/PartnerControls"/>
    </lcf76f155ced4ddcb4097134ff3c332f>
    <_ip_UnifiedCompliancePolicyProperties xmlns="http://schemas.microsoft.com/sharepoint/v3" xsi:nil="true"/>
    <TaxCatchAll xmlns="6194e418-5875-4308-b033-74eb9c18136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519BAE8345774E8669FA46DF2DD9E1" ma:contentTypeVersion="20" ma:contentTypeDescription="Create a new document." ma:contentTypeScope="" ma:versionID="bea57982780628ea0725c13bf34f8228">
  <xsd:schema xmlns:xsd="http://www.w3.org/2001/XMLSchema" xmlns:xs="http://www.w3.org/2001/XMLSchema" xmlns:p="http://schemas.microsoft.com/office/2006/metadata/properties" xmlns:ns1="http://schemas.microsoft.com/sharepoint/v3" xmlns:ns2="4d648a74-5c83-46a7-8e4c-7f989ae960a5" xmlns:ns3="6194e418-5875-4308-b033-74eb9c181361" targetNamespace="http://schemas.microsoft.com/office/2006/metadata/properties" ma:root="true" ma:fieldsID="d9375f80ede122fd8bff70c4b4d80435" ns1:_="" ns2:_="" ns3:_="">
    <xsd:import namespace="http://schemas.microsoft.com/sharepoint/v3"/>
    <xsd:import namespace="4d648a74-5c83-46a7-8e4c-7f989ae960a5"/>
    <xsd:import namespace="6194e418-5875-4308-b033-74eb9c18136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648a74-5c83-46a7-8e4c-7f989ae960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94e418-5875-4308-b033-74eb9c181361"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d6777f02-5793-47ea-9637-5fc0f7654bd6}" ma:internalName="TaxCatchAll" ma:showField="CatchAllData" ma:web="6194e418-5875-4308-b033-74eb9c1813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0978E1-AF1E-4B11-B532-EBE06BBC0A2F}">
  <ds:schemaRefs>
    <ds:schemaRef ds:uri="http://schemas.microsoft.com/sharepoint/v3/contenttype/forms"/>
  </ds:schemaRefs>
</ds:datastoreItem>
</file>

<file path=customXml/itemProps2.xml><?xml version="1.0" encoding="utf-8"?>
<ds:datastoreItem xmlns:ds="http://schemas.openxmlformats.org/officeDocument/2006/customXml" ds:itemID="{042ED519-7B6A-4298-BFBB-03EF2A4BB46E}">
  <ds:schemaRefs>
    <ds:schemaRef ds:uri="http://schemas.microsoft.com/office/2006/metadata/properties"/>
    <ds:schemaRef ds:uri="http://schemas.microsoft.com/office/infopath/2007/PartnerControls"/>
    <ds:schemaRef ds:uri="http://schemas.microsoft.com/sharepoint/v3"/>
    <ds:schemaRef ds:uri="4d648a74-5c83-46a7-8e4c-7f989ae960a5"/>
    <ds:schemaRef ds:uri="6194e418-5875-4308-b033-74eb9c181361"/>
  </ds:schemaRefs>
</ds:datastoreItem>
</file>

<file path=customXml/itemProps3.xml><?xml version="1.0" encoding="utf-8"?>
<ds:datastoreItem xmlns:ds="http://schemas.openxmlformats.org/officeDocument/2006/customXml" ds:itemID="{E824A52B-BA3E-4821-AA12-96A7EC423E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d648a74-5c83-46a7-8e4c-7f989ae960a5"/>
    <ds:schemaRef ds:uri="6194e418-5875-4308-b033-74eb9c1813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1350</TotalTime>
  <Words>959</Words>
  <Application>Microsoft Office PowerPoint</Application>
  <PresentationFormat>Widescreen</PresentationFormat>
  <Paragraphs>105</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2026/27 NHS Oversight Framework(NOF)  Children and Adolescents Mental Health Services Metrics </vt:lpstr>
      <vt:lpstr>Contents:</vt:lpstr>
      <vt:lpstr>Percentage of total Children and Young People’s mental health waits for help that are over 104 weeks</vt:lpstr>
      <vt:lpstr>Percentage of people discharged from community mental health services with a paired outcome score recorded (all ages)</vt:lpstr>
      <vt:lpstr>The percentage of urgent/serious referrals to mental health crisis teams receiving their first face-to-face contact within 24 hours</vt:lpstr>
      <vt:lpstr>There are corporate measure the services need to be reporting on.  Please see Corporate measures pack: LINK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POPA, Patricia (EAST LONDON NHS FOUNDATION TRUST)</dc:creator>
  <cp:lastModifiedBy>POPA, Patricia (EAST LONDON NHS FOUNDATION TRUST)</cp:lastModifiedBy>
  <cp:revision>18</cp:revision>
  <dcterms:created xsi:type="dcterms:W3CDTF">2026-06-24T14:29:44Z</dcterms:created>
  <dcterms:modified xsi:type="dcterms:W3CDTF">2026-06-30T09:17:08Z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0x0101007B519BAE8345774E8669FA46DF2DD9E1</vt:lpwstr>
  </property>
  <property fmtid="{D5CDD505-2E9C-101B-9397-08002B2CF9AE}" pid="3" name="MediaServiceImageTags">
    <vt:lpwstr/>
  </property>
</Properties>
</file>