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147483350" r:id="rId6"/>
    <p:sldId id="2147483348" r:id="rId7"/>
    <p:sldId id="2147483343" r:id="rId8"/>
    <p:sldId id="2147483344" r:id="rId9"/>
    <p:sldId id="2147483351" r:id="rId10"/>
    <p:sldId id="2147483349" r:id="rId11"/>
    <p:sldId id="2147483347" r:id="rId12"/>
    <p:sldId id="2147483346" r:id="rId13"/>
    <p:sldId id="214748335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667D9E-DA97-A5DD-1B2D-FD95E6C75B57}" name="BAKSH DE LA IGLESIA, Amber (EAST LONDON NHS FOUNDATION TRUST)" initials="BT" userId="S::amber.bakshdelaiglesia1@nhs.net::b2650a99-9385-4d98-8a06-8e7c9d44011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CD25FF-8E12-4E1A-87DF-4AB5D8C68B33}" v="1" dt="2026-06-30T09:17:07.700"/>
    <p1510:client id="{F6A82B6E-A8CC-99D7-C4B9-D3D6D5A73D4B}" v="48" dt="2026-06-29T14:12:34.7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15" autoAdjust="0"/>
    <p:restoredTop sz="86441" autoAdjust="0"/>
  </p:normalViewPr>
  <p:slideViewPr>
    <p:cSldViewPr snapToGrid="0">
      <p:cViewPr varScale="1">
        <p:scale>
          <a:sx n="95" d="100"/>
          <a:sy n="95" d="100"/>
        </p:scale>
        <p:origin x="900" y="6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SON, George (EAST LONDON NHS FOUNDATION TRUST)" userId="S::george.jackson13@nhs.net::112ffb1e-e950-4e56-be15-71281af26680" providerId="AD" clId="Web-{F6A82B6E-A8CC-99D7-C4B9-D3D6D5A73D4B}"/>
    <pc:docChg chg="modSld">
      <pc:chgData name="JACKSON, George (EAST LONDON NHS FOUNDATION TRUST)" userId="S::george.jackson13@nhs.net::112ffb1e-e950-4e56-be15-71281af26680" providerId="AD" clId="Web-{F6A82B6E-A8CC-99D7-C4B9-D3D6D5A73D4B}" dt="2026-06-29T14:12:34.751" v="47"/>
      <pc:docMkLst>
        <pc:docMk/>
      </pc:docMkLst>
      <pc:sldChg chg="modSp">
        <pc:chgData name="JACKSON, George (EAST LONDON NHS FOUNDATION TRUST)" userId="S::george.jackson13@nhs.net::112ffb1e-e950-4e56-be15-71281af26680" providerId="AD" clId="Web-{F6A82B6E-A8CC-99D7-C4B9-D3D6D5A73D4B}" dt="2026-06-29T14:12:34.751" v="47"/>
        <pc:sldMkLst>
          <pc:docMk/>
          <pc:sldMk cId="178128010" sldId="2147483344"/>
        </pc:sldMkLst>
        <pc:graphicFrameChg chg="mod modGraphic">
          <ac:chgData name="JACKSON, George (EAST LONDON NHS FOUNDATION TRUST)" userId="S::george.jackson13@nhs.net::112ffb1e-e950-4e56-be15-71281af26680" providerId="AD" clId="Web-{F6A82B6E-A8CC-99D7-C4B9-D3D6D5A73D4B}" dt="2026-06-29T14:12:34.751" v="47"/>
          <ac:graphicFrameMkLst>
            <pc:docMk/>
            <pc:sldMk cId="178128010" sldId="2147483344"/>
            <ac:graphicFrameMk id="6" creationId="{DC3B518F-45EA-E77D-2638-EC9887A40E9F}"/>
          </ac:graphicFrameMkLst>
        </pc:graphicFrameChg>
      </pc:sldChg>
    </pc:docChg>
  </pc:docChgLst>
  <pc:docChgLst>
    <pc:chgData name="BAKSH DE LA IGLESIA, Amber (EAST LONDON NHS FOUNDATION TRUST)" userId="S::amber.bakshdelaiglesia1@nhs.net::b2650a99-9385-4d98-8a06-8e7c9d440112" providerId="AD" clId="Web-{A8F89031-07F4-81AF-3C70-0704B5DF629A}"/>
    <pc:docChg chg="mod">
      <pc:chgData name="BAKSH DE LA IGLESIA, Amber (EAST LONDON NHS FOUNDATION TRUST)" userId="S::amber.bakshdelaiglesia1@nhs.net::b2650a99-9385-4d98-8a06-8e7c9d440112" providerId="AD" clId="Web-{A8F89031-07F4-81AF-3C70-0704B5DF629A}" dt="2026-06-25T14:01:08.693" v="0"/>
      <pc:docMkLst>
        <pc:docMk/>
      </pc:docMkLst>
    </pc:docChg>
  </pc:docChgLst>
  <pc:docChgLst>
    <pc:chgData name="POPA, Patricia (EAST LONDON NHS FOUNDATION TRUST)" userId="6e614e0e-27d1-45c8-b32c-9404a8b7e2d0" providerId="ADAL" clId="{7ED4BDE7-BFB0-493F-AE95-E3A1AA8803A4}"/>
    <pc:docChg chg="undo custSel addSld delSld modSld sldOrd">
      <pc:chgData name="POPA, Patricia (EAST LONDON NHS FOUNDATION TRUST)" userId="6e614e0e-27d1-45c8-b32c-9404a8b7e2d0" providerId="ADAL" clId="{7ED4BDE7-BFB0-493F-AE95-E3A1AA8803A4}" dt="2026-06-30T09:17:12.246" v="853"/>
      <pc:docMkLst>
        <pc:docMk/>
      </pc:docMkLst>
      <pc:sldChg chg="addSp modSp mod">
        <pc:chgData name="POPA, Patricia (EAST LONDON NHS FOUNDATION TRUST)" userId="6e614e0e-27d1-45c8-b32c-9404a8b7e2d0" providerId="ADAL" clId="{7ED4BDE7-BFB0-493F-AE95-E3A1AA8803A4}" dt="2026-06-25T14:59:25.241" v="720" actId="1076"/>
        <pc:sldMkLst>
          <pc:docMk/>
          <pc:sldMk cId="3406277411" sldId="257"/>
        </pc:sldMkLst>
        <pc:spChg chg="mod">
          <ac:chgData name="POPA, Patricia (EAST LONDON NHS FOUNDATION TRUST)" userId="6e614e0e-27d1-45c8-b32c-9404a8b7e2d0" providerId="ADAL" clId="{7ED4BDE7-BFB0-493F-AE95-E3A1AA8803A4}" dt="2026-06-25T14:58:32.248" v="718" actId="20577"/>
          <ac:spMkLst>
            <pc:docMk/>
            <pc:sldMk cId="3406277411" sldId="257"/>
            <ac:spMk id="2" creationId="{33965C7E-06D6-2931-3DAC-3866C1DECCC6}"/>
          </ac:spMkLst>
        </pc:spChg>
        <pc:picChg chg="add mod">
          <ac:chgData name="POPA, Patricia (EAST LONDON NHS FOUNDATION TRUST)" userId="6e614e0e-27d1-45c8-b32c-9404a8b7e2d0" providerId="ADAL" clId="{7ED4BDE7-BFB0-493F-AE95-E3A1AA8803A4}" dt="2026-06-25T14:59:25.241" v="720" actId="1076"/>
          <ac:picMkLst>
            <pc:docMk/>
            <pc:sldMk cId="3406277411" sldId="257"/>
            <ac:picMk id="3" creationId="{32E3DD96-EDB8-8899-7A29-865F80660136}"/>
          </ac:picMkLst>
        </pc:picChg>
        <pc:picChg chg="add mod">
          <ac:chgData name="POPA, Patricia (EAST LONDON NHS FOUNDATION TRUST)" userId="6e614e0e-27d1-45c8-b32c-9404a8b7e2d0" providerId="ADAL" clId="{7ED4BDE7-BFB0-493F-AE95-E3A1AA8803A4}" dt="2026-06-25T14:58:24.111" v="715" actId="14100"/>
          <ac:picMkLst>
            <pc:docMk/>
            <pc:sldMk cId="3406277411" sldId="257"/>
            <ac:picMk id="4" creationId="{0291A052-AB9D-8E39-9ACE-B1EA96D5921F}"/>
          </ac:picMkLst>
        </pc:picChg>
      </pc:sldChg>
      <pc:sldChg chg="modSp add mod ord">
        <pc:chgData name="POPA, Patricia (EAST LONDON NHS FOUNDATION TRUST)" userId="6e614e0e-27d1-45c8-b32c-9404a8b7e2d0" providerId="ADAL" clId="{7ED4BDE7-BFB0-493F-AE95-E3A1AA8803A4}" dt="2026-06-25T15:13:24.234" v="842" actId="20577"/>
        <pc:sldMkLst>
          <pc:docMk/>
          <pc:sldMk cId="3270226086" sldId="2147483343"/>
        </pc:sldMkLst>
        <pc:spChg chg="mod">
          <ac:chgData name="POPA, Patricia (EAST LONDON NHS FOUNDATION TRUST)" userId="6e614e0e-27d1-45c8-b32c-9404a8b7e2d0" providerId="ADAL" clId="{7ED4BDE7-BFB0-493F-AE95-E3A1AA8803A4}" dt="2026-06-25T09:13:20.052" v="127" actId="20577"/>
          <ac:spMkLst>
            <pc:docMk/>
            <pc:sldMk cId="3270226086" sldId="2147483343"/>
            <ac:spMk id="5" creationId="{B727ACFE-3CDB-65C5-AD57-E746CAB67AAC}"/>
          </ac:spMkLst>
        </pc:spChg>
        <pc:spChg chg="mod">
          <ac:chgData name="POPA, Patricia (EAST LONDON NHS FOUNDATION TRUST)" userId="6e614e0e-27d1-45c8-b32c-9404a8b7e2d0" providerId="ADAL" clId="{7ED4BDE7-BFB0-493F-AE95-E3A1AA8803A4}" dt="2026-06-25T09:06:23.451" v="65" actId="20577"/>
          <ac:spMkLst>
            <pc:docMk/>
            <pc:sldMk cId="3270226086" sldId="2147483343"/>
            <ac:spMk id="7" creationId="{5B4A3535-91BF-A910-FE8C-06CEAB7CDE3C}"/>
          </ac:spMkLst>
        </pc:spChg>
        <pc:graphicFrameChg chg="mod modGraphic">
          <ac:chgData name="POPA, Patricia (EAST LONDON NHS FOUNDATION TRUST)" userId="6e614e0e-27d1-45c8-b32c-9404a8b7e2d0" providerId="ADAL" clId="{7ED4BDE7-BFB0-493F-AE95-E3A1AA8803A4}" dt="2026-06-25T15:13:24.234" v="842" actId="20577"/>
          <ac:graphicFrameMkLst>
            <pc:docMk/>
            <pc:sldMk cId="3270226086" sldId="2147483343"/>
            <ac:graphicFrameMk id="6" creationId="{CAA38E95-753C-9355-0A7D-7A5546BAB818}"/>
          </ac:graphicFrameMkLst>
        </pc:graphicFrameChg>
      </pc:sldChg>
      <pc:sldChg chg="modSp add mod">
        <pc:chgData name="POPA, Patricia (EAST LONDON NHS FOUNDATION TRUST)" userId="6e614e0e-27d1-45c8-b32c-9404a8b7e2d0" providerId="ADAL" clId="{7ED4BDE7-BFB0-493F-AE95-E3A1AA8803A4}" dt="2026-06-25T15:13:19.566" v="840" actId="20577"/>
        <pc:sldMkLst>
          <pc:docMk/>
          <pc:sldMk cId="178128010" sldId="2147483344"/>
        </pc:sldMkLst>
        <pc:spChg chg="mod">
          <ac:chgData name="POPA, Patricia (EAST LONDON NHS FOUNDATION TRUST)" userId="6e614e0e-27d1-45c8-b32c-9404a8b7e2d0" providerId="ADAL" clId="{7ED4BDE7-BFB0-493F-AE95-E3A1AA8803A4}" dt="2026-06-25T09:13:14.983" v="124" actId="20577"/>
          <ac:spMkLst>
            <pc:docMk/>
            <pc:sldMk cId="178128010" sldId="2147483344"/>
            <ac:spMk id="5" creationId="{A4CA77E7-8C0A-54D7-2687-E99BCEEC2D9E}"/>
          </ac:spMkLst>
        </pc:spChg>
        <pc:spChg chg="mod">
          <ac:chgData name="POPA, Patricia (EAST LONDON NHS FOUNDATION TRUST)" userId="6e614e0e-27d1-45c8-b32c-9404a8b7e2d0" providerId="ADAL" clId="{7ED4BDE7-BFB0-493F-AE95-E3A1AA8803A4}" dt="2026-06-25T09:14:12.695" v="139" actId="20577"/>
          <ac:spMkLst>
            <pc:docMk/>
            <pc:sldMk cId="178128010" sldId="2147483344"/>
            <ac:spMk id="7" creationId="{D48C1A5C-0F3D-ECC4-C508-901CD121EC64}"/>
          </ac:spMkLst>
        </pc:spChg>
        <pc:graphicFrameChg chg="mod modGraphic">
          <ac:chgData name="POPA, Patricia (EAST LONDON NHS FOUNDATION TRUST)" userId="6e614e0e-27d1-45c8-b32c-9404a8b7e2d0" providerId="ADAL" clId="{7ED4BDE7-BFB0-493F-AE95-E3A1AA8803A4}" dt="2026-06-25T15:13:19.566" v="840" actId="20577"/>
          <ac:graphicFrameMkLst>
            <pc:docMk/>
            <pc:sldMk cId="178128010" sldId="2147483344"/>
            <ac:graphicFrameMk id="6" creationId="{DC3B518F-45EA-E77D-2638-EC9887A40E9F}"/>
          </ac:graphicFrameMkLst>
        </pc:graphicFrameChg>
      </pc:sldChg>
      <pc:sldChg chg="modSp add mod">
        <pc:chgData name="POPA, Patricia (EAST LONDON NHS FOUNDATION TRUST)" userId="6e614e0e-27d1-45c8-b32c-9404a8b7e2d0" providerId="ADAL" clId="{7ED4BDE7-BFB0-493F-AE95-E3A1AA8803A4}" dt="2026-06-25T15:12:59.109" v="831" actId="20577"/>
        <pc:sldMkLst>
          <pc:docMk/>
          <pc:sldMk cId="760165361" sldId="2147483346"/>
        </pc:sldMkLst>
        <pc:spChg chg="mod">
          <ac:chgData name="POPA, Patricia (EAST LONDON NHS FOUNDATION TRUST)" userId="6e614e0e-27d1-45c8-b32c-9404a8b7e2d0" providerId="ADAL" clId="{7ED4BDE7-BFB0-493F-AE95-E3A1AA8803A4}" dt="2026-06-25T13:36:36.791" v="534" actId="6549"/>
          <ac:spMkLst>
            <pc:docMk/>
            <pc:sldMk cId="760165361" sldId="2147483346"/>
            <ac:spMk id="5" creationId="{31833A1D-EB55-B6DF-3B95-62639256ADCF}"/>
          </ac:spMkLst>
        </pc:spChg>
        <pc:spChg chg="mod">
          <ac:chgData name="POPA, Patricia (EAST LONDON NHS FOUNDATION TRUST)" userId="6e614e0e-27d1-45c8-b32c-9404a8b7e2d0" providerId="ADAL" clId="{7ED4BDE7-BFB0-493F-AE95-E3A1AA8803A4}" dt="2026-06-25T13:37:03.505" v="544" actId="13926"/>
          <ac:spMkLst>
            <pc:docMk/>
            <pc:sldMk cId="760165361" sldId="2147483346"/>
            <ac:spMk id="7" creationId="{1588BC07-057A-7256-8A61-7961071F54E7}"/>
          </ac:spMkLst>
        </pc:spChg>
        <pc:graphicFrameChg chg="mod modGraphic">
          <ac:chgData name="POPA, Patricia (EAST LONDON NHS FOUNDATION TRUST)" userId="6e614e0e-27d1-45c8-b32c-9404a8b7e2d0" providerId="ADAL" clId="{7ED4BDE7-BFB0-493F-AE95-E3A1AA8803A4}" dt="2026-06-25T15:12:59.109" v="831" actId="20577"/>
          <ac:graphicFrameMkLst>
            <pc:docMk/>
            <pc:sldMk cId="760165361" sldId="2147483346"/>
            <ac:graphicFrameMk id="6" creationId="{6FA3003F-1732-34BF-D80F-902FED738BCD}"/>
          </ac:graphicFrameMkLst>
        </pc:graphicFrameChg>
      </pc:sldChg>
      <pc:sldChg chg="addSp delSp modSp add mod ord">
        <pc:chgData name="POPA, Patricia (EAST LONDON NHS FOUNDATION TRUST)" userId="6e614e0e-27d1-45c8-b32c-9404a8b7e2d0" providerId="ADAL" clId="{7ED4BDE7-BFB0-493F-AE95-E3A1AA8803A4}" dt="2026-06-25T15:15:37.213" v="846" actId="14734"/>
        <pc:sldMkLst>
          <pc:docMk/>
          <pc:sldMk cId="2866774812" sldId="2147483347"/>
        </pc:sldMkLst>
        <pc:spChg chg="add del mod">
          <ac:chgData name="POPA, Patricia (EAST LONDON NHS FOUNDATION TRUST)" userId="6e614e0e-27d1-45c8-b32c-9404a8b7e2d0" providerId="ADAL" clId="{7ED4BDE7-BFB0-493F-AE95-E3A1AA8803A4}" dt="2026-06-25T15:01:34.639" v="730" actId="21"/>
          <ac:spMkLst>
            <pc:docMk/>
            <pc:sldMk cId="2866774812" sldId="2147483347"/>
            <ac:spMk id="5" creationId="{986F80D0-6A94-A4A0-6570-EC0A53C57802}"/>
          </ac:spMkLst>
        </pc:spChg>
        <pc:spChg chg="mod">
          <ac:chgData name="POPA, Patricia (EAST LONDON NHS FOUNDATION TRUST)" userId="6e614e0e-27d1-45c8-b32c-9404a8b7e2d0" providerId="ADAL" clId="{7ED4BDE7-BFB0-493F-AE95-E3A1AA8803A4}" dt="2026-06-25T13:34:19.482" v="525" actId="1076"/>
          <ac:spMkLst>
            <pc:docMk/>
            <pc:sldMk cId="2866774812" sldId="2147483347"/>
            <ac:spMk id="7" creationId="{AB5D6083-8345-4A3A-32B2-4B4FF3ABCCA4}"/>
          </ac:spMkLst>
        </pc:spChg>
        <pc:graphicFrameChg chg="mod modGraphic">
          <ac:chgData name="POPA, Patricia (EAST LONDON NHS FOUNDATION TRUST)" userId="6e614e0e-27d1-45c8-b32c-9404a8b7e2d0" providerId="ADAL" clId="{7ED4BDE7-BFB0-493F-AE95-E3A1AA8803A4}" dt="2026-06-25T15:15:37.213" v="846" actId="14734"/>
          <ac:graphicFrameMkLst>
            <pc:docMk/>
            <pc:sldMk cId="2866774812" sldId="2147483347"/>
            <ac:graphicFrameMk id="6" creationId="{78241CBE-C57A-0D6F-FD14-590587C5CAFB}"/>
          </ac:graphicFrameMkLst>
        </pc:graphicFrameChg>
      </pc:sldChg>
      <pc:sldChg chg="addSp delSp modSp new mod ord">
        <pc:chgData name="POPA, Patricia (EAST LONDON NHS FOUNDATION TRUST)" userId="6e614e0e-27d1-45c8-b32c-9404a8b7e2d0" providerId="ADAL" clId="{7ED4BDE7-BFB0-493F-AE95-E3A1AA8803A4}" dt="2026-06-25T15:20:43.138" v="848" actId="1076"/>
        <pc:sldMkLst>
          <pc:docMk/>
          <pc:sldMk cId="906964685" sldId="2147483348"/>
        </pc:sldMkLst>
        <pc:spChg chg="add del mod">
          <ac:chgData name="POPA, Patricia (EAST LONDON NHS FOUNDATION TRUST)" userId="6e614e0e-27d1-45c8-b32c-9404a8b7e2d0" providerId="ADAL" clId="{7ED4BDE7-BFB0-493F-AE95-E3A1AA8803A4}" dt="2026-06-25T15:20:43.138" v="848" actId="1076"/>
          <ac:spMkLst>
            <pc:docMk/>
            <pc:sldMk cId="906964685" sldId="2147483348"/>
            <ac:spMk id="2" creationId="{5922E9BB-EDF9-2BB0-F80B-ABAB48717900}"/>
          </ac:spMkLst>
        </pc:spChg>
        <pc:picChg chg="add mod">
          <ac:chgData name="POPA, Patricia (EAST LONDON NHS FOUNDATION TRUST)" userId="6e614e0e-27d1-45c8-b32c-9404a8b7e2d0" providerId="ADAL" clId="{7ED4BDE7-BFB0-493F-AE95-E3A1AA8803A4}" dt="2026-06-25T15:20:39.563" v="847"/>
          <ac:picMkLst>
            <pc:docMk/>
            <pc:sldMk cId="906964685" sldId="2147483348"/>
            <ac:picMk id="3" creationId="{2A9A631C-1E92-4808-E2C3-4F9F0F566781}"/>
          </ac:picMkLst>
        </pc:picChg>
      </pc:sldChg>
      <pc:sldChg chg="addSp delSp modSp new mod">
        <pc:chgData name="POPA, Patricia (EAST LONDON NHS FOUNDATION TRUST)" userId="6e614e0e-27d1-45c8-b32c-9404a8b7e2d0" providerId="ADAL" clId="{7ED4BDE7-BFB0-493F-AE95-E3A1AA8803A4}" dt="2026-06-25T15:20:48.798" v="850" actId="1076"/>
        <pc:sldMkLst>
          <pc:docMk/>
          <pc:sldMk cId="1994199278" sldId="2147483349"/>
        </pc:sldMkLst>
        <pc:spChg chg="add mod">
          <ac:chgData name="POPA, Patricia (EAST LONDON NHS FOUNDATION TRUST)" userId="6e614e0e-27d1-45c8-b32c-9404a8b7e2d0" providerId="ADAL" clId="{7ED4BDE7-BFB0-493F-AE95-E3A1AA8803A4}" dt="2026-06-25T15:20:48.798" v="850" actId="1076"/>
          <ac:spMkLst>
            <pc:docMk/>
            <pc:sldMk cId="1994199278" sldId="2147483349"/>
            <ac:spMk id="4" creationId="{D5912D57-99F8-3FF1-9AB5-F76D1461DA9F}"/>
          </ac:spMkLst>
        </pc:spChg>
        <pc:picChg chg="add mod">
          <ac:chgData name="POPA, Patricia (EAST LONDON NHS FOUNDATION TRUST)" userId="6e614e0e-27d1-45c8-b32c-9404a8b7e2d0" providerId="ADAL" clId="{7ED4BDE7-BFB0-493F-AE95-E3A1AA8803A4}" dt="2026-06-25T15:20:45.941" v="849"/>
          <ac:picMkLst>
            <pc:docMk/>
            <pc:sldMk cId="1994199278" sldId="2147483349"/>
            <ac:picMk id="6" creationId="{B5159EB8-7D49-C132-6AA8-23AF9C12583D}"/>
          </ac:picMkLst>
        </pc:picChg>
      </pc:sldChg>
      <pc:sldChg chg="modSp new mod">
        <pc:chgData name="POPA, Patricia (EAST LONDON NHS FOUNDATION TRUST)" userId="6e614e0e-27d1-45c8-b32c-9404a8b7e2d0" providerId="ADAL" clId="{7ED4BDE7-BFB0-493F-AE95-E3A1AA8803A4}" dt="2026-06-25T15:14:02.349" v="843" actId="20578"/>
        <pc:sldMkLst>
          <pc:docMk/>
          <pc:sldMk cId="1071545259" sldId="2147483350"/>
        </pc:sldMkLst>
        <pc:spChg chg="mod">
          <ac:chgData name="POPA, Patricia (EAST LONDON NHS FOUNDATION TRUST)" userId="6e614e0e-27d1-45c8-b32c-9404a8b7e2d0" providerId="ADAL" clId="{7ED4BDE7-BFB0-493F-AE95-E3A1AA8803A4}" dt="2026-06-25T15:00:07.656" v="721" actId="113"/>
          <ac:spMkLst>
            <pc:docMk/>
            <pc:sldMk cId="1071545259" sldId="2147483350"/>
            <ac:spMk id="2" creationId="{06E289A7-35BF-D89D-05A1-8A5BBA524365}"/>
          </ac:spMkLst>
        </pc:spChg>
        <pc:spChg chg="mod">
          <ac:chgData name="POPA, Patricia (EAST LONDON NHS FOUNDATION TRUST)" userId="6e614e0e-27d1-45c8-b32c-9404a8b7e2d0" providerId="ADAL" clId="{7ED4BDE7-BFB0-493F-AE95-E3A1AA8803A4}" dt="2026-06-25T15:14:02.349" v="843" actId="20578"/>
          <ac:spMkLst>
            <pc:docMk/>
            <pc:sldMk cId="1071545259" sldId="2147483350"/>
            <ac:spMk id="3" creationId="{B799868F-2159-503F-EB3E-302D439BACB9}"/>
          </ac:spMkLst>
        </pc:spChg>
      </pc:sldChg>
      <pc:sldChg chg="addSp delSp modSp add mod">
        <pc:chgData name="POPA, Patricia (EAST LONDON NHS FOUNDATION TRUST)" userId="6e614e0e-27d1-45c8-b32c-9404a8b7e2d0" providerId="ADAL" clId="{7ED4BDE7-BFB0-493F-AE95-E3A1AA8803A4}" dt="2026-06-25T15:13:14.415" v="838" actId="20577"/>
        <pc:sldMkLst>
          <pc:docMk/>
          <pc:sldMk cId="173393845" sldId="2147483351"/>
        </pc:sldMkLst>
        <pc:spChg chg="mod">
          <ac:chgData name="POPA, Patricia (EAST LONDON NHS FOUNDATION TRUST)" userId="6e614e0e-27d1-45c8-b32c-9404a8b7e2d0" providerId="ADAL" clId="{7ED4BDE7-BFB0-493F-AE95-E3A1AA8803A4}" dt="2026-06-25T15:07:23.857" v="746" actId="20577"/>
          <ac:spMkLst>
            <pc:docMk/>
            <pc:sldMk cId="173393845" sldId="2147483351"/>
            <ac:spMk id="5" creationId="{E53BD617-6FF3-7BA9-7BD4-65D9E0A0CA76}"/>
          </ac:spMkLst>
        </pc:spChg>
        <pc:spChg chg="mod">
          <ac:chgData name="POPA, Patricia (EAST LONDON NHS FOUNDATION TRUST)" userId="6e614e0e-27d1-45c8-b32c-9404a8b7e2d0" providerId="ADAL" clId="{7ED4BDE7-BFB0-493F-AE95-E3A1AA8803A4}" dt="2026-06-25T15:07:43.311" v="752" actId="6549"/>
          <ac:spMkLst>
            <pc:docMk/>
            <pc:sldMk cId="173393845" sldId="2147483351"/>
            <ac:spMk id="7" creationId="{0D2FBEB7-E101-44C3-1EB0-F371F214860F}"/>
          </ac:spMkLst>
        </pc:spChg>
        <pc:graphicFrameChg chg="add mod modGraphic">
          <ac:chgData name="POPA, Patricia (EAST LONDON NHS FOUNDATION TRUST)" userId="6e614e0e-27d1-45c8-b32c-9404a8b7e2d0" providerId="ADAL" clId="{7ED4BDE7-BFB0-493F-AE95-E3A1AA8803A4}" dt="2026-06-25T15:13:14.415" v="838" actId="20577"/>
          <ac:graphicFrameMkLst>
            <pc:docMk/>
            <pc:sldMk cId="173393845" sldId="2147483351"/>
            <ac:graphicFrameMk id="8" creationId="{00024F53-4A67-8EAD-E53F-91E51F3F1A6B}"/>
          </ac:graphicFrameMkLst>
        </pc:graphicFrameChg>
      </pc:sldChg>
      <pc:sldChg chg="add ord">
        <pc:chgData name="POPA, Patricia (EAST LONDON NHS FOUNDATION TRUST)" userId="6e614e0e-27d1-45c8-b32c-9404a8b7e2d0" providerId="ADAL" clId="{7ED4BDE7-BFB0-493F-AE95-E3A1AA8803A4}" dt="2026-06-30T09:17:12.246" v="853"/>
        <pc:sldMkLst>
          <pc:docMk/>
          <pc:sldMk cId="2327495971" sldId="2147483352"/>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932A5-9F74-70CB-CFB1-4E26F1DC19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5D010BD-E90E-2EE1-DC25-7137838468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387091A-49E5-343B-08CF-9B5BD176DF83}"/>
              </a:ext>
            </a:extLst>
          </p:cNvPr>
          <p:cNvSpPr>
            <a:spLocks noGrp="1"/>
          </p:cNvSpPr>
          <p:nvPr>
            <p:ph type="dt" sz="half" idx="10"/>
          </p:nvPr>
        </p:nvSpPr>
        <p:spPr/>
        <p:txBody>
          <a:bodyPr/>
          <a:lstStyle/>
          <a:p>
            <a:fld id="{5E49ACAD-2A43-4ADF-ABAB-945EB7EF18B6}" type="datetimeFigureOut">
              <a:rPr lang="en-GB" smtClean="0"/>
              <a:t>30/06/2026</a:t>
            </a:fld>
            <a:endParaRPr lang="en-GB"/>
          </a:p>
        </p:txBody>
      </p:sp>
      <p:sp>
        <p:nvSpPr>
          <p:cNvPr id="5" name="Footer Placeholder 4">
            <a:extLst>
              <a:ext uri="{FF2B5EF4-FFF2-40B4-BE49-F238E27FC236}">
                <a16:creationId xmlns:a16="http://schemas.microsoft.com/office/drawing/2014/main" id="{A872F24E-F927-5624-0501-90D29A0F12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44E97A-986C-7D63-DA9F-E144263DB06B}"/>
              </a:ext>
            </a:extLst>
          </p:cNvPr>
          <p:cNvSpPr>
            <a:spLocks noGrp="1"/>
          </p:cNvSpPr>
          <p:nvPr>
            <p:ph type="sldNum" sz="quarter" idx="12"/>
          </p:nvPr>
        </p:nvSpPr>
        <p:spPr/>
        <p:txBody>
          <a:bodyPr/>
          <a:lstStyle/>
          <a:p>
            <a:fld id="{6BF74344-096C-4C5D-87EA-D77B6D8C7DF7}" type="slidenum">
              <a:rPr lang="en-GB" smtClean="0"/>
              <a:t>‹#›</a:t>
            </a:fld>
            <a:endParaRPr lang="en-GB"/>
          </a:p>
        </p:txBody>
      </p:sp>
    </p:spTree>
    <p:extLst>
      <p:ext uri="{BB962C8B-B14F-4D97-AF65-F5344CB8AC3E}">
        <p14:creationId xmlns:p14="http://schemas.microsoft.com/office/powerpoint/2010/main" val="1072519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28203-E644-FC85-9E66-15CF8E746DE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7FA5D7-5D5E-74E3-D385-046E972A93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A1C577-7FC0-0842-95C4-C3F1B768A767}"/>
              </a:ext>
            </a:extLst>
          </p:cNvPr>
          <p:cNvSpPr>
            <a:spLocks noGrp="1"/>
          </p:cNvSpPr>
          <p:nvPr>
            <p:ph type="dt" sz="half" idx="10"/>
          </p:nvPr>
        </p:nvSpPr>
        <p:spPr/>
        <p:txBody>
          <a:bodyPr/>
          <a:lstStyle/>
          <a:p>
            <a:fld id="{5E49ACAD-2A43-4ADF-ABAB-945EB7EF18B6}" type="datetimeFigureOut">
              <a:rPr lang="en-GB" smtClean="0"/>
              <a:t>30/06/2026</a:t>
            </a:fld>
            <a:endParaRPr lang="en-GB"/>
          </a:p>
        </p:txBody>
      </p:sp>
      <p:sp>
        <p:nvSpPr>
          <p:cNvPr id="5" name="Footer Placeholder 4">
            <a:extLst>
              <a:ext uri="{FF2B5EF4-FFF2-40B4-BE49-F238E27FC236}">
                <a16:creationId xmlns:a16="http://schemas.microsoft.com/office/drawing/2014/main" id="{EB76AE40-A48C-2DAF-F0CC-9F58CDB9F4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386757-81B5-0C21-B7A2-A16956AADC5C}"/>
              </a:ext>
            </a:extLst>
          </p:cNvPr>
          <p:cNvSpPr>
            <a:spLocks noGrp="1"/>
          </p:cNvSpPr>
          <p:nvPr>
            <p:ph type="sldNum" sz="quarter" idx="12"/>
          </p:nvPr>
        </p:nvSpPr>
        <p:spPr/>
        <p:txBody>
          <a:bodyPr/>
          <a:lstStyle/>
          <a:p>
            <a:fld id="{6BF74344-096C-4C5D-87EA-D77B6D8C7DF7}" type="slidenum">
              <a:rPr lang="en-GB" smtClean="0"/>
              <a:t>‹#›</a:t>
            </a:fld>
            <a:endParaRPr lang="en-GB"/>
          </a:p>
        </p:txBody>
      </p:sp>
    </p:spTree>
    <p:extLst>
      <p:ext uri="{BB962C8B-B14F-4D97-AF65-F5344CB8AC3E}">
        <p14:creationId xmlns:p14="http://schemas.microsoft.com/office/powerpoint/2010/main" val="1132864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FD9337-5FE6-003F-09D0-E34625D0C07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B2D2886-80D0-514C-37C9-0A2587A0FD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7964E-88B9-04F7-4B19-39C7F8FA1772}"/>
              </a:ext>
            </a:extLst>
          </p:cNvPr>
          <p:cNvSpPr>
            <a:spLocks noGrp="1"/>
          </p:cNvSpPr>
          <p:nvPr>
            <p:ph type="dt" sz="half" idx="10"/>
          </p:nvPr>
        </p:nvSpPr>
        <p:spPr/>
        <p:txBody>
          <a:bodyPr/>
          <a:lstStyle/>
          <a:p>
            <a:fld id="{5E49ACAD-2A43-4ADF-ABAB-945EB7EF18B6}" type="datetimeFigureOut">
              <a:rPr lang="en-GB" smtClean="0"/>
              <a:t>30/06/2026</a:t>
            </a:fld>
            <a:endParaRPr lang="en-GB"/>
          </a:p>
        </p:txBody>
      </p:sp>
      <p:sp>
        <p:nvSpPr>
          <p:cNvPr id="5" name="Footer Placeholder 4">
            <a:extLst>
              <a:ext uri="{FF2B5EF4-FFF2-40B4-BE49-F238E27FC236}">
                <a16:creationId xmlns:a16="http://schemas.microsoft.com/office/drawing/2014/main" id="{9B1D8411-2193-6801-F422-11374539BF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A5C7A5-840F-9BE4-D488-B5C309CFDA88}"/>
              </a:ext>
            </a:extLst>
          </p:cNvPr>
          <p:cNvSpPr>
            <a:spLocks noGrp="1"/>
          </p:cNvSpPr>
          <p:nvPr>
            <p:ph type="sldNum" sz="quarter" idx="12"/>
          </p:nvPr>
        </p:nvSpPr>
        <p:spPr/>
        <p:txBody>
          <a:bodyPr/>
          <a:lstStyle/>
          <a:p>
            <a:fld id="{6BF74344-096C-4C5D-87EA-D77B6D8C7DF7}" type="slidenum">
              <a:rPr lang="en-GB" smtClean="0"/>
              <a:t>‹#›</a:t>
            </a:fld>
            <a:endParaRPr lang="en-GB"/>
          </a:p>
        </p:txBody>
      </p:sp>
    </p:spTree>
    <p:extLst>
      <p:ext uri="{BB962C8B-B14F-4D97-AF65-F5344CB8AC3E}">
        <p14:creationId xmlns:p14="http://schemas.microsoft.com/office/powerpoint/2010/main" val="2669600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Heading, content, basic text one col">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138" y="414734"/>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375138" y="1415778"/>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4748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79C4F-5C64-14B2-2995-45146965CF9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E2F1281-84A9-C83D-6947-8EB9C0F69C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F16F91-51A0-606B-7830-36BD81BC5826}"/>
              </a:ext>
            </a:extLst>
          </p:cNvPr>
          <p:cNvSpPr>
            <a:spLocks noGrp="1"/>
          </p:cNvSpPr>
          <p:nvPr>
            <p:ph type="dt" sz="half" idx="10"/>
          </p:nvPr>
        </p:nvSpPr>
        <p:spPr/>
        <p:txBody>
          <a:bodyPr/>
          <a:lstStyle/>
          <a:p>
            <a:fld id="{5E49ACAD-2A43-4ADF-ABAB-945EB7EF18B6}" type="datetimeFigureOut">
              <a:rPr lang="en-GB" smtClean="0"/>
              <a:t>30/06/2026</a:t>
            </a:fld>
            <a:endParaRPr lang="en-GB"/>
          </a:p>
        </p:txBody>
      </p:sp>
      <p:sp>
        <p:nvSpPr>
          <p:cNvPr id="5" name="Footer Placeholder 4">
            <a:extLst>
              <a:ext uri="{FF2B5EF4-FFF2-40B4-BE49-F238E27FC236}">
                <a16:creationId xmlns:a16="http://schemas.microsoft.com/office/drawing/2014/main" id="{A9E0C060-27B4-1770-8FF5-DCAAEC462D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748B3B-8B6D-E05C-76B8-18B1F2060A32}"/>
              </a:ext>
            </a:extLst>
          </p:cNvPr>
          <p:cNvSpPr>
            <a:spLocks noGrp="1"/>
          </p:cNvSpPr>
          <p:nvPr>
            <p:ph type="sldNum" sz="quarter" idx="12"/>
          </p:nvPr>
        </p:nvSpPr>
        <p:spPr/>
        <p:txBody>
          <a:bodyPr/>
          <a:lstStyle/>
          <a:p>
            <a:fld id="{6BF74344-096C-4C5D-87EA-D77B6D8C7DF7}" type="slidenum">
              <a:rPr lang="en-GB" smtClean="0"/>
              <a:t>‹#›</a:t>
            </a:fld>
            <a:endParaRPr lang="en-GB"/>
          </a:p>
        </p:txBody>
      </p:sp>
    </p:spTree>
    <p:extLst>
      <p:ext uri="{BB962C8B-B14F-4D97-AF65-F5344CB8AC3E}">
        <p14:creationId xmlns:p14="http://schemas.microsoft.com/office/powerpoint/2010/main" val="1331998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80B67-4E90-1479-49B8-421C9B3750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3928C7A-4A30-1D1E-7FE8-05F7ABE2CF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E4FBF0-49A2-0DBF-E32C-160AF764E344}"/>
              </a:ext>
            </a:extLst>
          </p:cNvPr>
          <p:cNvSpPr>
            <a:spLocks noGrp="1"/>
          </p:cNvSpPr>
          <p:nvPr>
            <p:ph type="dt" sz="half" idx="10"/>
          </p:nvPr>
        </p:nvSpPr>
        <p:spPr/>
        <p:txBody>
          <a:bodyPr/>
          <a:lstStyle/>
          <a:p>
            <a:fld id="{5E49ACAD-2A43-4ADF-ABAB-945EB7EF18B6}" type="datetimeFigureOut">
              <a:rPr lang="en-GB" smtClean="0"/>
              <a:t>30/06/2026</a:t>
            </a:fld>
            <a:endParaRPr lang="en-GB"/>
          </a:p>
        </p:txBody>
      </p:sp>
      <p:sp>
        <p:nvSpPr>
          <p:cNvPr id="5" name="Footer Placeholder 4">
            <a:extLst>
              <a:ext uri="{FF2B5EF4-FFF2-40B4-BE49-F238E27FC236}">
                <a16:creationId xmlns:a16="http://schemas.microsoft.com/office/drawing/2014/main" id="{782972A7-6AAD-EA26-F710-28431E1439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C41CE0-AA54-A3E7-FBF7-6135E4311949}"/>
              </a:ext>
            </a:extLst>
          </p:cNvPr>
          <p:cNvSpPr>
            <a:spLocks noGrp="1"/>
          </p:cNvSpPr>
          <p:nvPr>
            <p:ph type="sldNum" sz="quarter" idx="12"/>
          </p:nvPr>
        </p:nvSpPr>
        <p:spPr/>
        <p:txBody>
          <a:bodyPr/>
          <a:lstStyle/>
          <a:p>
            <a:fld id="{6BF74344-096C-4C5D-87EA-D77B6D8C7DF7}" type="slidenum">
              <a:rPr lang="en-GB" smtClean="0"/>
              <a:t>‹#›</a:t>
            </a:fld>
            <a:endParaRPr lang="en-GB"/>
          </a:p>
        </p:txBody>
      </p:sp>
    </p:spTree>
    <p:extLst>
      <p:ext uri="{BB962C8B-B14F-4D97-AF65-F5344CB8AC3E}">
        <p14:creationId xmlns:p14="http://schemas.microsoft.com/office/powerpoint/2010/main" val="732858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9C8BE-E291-9793-2A20-6E94470D2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503724A-524E-E4D4-A8BA-0B8B31F860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7DC7660-6FCF-BE0F-B5C3-7FA40A0680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C7A627B-15CA-4FE9-A2F3-EA9C39C97512}"/>
              </a:ext>
            </a:extLst>
          </p:cNvPr>
          <p:cNvSpPr>
            <a:spLocks noGrp="1"/>
          </p:cNvSpPr>
          <p:nvPr>
            <p:ph type="dt" sz="half" idx="10"/>
          </p:nvPr>
        </p:nvSpPr>
        <p:spPr/>
        <p:txBody>
          <a:bodyPr/>
          <a:lstStyle/>
          <a:p>
            <a:fld id="{5E49ACAD-2A43-4ADF-ABAB-945EB7EF18B6}" type="datetimeFigureOut">
              <a:rPr lang="en-GB" smtClean="0"/>
              <a:t>30/06/2026</a:t>
            </a:fld>
            <a:endParaRPr lang="en-GB"/>
          </a:p>
        </p:txBody>
      </p:sp>
      <p:sp>
        <p:nvSpPr>
          <p:cNvPr id="6" name="Footer Placeholder 5">
            <a:extLst>
              <a:ext uri="{FF2B5EF4-FFF2-40B4-BE49-F238E27FC236}">
                <a16:creationId xmlns:a16="http://schemas.microsoft.com/office/drawing/2014/main" id="{A73B624D-DBB1-C7F5-AE91-4C870A1C2FB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DA2D4CC-ADB1-4DBE-ACB2-3B2B3B53F6AA}"/>
              </a:ext>
            </a:extLst>
          </p:cNvPr>
          <p:cNvSpPr>
            <a:spLocks noGrp="1"/>
          </p:cNvSpPr>
          <p:nvPr>
            <p:ph type="sldNum" sz="quarter" idx="12"/>
          </p:nvPr>
        </p:nvSpPr>
        <p:spPr/>
        <p:txBody>
          <a:bodyPr/>
          <a:lstStyle/>
          <a:p>
            <a:fld id="{6BF74344-096C-4C5D-87EA-D77B6D8C7DF7}" type="slidenum">
              <a:rPr lang="en-GB" smtClean="0"/>
              <a:t>‹#›</a:t>
            </a:fld>
            <a:endParaRPr lang="en-GB"/>
          </a:p>
        </p:txBody>
      </p:sp>
    </p:spTree>
    <p:extLst>
      <p:ext uri="{BB962C8B-B14F-4D97-AF65-F5344CB8AC3E}">
        <p14:creationId xmlns:p14="http://schemas.microsoft.com/office/powerpoint/2010/main" val="3215649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38035-6476-ED25-12F5-AA5376165E5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ED9DC8-4563-2FD2-963F-AB3F27BFEA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0FBDAB-C18D-D393-A897-488F904377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F72DE-71DD-6255-DFF8-FAD1C8678E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6D4039-2F72-2406-27BC-AE750C5365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5AD1A7F-03DA-820F-2AC6-C774D7305041}"/>
              </a:ext>
            </a:extLst>
          </p:cNvPr>
          <p:cNvSpPr>
            <a:spLocks noGrp="1"/>
          </p:cNvSpPr>
          <p:nvPr>
            <p:ph type="dt" sz="half" idx="10"/>
          </p:nvPr>
        </p:nvSpPr>
        <p:spPr/>
        <p:txBody>
          <a:bodyPr/>
          <a:lstStyle/>
          <a:p>
            <a:fld id="{5E49ACAD-2A43-4ADF-ABAB-945EB7EF18B6}" type="datetimeFigureOut">
              <a:rPr lang="en-GB" smtClean="0"/>
              <a:t>30/06/2026</a:t>
            </a:fld>
            <a:endParaRPr lang="en-GB"/>
          </a:p>
        </p:txBody>
      </p:sp>
      <p:sp>
        <p:nvSpPr>
          <p:cNvPr id="8" name="Footer Placeholder 7">
            <a:extLst>
              <a:ext uri="{FF2B5EF4-FFF2-40B4-BE49-F238E27FC236}">
                <a16:creationId xmlns:a16="http://schemas.microsoft.com/office/drawing/2014/main" id="{C4E165F9-0BCF-5CBE-932E-6BC9A5E3861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F681568-4AEA-BA02-06E7-7E96FF2FB170}"/>
              </a:ext>
            </a:extLst>
          </p:cNvPr>
          <p:cNvSpPr>
            <a:spLocks noGrp="1"/>
          </p:cNvSpPr>
          <p:nvPr>
            <p:ph type="sldNum" sz="quarter" idx="12"/>
          </p:nvPr>
        </p:nvSpPr>
        <p:spPr/>
        <p:txBody>
          <a:bodyPr/>
          <a:lstStyle/>
          <a:p>
            <a:fld id="{6BF74344-096C-4C5D-87EA-D77B6D8C7DF7}" type="slidenum">
              <a:rPr lang="en-GB" smtClean="0"/>
              <a:t>‹#›</a:t>
            </a:fld>
            <a:endParaRPr lang="en-GB"/>
          </a:p>
        </p:txBody>
      </p:sp>
    </p:spTree>
    <p:extLst>
      <p:ext uri="{BB962C8B-B14F-4D97-AF65-F5344CB8AC3E}">
        <p14:creationId xmlns:p14="http://schemas.microsoft.com/office/powerpoint/2010/main" val="3225944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1A550-D178-5C50-9EF9-C0F473F49FD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ED73859-0589-E501-FF64-601DF6C0C603}"/>
              </a:ext>
            </a:extLst>
          </p:cNvPr>
          <p:cNvSpPr>
            <a:spLocks noGrp="1"/>
          </p:cNvSpPr>
          <p:nvPr>
            <p:ph type="dt" sz="half" idx="10"/>
          </p:nvPr>
        </p:nvSpPr>
        <p:spPr/>
        <p:txBody>
          <a:bodyPr/>
          <a:lstStyle/>
          <a:p>
            <a:fld id="{5E49ACAD-2A43-4ADF-ABAB-945EB7EF18B6}" type="datetimeFigureOut">
              <a:rPr lang="en-GB" smtClean="0"/>
              <a:t>30/06/2026</a:t>
            </a:fld>
            <a:endParaRPr lang="en-GB"/>
          </a:p>
        </p:txBody>
      </p:sp>
      <p:sp>
        <p:nvSpPr>
          <p:cNvPr id="4" name="Footer Placeholder 3">
            <a:extLst>
              <a:ext uri="{FF2B5EF4-FFF2-40B4-BE49-F238E27FC236}">
                <a16:creationId xmlns:a16="http://schemas.microsoft.com/office/drawing/2014/main" id="{4F3720A1-AADB-65FB-84AE-8E2A4EA00D3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9C21B27-45EE-ADDA-C733-2D1168FB6C32}"/>
              </a:ext>
            </a:extLst>
          </p:cNvPr>
          <p:cNvSpPr>
            <a:spLocks noGrp="1"/>
          </p:cNvSpPr>
          <p:nvPr>
            <p:ph type="sldNum" sz="quarter" idx="12"/>
          </p:nvPr>
        </p:nvSpPr>
        <p:spPr/>
        <p:txBody>
          <a:bodyPr/>
          <a:lstStyle/>
          <a:p>
            <a:fld id="{6BF74344-096C-4C5D-87EA-D77B6D8C7DF7}" type="slidenum">
              <a:rPr lang="en-GB" smtClean="0"/>
              <a:t>‹#›</a:t>
            </a:fld>
            <a:endParaRPr lang="en-GB"/>
          </a:p>
        </p:txBody>
      </p:sp>
    </p:spTree>
    <p:extLst>
      <p:ext uri="{BB962C8B-B14F-4D97-AF65-F5344CB8AC3E}">
        <p14:creationId xmlns:p14="http://schemas.microsoft.com/office/powerpoint/2010/main" val="3238135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A3B1A3-5140-A9F6-4664-FBC7A3C52D88}"/>
              </a:ext>
            </a:extLst>
          </p:cNvPr>
          <p:cNvSpPr>
            <a:spLocks noGrp="1"/>
          </p:cNvSpPr>
          <p:nvPr>
            <p:ph type="dt" sz="half" idx="10"/>
          </p:nvPr>
        </p:nvSpPr>
        <p:spPr/>
        <p:txBody>
          <a:bodyPr/>
          <a:lstStyle/>
          <a:p>
            <a:fld id="{5E49ACAD-2A43-4ADF-ABAB-945EB7EF18B6}" type="datetimeFigureOut">
              <a:rPr lang="en-GB" smtClean="0"/>
              <a:t>30/06/2026</a:t>
            </a:fld>
            <a:endParaRPr lang="en-GB"/>
          </a:p>
        </p:txBody>
      </p:sp>
      <p:sp>
        <p:nvSpPr>
          <p:cNvPr id="3" name="Footer Placeholder 2">
            <a:extLst>
              <a:ext uri="{FF2B5EF4-FFF2-40B4-BE49-F238E27FC236}">
                <a16:creationId xmlns:a16="http://schemas.microsoft.com/office/drawing/2014/main" id="{73D6B9B5-EFF3-88D4-D37B-2F62F417868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3E85AC2-9195-7BDE-6AE2-022C75D53EF4}"/>
              </a:ext>
            </a:extLst>
          </p:cNvPr>
          <p:cNvSpPr>
            <a:spLocks noGrp="1"/>
          </p:cNvSpPr>
          <p:nvPr>
            <p:ph type="sldNum" sz="quarter" idx="12"/>
          </p:nvPr>
        </p:nvSpPr>
        <p:spPr/>
        <p:txBody>
          <a:bodyPr/>
          <a:lstStyle/>
          <a:p>
            <a:fld id="{6BF74344-096C-4C5D-87EA-D77B6D8C7DF7}" type="slidenum">
              <a:rPr lang="en-GB" smtClean="0"/>
              <a:t>‹#›</a:t>
            </a:fld>
            <a:endParaRPr lang="en-GB"/>
          </a:p>
        </p:txBody>
      </p:sp>
    </p:spTree>
    <p:extLst>
      <p:ext uri="{BB962C8B-B14F-4D97-AF65-F5344CB8AC3E}">
        <p14:creationId xmlns:p14="http://schemas.microsoft.com/office/powerpoint/2010/main" val="3125224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5032A-E1B5-AE69-0005-2497CEE3EC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6B07FB6-9E53-3BC7-2BB3-2F92F6BE99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B3AB9F9-1137-1955-DB6D-7CDAF3E4A5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ECD729-1806-3987-A9B3-D37FAB1D5C5F}"/>
              </a:ext>
            </a:extLst>
          </p:cNvPr>
          <p:cNvSpPr>
            <a:spLocks noGrp="1"/>
          </p:cNvSpPr>
          <p:nvPr>
            <p:ph type="dt" sz="half" idx="10"/>
          </p:nvPr>
        </p:nvSpPr>
        <p:spPr/>
        <p:txBody>
          <a:bodyPr/>
          <a:lstStyle/>
          <a:p>
            <a:fld id="{5E49ACAD-2A43-4ADF-ABAB-945EB7EF18B6}" type="datetimeFigureOut">
              <a:rPr lang="en-GB" smtClean="0"/>
              <a:t>30/06/2026</a:t>
            </a:fld>
            <a:endParaRPr lang="en-GB"/>
          </a:p>
        </p:txBody>
      </p:sp>
      <p:sp>
        <p:nvSpPr>
          <p:cNvPr id="6" name="Footer Placeholder 5">
            <a:extLst>
              <a:ext uri="{FF2B5EF4-FFF2-40B4-BE49-F238E27FC236}">
                <a16:creationId xmlns:a16="http://schemas.microsoft.com/office/drawing/2014/main" id="{6D98C09B-E87D-6355-A793-EA659803BD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BA0841-8EED-43D0-CC56-1C36C245A295}"/>
              </a:ext>
            </a:extLst>
          </p:cNvPr>
          <p:cNvSpPr>
            <a:spLocks noGrp="1"/>
          </p:cNvSpPr>
          <p:nvPr>
            <p:ph type="sldNum" sz="quarter" idx="12"/>
          </p:nvPr>
        </p:nvSpPr>
        <p:spPr/>
        <p:txBody>
          <a:bodyPr/>
          <a:lstStyle/>
          <a:p>
            <a:fld id="{6BF74344-096C-4C5D-87EA-D77B6D8C7DF7}" type="slidenum">
              <a:rPr lang="en-GB" smtClean="0"/>
              <a:t>‹#›</a:t>
            </a:fld>
            <a:endParaRPr lang="en-GB"/>
          </a:p>
        </p:txBody>
      </p:sp>
    </p:spTree>
    <p:extLst>
      <p:ext uri="{BB962C8B-B14F-4D97-AF65-F5344CB8AC3E}">
        <p14:creationId xmlns:p14="http://schemas.microsoft.com/office/powerpoint/2010/main" val="1536428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3AC2C-6570-FF5F-2000-878D5BB3D3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48F41F7-9A36-C91D-0470-0D26F19220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E9A525C-9431-E59B-CEF9-18E853A501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624407-C653-7496-8A03-14497F157286}"/>
              </a:ext>
            </a:extLst>
          </p:cNvPr>
          <p:cNvSpPr>
            <a:spLocks noGrp="1"/>
          </p:cNvSpPr>
          <p:nvPr>
            <p:ph type="dt" sz="half" idx="10"/>
          </p:nvPr>
        </p:nvSpPr>
        <p:spPr/>
        <p:txBody>
          <a:bodyPr/>
          <a:lstStyle/>
          <a:p>
            <a:fld id="{5E49ACAD-2A43-4ADF-ABAB-945EB7EF18B6}" type="datetimeFigureOut">
              <a:rPr lang="en-GB" smtClean="0"/>
              <a:t>30/06/2026</a:t>
            </a:fld>
            <a:endParaRPr lang="en-GB"/>
          </a:p>
        </p:txBody>
      </p:sp>
      <p:sp>
        <p:nvSpPr>
          <p:cNvPr id="6" name="Footer Placeholder 5">
            <a:extLst>
              <a:ext uri="{FF2B5EF4-FFF2-40B4-BE49-F238E27FC236}">
                <a16:creationId xmlns:a16="http://schemas.microsoft.com/office/drawing/2014/main" id="{29DA1422-0758-7247-434E-38F17BB04F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19AE990-493E-EF47-100D-3947555D05F5}"/>
              </a:ext>
            </a:extLst>
          </p:cNvPr>
          <p:cNvSpPr>
            <a:spLocks noGrp="1"/>
          </p:cNvSpPr>
          <p:nvPr>
            <p:ph type="sldNum" sz="quarter" idx="12"/>
          </p:nvPr>
        </p:nvSpPr>
        <p:spPr/>
        <p:txBody>
          <a:bodyPr/>
          <a:lstStyle/>
          <a:p>
            <a:fld id="{6BF74344-096C-4C5D-87EA-D77B6D8C7DF7}" type="slidenum">
              <a:rPr lang="en-GB" smtClean="0"/>
              <a:t>‹#›</a:t>
            </a:fld>
            <a:endParaRPr lang="en-GB"/>
          </a:p>
        </p:txBody>
      </p:sp>
    </p:spTree>
    <p:extLst>
      <p:ext uri="{BB962C8B-B14F-4D97-AF65-F5344CB8AC3E}">
        <p14:creationId xmlns:p14="http://schemas.microsoft.com/office/powerpoint/2010/main" val="1258633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69D9FD-96B9-9016-A428-451D55F963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469B96A-FBF2-6399-A3A1-66597412F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7FAF1F-E73E-7A72-16CF-94023F06B2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E49ACAD-2A43-4ADF-ABAB-945EB7EF18B6}" type="datetimeFigureOut">
              <a:rPr lang="en-GB" smtClean="0"/>
              <a:t>30/06/2026</a:t>
            </a:fld>
            <a:endParaRPr lang="en-GB"/>
          </a:p>
        </p:txBody>
      </p:sp>
      <p:sp>
        <p:nvSpPr>
          <p:cNvPr id="5" name="Footer Placeholder 4">
            <a:extLst>
              <a:ext uri="{FF2B5EF4-FFF2-40B4-BE49-F238E27FC236}">
                <a16:creationId xmlns:a16="http://schemas.microsoft.com/office/drawing/2014/main" id="{F0CCA18F-8427-1AAA-1454-1C5EB635F3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6968C17-FE86-8891-4FBA-902D72C8E7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F74344-096C-4C5D-87EA-D77B6D8C7DF7}" type="slidenum">
              <a:rPr lang="en-GB" smtClean="0"/>
              <a:t>‹#›</a:t>
            </a:fld>
            <a:endParaRPr lang="en-GB"/>
          </a:p>
        </p:txBody>
      </p:sp>
    </p:spTree>
    <p:extLst>
      <p:ext uri="{BB962C8B-B14F-4D97-AF65-F5344CB8AC3E}">
        <p14:creationId xmlns:p14="http://schemas.microsoft.com/office/powerpoint/2010/main" val="1976359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9.xml"/><Relationship Id="rId5" Type="http://schemas.openxmlformats.org/officeDocument/2006/relationships/slide" Target="slide8.xml"/><Relationship Id="rId4" Type="http://schemas.openxmlformats.org/officeDocument/2006/relationships/slide" Target="slide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hyperlink" Target="https://www.england.nhs.uk/statistics/statistical-work-areas/community-health-services-waiting-lists/"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www.england.nhs.uk/statistics/statistical-work-areas/community-health-services-waiting-lists/" TargetMode="External"/><Relationship Id="rId2" Type="http://schemas.openxmlformats.org/officeDocument/2006/relationships/hyperlink" Target="https://app.powerbi.com/groups/me/apps/a223275a-04b9-485c-b174-912b7ce7b5bf/reports/697afff7-0d0f-48d6-b2a8-30f90bbb5000/f98acb309a66088010ea?ctid=b7a2ec96-1f25-4ba8-b4e2-019abc93697f&amp;experience=power-bi"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hyperlink" Target="https://www.england.nhs.uk/statistics/statistical-work-areas/community-health-services-waiting-lists/"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s://files.digital.nhs.uk/10/9FE63C/Indicator%20Specification%20-%20Compendium%20%2B%20NHSOF%203b%20Readmissions%20%28Main%29%20-%20I02040%20v5.0.pdf" TargetMode="External"/><Relationship Id="rId2" Type="http://schemas.openxmlformats.org/officeDocument/2006/relationships/hyperlink" Target="https://digital.nhs.uk/data-and-information/publications/statistical/compendium-emergency-readmissions/current"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65C7E-06D6-2931-3DAC-3866C1DECCC6}"/>
              </a:ext>
            </a:extLst>
          </p:cNvPr>
          <p:cNvSpPr>
            <a:spLocks noGrp="1"/>
          </p:cNvSpPr>
          <p:nvPr>
            <p:ph type="ctrTitle"/>
          </p:nvPr>
        </p:nvSpPr>
        <p:spPr>
          <a:xfrm>
            <a:off x="921639" y="2116392"/>
            <a:ext cx="10136886" cy="2387600"/>
          </a:xfrm>
        </p:spPr>
        <p:txBody>
          <a:bodyPr>
            <a:noAutofit/>
          </a:bodyPr>
          <a:lstStyle/>
          <a:p>
            <a:pPr algn="l"/>
            <a:r>
              <a:rPr lang="en-GB" sz="4400" b="1" dirty="0"/>
              <a:t>2026/27 NHS Oversight Framework(NOF)</a:t>
            </a:r>
            <a:br>
              <a:rPr lang="en-GB" sz="4400" b="1" dirty="0"/>
            </a:br>
            <a:br>
              <a:rPr lang="en-GB" sz="4400" b="1" dirty="0"/>
            </a:br>
            <a:r>
              <a:rPr lang="en-GB" sz="4400" b="1" dirty="0"/>
              <a:t>Community Health Services Metrics</a:t>
            </a:r>
            <a:br>
              <a:rPr lang="en-GB" sz="4400" b="1" dirty="0"/>
            </a:br>
            <a:endParaRPr lang="en-GB" sz="4400" b="1" dirty="0"/>
          </a:p>
        </p:txBody>
      </p:sp>
      <p:pic>
        <p:nvPicPr>
          <p:cNvPr id="3" name="Picture 2">
            <a:extLst>
              <a:ext uri="{FF2B5EF4-FFF2-40B4-BE49-F238E27FC236}">
                <a16:creationId xmlns:a16="http://schemas.microsoft.com/office/drawing/2014/main" id="{32E3DD96-EDB8-8899-7A29-865F8066013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276347" y="121817"/>
            <a:ext cx="2788780" cy="1350587"/>
          </a:xfrm>
          <a:prstGeom prst="rect">
            <a:avLst/>
          </a:prstGeom>
        </p:spPr>
      </p:pic>
      <p:pic>
        <p:nvPicPr>
          <p:cNvPr id="4" name="Picture 3">
            <a:extLst>
              <a:ext uri="{FF2B5EF4-FFF2-40B4-BE49-F238E27FC236}">
                <a16:creationId xmlns:a16="http://schemas.microsoft.com/office/drawing/2014/main" id="{0291A052-AB9D-8E39-9ACE-B1EA96D5921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4796601"/>
            <a:ext cx="12192000" cy="2061400"/>
          </a:xfrm>
          <a:prstGeom prst="rect">
            <a:avLst/>
          </a:prstGeom>
        </p:spPr>
      </p:pic>
    </p:spTree>
    <p:extLst>
      <p:ext uri="{BB962C8B-B14F-4D97-AF65-F5344CB8AC3E}">
        <p14:creationId xmlns:p14="http://schemas.microsoft.com/office/powerpoint/2010/main" val="3406277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D33E0-D587-7A9B-C247-12684EE063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0C253B-03AB-72C0-D00D-52168BF42650}"/>
              </a:ext>
            </a:extLst>
          </p:cNvPr>
          <p:cNvSpPr>
            <a:spLocks noGrp="1"/>
          </p:cNvSpPr>
          <p:nvPr>
            <p:ph type="title"/>
          </p:nvPr>
        </p:nvSpPr>
        <p:spPr>
          <a:xfrm>
            <a:off x="664464" y="484632"/>
            <a:ext cx="9759696" cy="1761184"/>
          </a:xfrm>
        </p:spPr>
        <p:txBody>
          <a:bodyPr>
            <a:noAutofit/>
          </a:bodyPr>
          <a:lstStyle/>
          <a:p>
            <a:r>
              <a:rPr lang="en-GB" sz="2400" dirty="0">
                <a:latin typeface="Aptos Display" panose="020B0004020202020204" pitchFamily="34" charset="0"/>
              </a:rPr>
              <a:t>There are corporate measure the services need to be reporting on.</a:t>
            </a:r>
            <a:br>
              <a:rPr lang="en-GB" sz="2400" dirty="0">
                <a:latin typeface="Aptos Display" panose="020B0004020202020204" pitchFamily="34" charset="0"/>
              </a:rPr>
            </a:br>
            <a:br>
              <a:rPr lang="en-GB" sz="2400" dirty="0">
                <a:latin typeface="Aptos Display" panose="020B0004020202020204" pitchFamily="34" charset="0"/>
              </a:rPr>
            </a:br>
            <a:r>
              <a:rPr lang="en-GB" sz="2400" dirty="0">
                <a:latin typeface="Aptos Display" panose="020B0004020202020204" pitchFamily="34" charset="0"/>
              </a:rPr>
              <a:t>Please see Corporate measures pack: LINK</a:t>
            </a:r>
          </a:p>
        </p:txBody>
      </p:sp>
      <p:pic>
        <p:nvPicPr>
          <p:cNvPr id="3" name="Picture 2">
            <a:extLst>
              <a:ext uri="{FF2B5EF4-FFF2-40B4-BE49-F238E27FC236}">
                <a16:creationId xmlns:a16="http://schemas.microsoft.com/office/drawing/2014/main" id="{25163144-94F8-2E27-3D2D-5F678036C15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4796601"/>
            <a:ext cx="12192000" cy="2061400"/>
          </a:xfrm>
          <a:prstGeom prst="rect">
            <a:avLst/>
          </a:prstGeom>
        </p:spPr>
      </p:pic>
    </p:spTree>
    <p:extLst>
      <p:ext uri="{BB962C8B-B14F-4D97-AF65-F5344CB8AC3E}">
        <p14:creationId xmlns:p14="http://schemas.microsoft.com/office/powerpoint/2010/main" val="232749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289A7-35BF-D89D-05A1-8A5BBA524365}"/>
              </a:ext>
            </a:extLst>
          </p:cNvPr>
          <p:cNvSpPr>
            <a:spLocks noGrp="1"/>
          </p:cNvSpPr>
          <p:nvPr>
            <p:ph type="title"/>
          </p:nvPr>
        </p:nvSpPr>
        <p:spPr/>
        <p:txBody>
          <a:bodyPr/>
          <a:lstStyle/>
          <a:p>
            <a:r>
              <a:rPr lang="en-GB" b="1" dirty="0"/>
              <a:t>Contents:</a:t>
            </a:r>
          </a:p>
        </p:txBody>
      </p:sp>
      <p:sp>
        <p:nvSpPr>
          <p:cNvPr id="3" name="Content Placeholder 2">
            <a:extLst>
              <a:ext uri="{FF2B5EF4-FFF2-40B4-BE49-F238E27FC236}">
                <a16:creationId xmlns:a16="http://schemas.microsoft.com/office/drawing/2014/main" id="{B799868F-2159-503F-EB3E-302D439BACB9}"/>
              </a:ext>
            </a:extLst>
          </p:cNvPr>
          <p:cNvSpPr>
            <a:spLocks noGrp="1"/>
          </p:cNvSpPr>
          <p:nvPr>
            <p:ph idx="1"/>
          </p:nvPr>
        </p:nvSpPr>
        <p:spPr>
          <a:xfrm>
            <a:off x="493294" y="1813593"/>
            <a:ext cx="11205411" cy="4351338"/>
          </a:xfrm>
        </p:spPr>
        <p:txBody>
          <a:bodyPr>
            <a:normAutofit fontScale="70000" lnSpcReduction="20000"/>
          </a:bodyPr>
          <a:lstStyle/>
          <a:p>
            <a:pPr marL="0" indent="0">
              <a:buNone/>
            </a:pPr>
            <a:r>
              <a:rPr lang="en-GB" b="1" dirty="0"/>
              <a:t>Scored metrics</a:t>
            </a:r>
            <a:br>
              <a:rPr lang="en-GB" dirty="0"/>
            </a:br>
            <a:r>
              <a:rPr lang="en-GB" dirty="0"/>
              <a:t> </a:t>
            </a:r>
          </a:p>
          <a:p>
            <a:pPr marL="514350" indent="-514350">
              <a:buFont typeface="+mj-lt"/>
              <a:buAutoNum type="arabicPeriod"/>
            </a:pPr>
            <a:r>
              <a:rPr lang="en-GB" dirty="0">
                <a:hlinkClick r:id="rId2" action="ppaction://hlinksldjump"/>
              </a:rPr>
              <a:t>Percentage of cases where a patient is waiting more than 52 weeks for community treatment</a:t>
            </a:r>
            <a:br>
              <a:rPr lang="en-GB" dirty="0"/>
            </a:br>
            <a:endParaRPr lang="en-GB" dirty="0"/>
          </a:p>
          <a:p>
            <a:pPr marL="514350" indent="-514350">
              <a:buFont typeface="+mj-lt"/>
              <a:buAutoNum type="arabicPeriod"/>
            </a:pPr>
            <a:r>
              <a:rPr lang="en-GB" dirty="0">
                <a:hlinkClick r:id="rId3" action="ppaction://hlinksldjump"/>
              </a:rPr>
              <a:t>Percentage of cases where a patient is waiting less than 18 weeks for community treatment</a:t>
            </a:r>
            <a:br>
              <a:rPr lang="en-GB" dirty="0"/>
            </a:br>
            <a:endParaRPr lang="en-GB" dirty="0"/>
          </a:p>
          <a:p>
            <a:pPr marL="514350" indent="-514350">
              <a:buFont typeface="+mj-lt"/>
              <a:buAutoNum type="arabicPeriod"/>
            </a:pPr>
            <a:r>
              <a:rPr lang="en-GB" dirty="0">
                <a:hlinkClick r:id="rId4" action="ppaction://hlinksldjump"/>
              </a:rPr>
              <a:t>Percentage of intermediate care beds occupied by patient without criteria to reside</a:t>
            </a:r>
            <a:br>
              <a:rPr lang="en-GB" dirty="0"/>
            </a:br>
            <a:endParaRPr lang="en-GB" dirty="0"/>
          </a:p>
          <a:p>
            <a:pPr marL="0" indent="0">
              <a:buNone/>
            </a:pPr>
            <a:r>
              <a:rPr lang="en-GB" b="1" dirty="0"/>
              <a:t>Contextual metrics</a:t>
            </a:r>
            <a:br>
              <a:rPr lang="en-GB" b="1" dirty="0"/>
            </a:br>
            <a:endParaRPr lang="en-GB" b="1" dirty="0"/>
          </a:p>
          <a:p>
            <a:pPr marL="514350" indent="-514350">
              <a:buFont typeface="+mj-lt"/>
              <a:buAutoNum type="arabicPeriod"/>
            </a:pPr>
            <a:r>
              <a:rPr lang="en-GB" dirty="0">
                <a:hlinkClick r:id="rId5" action="ppaction://hlinksldjump"/>
              </a:rPr>
              <a:t>Percentage of patients readmitted within 30 days of discharge – comparative band</a:t>
            </a:r>
            <a:br>
              <a:rPr lang="en-GB" dirty="0"/>
            </a:br>
            <a:endParaRPr lang="en-GB" dirty="0"/>
          </a:p>
          <a:p>
            <a:pPr marL="514350" indent="-514350">
              <a:buFont typeface="+mj-lt"/>
              <a:buAutoNum type="arabicPeriod"/>
            </a:pPr>
            <a:r>
              <a:rPr lang="en-GB" dirty="0">
                <a:hlinkClick r:id="rId6" action="ppaction://hlinksldjump"/>
              </a:rPr>
              <a:t>Percentage of hospital spells with at least one new pressure ulcer diagnosis of grade 3 or 4</a:t>
            </a:r>
            <a:br>
              <a:rPr lang="en-GB" dirty="0"/>
            </a:br>
            <a:endParaRPr lang="en-GB" dirty="0"/>
          </a:p>
          <a:p>
            <a:endParaRPr lang="en-GB" dirty="0"/>
          </a:p>
        </p:txBody>
      </p:sp>
    </p:spTree>
    <p:extLst>
      <p:ext uri="{BB962C8B-B14F-4D97-AF65-F5344CB8AC3E}">
        <p14:creationId xmlns:p14="http://schemas.microsoft.com/office/powerpoint/2010/main" val="1071545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2E9BB-EDF9-2BB0-F80B-ABAB48717900}"/>
              </a:ext>
            </a:extLst>
          </p:cNvPr>
          <p:cNvSpPr>
            <a:spLocks noGrp="1"/>
          </p:cNvSpPr>
          <p:nvPr>
            <p:ph type="title"/>
          </p:nvPr>
        </p:nvSpPr>
        <p:spPr>
          <a:xfrm>
            <a:off x="6410793" y="3429000"/>
            <a:ext cx="5607091" cy="1761184"/>
          </a:xfrm>
        </p:spPr>
        <p:txBody>
          <a:bodyPr>
            <a:normAutofit/>
          </a:bodyPr>
          <a:lstStyle/>
          <a:p>
            <a:pPr algn="r"/>
            <a:r>
              <a:rPr lang="en-GB" sz="4800" dirty="0"/>
              <a:t>Scored metrics </a:t>
            </a:r>
          </a:p>
        </p:txBody>
      </p:sp>
      <p:pic>
        <p:nvPicPr>
          <p:cNvPr id="3" name="Picture 2">
            <a:extLst>
              <a:ext uri="{FF2B5EF4-FFF2-40B4-BE49-F238E27FC236}">
                <a16:creationId xmlns:a16="http://schemas.microsoft.com/office/drawing/2014/main" id="{2A9A631C-1E92-4808-E2C3-4F9F0F56678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4796601"/>
            <a:ext cx="12192000" cy="2061400"/>
          </a:xfrm>
          <a:prstGeom prst="rect">
            <a:avLst/>
          </a:prstGeom>
        </p:spPr>
      </p:pic>
    </p:spTree>
    <p:extLst>
      <p:ext uri="{BB962C8B-B14F-4D97-AF65-F5344CB8AC3E}">
        <p14:creationId xmlns:p14="http://schemas.microsoft.com/office/powerpoint/2010/main" val="906964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AECA0-128B-7812-BD24-0DAE11BFC4C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07836A2-642F-59A9-5508-89A92A1337AF}"/>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B727ACFE-3CDB-65C5-AD57-E746CAB67AAC}"/>
              </a:ext>
            </a:extLst>
          </p:cNvPr>
          <p:cNvSpPr>
            <a:spLocks noGrp="1"/>
          </p:cNvSpPr>
          <p:nvPr>
            <p:ph type="title"/>
          </p:nvPr>
        </p:nvSpPr>
        <p:spPr>
          <a:xfrm>
            <a:off x="393923" y="432000"/>
            <a:ext cx="11404154" cy="865186"/>
          </a:xfrm>
        </p:spPr>
        <p:txBody>
          <a:bodyPr>
            <a:normAutofit fontScale="90000"/>
          </a:bodyPr>
          <a:lstStyle/>
          <a:p>
            <a:r>
              <a:rPr lang="en-GB" sz="2800" dirty="0">
                <a:solidFill>
                  <a:srgbClr val="000000"/>
                </a:solidFill>
                <a:ea typeface="Aptos" panose="020B0004020202020204" pitchFamily="34" charset="0"/>
                <a:cs typeface="Aptos" panose="020B0004020202020204" pitchFamily="34" charset="0"/>
              </a:rPr>
              <a:t>Percentage of cases where a patient is waiting more than 52 weeks for community treatment</a:t>
            </a:r>
            <a:br>
              <a:rPr lang="en-GB" sz="2800" dirty="0">
                <a:solidFill>
                  <a:srgbClr val="000000"/>
                </a:solidFill>
                <a:ea typeface="Aptos" panose="020B0004020202020204" pitchFamily="34" charset="0"/>
                <a:cs typeface="Aptos" panose="020B0004020202020204" pitchFamily="34" charset="0"/>
              </a:rPr>
            </a:br>
            <a:endParaRPr lang="en-GB" sz="28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CAA38E95-753C-9355-0A7D-7A5546BAB818}"/>
              </a:ext>
            </a:extLst>
          </p:cNvPr>
          <p:cNvGraphicFramePr>
            <a:graphicFrameLocks noGrp="1"/>
          </p:cNvGraphicFramePr>
          <p:nvPr>
            <p:ph idx="1"/>
            <p:extLst>
              <p:ext uri="{D42A27DB-BD31-4B8C-83A1-F6EECF244321}">
                <p14:modId xmlns:p14="http://schemas.microsoft.com/office/powerpoint/2010/main" val="1244329641"/>
              </p:ext>
            </p:extLst>
          </p:nvPr>
        </p:nvGraphicFramePr>
        <p:xfrm>
          <a:off x="542415" y="2108289"/>
          <a:ext cx="11183323" cy="4231264"/>
        </p:xfrm>
        <a:graphic>
          <a:graphicData uri="http://schemas.openxmlformats.org/drawingml/2006/table">
            <a:tbl>
              <a:tblPr firstRow="1" firstCol="1" bandRow="1">
                <a:tableStyleId>{2D5ABB26-0587-4C30-8999-92F81FD0307C}</a:tableStyleId>
              </a:tblPr>
              <a:tblGrid>
                <a:gridCol w="2729438">
                  <a:extLst>
                    <a:ext uri="{9D8B030D-6E8A-4147-A177-3AD203B41FA5}">
                      <a16:colId xmlns:a16="http://schemas.microsoft.com/office/drawing/2014/main" val="2347316372"/>
                    </a:ext>
                  </a:extLst>
                </a:gridCol>
                <a:gridCol w="8453885">
                  <a:extLst>
                    <a:ext uri="{9D8B030D-6E8A-4147-A177-3AD203B41FA5}">
                      <a16:colId xmlns:a16="http://schemas.microsoft.com/office/drawing/2014/main" val="555863811"/>
                    </a:ext>
                  </a:extLst>
                </a:gridCol>
              </a:tblGrid>
              <a:tr h="160092">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Percentage of cases where a patient is waiting more than 52 weeks for community treatment</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00" dirty="0">
                          <a:solidFill>
                            <a:srgbClr val="000000"/>
                          </a:solidFill>
                          <a:effectLst/>
                          <a:latin typeface="+mj-lt"/>
                          <a:ea typeface="Aptos" panose="020B0004020202020204" pitchFamily="34" charset="0"/>
                          <a:cs typeface="Times New Roman" panose="02020603050405020304" pitchFamily="18" charset="0"/>
                        </a:rPr>
                        <a:t>Community trusts</a:t>
                      </a: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Quarterly - latest month in the period</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431070">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5529960"/>
                  </a:ext>
                </a:extLst>
              </a:tr>
              <a:tr h="431070">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dirty="0">
                          <a:hlinkClick r:id="rId2"/>
                        </a:rPr>
                        <a:t>Statistics » Community health services waiting lists</a:t>
                      </a: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920959">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Metric methodology</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Numerator: Sum total of patients on the community waiting list for over 52 weeks</a:t>
                      </a:r>
                    </a:p>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Denominator: Sum total of patients on the community waiting list for all time periods</a:t>
                      </a:r>
                    </a:p>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Calculation: Numerator as a percentage of denominator</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59846">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Lower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870077">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b="0" kern="1200" dirty="0">
                          <a:solidFill>
                            <a:schemeClr val="tx1"/>
                          </a:solidFill>
                          <a:effectLst/>
                          <a:latin typeface="+mn-lt"/>
                          <a:ea typeface="+mn-ea"/>
                          <a:cs typeface="+mn-cs"/>
                        </a:rPr>
                        <a:t>Organisations are scored between 1.00 and 4.00 based on absolute % value ranked high to low (lower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5B4A3535-91BF-A910-FE8C-06CEAB7CDE3C}"/>
              </a:ext>
            </a:extLst>
          </p:cNvPr>
          <p:cNvSpPr txBox="1"/>
          <p:nvPr/>
        </p:nvSpPr>
        <p:spPr>
          <a:xfrm>
            <a:off x="355846" y="1192519"/>
            <a:ext cx="11785158" cy="830997"/>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dirty="0"/>
              <a:t>The NHS is seeking to reduce excessive waiting times, this measure ensures that long community waits are considered</a:t>
            </a:r>
          </a:p>
          <a:p>
            <a:r>
              <a:rPr lang="en-GB" dirty="0"/>
              <a:t>alongside RTT waits</a:t>
            </a:r>
            <a:endParaRPr lang="en-GB" sz="1200" dirty="0">
              <a:solidFill>
                <a:srgbClr val="000000"/>
              </a:solidFill>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0226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CC4FC-BF53-DA20-F4E5-C43F3C5EDDF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223C7BF-8CDE-BCDD-523A-2C2050C2CD2E}"/>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A4CA77E7-8C0A-54D7-2687-E99BCEEC2D9E}"/>
              </a:ext>
            </a:extLst>
          </p:cNvPr>
          <p:cNvSpPr>
            <a:spLocks noGrp="1"/>
          </p:cNvSpPr>
          <p:nvPr>
            <p:ph type="title"/>
          </p:nvPr>
        </p:nvSpPr>
        <p:spPr>
          <a:xfrm>
            <a:off x="432000" y="432000"/>
            <a:ext cx="11404154" cy="865186"/>
          </a:xfrm>
        </p:spPr>
        <p:txBody>
          <a:bodyPr>
            <a:normAutofit fontScale="90000"/>
          </a:bodyPr>
          <a:lstStyle/>
          <a:p>
            <a:r>
              <a:rPr lang="en-GB" sz="2800" dirty="0">
                <a:solidFill>
                  <a:srgbClr val="000000"/>
                </a:solidFill>
                <a:ea typeface="Aptos" panose="020B0004020202020204" pitchFamily="34" charset="0"/>
                <a:cs typeface="Aptos" panose="020B0004020202020204" pitchFamily="34" charset="0"/>
              </a:rPr>
              <a:t>Percentage of cases where a patient is waiting less than 18 weeks for community treatment</a:t>
            </a:r>
            <a:br>
              <a:rPr lang="en-GB" sz="2800" dirty="0">
                <a:solidFill>
                  <a:srgbClr val="000000"/>
                </a:solidFill>
                <a:ea typeface="Aptos" panose="020B0004020202020204" pitchFamily="34" charset="0"/>
                <a:cs typeface="Aptos" panose="020B0004020202020204" pitchFamily="34" charset="0"/>
              </a:rPr>
            </a:br>
            <a:endParaRPr lang="en-GB" sz="28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DC3B518F-45EA-E77D-2638-EC9887A40E9F}"/>
              </a:ext>
            </a:extLst>
          </p:cNvPr>
          <p:cNvGraphicFramePr>
            <a:graphicFrameLocks noGrp="1"/>
          </p:cNvGraphicFramePr>
          <p:nvPr>
            <p:ph idx="1"/>
            <p:extLst>
              <p:ext uri="{D42A27DB-BD31-4B8C-83A1-F6EECF244321}">
                <p14:modId xmlns:p14="http://schemas.microsoft.com/office/powerpoint/2010/main" val="925324334"/>
              </p:ext>
            </p:extLst>
          </p:nvPr>
        </p:nvGraphicFramePr>
        <p:xfrm>
          <a:off x="542415" y="2108289"/>
          <a:ext cx="11183323" cy="4651888"/>
        </p:xfrm>
        <a:graphic>
          <a:graphicData uri="http://schemas.openxmlformats.org/drawingml/2006/table">
            <a:tbl>
              <a:tblPr firstRow="1" firstCol="1" bandRow="1">
                <a:tableStyleId>{2D5ABB26-0587-4C30-8999-92F81FD0307C}</a:tableStyleId>
              </a:tblPr>
              <a:tblGrid>
                <a:gridCol w="2729438">
                  <a:extLst>
                    <a:ext uri="{9D8B030D-6E8A-4147-A177-3AD203B41FA5}">
                      <a16:colId xmlns:a16="http://schemas.microsoft.com/office/drawing/2014/main" val="2347316372"/>
                    </a:ext>
                  </a:extLst>
                </a:gridCol>
                <a:gridCol w="8453885">
                  <a:extLst>
                    <a:ext uri="{9D8B030D-6E8A-4147-A177-3AD203B41FA5}">
                      <a16:colId xmlns:a16="http://schemas.microsoft.com/office/drawing/2014/main" val="555863811"/>
                    </a:ext>
                  </a:extLst>
                </a:gridCol>
              </a:tblGrid>
              <a:tr h="160092">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Percentage of cases where a patient is waiting less than 18 weeks</a:t>
                      </a:r>
                    </a:p>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for community treatment</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00" dirty="0">
                          <a:solidFill>
                            <a:srgbClr val="000000"/>
                          </a:solidFill>
                          <a:effectLst/>
                          <a:latin typeface="+mj-lt"/>
                          <a:ea typeface="Aptos" panose="020B0004020202020204" pitchFamily="34" charset="0"/>
                          <a:cs typeface="Times New Roman" panose="02020603050405020304" pitchFamily="18" charset="0"/>
                        </a:rPr>
                        <a:t>Community trusts</a:t>
                      </a: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Quarterly - latest month in the period</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431070">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nSpc>
                          <a:spcPct val="114999"/>
                        </a:lnSpc>
                        <a:spcAft>
                          <a:spcPts val="800"/>
                        </a:spcAft>
                        <a:buNone/>
                      </a:pPr>
                      <a:r>
                        <a:rPr lang="en-GB" sz="1200" b="0" i="0" u="none" strike="noStrike" kern="100" noProof="0" dirty="0">
                          <a:effectLst/>
                          <a:hlinkClick r:id="rId2"/>
                        </a:rPr>
                        <a:t>CHS - Community - Idw Flow - Power BI</a:t>
                      </a:r>
                      <a:r>
                        <a:rPr lang="en-GB" sz="1200" b="0" i="0" u="none" strike="noStrike" kern="100" noProof="0" dirty="0">
                          <a:effectLst/>
                        </a:rPr>
                        <a:t> </a:t>
                      </a:r>
                      <a:r>
                        <a:rPr lang="en-GB" sz="1200" b="0" i="0" u="none" strike="noStrike" kern="100" noProof="0">
                          <a:solidFill>
                            <a:srgbClr val="FF0000"/>
                          </a:solidFill>
                          <a:effectLst/>
                        </a:rPr>
                        <a:t>(Less than 18 weeks to be developed)</a:t>
                      </a:r>
                      <a:endParaRPr lang="en-US">
                        <a:solidFill>
                          <a:srgbClr val="FF0000"/>
                        </a:solidFill>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46190883"/>
                  </a:ext>
                </a:extLst>
              </a:tr>
              <a:tr h="431070">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dirty="0">
                          <a:hlinkClick r:id="rId3"/>
                        </a:rPr>
                        <a:t>Statistics » Community health services waiting lists</a:t>
                      </a: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920959">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Metric methodology</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Numerator: Sum total of patients on the community waiting list for  between 0 and 1 weeks, 1 and 2 weeks, 2 and 4 weeks, 4 and 12 weeks and 12 and 18 weeks</a:t>
                      </a:r>
                      <a:br>
                        <a:rPr lang="en-GB" sz="1200" kern="100" dirty="0">
                          <a:effectLst/>
                          <a:latin typeface="+mj-lt"/>
                          <a:ea typeface="Aptos" panose="020B0004020202020204" pitchFamily="34" charset="0"/>
                          <a:cs typeface="Times New Roman" panose="02020603050405020304" pitchFamily="18" charset="0"/>
                        </a:rPr>
                      </a:br>
                      <a:r>
                        <a:rPr lang="en-GB" sz="1200" kern="100" dirty="0">
                          <a:effectLst/>
                          <a:latin typeface="+mj-lt"/>
                          <a:ea typeface="Aptos" panose="020B0004020202020204" pitchFamily="34" charset="0"/>
                          <a:cs typeface="Times New Roman" panose="02020603050405020304" pitchFamily="18" charset="0"/>
                        </a:rPr>
                        <a:t>Denominator: Sum total of patients on the community waiting list for all time periods</a:t>
                      </a:r>
                    </a:p>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Calculation: Numerator as a percentage of denominator</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59846">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870077">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b="0" kern="1200" dirty="0">
                          <a:solidFill>
                            <a:schemeClr val="tx1"/>
                          </a:solidFill>
                          <a:effectLst/>
                          <a:latin typeface="+mn-lt"/>
                          <a:ea typeface="+mn-ea"/>
                          <a:cs typeface="+mn-cs"/>
                        </a:rPr>
                        <a:t>Where an organisation’s value is at or above 78% they will score 1.00. All organisations with a value below 78% are scored evenly between 2.00 and 4.00 based on absolute percentage value ranked high to low</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D48C1A5C-0F3D-ECC4-C508-901CD121EC64}"/>
              </a:ext>
            </a:extLst>
          </p:cNvPr>
          <p:cNvSpPr txBox="1"/>
          <p:nvPr/>
        </p:nvSpPr>
        <p:spPr>
          <a:xfrm>
            <a:off x="355846" y="1192519"/>
            <a:ext cx="11785158" cy="830997"/>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dirty="0"/>
              <a:t>The Medium Term Planning Framework required that in 2026/27 at least 78% of community health service activity should be occurring within 18 weeks. This metric tracks delivery of that objective.</a:t>
            </a:r>
            <a:endParaRPr lang="en-GB" sz="1200" dirty="0">
              <a:solidFill>
                <a:srgbClr val="000000"/>
              </a:solidFill>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12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45D74-8BD8-979F-44BC-44999E7D6AC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8EF1BC6-540E-7898-F16C-661480B2ECBB}"/>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E53BD617-6FF3-7BA9-7BD4-65D9E0A0CA76}"/>
              </a:ext>
            </a:extLst>
          </p:cNvPr>
          <p:cNvSpPr>
            <a:spLocks noGrp="1"/>
          </p:cNvSpPr>
          <p:nvPr>
            <p:ph type="title"/>
          </p:nvPr>
        </p:nvSpPr>
        <p:spPr>
          <a:xfrm>
            <a:off x="432000" y="432000"/>
            <a:ext cx="11404154" cy="865186"/>
          </a:xfrm>
        </p:spPr>
        <p:txBody>
          <a:bodyPr>
            <a:normAutofit fontScale="90000"/>
          </a:bodyPr>
          <a:lstStyle/>
          <a:p>
            <a:r>
              <a:rPr lang="en-GB" sz="2800" dirty="0">
                <a:solidFill>
                  <a:srgbClr val="000000"/>
                </a:solidFill>
                <a:ea typeface="Aptos" panose="020B0004020202020204" pitchFamily="34" charset="0"/>
                <a:cs typeface="Aptos" panose="020B0004020202020204" pitchFamily="34" charset="0"/>
              </a:rPr>
              <a:t>Percentage of intermediate care beds occupied by patient without criteria to reside</a:t>
            </a:r>
            <a:br>
              <a:rPr lang="en-GB" sz="2800" dirty="0">
                <a:solidFill>
                  <a:srgbClr val="000000"/>
                </a:solidFill>
                <a:ea typeface="Aptos" panose="020B0004020202020204" pitchFamily="34" charset="0"/>
                <a:cs typeface="Aptos" panose="020B0004020202020204" pitchFamily="34" charset="0"/>
              </a:rPr>
            </a:br>
            <a:endParaRPr lang="en-GB" sz="2800" dirty="0">
              <a:ea typeface="Aptos" panose="020B0004020202020204" pitchFamily="34" charset="0"/>
              <a:cs typeface="Aptos" panose="020B0004020202020204" pitchFamily="34" charset="0"/>
            </a:endParaRPr>
          </a:p>
        </p:txBody>
      </p:sp>
      <p:sp>
        <p:nvSpPr>
          <p:cNvPr id="7" name="TextBox 6">
            <a:extLst>
              <a:ext uri="{FF2B5EF4-FFF2-40B4-BE49-F238E27FC236}">
                <a16:creationId xmlns:a16="http://schemas.microsoft.com/office/drawing/2014/main" id="{0D2FBEB7-E101-44C3-1EB0-F371F214860F}"/>
              </a:ext>
            </a:extLst>
          </p:cNvPr>
          <p:cNvSpPr txBox="1"/>
          <p:nvPr/>
        </p:nvSpPr>
        <p:spPr>
          <a:xfrm>
            <a:off x="355846" y="1192519"/>
            <a:ext cx="11785158" cy="646331"/>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solidFill>
                  <a:srgbClr val="000000"/>
                </a:solidFill>
                <a:latin typeface="Arial" panose="020B0604020202020204" pitchFamily="34" charset="0"/>
                <a:cs typeface="Arial" panose="020B0604020202020204" pitchFamily="34" charset="0"/>
              </a:rPr>
              <a:t>People occupying inpatient capacity without clinical need is a poor outcome for the patient as they risk deconditioning, it also prevents capacity being used for other patients who have greater need as well as placing additional cost pressures on the NHS. This metric will allow us to track the proportion of intermediate care capacity</a:t>
            </a:r>
          </a:p>
        </p:txBody>
      </p:sp>
      <p:graphicFrame>
        <p:nvGraphicFramePr>
          <p:cNvPr id="8" name="Content Placeholder 1">
            <a:extLst>
              <a:ext uri="{FF2B5EF4-FFF2-40B4-BE49-F238E27FC236}">
                <a16:creationId xmlns:a16="http://schemas.microsoft.com/office/drawing/2014/main" id="{00024F53-4A67-8EAD-E53F-91E51F3F1A6B}"/>
              </a:ext>
            </a:extLst>
          </p:cNvPr>
          <p:cNvGraphicFramePr>
            <a:graphicFrameLocks/>
          </p:cNvGraphicFramePr>
          <p:nvPr>
            <p:extLst>
              <p:ext uri="{D42A27DB-BD31-4B8C-83A1-F6EECF244321}">
                <p14:modId xmlns:p14="http://schemas.microsoft.com/office/powerpoint/2010/main" val="1754296744"/>
              </p:ext>
            </p:extLst>
          </p:nvPr>
        </p:nvGraphicFramePr>
        <p:xfrm>
          <a:off x="432000" y="1928951"/>
          <a:ext cx="11183323" cy="5065400"/>
        </p:xfrm>
        <a:graphic>
          <a:graphicData uri="http://schemas.openxmlformats.org/drawingml/2006/table">
            <a:tbl>
              <a:tblPr firstRow="1" firstCol="1" bandRow="1">
                <a:tableStyleId>{2D5ABB26-0587-4C30-8999-92F81FD0307C}</a:tableStyleId>
              </a:tblPr>
              <a:tblGrid>
                <a:gridCol w="2729438">
                  <a:extLst>
                    <a:ext uri="{9D8B030D-6E8A-4147-A177-3AD203B41FA5}">
                      <a16:colId xmlns:a16="http://schemas.microsoft.com/office/drawing/2014/main" val="2347316372"/>
                    </a:ext>
                  </a:extLst>
                </a:gridCol>
                <a:gridCol w="8453885">
                  <a:extLst>
                    <a:ext uri="{9D8B030D-6E8A-4147-A177-3AD203B41FA5}">
                      <a16:colId xmlns:a16="http://schemas.microsoft.com/office/drawing/2014/main" val="555863811"/>
                    </a:ext>
                  </a:extLst>
                </a:gridCol>
              </a:tblGrid>
              <a:tr h="160092">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267773">
                <a:tc>
                  <a:txBody>
                    <a:bodyPr/>
                    <a:lstStyle/>
                    <a:p>
                      <a:pPr>
                        <a:lnSpc>
                          <a:spcPct val="115000"/>
                        </a:lnSpc>
                        <a:spcAft>
                          <a:spcPts val="800"/>
                        </a:spcAft>
                        <a:buNone/>
                      </a:pPr>
                      <a:r>
                        <a:rPr lang="en-GB" sz="1200" b="1" kern="1200" dirty="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Percentage of intermediate care beds occupied by patients without</a:t>
                      </a:r>
                    </a:p>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criteria to reside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Community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Quarterly - average of the quarter</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431070">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7100987"/>
                  </a:ext>
                </a:extLst>
              </a:tr>
              <a:tr h="431070">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dirty="0">
                          <a:hlinkClick r:id="rId2"/>
                        </a:rPr>
                        <a:t>Statistics » Community health services waiting lists</a:t>
                      </a: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920959">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Metric methodology</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Numerator: Average of all daily entries in the period for the measure "the number of patients remaining in hospital who did not meet the</a:t>
                      </a:r>
                    </a:p>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requirements to remain in intermediate care"</a:t>
                      </a:r>
                    </a:p>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Denominator: Average of all daily entries in the period for the measure " The number of NHS or jointly commissioned intermediate care beds that were available at 23.59 hours"</a:t>
                      </a:r>
                    </a:p>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Calculation: Numerator as a percentage of denominator</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59846">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Lower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870077">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Scoring methodology</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b="0" kern="1200" dirty="0">
                          <a:solidFill>
                            <a:schemeClr val="tx1"/>
                          </a:solidFill>
                          <a:effectLst/>
                          <a:latin typeface="+mn-lt"/>
                          <a:ea typeface="+mn-ea"/>
                          <a:cs typeface="+mn-cs"/>
                        </a:rPr>
                        <a:t>All trusts are scored evenly between 1.00 and 4.00 based on percentage of beds occupied ranked low to high</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Tree>
    <p:extLst>
      <p:ext uri="{BB962C8B-B14F-4D97-AF65-F5344CB8AC3E}">
        <p14:creationId xmlns:p14="http://schemas.microsoft.com/office/powerpoint/2010/main" val="173393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5912D57-99F8-3FF1-9AB5-F76D1461DA9F}"/>
              </a:ext>
            </a:extLst>
          </p:cNvPr>
          <p:cNvSpPr txBox="1">
            <a:spLocks/>
          </p:cNvSpPr>
          <p:nvPr/>
        </p:nvSpPr>
        <p:spPr>
          <a:xfrm>
            <a:off x="6096000" y="3301385"/>
            <a:ext cx="5607091" cy="1761184"/>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pPr algn="r"/>
            <a:r>
              <a:rPr lang="en-GB" sz="4800" dirty="0"/>
              <a:t>Contextual metrics </a:t>
            </a:r>
          </a:p>
        </p:txBody>
      </p:sp>
      <p:pic>
        <p:nvPicPr>
          <p:cNvPr id="6" name="Picture 5">
            <a:extLst>
              <a:ext uri="{FF2B5EF4-FFF2-40B4-BE49-F238E27FC236}">
                <a16:creationId xmlns:a16="http://schemas.microsoft.com/office/drawing/2014/main" id="{B5159EB8-7D49-C132-6AA8-23AF9C1258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4796601"/>
            <a:ext cx="12192000" cy="2061400"/>
          </a:xfrm>
          <a:prstGeom prst="rect">
            <a:avLst/>
          </a:prstGeom>
        </p:spPr>
      </p:pic>
    </p:spTree>
    <p:extLst>
      <p:ext uri="{BB962C8B-B14F-4D97-AF65-F5344CB8AC3E}">
        <p14:creationId xmlns:p14="http://schemas.microsoft.com/office/powerpoint/2010/main" val="1994199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194D4-C539-C907-D315-A4377F9113E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8DAFC09-DA84-9973-06BC-04F85EE0E67A}"/>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986F80D0-6A94-A4A0-6570-EC0A53C57802}"/>
              </a:ext>
            </a:extLst>
          </p:cNvPr>
          <p:cNvSpPr>
            <a:spLocks noGrp="1"/>
          </p:cNvSpPr>
          <p:nvPr>
            <p:ph type="title"/>
          </p:nvPr>
        </p:nvSpPr>
        <p:spPr>
          <a:xfrm>
            <a:off x="432000" y="432000"/>
            <a:ext cx="11404154" cy="865186"/>
          </a:xfrm>
        </p:spPr>
        <p:txBody>
          <a:bodyPr>
            <a:normAutofit fontScale="90000"/>
          </a:bodyPr>
          <a:lstStyle/>
          <a:p>
            <a:r>
              <a:rPr lang="en-GB" sz="2800" dirty="0">
                <a:solidFill>
                  <a:srgbClr val="000000"/>
                </a:solidFill>
                <a:ea typeface="Aptos" panose="020B0004020202020204" pitchFamily="34" charset="0"/>
                <a:cs typeface="Aptos" panose="020B0004020202020204" pitchFamily="34" charset="0"/>
              </a:rPr>
              <a:t>Percentage of patients readmitted within 30 days of discharge – comparative band</a:t>
            </a:r>
            <a:br>
              <a:rPr lang="en-GB" sz="2800" dirty="0">
                <a:solidFill>
                  <a:srgbClr val="000000"/>
                </a:solidFill>
                <a:ea typeface="Aptos" panose="020B0004020202020204" pitchFamily="34" charset="0"/>
                <a:cs typeface="Aptos" panose="020B0004020202020204" pitchFamily="34" charset="0"/>
              </a:rPr>
            </a:br>
            <a:endParaRPr lang="en-GB" sz="28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78241CBE-C57A-0D6F-FD14-590587C5CAFB}"/>
              </a:ext>
            </a:extLst>
          </p:cNvPr>
          <p:cNvGraphicFramePr>
            <a:graphicFrameLocks noGrp="1"/>
          </p:cNvGraphicFramePr>
          <p:nvPr>
            <p:ph idx="1"/>
            <p:extLst>
              <p:ext uri="{D42A27DB-BD31-4B8C-83A1-F6EECF244321}">
                <p14:modId xmlns:p14="http://schemas.microsoft.com/office/powerpoint/2010/main" val="769329776"/>
              </p:ext>
            </p:extLst>
          </p:nvPr>
        </p:nvGraphicFramePr>
        <p:xfrm>
          <a:off x="431999" y="1408616"/>
          <a:ext cx="11629371" cy="5741961"/>
        </p:xfrm>
        <a:graphic>
          <a:graphicData uri="http://schemas.openxmlformats.org/drawingml/2006/table">
            <a:tbl>
              <a:tblPr firstRow="1" firstCol="1" bandRow="1">
                <a:tableStyleId>{2D5ABB26-0587-4C30-8999-92F81FD0307C}</a:tableStyleId>
              </a:tblPr>
              <a:tblGrid>
                <a:gridCol w="2838302">
                  <a:extLst>
                    <a:ext uri="{9D8B030D-6E8A-4147-A177-3AD203B41FA5}">
                      <a16:colId xmlns:a16="http://schemas.microsoft.com/office/drawing/2014/main" val="2347316372"/>
                    </a:ext>
                  </a:extLst>
                </a:gridCol>
                <a:gridCol w="8791069">
                  <a:extLst>
                    <a:ext uri="{9D8B030D-6E8A-4147-A177-3AD203B41FA5}">
                      <a16:colId xmlns:a16="http://schemas.microsoft.com/office/drawing/2014/main" val="555863811"/>
                    </a:ext>
                  </a:extLst>
                </a:gridCol>
              </a:tblGrid>
              <a:tr h="160092">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Contextual </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Percentage of patients readmitted within 30 days of discharge – comparative band</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Acute and community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339278">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Annual</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285261">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1328422"/>
                  </a:ext>
                </a:extLst>
              </a:tr>
              <a:tr h="431070">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dirty="0">
                          <a:hlinkClick r:id="rId2"/>
                        </a:rPr>
                        <a:t>Compendium - Emergency readmissions to hospital within 30 days of discharge - NHS England Digital</a:t>
                      </a: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920959">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Metric methodology</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Numerator: The number of finished and unfinished CIP spells intersecting the respective financial year, plus those up to 30 days into the next financial year that are emergency admissions within 0- 29 days (inclusive) of the last, previous discharge from hospital</a:t>
                      </a:r>
                    </a:p>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Denominator: The number of finished CIP spells within selected medical and surgical specialties with a discharge date up to 31</a:t>
                      </a:r>
                      <a:r>
                        <a:rPr lang="en-GB" sz="1200" kern="100" baseline="30000" dirty="0">
                          <a:effectLst/>
                          <a:latin typeface="+mj-lt"/>
                          <a:ea typeface="Aptos" panose="020B0004020202020204" pitchFamily="34" charset="0"/>
                          <a:cs typeface="Times New Roman" panose="02020603050405020304" pitchFamily="18" charset="0"/>
                        </a:rPr>
                        <a:t>st</a:t>
                      </a:r>
                      <a:r>
                        <a:rPr lang="en-GB" sz="1200" kern="100" dirty="0">
                          <a:effectLst/>
                          <a:latin typeface="+mj-lt"/>
                          <a:ea typeface="Aptos" panose="020B0004020202020204" pitchFamily="34" charset="0"/>
                          <a:cs typeface="Times New Roman" panose="02020603050405020304" pitchFamily="18" charset="0"/>
                        </a:rPr>
                        <a:t> March in the financial year of analysis.</a:t>
                      </a:r>
                    </a:p>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Published methodology: </a:t>
                      </a:r>
                      <a:r>
                        <a:rPr lang="en-GB" sz="1200" dirty="0">
                          <a:hlinkClick r:id="rId3"/>
                        </a:rPr>
                        <a:t>Indicator Specification - Compendium + NHSOF 3b Readmissions (Main) - I02040 v5.0.pdf</a:t>
                      </a: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59846">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N/A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870077">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100" b="0" kern="1200" dirty="0">
                          <a:solidFill>
                            <a:schemeClr val="tx1"/>
                          </a:solidFill>
                          <a:effectLst/>
                          <a:latin typeface="+mn-lt"/>
                          <a:ea typeface="+mn-ea"/>
                          <a:cs typeface="+mn-cs"/>
                        </a:rPr>
                        <a:t>Within the methodology each trust receives a comparative band based on their performance compared with the national average:</a:t>
                      </a:r>
                      <a:br>
                        <a:rPr lang="en-GB" sz="1100" b="0" kern="1200" dirty="0">
                          <a:solidFill>
                            <a:schemeClr val="tx1"/>
                          </a:solidFill>
                          <a:effectLst/>
                          <a:latin typeface="+mn-lt"/>
                          <a:ea typeface="+mn-ea"/>
                          <a:cs typeface="+mn-cs"/>
                        </a:rPr>
                      </a:br>
                      <a:r>
                        <a:rPr lang="en-GB" sz="1100" b="0" kern="1200" dirty="0">
                          <a:solidFill>
                            <a:schemeClr val="tx1"/>
                          </a:solidFill>
                          <a:effectLst/>
                          <a:latin typeface="+mn-lt"/>
                          <a:ea typeface="+mn-ea"/>
                          <a:cs typeface="+mn-cs"/>
                        </a:rPr>
                        <a:t>• B1 = Significantly lower than the national average at the 99.8% Level • B5 = Significantly lower than the national average at the 95% level but not at the 99.8% level  • W = National average lies within expected variation (95% confidence interval  • A5 = Significantly higher than the national average at the 95% level but not at the 99.8% level • A1 = Significantly higher than the national average at the 99.8% level.</a:t>
                      </a:r>
                      <a:br>
                        <a:rPr lang="en-GB" sz="1100" b="0" kern="1200" dirty="0">
                          <a:solidFill>
                            <a:schemeClr val="tx1"/>
                          </a:solidFill>
                          <a:effectLst/>
                          <a:latin typeface="+mn-lt"/>
                          <a:ea typeface="+mn-ea"/>
                          <a:cs typeface="+mn-cs"/>
                        </a:rPr>
                      </a:br>
                      <a:r>
                        <a:rPr lang="en-GB" sz="1100" b="0" kern="1200" dirty="0">
                          <a:solidFill>
                            <a:schemeClr val="tx1"/>
                          </a:solidFill>
                          <a:effectLst/>
                          <a:latin typeface="+mn-lt"/>
                          <a:ea typeface="+mn-ea"/>
                          <a:cs typeface="+mn-cs"/>
                        </a:rPr>
                        <a:t>We then translate this band to a 1-4 score:</a:t>
                      </a:r>
                      <a:br>
                        <a:rPr lang="en-GB" sz="1200" b="0" kern="1200" dirty="0">
                          <a:solidFill>
                            <a:schemeClr val="tx1"/>
                          </a:solidFill>
                          <a:effectLst/>
                          <a:latin typeface="+mn-lt"/>
                          <a:ea typeface="+mn-ea"/>
                          <a:cs typeface="+mn-cs"/>
                        </a:rPr>
                      </a:br>
                      <a:r>
                        <a:rPr lang="en-GB" sz="1100" b="0" kern="1200" dirty="0">
                          <a:solidFill>
                            <a:schemeClr val="tx1"/>
                          </a:solidFill>
                          <a:effectLst/>
                          <a:latin typeface="+mn-lt"/>
                          <a:ea typeface="+mn-ea"/>
                          <a:cs typeface="+mn-cs"/>
                        </a:rPr>
                        <a:t>• 1.00 = Band B1 or B5</a:t>
                      </a:r>
                      <a:br>
                        <a:rPr lang="en-GB" sz="1100" b="0" kern="1200" dirty="0">
                          <a:solidFill>
                            <a:schemeClr val="tx1"/>
                          </a:solidFill>
                          <a:effectLst/>
                          <a:latin typeface="+mn-lt"/>
                          <a:ea typeface="+mn-ea"/>
                          <a:cs typeface="+mn-cs"/>
                        </a:rPr>
                      </a:br>
                      <a:r>
                        <a:rPr lang="en-GB" sz="1100" b="0" kern="1200" dirty="0">
                          <a:solidFill>
                            <a:schemeClr val="tx1"/>
                          </a:solidFill>
                          <a:effectLst/>
                          <a:latin typeface="+mn-lt"/>
                          <a:ea typeface="+mn-ea"/>
                          <a:cs typeface="+mn-cs"/>
                        </a:rPr>
                        <a:t>• 2.00 = Band W</a:t>
                      </a:r>
                      <a:br>
                        <a:rPr lang="en-GB" sz="1100" b="0" kern="1200" dirty="0">
                          <a:solidFill>
                            <a:schemeClr val="tx1"/>
                          </a:solidFill>
                          <a:effectLst/>
                          <a:latin typeface="+mn-lt"/>
                          <a:ea typeface="+mn-ea"/>
                          <a:cs typeface="+mn-cs"/>
                        </a:rPr>
                      </a:br>
                      <a:r>
                        <a:rPr lang="en-GB" sz="1100" b="0" kern="1200" dirty="0">
                          <a:solidFill>
                            <a:schemeClr val="tx1"/>
                          </a:solidFill>
                          <a:effectLst/>
                          <a:latin typeface="+mn-lt"/>
                          <a:ea typeface="+mn-ea"/>
                          <a:cs typeface="+mn-cs"/>
                        </a:rPr>
                        <a:t>• 3.00 = Band A5</a:t>
                      </a:r>
                      <a:br>
                        <a:rPr lang="en-GB" sz="1100" b="0" kern="1200" dirty="0">
                          <a:solidFill>
                            <a:schemeClr val="tx1"/>
                          </a:solidFill>
                          <a:effectLst/>
                          <a:latin typeface="+mn-lt"/>
                          <a:ea typeface="+mn-ea"/>
                          <a:cs typeface="+mn-cs"/>
                        </a:rPr>
                      </a:br>
                      <a:r>
                        <a:rPr lang="en-GB" sz="1100" b="0" kern="1200" dirty="0">
                          <a:solidFill>
                            <a:schemeClr val="tx1"/>
                          </a:solidFill>
                          <a:effectLst/>
                          <a:latin typeface="+mn-lt"/>
                          <a:ea typeface="+mn-ea"/>
                          <a:cs typeface="+mn-cs"/>
                        </a:rPr>
                        <a:t>• 4.00 = Band A1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AB5D6083-8345-4A3A-32B2-4B4FF3ABCCA4}"/>
              </a:ext>
            </a:extLst>
          </p:cNvPr>
          <p:cNvSpPr txBox="1"/>
          <p:nvPr/>
        </p:nvSpPr>
        <p:spPr>
          <a:xfrm>
            <a:off x="354106" y="805833"/>
            <a:ext cx="11785158" cy="646331"/>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solidFill>
                  <a:srgbClr val="000000"/>
                </a:solidFill>
                <a:latin typeface="Arial" panose="020B0604020202020204" pitchFamily="34" charset="0"/>
                <a:cs typeface="Arial" panose="020B0604020202020204" pitchFamily="34" charset="0"/>
              </a:rPr>
              <a:t>As part of the left shift from hospital to community it is critical that patients are supported to be discharged effectively. This measure helps to understand how effectively patients are being discharged and cared for in the community rather than returning to inpatient settings.</a:t>
            </a:r>
          </a:p>
        </p:txBody>
      </p:sp>
    </p:spTree>
    <p:extLst>
      <p:ext uri="{BB962C8B-B14F-4D97-AF65-F5344CB8AC3E}">
        <p14:creationId xmlns:p14="http://schemas.microsoft.com/office/powerpoint/2010/main" val="2866774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E0EA5-AF9A-DEF1-83E4-CB9B324B293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CCDBB09-6FA5-535C-2CF6-AAD646549E1F}"/>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31833A1D-EB55-B6DF-3B95-62639256ADCF}"/>
              </a:ext>
            </a:extLst>
          </p:cNvPr>
          <p:cNvSpPr>
            <a:spLocks noGrp="1"/>
          </p:cNvSpPr>
          <p:nvPr>
            <p:ph type="title"/>
          </p:nvPr>
        </p:nvSpPr>
        <p:spPr>
          <a:xfrm>
            <a:off x="432000" y="432000"/>
            <a:ext cx="11404154" cy="865186"/>
          </a:xfrm>
        </p:spPr>
        <p:txBody>
          <a:bodyPr>
            <a:normAutofit fontScale="90000"/>
          </a:bodyPr>
          <a:lstStyle/>
          <a:p>
            <a:r>
              <a:rPr lang="en-GB" sz="2800" dirty="0">
                <a:solidFill>
                  <a:srgbClr val="000000"/>
                </a:solidFill>
                <a:ea typeface="Aptos" panose="020B0004020202020204" pitchFamily="34" charset="0"/>
                <a:cs typeface="Aptos" panose="020B0004020202020204" pitchFamily="34" charset="0"/>
              </a:rPr>
              <a:t>Percentage of hospital spells with at least one new pressure ulcer diagnosis of grade 3 or 4</a:t>
            </a:r>
            <a:br>
              <a:rPr lang="en-GB" sz="2800" dirty="0">
                <a:solidFill>
                  <a:srgbClr val="000000"/>
                </a:solidFill>
                <a:ea typeface="Aptos" panose="020B0004020202020204" pitchFamily="34" charset="0"/>
                <a:cs typeface="Aptos" panose="020B0004020202020204" pitchFamily="34" charset="0"/>
              </a:rPr>
            </a:br>
            <a:endParaRPr lang="en-GB" sz="2800" dirty="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6FA3003F-1732-34BF-D80F-902FED738BCD}"/>
              </a:ext>
            </a:extLst>
          </p:cNvPr>
          <p:cNvGraphicFramePr>
            <a:graphicFrameLocks noGrp="1"/>
          </p:cNvGraphicFramePr>
          <p:nvPr>
            <p:ph idx="1"/>
            <p:extLst>
              <p:ext uri="{D42A27DB-BD31-4B8C-83A1-F6EECF244321}">
                <p14:modId xmlns:p14="http://schemas.microsoft.com/office/powerpoint/2010/main" val="2903743116"/>
              </p:ext>
            </p:extLst>
          </p:nvPr>
        </p:nvGraphicFramePr>
        <p:xfrm>
          <a:off x="542415" y="1939001"/>
          <a:ext cx="11183323" cy="4674716"/>
        </p:xfrm>
        <a:graphic>
          <a:graphicData uri="http://schemas.openxmlformats.org/drawingml/2006/table">
            <a:tbl>
              <a:tblPr firstRow="1" firstCol="1" bandRow="1">
                <a:tableStyleId>{2D5ABB26-0587-4C30-8999-92F81FD0307C}</a:tableStyleId>
              </a:tblPr>
              <a:tblGrid>
                <a:gridCol w="2729438">
                  <a:extLst>
                    <a:ext uri="{9D8B030D-6E8A-4147-A177-3AD203B41FA5}">
                      <a16:colId xmlns:a16="http://schemas.microsoft.com/office/drawing/2014/main" val="2347316372"/>
                    </a:ext>
                  </a:extLst>
                </a:gridCol>
                <a:gridCol w="8453885">
                  <a:extLst>
                    <a:ext uri="{9D8B030D-6E8A-4147-A177-3AD203B41FA5}">
                      <a16:colId xmlns:a16="http://schemas.microsoft.com/office/drawing/2014/main" val="555863811"/>
                    </a:ext>
                  </a:extLst>
                </a:gridCol>
              </a:tblGrid>
              <a:tr h="160092">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Contextual</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Percentage of hospital spells with at least one new pressure ulcer diagnosis of grade 3 or 4</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Acute or community trust</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Quarterly- latest availability data</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431070">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4060283"/>
                  </a:ext>
                </a:extLst>
              </a:tr>
              <a:tr h="431070">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Data is taken from Secondary Uses Statistics (Acute) or Community Services Data Set (Community) and is an existing Model Health System metric</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920959">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Metric methodology</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Numerator: Count of unique patients on the community caseload who have had a care contact within the reporting month, with a</a:t>
                      </a:r>
                    </a:p>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category 3 or category 4 pressure ulcer code assigned to the care contact</a:t>
                      </a:r>
                    </a:p>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Denominator: Count of unique patients on the community caseload who have had a care contact within the reporting month</a:t>
                      </a:r>
                    </a:p>
                    <a:p>
                      <a:pPr>
                        <a:lnSpc>
                          <a:spcPct val="115000"/>
                        </a:lnSpc>
                        <a:spcAft>
                          <a:spcPts val="800"/>
                        </a:spcAft>
                        <a:buNone/>
                      </a:pPr>
                      <a:r>
                        <a:rPr lang="en-GB" sz="1200" kern="100" dirty="0">
                          <a:effectLst/>
                          <a:latin typeface="+mj-lt"/>
                          <a:ea typeface="Aptos" panose="020B0004020202020204" pitchFamily="34" charset="0"/>
                          <a:cs typeface="Times New Roman" panose="02020603050405020304" pitchFamily="18" charset="0"/>
                        </a:rPr>
                        <a:t>Computation: Numerator as a percentage of denominator</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59846">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N/A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870077">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b="0" kern="1200" dirty="0">
                          <a:solidFill>
                            <a:schemeClr val="tx1"/>
                          </a:solidFill>
                          <a:effectLst/>
                          <a:latin typeface="+mn-lt"/>
                          <a:ea typeface="+mn-ea"/>
                          <a:cs typeface="+mn-cs"/>
                        </a:rPr>
                        <a:t>N/A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1588BC07-057A-7256-8A61-7961071F54E7}"/>
              </a:ext>
            </a:extLst>
          </p:cNvPr>
          <p:cNvSpPr txBox="1"/>
          <p:nvPr/>
        </p:nvSpPr>
        <p:spPr>
          <a:xfrm>
            <a:off x="355846" y="1192519"/>
            <a:ext cx="11785158" cy="646331"/>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solidFill>
                  <a:srgbClr val="000000"/>
                </a:solidFill>
                <a:latin typeface="Arial" panose="020B0604020202020204" pitchFamily="34" charset="0"/>
                <a:cs typeface="Arial" panose="020B0604020202020204" pitchFamily="34" charset="0"/>
              </a:rPr>
              <a:t>Pressure ulcers can develop from sustained pressure to an area of skin and can be extremely sore or painful for patients. This measure enables visibility of the rate of pressure ulcers in each trust as part of continuously improving the quality of inpatient care.</a:t>
            </a:r>
          </a:p>
        </p:txBody>
      </p:sp>
    </p:spTree>
    <p:extLst>
      <p:ext uri="{BB962C8B-B14F-4D97-AF65-F5344CB8AC3E}">
        <p14:creationId xmlns:p14="http://schemas.microsoft.com/office/powerpoint/2010/main" val="760165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4d648a74-5c83-46a7-8e4c-7f989ae960a5">
      <Terms xmlns="http://schemas.microsoft.com/office/infopath/2007/PartnerControls"/>
    </lcf76f155ced4ddcb4097134ff3c332f>
    <_ip_UnifiedCompliancePolicyProperties xmlns="http://schemas.microsoft.com/sharepoint/v3" xsi:nil="true"/>
    <TaxCatchAll xmlns="6194e418-5875-4308-b033-74eb9c18136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B519BAE8345774E8669FA46DF2DD9E1" ma:contentTypeVersion="20" ma:contentTypeDescription="Create a new document." ma:contentTypeScope="" ma:versionID="bea57982780628ea0725c13bf34f8228">
  <xsd:schema xmlns:xsd="http://www.w3.org/2001/XMLSchema" xmlns:xs="http://www.w3.org/2001/XMLSchema" xmlns:p="http://schemas.microsoft.com/office/2006/metadata/properties" xmlns:ns1="http://schemas.microsoft.com/sharepoint/v3" xmlns:ns2="4d648a74-5c83-46a7-8e4c-7f989ae960a5" xmlns:ns3="6194e418-5875-4308-b033-74eb9c181361" targetNamespace="http://schemas.microsoft.com/office/2006/metadata/properties" ma:root="true" ma:fieldsID="d9375f80ede122fd8bff70c4b4d80435" ns1:_="" ns2:_="" ns3:_="">
    <xsd:import namespace="http://schemas.microsoft.com/sharepoint/v3"/>
    <xsd:import namespace="4d648a74-5c83-46a7-8e4c-7f989ae960a5"/>
    <xsd:import namespace="6194e418-5875-4308-b033-74eb9c18136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648a74-5c83-46a7-8e4c-7f989ae960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94e418-5875-4308-b033-74eb9c181361"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d6777f02-5793-47ea-9637-5fc0f7654bd6}" ma:internalName="TaxCatchAll" ma:showField="CatchAllData" ma:web="6194e418-5875-4308-b033-74eb9c18136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63ACC6-8381-4E66-8965-20D3B634074C}">
  <ds:schemaRefs>
    <ds:schemaRef ds:uri="http://schemas.microsoft.com/office/2006/metadata/properties"/>
    <ds:schemaRef ds:uri="http://schemas.microsoft.com/office/infopath/2007/PartnerControls"/>
    <ds:schemaRef ds:uri="http://schemas.microsoft.com/sharepoint/v3"/>
    <ds:schemaRef ds:uri="4d648a74-5c83-46a7-8e4c-7f989ae960a5"/>
    <ds:schemaRef ds:uri="6194e418-5875-4308-b033-74eb9c181361"/>
  </ds:schemaRefs>
</ds:datastoreItem>
</file>

<file path=customXml/itemProps2.xml><?xml version="1.0" encoding="utf-8"?>
<ds:datastoreItem xmlns:ds="http://schemas.openxmlformats.org/officeDocument/2006/customXml" ds:itemID="{544D6043-7463-4F57-9F18-561F735E73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d648a74-5c83-46a7-8e4c-7f989ae960a5"/>
    <ds:schemaRef ds:uri="6194e418-5875-4308-b033-74eb9c1813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EBB2F28-3A9F-4647-A4D0-AD1FF418D513}">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337</TotalTime>
  <Words>1251</Words>
  <Application>Microsoft Office PowerPoint</Application>
  <PresentationFormat>Widescreen</PresentationFormat>
  <Paragraphs>127</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Aptos</vt:lpstr>
      <vt:lpstr>Aptos Display</vt:lpstr>
      <vt:lpstr>Arial</vt:lpstr>
      <vt:lpstr>Office Theme</vt:lpstr>
      <vt:lpstr>2026/27 NHS Oversight Framework(NOF)  Community Health Services Metrics </vt:lpstr>
      <vt:lpstr>Contents:</vt:lpstr>
      <vt:lpstr>Scored metrics </vt:lpstr>
      <vt:lpstr>Percentage of cases where a patient is waiting more than 52 weeks for community treatment </vt:lpstr>
      <vt:lpstr>Percentage of cases where a patient is waiting less than 18 weeks for community treatment </vt:lpstr>
      <vt:lpstr>Percentage of intermediate care beds occupied by patient without criteria to reside </vt:lpstr>
      <vt:lpstr>PowerPoint Presentation</vt:lpstr>
      <vt:lpstr>Percentage of patients readmitted within 30 days of discharge – comparative band </vt:lpstr>
      <vt:lpstr>Percentage of hospital spells with at least one new pressure ulcer diagnosis of grade 3 or 4 </vt:lpstr>
      <vt:lpstr>There are corporate measure the services need to be reporting on.  Please see Corporate measures pack: LINK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POPA, Patricia (EAST LONDON NHS FOUNDATION TRUST)</dc:creator>
  <cp:lastModifiedBy>POPA, Patricia (EAST LONDON NHS FOUNDATION TRUST)</cp:lastModifiedBy>
  <cp:revision>8</cp:revision>
  <dcterms:created xsi:type="dcterms:W3CDTF">2026-06-25T08:44:31Z</dcterms:created>
  <dcterms:modified xsi:type="dcterms:W3CDTF">2026-06-30T09:17:28Z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0x0101007B519BAE8345774E8669FA46DF2DD9E1</vt:lpwstr>
  </property>
  <property fmtid="{D5CDD505-2E9C-101B-9397-08002B2CF9AE}" pid="3" name="MediaServiceImageTags">
    <vt:lpwstr/>
  </property>
</Properties>
</file>