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22"/>
  </p:notesMasterIdLst>
  <p:handoutMasterIdLst>
    <p:handoutMasterId r:id="rId23"/>
  </p:handoutMasterIdLst>
  <p:sldIdLst>
    <p:sldId id="257" r:id="rId5"/>
    <p:sldId id="2147483345" r:id="rId6"/>
    <p:sldId id="2147483348" r:id="rId7"/>
    <p:sldId id="2147483333" r:id="rId8"/>
    <p:sldId id="2147483350" r:id="rId9"/>
    <p:sldId id="2147483351" r:id="rId10"/>
    <p:sldId id="2147483352" r:id="rId11"/>
    <p:sldId id="2147483353" r:id="rId12"/>
    <p:sldId id="2147483354" r:id="rId13"/>
    <p:sldId id="2147483355" r:id="rId14"/>
    <p:sldId id="2147483356" r:id="rId15"/>
    <p:sldId id="2147483357" r:id="rId16"/>
    <p:sldId id="2147483358" r:id="rId17"/>
    <p:sldId id="2147483359" r:id="rId18"/>
    <p:sldId id="2147483349" r:id="rId19"/>
    <p:sldId id="2147483360" r:id="rId20"/>
    <p:sldId id="21474833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B2F125-BB90-A616-CDE7-BF5E926DFD06}" name="POPA, Patricia (EAST LONDON NHS FOUNDATION TRUST)" initials="PP" userId="S::patricia.popa2@nhs.net::6e614e0e-27d1-45c8-b32c-9404a8b7e2d0" providerId="AD"/>
  <p188:author id="{2C589947-406E-AAED-FE40-FCE42FFD4BE7}" name="SMYTH, Clare (NHS ENGLAND)" initials="CS" userId="S::clare.smyth3@nhs.net::97926739-2559-43f6-880b-ede931fb9fe6" providerId="AD"/>
  <p188:author id="{5A667D9E-DA97-A5DD-1B2D-FD95E6C75B57}" name="BAKSH DE LA IGLESIA, Amber (EAST LONDON NHS FOUNDATION TRUST)" initials="BT" userId="S::amber.bakshdelaiglesia1@nhs.net::b2650a99-9385-4d98-8a06-8e7c9d44011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B00"/>
    <a:srgbClr val="FFFF00"/>
    <a:srgbClr val="92D050"/>
    <a:srgbClr val="00B0F0"/>
    <a:srgbClr val="C0E6F5"/>
    <a:srgbClr val="00B050"/>
    <a:srgbClr val="003087"/>
    <a:srgbClr val="FF9933"/>
    <a:srgbClr val="FF0000"/>
    <a:srgbClr val="C7CE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73" autoAdjust="0"/>
  </p:normalViewPr>
  <p:slideViewPr>
    <p:cSldViewPr snapToGrid="0">
      <p:cViewPr varScale="1">
        <p:scale>
          <a:sx n="105" d="100"/>
          <a:sy n="105" d="100"/>
        </p:scale>
        <p:origin x="804"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A, Patricia (EAST LONDON NHS FOUNDATION TRUST)" userId="6e614e0e-27d1-45c8-b32c-9404a8b7e2d0" providerId="ADAL" clId="{7ED4BDE7-BFB0-493F-AE95-E3A1AA8803A4}"/>
    <pc:docChg chg="undo custSel addSld delSld modSld sldOrd">
      <pc:chgData name="POPA, Patricia (EAST LONDON NHS FOUNDATION TRUST)" userId="6e614e0e-27d1-45c8-b32c-9404a8b7e2d0" providerId="ADAL" clId="{7ED4BDE7-BFB0-493F-AE95-E3A1AA8803A4}" dt="2026-06-30T09:22:03.532" v="2694" actId="47"/>
      <pc:docMkLst>
        <pc:docMk/>
      </pc:docMkLst>
      <pc:sldChg chg="modSp add mod ord">
        <pc:chgData name="POPA, Patricia (EAST LONDON NHS FOUNDATION TRUST)" userId="6e614e0e-27d1-45c8-b32c-9404a8b7e2d0" providerId="ADAL" clId="{7ED4BDE7-BFB0-493F-AE95-E3A1AA8803A4}" dt="2026-06-26T11:28:53.606" v="2566" actId="2711"/>
        <pc:sldMkLst>
          <pc:docMk/>
          <pc:sldMk cId="1895367136" sldId="257"/>
        </pc:sldMkLst>
        <pc:spChg chg="mod">
          <ac:chgData name="POPA, Patricia (EAST LONDON NHS FOUNDATION TRUST)" userId="6e614e0e-27d1-45c8-b32c-9404a8b7e2d0" providerId="ADAL" clId="{7ED4BDE7-BFB0-493F-AE95-E3A1AA8803A4}" dt="2026-06-26T11:28:53.606" v="2566" actId="2711"/>
          <ac:spMkLst>
            <pc:docMk/>
            <pc:sldMk cId="1895367136" sldId="257"/>
            <ac:spMk id="2" creationId="{33965C7E-06D6-2931-3DAC-3866C1DECCC6}"/>
          </ac:spMkLst>
        </pc:spChg>
      </pc:sldChg>
      <pc:sldChg chg="addSp delSp modSp add mod ord">
        <pc:chgData name="POPA, Patricia (EAST LONDON NHS FOUNDATION TRUST)" userId="6e614e0e-27d1-45c8-b32c-9404a8b7e2d0" providerId="ADAL" clId="{7ED4BDE7-BFB0-493F-AE95-E3A1AA8803A4}" dt="2026-06-25T15:52:36.005" v="1296" actId="1076"/>
        <pc:sldMkLst>
          <pc:docMk/>
          <pc:sldMk cId="3505749179" sldId="2147483333"/>
        </pc:sldMkLst>
        <pc:spChg chg="add mod">
          <ac:chgData name="POPA, Patricia (EAST LONDON NHS FOUNDATION TRUST)" userId="6e614e0e-27d1-45c8-b32c-9404a8b7e2d0" providerId="ADAL" clId="{7ED4BDE7-BFB0-493F-AE95-E3A1AA8803A4}" dt="2026-06-24T14:46:46.417" v="324"/>
          <ac:spMkLst>
            <pc:docMk/>
            <pc:sldMk cId="3505749179" sldId="2147483333"/>
            <ac:spMk id="4" creationId="{7C2EDD70-3A16-4B1A-8E0A-F5105CD5B1B5}"/>
          </ac:spMkLst>
        </pc:spChg>
        <pc:spChg chg="add mod">
          <ac:chgData name="POPA, Patricia (EAST LONDON NHS FOUNDATION TRUST)" userId="6e614e0e-27d1-45c8-b32c-9404a8b7e2d0" providerId="ADAL" clId="{7ED4BDE7-BFB0-493F-AE95-E3A1AA8803A4}" dt="2026-06-25T15:52:36.005" v="1296" actId="1076"/>
          <ac:spMkLst>
            <pc:docMk/>
            <pc:sldMk cId="3505749179" sldId="2147483333"/>
            <ac:spMk id="5" creationId="{E8EBB95A-EB2F-A0C1-D93F-2F66636C9CA3}"/>
          </ac:spMkLst>
        </pc:spChg>
        <pc:spChg chg="add mod">
          <ac:chgData name="POPA, Patricia (EAST LONDON NHS FOUNDATION TRUST)" userId="6e614e0e-27d1-45c8-b32c-9404a8b7e2d0" providerId="ADAL" clId="{7ED4BDE7-BFB0-493F-AE95-E3A1AA8803A4}" dt="2026-06-25T15:52:32.509" v="1295" actId="1076"/>
          <ac:spMkLst>
            <pc:docMk/>
            <pc:sldMk cId="3505749179" sldId="2147483333"/>
            <ac:spMk id="7" creationId="{41C13187-06C4-9283-67B8-6D0A2F0E4057}"/>
          </ac:spMkLst>
        </pc:spChg>
        <pc:graphicFrameChg chg="add mod modGraphic">
          <ac:chgData name="POPA, Patricia (EAST LONDON NHS FOUNDATION TRUST)" userId="6e614e0e-27d1-45c8-b32c-9404a8b7e2d0" providerId="ADAL" clId="{7ED4BDE7-BFB0-493F-AE95-E3A1AA8803A4}" dt="2026-06-25T15:52:23.565" v="1294" actId="20577"/>
          <ac:graphicFrameMkLst>
            <pc:docMk/>
            <pc:sldMk cId="3505749179" sldId="2147483333"/>
            <ac:graphicFrameMk id="6" creationId="{CCFBD7C1-ECAC-4F4C-1566-33AB24D2FF4F}"/>
          </ac:graphicFrameMkLst>
        </pc:graphicFrameChg>
      </pc:sldChg>
      <pc:sldChg chg="modSp new mod">
        <pc:chgData name="POPA, Patricia (EAST LONDON NHS FOUNDATION TRUST)" userId="6e614e0e-27d1-45c8-b32c-9404a8b7e2d0" providerId="ADAL" clId="{7ED4BDE7-BFB0-493F-AE95-E3A1AA8803A4}" dt="2026-06-26T11:28:59.327" v="2567" actId="2711"/>
        <pc:sldMkLst>
          <pc:docMk/>
          <pc:sldMk cId="1078406872" sldId="2147483345"/>
        </pc:sldMkLst>
        <pc:spChg chg="mod">
          <ac:chgData name="POPA, Patricia (EAST LONDON NHS FOUNDATION TRUST)" userId="6e614e0e-27d1-45c8-b32c-9404a8b7e2d0" providerId="ADAL" clId="{7ED4BDE7-BFB0-493F-AE95-E3A1AA8803A4}" dt="2026-06-25T14:22:34.781" v="937" actId="20577"/>
          <ac:spMkLst>
            <pc:docMk/>
            <pc:sldMk cId="1078406872" sldId="2147483345"/>
            <ac:spMk id="2" creationId="{9DF17B80-7CDD-C393-CB08-9801973A605A}"/>
          </ac:spMkLst>
        </pc:spChg>
        <pc:spChg chg="mod">
          <ac:chgData name="POPA, Patricia (EAST LONDON NHS FOUNDATION TRUST)" userId="6e614e0e-27d1-45c8-b32c-9404a8b7e2d0" providerId="ADAL" clId="{7ED4BDE7-BFB0-493F-AE95-E3A1AA8803A4}" dt="2026-06-26T11:28:59.327" v="2567" actId="2711"/>
          <ac:spMkLst>
            <pc:docMk/>
            <pc:sldMk cId="1078406872" sldId="2147483345"/>
            <ac:spMk id="3" creationId="{023533DC-F235-9F1D-372F-55DB892B5BA3}"/>
          </ac:spMkLst>
        </pc:spChg>
      </pc:sldChg>
      <pc:sldChg chg="addSp modSp add mod ord">
        <pc:chgData name="POPA, Patricia (EAST LONDON NHS FOUNDATION TRUST)" userId="6e614e0e-27d1-45c8-b32c-9404a8b7e2d0" providerId="ADAL" clId="{7ED4BDE7-BFB0-493F-AE95-E3A1AA8803A4}" dt="2026-06-26T11:29:08.572" v="2568" actId="2711"/>
        <pc:sldMkLst>
          <pc:docMk/>
          <pc:sldMk cId="906964685" sldId="2147483348"/>
        </pc:sldMkLst>
        <pc:spChg chg="mod">
          <ac:chgData name="POPA, Patricia (EAST LONDON NHS FOUNDATION TRUST)" userId="6e614e0e-27d1-45c8-b32c-9404a8b7e2d0" providerId="ADAL" clId="{7ED4BDE7-BFB0-493F-AE95-E3A1AA8803A4}" dt="2026-06-26T11:29:08.572" v="2568" actId="2711"/>
          <ac:spMkLst>
            <pc:docMk/>
            <pc:sldMk cId="906964685" sldId="2147483348"/>
            <ac:spMk id="2" creationId="{5922E9BB-EDF9-2BB0-F80B-ABAB48717900}"/>
          </ac:spMkLst>
        </pc:spChg>
        <pc:picChg chg="add mod">
          <ac:chgData name="POPA, Patricia (EAST LONDON NHS FOUNDATION TRUST)" userId="6e614e0e-27d1-45c8-b32c-9404a8b7e2d0" providerId="ADAL" clId="{7ED4BDE7-BFB0-493F-AE95-E3A1AA8803A4}" dt="2026-06-25T15:20:57.054" v="1129"/>
          <ac:picMkLst>
            <pc:docMk/>
            <pc:sldMk cId="906964685" sldId="2147483348"/>
            <ac:picMk id="3" creationId="{163BD146-61A2-5F8E-A275-C02CB932C8BF}"/>
          </ac:picMkLst>
        </pc:picChg>
      </pc:sldChg>
      <pc:sldChg chg="addSp modSp add mod">
        <pc:chgData name="POPA, Patricia (EAST LONDON NHS FOUNDATION TRUST)" userId="6e614e0e-27d1-45c8-b32c-9404a8b7e2d0" providerId="ADAL" clId="{7ED4BDE7-BFB0-493F-AE95-E3A1AA8803A4}" dt="2026-06-26T11:29:16.615" v="2569" actId="2711"/>
        <pc:sldMkLst>
          <pc:docMk/>
          <pc:sldMk cId="2715871285" sldId="2147483349"/>
        </pc:sldMkLst>
        <pc:spChg chg="mod">
          <ac:chgData name="POPA, Patricia (EAST LONDON NHS FOUNDATION TRUST)" userId="6e614e0e-27d1-45c8-b32c-9404a8b7e2d0" providerId="ADAL" clId="{7ED4BDE7-BFB0-493F-AE95-E3A1AA8803A4}" dt="2026-06-26T11:29:16.615" v="2569" actId="2711"/>
          <ac:spMkLst>
            <pc:docMk/>
            <pc:sldMk cId="2715871285" sldId="2147483349"/>
            <ac:spMk id="2" creationId="{5922E9BB-EDF9-2BB0-F80B-ABAB48717900}"/>
          </ac:spMkLst>
        </pc:spChg>
        <pc:picChg chg="add mod">
          <ac:chgData name="POPA, Patricia (EAST LONDON NHS FOUNDATION TRUST)" userId="6e614e0e-27d1-45c8-b32c-9404a8b7e2d0" providerId="ADAL" clId="{7ED4BDE7-BFB0-493F-AE95-E3A1AA8803A4}" dt="2026-06-25T15:21:05.657" v="1131"/>
          <ac:picMkLst>
            <pc:docMk/>
            <pc:sldMk cId="2715871285" sldId="2147483349"/>
            <ac:picMk id="3" creationId="{5A0076DE-70B1-96FC-12DA-ECE0B0E115E4}"/>
          </ac:picMkLst>
        </pc:picChg>
      </pc:sldChg>
      <pc:sldChg chg="modSp add mod">
        <pc:chgData name="POPA, Patricia (EAST LONDON NHS FOUNDATION TRUST)" userId="6e614e0e-27d1-45c8-b32c-9404a8b7e2d0" providerId="ADAL" clId="{7ED4BDE7-BFB0-493F-AE95-E3A1AA8803A4}" dt="2026-06-25T16:02:58.044" v="1447" actId="403"/>
        <pc:sldMkLst>
          <pc:docMk/>
          <pc:sldMk cId="809051918" sldId="2147483350"/>
        </pc:sldMkLst>
        <pc:spChg chg="mod">
          <ac:chgData name="POPA, Patricia (EAST LONDON NHS FOUNDATION TRUST)" userId="6e614e0e-27d1-45c8-b32c-9404a8b7e2d0" providerId="ADAL" clId="{7ED4BDE7-BFB0-493F-AE95-E3A1AA8803A4}" dt="2026-06-25T15:56:08.460" v="1317"/>
          <ac:spMkLst>
            <pc:docMk/>
            <pc:sldMk cId="809051918" sldId="2147483350"/>
            <ac:spMk id="5" creationId="{DEBB8C52-49E2-7A02-22DC-F48785863398}"/>
          </ac:spMkLst>
        </pc:spChg>
        <pc:spChg chg="mod">
          <ac:chgData name="POPA, Patricia (EAST LONDON NHS FOUNDATION TRUST)" userId="6e614e0e-27d1-45c8-b32c-9404a8b7e2d0" providerId="ADAL" clId="{7ED4BDE7-BFB0-493F-AE95-E3A1AA8803A4}" dt="2026-06-25T15:57:04.046" v="1344" actId="20577"/>
          <ac:spMkLst>
            <pc:docMk/>
            <pc:sldMk cId="809051918" sldId="2147483350"/>
            <ac:spMk id="7" creationId="{8458E195-2B5F-D81C-CF7A-6CBD1CBFD0AF}"/>
          </ac:spMkLst>
        </pc:spChg>
        <pc:graphicFrameChg chg="mod modGraphic">
          <ac:chgData name="POPA, Patricia (EAST LONDON NHS FOUNDATION TRUST)" userId="6e614e0e-27d1-45c8-b32c-9404a8b7e2d0" providerId="ADAL" clId="{7ED4BDE7-BFB0-493F-AE95-E3A1AA8803A4}" dt="2026-06-25T16:02:58.044" v="1447" actId="403"/>
          <ac:graphicFrameMkLst>
            <pc:docMk/>
            <pc:sldMk cId="809051918" sldId="2147483350"/>
            <ac:graphicFrameMk id="6" creationId="{2D050CD9-2583-D1D8-AD85-A32E529462F3}"/>
          </ac:graphicFrameMkLst>
        </pc:graphicFrameChg>
      </pc:sldChg>
      <pc:sldChg chg="modSp add mod">
        <pc:chgData name="POPA, Patricia (EAST LONDON NHS FOUNDATION TRUST)" userId="6e614e0e-27d1-45c8-b32c-9404a8b7e2d0" providerId="ADAL" clId="{7ED4BDE7-BFB0-493F-AE95-E3A1AA8803A4}" dt="2026-06-25T16:02:50.493" v="1445" actId="403"/>
        <pc:sldMkLst>
          <pc:docMk/>
          <pc:sldMk cId="50797866" sldId="2147483351"/>
        </pc:sldMkLst>
        <pc:spChg chg="mod">
          <ac:chgData name="POPA, Patricia (EAST LONDON NHS FOUNDATION TRUST)" userId="6e614e0e-27d1-45c8-b32c-9404a8b7e2d0" providerId="ADAL" clId="{7ED4BDE7-BFB0-493F-AE95-E3A1AA8803A4}" dt="2026-06-25T16:00:16.773" v="1372"/>
          <ac:spMkLst>
            <pc:docMk/>
            <pc:sldMk cId="50797866" sldId="2147483351"/>
            <ac:spMk id="5" creationId="{C292A586-3D9B-6140-30F4-5929413ED733}"/>
          </ac:spMkLst>
        </pc:spChg>
        <pc:spChg chg="mod">
          <ac:chgData name="POPA, Patricia (EAST LONDON NHS FOUNDATION TRUST)" userId="6e614e0e-27d1-45c8-b32c-9404a8b7e2d0" providerId="ADAL" clId="{7ED4BDE7-BFB0-493F-AE95-E3A1AA8803A4}" dt="2026-06-25T16:01:21.804" v="1405" actId="6549"/>
          <ac:spMkLst>
            <pc:docMk/>
            <pc:sldMk cId="50797866" sldId="2147483351"/>
            <ac:spMk id="7" creationId="{87D30518-53AA-0F9D-1253-7EC9398CFCF9}"/>
          </ac:spMkLst>
        </pc:spChg>
        <pc:graphicFrameChg chg="mod modGraphic">
          <ac:chgData name="POPA, Patricia (EAST LONDON NHS FOUNDATION TRUST)" userId="6e614e0e-27d1-45c8-b32c-9404a8b7e2d0" providerId="ADAL" clId="{7ED4BDE7-BFB0-493F-AE95-E3A1AA8803A4}" dt="2026-06-25T16:02:50.493" v="1445" actId="403"/>
          <ac:graphicFrameMkLst>
            <pc:docMk/>
            <pc:sldMk cId="50797866" sldId="2147483351"/>
            <ac:graphicFrameMk id="6" creationId="{B980D5CD-F4BA-B119-F651-279393BB41AC}"/>
          </ac:graphicFrameMkLst>
        </pc:graphicFrameChg>
      </pc:sldChg>
      <pc:sldChg chg="modSp add mod">
        <pc:chgData name="POPA, Patricia (EAST LONDON NHS FOUNDATION TRUST)" userId="6e614e0e-27d1-45c8-b32c-9404a8b7e2d0" providerId="ADAL" clId="{7ED4BDE7-BFB0-493F-AE95-E3A1AA8803A4}" dt="2026-06-25T16:06:09.385" v="1492" actId="20577"/>
        <pc:sldMkLst>
          <pc:docMk/>
          <pc:sldMk cId="3550435465" sldId="2147483352"/>
        </pc:sldMkLst>
        <pc:spChg chg="mod">
          <ac:chgData name="POPA, Patricia (EAST LONDON NHS FOUNDATION TRUST)" userId="6e614e0e-27d1-45c8-b32c-9404a8b7e2d0" providerId="ADAL" clId="{7ED4BDE7-BFB0-493F-AE95-E3A1AA8803A4}" dt="2026-06-25T16:04:16.820" v="1457"/>
          <ac:spMkLst>
            <pc:docMk/>
            <pc:sldMk cId="3550435465" sldId="2147483352"/>
            <ac:spMk id="5" creationId="{82BDEAEF-AC42-CFBD-16A4-AB98C7586EB1}"/>
          </ac:spMkLst>
        </pc:spChg>
        <pc:spChg chg="mod">
          <ac:chgData name="POPA, Patricia (EAST LONDON NHS FOUNDATION TRUST)" userId="6e614e0e-27d1-45c8-b32c-9404a8b7e2d0" providerId="ADAL" clId="{7ED4BDE7-BFB0-493F-AE95-E3A1AA8803A4}" dt="2026-06-25T16:05:08.250" v="1475" actId="20577"/>
          <ac:spMkLst>
            <pc:docMk/>
            <pc:sldMk cId="3550435465" sldId="2147483352"/>
            <ac:spMk id="7" creationId="{F9B56B03-6E10-ED7D-6F78-C4B56C5596F0}"/>
          </ac:spMkLst>
        </pc:spChg>
        <pc:graphicFrameChg chg="mod modGraphic">
          <ac:chgData name="POPA, Patricia (EAST LONDON NHS FOUNDATION TRUST)" userId="6e614e0e-27d1-45c8-b32c-9404a8b7e2d0" providerId="ADAL" clId="{7ED4BDE7-BFB0-493F-AE95-E3A1AA8803A4}" dt="2026-06-25T16:06:09.385" v="1492" actId="20577"/>
          <ac:graphicFrameMkLst>
            <pc:docMk/>
            <pc:sldMk cId="3550435465" sldId="2147483352"/>
            <ac:graphicFrameMk id="6" creationId="{204B2EA5-044B-38BF-BC9B-23E943A227A4}"/>
          </ac:graphicFrameMkLst>
        </pc:graphicFrameChg>
      </pc:sldChg>
      <pc:sldChg chg="modSp add mod">
        <pc:chgData name="POPA, Patricia (EAST LONDON NHS FOUNDATION TRUST)" userId="6e614e0e-27d1-45c8-b32c-9404a8b7e2d0" providerId="ADAL" clId="{7ED4BDE7-BFB0-493F-AE95-E3A1AA8803A4}" dt="2026-06-26T09:02:45.131" v="1531" actId="20577"/>
        <pc:sldMkLst>
          <pc:docMk/>
          <pc:sldMk cId="4149080107" sldId="2147483353"/>
        </pc:sldMkLst>
        <pc:spChg chg="mod">
          <ac:chgData name="POPA, Patricia (EAST LONDON NHS FOUNDATION TRUST)" userId="6e614e0e-27d1-45c8-b32c-9404a8b7e2d0" providerId="ADAL" clId="{7ED4BDE7-BFB0-493F-AE95-E3A1AA8803A4}" dt="2026-06-26T09:00:15.632" v="1495"/>
          <ac:spMkLst>
            <pc:docMk/>
            <pc:sldMk cId="4149080107" sldId="2147483353"/>
            <ac:spMk id="5" creationId="{E1914F8B-7665-2BC2-7B22-5E70A7380824}"/>
          </ac:spMkLst>
        </pc:spChg>
        <pc:spChg chg="mod">
          <ac:chgData name="POPA, Patricia (EAST LONDON NHS FOUNDATION TRUST)" userId="6e614e0e-27d1-45c8-b32c-9404a8b7e2d0" providerId="ADAL" clId="{7ED4BDE7-BFB0-493F-AE95-E3A1AA8803A4}" dt="2026-06-26T09:01:37.801" v="1521" actId="6549"/>
          <ac:spMkLst>
            <pc:docMk/>
            <pc:sldMk cId="4149080107" sldId="2147483353"/>
            <ac:spMk id="7" creationId="{65729EAA-943B-8B09-B5DD-CAE0DB69F16B}"/>
          </ac:spMkLst>
        </pc:spChg>
        <pc:graphicFrameChg chg="mod modGraphic">
          <ac:chgData name="POPA, Patricia (EAST LONDON NHS FOUNDATION TRUST)" userId="6e614e0e-27d1-45c8-b32c-9404a8b7e2d0" providerId="ADAL" clId="{7ED4BDE7-BFB0-493F-AE95-E3A1AA8803A4}" dt="2026-06-26T09:02:45.131" v="1531" actId="20577"/>
          <ac:graphicFrameMkLst>
            <pc:docMk/>
            <pc:sldMk cId="4149080107" sldId="2147483353"/>
            <ac:graphicFrameMk id="6" creationId="{67CE8C04-4993-C6BF-9408-32F8F3C77A47}"/>
          </ac:graphicFrameMkLst>
        </pc:graphicFrameChg>
      </pc:sldChg>
      <pc:sldChg chg="modSp add mod">
        <pc:chgData name="POPA, Patricia (EAST LONDON NHS FOUNDATION TRUST)" userId="6e614e0e-27d1-45c8-b32c-9404a8b7e2d0" providerId="ADAL" clId="{7ED4BDE7-BFB0-493F-AE95-E3A1AA8803A4}" dt="2026-06-26T10:11:05.421" v="1589" actId="20577"/>
        <pc:sldMkLst>
          <pc:docMk/>
          <pc:sldMk cId="4175144361" sldId="2147483354"/>
        </pc:sldMkLst>
        <pc:spChg chg="mod">
          <ac:chgData name="POPA, Patricia (EAST LONDON NHS FOUNDATION TRUST)" userId="6e614e0e-27d1-45c8-b32c-9404a8b7e2d0" providerId="ADAL" clId="{7ED4BDE7-BFB0-493F-AE95-E3A1AA8803A4}" dt="2026-06-26T09:03:32.810" v="1534"/>
          <ac:spMkLst>
            <pc:docMk/>
            <pc:sldMk cId="4175144361" sldId="2147483354"/>
            <ac:spMk id="5" creationId="{C247657A-DBFF-03BF-B543-B2BC6C3D5DEA}"/>
          </ac:spMkLst>
        </pc:spChg>
        <pc:spChg chg="mod">
          <ac:chgData name="POPA, Patricia (EAST LONDON NHS FOUNDATION TRUST)" userId="6e614e0e-27d1-45c8-b32c-9404a8b7e2d0" providerId="ADAL" clId="{7ED4BDE7-BFB0-493F-AE95-E3A1AA8803A4}" dt="2026-06-26T10:05:05.113" v="1567" actId="6549"/>
          <ac:spMkLst>
            <pc:docMk/>
            <pc:sldMk cId="4175144361" sldId="2147483354"/>
            <ac:spMk id="7" creationId="{6B26146A-1C94-C2AD-C418-BE3775C41D48}"/>
          </ac:spMkLst>
        </pc:spChg>
        <pc:graphicFrameChg chg="mod modGraphic">
          <ac:chgData name="POPA, Patricia (EAST LONDON NHS FOUNDATION TRUST)" userId="6e614e0e-27d1-45c8-b32c-9404a8b7e2d0" providerId="ADAL" clId="{7ED4BDE7-BFB0-493F-AE95-E3A1AA8803A4}" dt="2026-06-26T10:11:05.421" v="1589" actId="20577"/>
          <ac:graphicFrameMkLst>
            <pc:docMk/>
            <pc:sldMk cId="4175144361" sldId="2147483354"/>
            <ac:graphicFrameMk id="6" creationId="{62A20C75-6D93-D54E-F1AB-5E52CEA02B88}"/>
          </ac:graphicFrameMkLst>
        </pc:graphicFrameChg>
      </pc:sldChg>
      <pc:sldChg chg="modSp add mod">
        <pc:chgData name="POPA, Patricia (EAST LONDON NHS FOUNDATION TRUST)" userId="6e614e0e-27d1-45c8-b32c-9404a8b7e2d0" providerId="ADAL" clId="{7ED4BDE7-BFB0-493F-AE95-E3A1AA8803A4}" dt="2026-06-26T10:27:28.608" v="1883" actId="20577"/>
        <pc:sldMkLst>
          <pc:docMk/>
          <pc:sldMk cId="1050808337" sldId="2147483355"/>
        </pc:sldMkLst>
        <pc:spChg chg="mod">
          <ac:chgData name="POPA, Patricia (EAST LONDON NHS FOUNDATION TRUST)" userId="6e614e0e-27d1-45c8-b32c-9404a8b7e2d0" providerId="ADAL" clId="{7ED4BDE7-BFB0-493F-AE95-E3A1AA8803A4}" dt="2026-06-26T10:25:11.036" v="1670"/>
          <ac:spMkLst>
            <pc:docMk/>
            <pc:sldMk cId="1050808337" sldId="2147483355"/>
            <ac:spMk id="5" creationId="{24C564BE-B0E0-3C2A-1B82-067EBEC8BB9B}"/>
          </ac:spMkLst>
        </pc:spChg>
        <pc:spChg chg="mod">
          <ac:chgData name="POPA, Patricia (EAST LONDON NHS FOUNDATION TRUST)" userId="6e614e0e-27d1-45c8-b32c-9404a8b7e2d0" providerId="ADAL" clId="{7ED4BDE7-BFB0-493F-AE95-E3A1AA8803A4}" dt="2026-06-26T10:26:01.673" v="1864" actId="6549"/>
          <ac:spMkLst>
            <pc:docMk/>
            <pc:sldMk cId="1050808337" sldId="2147483355"/>
            <ac:spMk id="7" creationId="{70770F0F-95DF-BE4D-0C3C-4A7EC00E623C}"/>
          </ac:spMkLst>
        </pc:spChg>
        <pc:graphicFrameChg chg="mod modGraphic">
          <ac:chgData name="POPA, Patricia (EAST LONDON NHS FOUNDATION TRUST)" userId="6e614e0e-27d1-45c8-b32c-9404a8b7e2d0" providerId="ADAL" clId="{7ED4BDE7-BFB0-493F-AE95-E3A1AA8803A4}" dt="2026-06-26T10:27:28.608" v="1883" actId="20577"/>
          <ac:graphicFrameMkLst>
            <pc:docMk/>
            <pc:sldMk cId="1050808337" sldId="2147483355"/>
            <ac:graphicFrameMk id="6" creationId="{2F2614CA-1940-69CE-2583-D6B392E0C536}"/>
          </ac:graphicFrameMkLst>
        </pc:graphicFrameChg>
      </pc:sldChg>
      <pc:sldChg chg="modSp add mod">
        <pc:chgData name="POPA, Patricia (EAST LONDON NHS FOUNDATION TRUST)" userId="6e614e0e-27d1-45c8-b32c-9404a8b7e2d0" providerId="ADAL" clId="{7ED4BDE7-BFB0-493F-AE95-E3A1AA8803A4}" dt="2026-06-26T10:30:33.163" v="1922" actId="20577"/>
        <pc:sldMkLst>
          <pc:docMk/>
          <pc:sldMk cId="2348107550" sldId="2147483356"/>
        </pc:sldMkLst>
        <pc:spChg chg="mod">
          <ac:chgData name="POPA, Patricia (EAST LONDON NHS FOUNDATION TRUST)" userId="6e614e0e-27d1-45c8-b32c-9404a8b7e2d0" providerId="ADAL" clId="{7ED4BDE7-BFB0-493F-AE95-E3A1AA8803A4}" dt="2026-06-26T10:28:28.679" v="1887"/>
          <ac:spMkLst>
            <pc:docMk/>
            <pc:sldMk cId="2348107550" sldId="2147483356"/>
            <ac:spMk id="5" creationId="{F4333849-47BB-07B7-77EB-6AB7AA3EE8EA}"/>
          </ac:spMkLst>
        </pc:spChg>
        <pc:spChg chg="mod">
          <ac:chgData name="POPA, Patricia (EAST LONDON NHS FOUNDATION TRUST)" userId="6e614e0e-27d1-45c8-b32c-9404a8b7e2d0" providerId="ADAL" clId="{7ED4BDE7-BFB0-493F-AE95-E3A1AA8803A4}" dt="2026-06-26T10:29:03.423" v="1902" actId="6549"/>
          <ac:spMkLst>
            <pc:docMk/>
            <pc:sldMk cId="2348107550" sldId="2147483356"/>
            <ac:spMk id="7" creationId="{DE86D591-7FA7-DC02-1CA3-435FD8E81B93}"/>
          </ac:spMkLst>
        </pc:spChg>
        <pc:graphicFrameChg chg="mod modGraphic">
          <ac:chgData name="POPA, Patricia (EAST LONDON NHS FOUNDATION TRUST)" userId="6e614e0e-27d1-45c8-b32c-9404a8b7e2d0" providerId="ADAL" clId="{7ED4BDE7-BFB0-493F-AE95-E3A1AA8803A4}" dt="2026-06-26T10:30:33.163" v="1922" actId="20577"/>
          <ac:graphicFrameMkLst>
            <pc:docMk/>
            <pc:sldMk cId="2348107550" sldId="2147483356"/>
            <ac:graphicFrameMk id="6" creationId="{A44D69F6-D3C9-7F37-8AFD-2478B507E225}"/>
          </ac:graphicFrameMkLst>
        </pc:graphicFrameChg>
      </pc:sldChg>
      <pc:sldChg chg="modSp add mod">
        <pc:chgData name="POPA, Patricia (EAST LONDON NHS FOUNDATION TRUST)" userId="6e614e0e-27d1-45c8-b32c-9404a8b7e2d0" providerId="ADAL" clId="{7ED4BDE7-BFB0-493F-AE95-E3A1AA8803A4}" dt="2026-06-26T10:37:54.038" v="2013" actId="20577"/>
        <pc:sldMkLst>
          <pc:docMk/>
          <pc:sldMk cId="1907546084" sldId="2147483357"/>
        </pc:sldMkLst>
        <pc:spChg chg="mod">
          <ac:chgData name="POPA, Patricia (EAST LONDON NHS FOUNDATION TRUST)" userId="6e614e0e-27d1-45c8-b32c-9404a8b7e2d0" providerId="ADAL" clId="{7ED4BDE7-BFB0-493F-AE95-E3A1AA8803A4}" dt="2026-06-26T10:31:28.603" v="1925"/>
          <ac:spMkLst>
            <pc:docMk/>
            <pc:sldMk cId="1907546084" sldId="2147483357"/>
            <ac:spMk id="5" creationId="{6F96AF37-E207-3E98-5112-54A7B9F085B5}"/>
          </ac:spMkLst>
        </pc:spChg>
        <pc:spChg chg="mod">
          <ac:chgData name="POPA, Patricia (EAST LONDON NHS FOUNDATION TRUST)" userId="6e614e0e-27d1-45c8-b32c-9404a8b7e2d0" providerId="ADAL" clId="{7ED4BDE7-BFB0-493F-AE95-E3A1AA8803A4}" dt="2026-06-26T10:32:12.861" v="1948" actId="6549"/>
          <ac:spMkLst>
            <pc:docMk/>
            <pc:sldMk cId="1907546084" sldId="2147483357"/>
            <ac:spMk id="7" creationId="{F21D3DAA-E91F-CB6F-7E26-0119300DF85F}"/>
          </ac:spMkLst>
        </pc:spChg>
        <pc:graphicFrameChg chg="mod modGraphic">
          <ac:chgData name="POPA, Patricia (EAST LONDON NHS FOUNDATION TRUST)" userId="6e614e0e-27d1-45c8-b32c-9404a8b7e2d0" providerId="ADAL" clId="{7ED4BDE7-BFB0-493F-AE95-E3A1AA8803A4}" dt="2026-06-26T10:37:54.038" v="2013" actId="20577"/>
          <ac:graphicFrameMkLst>
            <pc:docMk/>
            <pc:sldMk cId="1907546084" sldId="2147483357"/>
            <ac:graphicFrameMk id="6" creationId="{EF55F3FE-E720-88BC-D7D3-3638BAEA980E}"/>
          </ac:graphicFrameMkLst>
        </pc:graphicFrameChg>
      </pc:sldChg>
      <pc:sldChg chg="modSp add mod">
        <pc:chgData name="POPA, Patricia (EAST LONDON NHS FOUNDATION TRUST)" userId="6e614e0e-27d1-45c8-b32c-9404a8b7e2d0" providerId="ADAL" clId="{7ED4BDE7-BFB0-493F-AE95-E3A1AA8803A4}" dt="2026-06-26T10:50:59.001" v="2075" actId="20577"/>
        <pc:sldMkLst>
          <pc:docMk/>
          <pc:sldMk cId="1354648171" sldId="2147483358"/>
        </pc:sldMkLst>
        <pc:spChg chg="mod">
          <ac:chgData name="POPA, Patricia (EAST LONDON NHS FOUNDATION TRUST)" userId="6e614e0e-27d1-45c8-b32c-9404a8b7e2d0" providerId="ADAL" clId="{7ED4BDE7-BFB0-493F-AE95-E3A1AA8803A4}" dt="2026-06-26T10:48:35.476" v="2021" actId="20577"/>
          <ac:spMkLst>
            <pc:docMk/>
            <pc:sldMk cId="1354648171" sldId="2147483358"/>
            <ac:spMk id="5" creationId="{EF04484E-4FE1-CD89-32F2-FBBD2AF4D39D}"/>
          </ac:spMkLst>
        </pc:spChg>
        <pc:spChg chg="mod">
          <ac:chgData name="POPA, Patricia (EAST LONDON NHS FOUNDATION TRUST)" userId="6e614e0e-27d1-45c8-b32c-9404a8b7e2d0" providerId="ADAL" clId="{7ED4BDE7-BFB0-493F-AE95-E3A1AA8803A4}" dt="2026-06-26T10:49:13.375" v="2046" actId="6549"/>
          <ac:spMkLst>
            <pc:docMk/>
            <pc:sldMk cId="1354648171" sldId="2147483358"/>
            <ac:spMk id="7" creationId="{E81899BC-5940-FD73-CAD3-04ED5FEEE42C}"/>
          </ac:spMkLst>
        </pc:spChg>
        <pc:graphicFrameChg chg="mod modGraphic">
          <ac:chgData name="POPA, Patricia (EAST LONDON NHS FOUNDATION TRUST)" userId="6e614e0e-27d1-45c8-b32c-9404a8b7e2d0" providerId="ADAL" clId="{7ED4BDE7-BFB0-493F-AE95-E3A1AA8803A4}" dt="2026-06-26T10:50:59.001" v="2075" actId="20577"/>
          <ac:graphicFrameMkLst>
            <pc:docMk/>
            <pc:sldMk cId="1354648171" sldId="2147483358"/>
            <ac:graphicFrameMk id="6" creationId="{565A14DD-7E3F-012A-8A6B-137ACE2BDE91}"/>
          </ac:graphicFrameMkLst>
        </pc:graphicFrameChg>
      </pc:sldChg>
      <pc:sldChg chg="addSp modSp add mod">
        <pc:chgData name="POPA, Patricia (EAST LONDON NHS FOUNDATION TRUST)" userId="6e614e0e-27d1-45c8-b32c-9404a8b7e2d0" providerId="ADAL" clId="{7ED4BDE7-BFB0-493F-AE95-E3A1AA8803A4}" dt="2026-06-26T11:07:15.532" v="2406" actId="20577"/>
        <pc:sldMkLst>
          <pc:docMk/>
          <pc:sldMk cId="3642740706" sldId="2147483359"/>
        </pc:sldMkLst>
        <pc:spChg chg="mod">
          <ac:chgData name="POPA, Patricia (EAST LONDON NHS FOUNDATION TRUST)" userId="6e614e0e-27d1-45c8-b32c-9404a8b7e2d0" providerId="ADAL" clId="{7ED4BDE7-BFB0-493F-AE95-E3A1AA8803A4}" dt="2026-06-26T10:51:37.116" v="2079"/>
          <ac:spMkLst>
            <pc:docMk/>
            <pc:sldMk cId="3642740706" sldId="2147483359"/>
            <ac:spMk id="5" creationId="{8BAAA213-BBCF-6161-B719-31BE2CF6526F}"/>
          </ac:spMkLst>
        </pc:spChg>
        <pc:spChg chg="mod">
          <ac:chgData name="POPA, Patricia (EAST LONDON NHS FOUNDATION TRUST)" userId="6e614e0e-27d1-45c8-b32c-9404a8b7e2d0" providerId="ADAL" clId="{7ED4BDE7-BFB0-493F-AE95-E3A1AA8803A4}" dt="2026-06-26T10:58:19.589" v="2222" actId="6549"/>
          <ac:spMkLst>
            <pc:docMk/>
            <pc:sldMk cId="3642740706" sldId="2147483359"/>
            <ac:spMk id="7" creationId="{6B0D3B81-4BC0-D481-783B-8CE03E9399C6}"/>
          </ac:spMkLst>
        </pc:spChg>
        <pc:graphicFrameChg chg="mod modGraphic">
          <ac:chgData name="POPA, Patricia (EAST LONDON NHS FOUNDATION TRUST)" userId="6e614e0e-27d1-45c8-b32c-9404a8b7e2d0" providerId="ADAL" clId="{7ED4BDE7-BFB0-493F-AE95-E3A1AA8803A4}" dt="2026-06-26T11:07:15.532" v="2406" actId="20577"/>
          <ac:graphicFrameMkLst>
            <pc:docMk/>
            <pc:sldMk cId="3642740706" sldId="2147483359"/>
            <ac:graphicFrameMk id="6" creationId="{D7997AA8-69B9-A82F-4DE3-A06DDB612C90}"/>
          </ac:graphicFrameMkLst>
        </pc:graphicFrameChg>
        <pc:graphicFrameChg chg="add mod modGraphic">
          <ac:chgData name="POPA, Patricia (EAST LONDON NHS FOUNDATION TRUST)" userId="6e614e0e-27d1-45c8-b32c-9404a8b7e2d0" providerId="ADAL" clId="{7ED4BDE7-BFB0-493F-AE95-E3A1AA8803A4}" dt="2026-06-26T11:07:12.585" v="2405" actId="1076"/>
          <ac:graphicFrameMkLst>
            <pc:docMk/>
            <pc:sldMk cId="3642740706" sldId="2147483359"/>
            <ac:graphicFrameMk id="8" creationId="{9214BB8B-6507-25BB-EF84-9C4F99409F83}"/>
          </ac:graphicFrameMkLst>
        </pc:graphicFrameChg>
        <pc:picChg chg="add mod">
          <ac:chgData name="POPA, Patricia (EAST LONDON NHS FOUNDATION TRUST)" userId="6e614e0e-27d1-45c8-b32c-9404a8b7e2d0" providerId="ADAL" clId="{7ED4BDE7-BFB0-493F-AE95-E3A1AA8803A4}" dt="2026-06-26T11:06:27.218" v="2397" actId="14100"/>
          <ac:picMkLst>
            <pc:docMk/>
            <pc:sldMk cId="3642740706" sldId="2147483359"/>
            <ac:picMk id="3" creationId="{DDF56A4C-288C-8FF1-01F3-169C5BA4B775}"/>
          </ac:picMkLst>
        </pc:picChg>
      </pc:sldChg>
      <pc:sldChg chg="modSp add mod ord">
        <pc:chgData name="POPA, Patricia (EAST LONDON NHS FOUNDATION TRUST)" userId="6e614e0e-27d1-45c8-b32c-9404a8b7e2d0" providerId="ADAL" clId="{7ED4BDE7-BFB0-493F-AE95-E3A1AA8803A4}" dt="2026-06-26T11:21:48.626" v="2538" actId="20577"/>
        <pc:sldMkLst>
          <pc:docMk/>
          <pc:sldMk cId="3311162684" sldId="2147483360"/>
        </pc:sldMkLst>
        <pc:spChg chg="mod">
          <ac:chgData name="POPA, Patricia (EAST LONDON NHS FOUNDATION TRUST)" userId="6e614e0e-27d1-45c8-b32c-9404a8b7e2d0" providerId="ADAL" clId="{7ED4BDE7-BFB0-493F-AE95-E3A1AA8803A4}" dt="2026-06-26T11:08:19.116" v="2417" actId="27636"/>
          <ac:spMkLst>
            <pc:docMk/>
            <pc:sldMk cId="3311162684" sldId="2147483360"/>
            <ac:spMk id="5" creationId="{A8CA78D4-0624-80C6-BA9B-6FA3E9003EC8}"/>
          </ac:spMkLst>
        </pc:spChg>
        <pc:spChg chg="mod">
          <ac:chgData name="POPA, Patricia (EAST LONDON NHS FOUNDATION TRUST)" userId="6e614e0e-27d1-45c8-b32c-9404a8b7e2d0" providerId="ADAL" clId="{7ED4BDE7-BFB0-493F-AE95-E3A1AA8803A4}" dt="2026-06-26T11:09:52.535" v="2479" actId="20577"/>
          <ac:spMkLst>
            <pc:docMk/>
            <pc:sldMk cId="3311162684" sldId="2147483360"/>
            <ac:spMk id="7" creationId="{45DA2B38-B6D6-8C9B-BE07-2BA340F884D0}"/>
          </ac:spMkLst>
        </pc:spChg>
        <pc:graphicFrameChg chg="mod modGraphic">
          <ac:chgData name="POPA, Patricia (EAST LONDON NHS FOUNDATION TRUST)" userId="6e614e0e-27d1-45c8-b32c-9404a8b7e2d0" providerId="ADAL" clId="{7ED4BDE7-BFB0-493F-AE95-E3A1AA8803A4}" dt="2026-06-26T11:21:48.626" v="2538" actId="20577"/>
          <ac:graphicFrameMkLst>
            <pc:docMk/>
            <pc:sldMk cId="3311162684" sldId="2147483360"/>
            <ac:graphicFrameMk id="6" creationId="{FFC22012-ADA1-CF9F-FC7C-2D06FDEA7C23}"/>
          </ac:graphicFrameMkLst>
        </pc:graphicFrameChg>
      </pc:sldChg>
      <pc:sldChg chg="modSp add mod">
        <pc:chgData name="POPA, Patricia (EAST LONDON NHS FOUNDATION TRUST)" userId="6e614e0e-27d1-45c8-b32c-9404a8b7e2d0" providerId="ADAL" clId="{7ED4BDE7-BFB0-493F-AE95-E3A1AA8803A4}" dt="2026-06-26T11:22:17.740" v="2544" actId="20577"/>
        <pc:sldMkLst>
          <pc:docMk/>
          <pc:sldMk cId="1469104733" sldId="2147483361"/>
        </pc:sldMkLst>
        <pc:spChg chg="mod">
          <ac:chgData name="POPA, Patricia (EAST LONDON NHS FOUNDATION TRUST)" userId="6e614e0e-27d1-45c8-b32c-9404a8b7e2d0" providerId="ADAL" clId="{7ED4BDE7-BFB0-493F-AE95-E3A1AA8803A4}" dt="2026-06-26T11:20:07.964" v="2507"/>
          <ac:spMkLst>
            <pc:docMk/>
            <pc:sldMk cId="1469104733" sldId="2147483361"/>
            <ac:spMk id="5" creationId="{7ABEACDA-10B2-70D0-0C57-3E424ACD7B20}"/>
          </ac:spMkLst>
        </pc:spChg>
        <pc:spChg chg="mod">
          <ac:chgData name="POPA, Patricia (EAST LONDON NHS FOUNDATION TRUST)" userId="6e614e0e-27d1-45c8-b32c-9404a8b7e2d0" providerId="ADAL" clId="{7ED4BDE7-BFB0-493F-AE95-E3A1AA8803A4}" dt="2026-06-26T11:21:01.615" v="2518" actId="6549"/>
          <ac:spMkLst>
            <pc:docMk/>
            <pc:sldMk cId="1469104733" sldId="2147483361"/>
            <ac:spMk id="7" creationId="{3BB519A6-D588-2A56-8B23-420BD9D7E4FB}"/>
          </ac:spMkLst>
        </pc:spChg>
        <pc:graphicFrameChg chg="mod modGraphic">
          <ac:chgData name="POPA, Patricia (EAST LONDON NHS FOUNDATION TRUST)" userId="6e614e0e-27d1-45c8-b32c-9404a8b7e2d0" providerId="ADAL" clId="{7ED4BDE7-BFB0-493F-AE95-E3A1AA8803A4}" dt="2026-06-26T11:22:17.740" v="2544" actId="20577"/>
          <ac:graphicFrameMkLst>
            <pc:docMk/>
            <pc:sldMk cId="1469104733" sldId="2147483361"/>
            <ac:graphicFrameMk id="6" creationId="{7FC4A050-2A14-3F6D-E553-5625DB2ACE95}"/>
          </ac:graphicFrameMkLst>
        </pc:graphicFrameChg>
      </pc:sldChg>
      <pc:sldChg chg="modSp add del mod">
        <pc:chgData name="POPA, Patricia (EAST LONDON NHS FOUNDATION TRUST)" userId="6e614e0e-27d1-45c8-b32c-9404a8b7e2d0" providerId="ADAL" clId="{7ED4BDE7-BFB0-493F-AE95-E3A1AA8803A4}" dt="2026-06-30T09:22:03.532" v="2694" actId="47"/>
        <pc:sldMkLst>
          <pc:docMk/>
          <pc:sldMk cId="145506166" sldId="2147483362"/>
        </pc:sldMkLst>
        <pc:spChg chg="mod">
          <ac:chgData name="POPA, Patricia (EAST LONDON NHS FOUNDATION TRUST)" userId="6e614e0e-27d1-45c8-b32c-9404a8b7e2d0" providerId="ADAL" clId="{7ED4BDE7-BFB0-493F-AE95-E3A1AA8803A4}" dt="2026-06-29T09:17:59.802" v="2693" actId="114"/>
          <ac:spMkLst>
            <pc:docMk/>
            <pc:sldMk cId="145506166" sldId="2147483362"/>
            <ac:spMk id="2" creationId="{CF0015CC-4BFD-A386-23C3-E459B79797C8}"/>
          </ac:spMkLst>
        </pc:spChg>
      </pc:sldChg>
      <pc:sldMasterChg chg="delSldLayout">
        <pc:chgData name="POPA, Patricia (EAST LONDON NHS FOUNDATION TRUST)" userId="6e614e0e-27d1-45c8-b32c-9404a8b7e2d0" providerId="ADAL" clId="{7ED4BDE7-BFB0-493F-AE95-E3A1AA8803A4}" dt="2026-06-24T14:48:20.058" v="334" actId="47"/>
        <pc:sldMasterMkLst>
          <pc:docMk/>
          <pc:sldMasterMk cId="945044896" sldId="2147483773"/>
        </pc:sldMasterMkLst>
      </pc:sldMasterChg>
    </pc:docChg>
  </pc:docChgLst>
  <pc:docChgLst>
    <pc:chgData name="BAKSH DE LA IGLESIA, Amber (EAST LONDON NHS FOUNDATION TRUST)" userId="S::amber.bakshdelaiglesia1@nhs.net::b2650a99-9385-4d98-8a06-8e7c9d440112" providerId="AD" clId="Web-{AF7F0608-2AFF-2801-9429-570386A3E3AA}"/>
    <pc:docChg chg="mod">
      <pc:chgData name="BAKSH DE LA IGLESIA, Amber (EAST LONDON NHS FOUNDATION TRUST)" userId="S::amber.bakshdelaiglesia1@nhs.net::b2650a99-9385-4d98-8a06-8e7c9d440112" providerId="AD" clId="Web-{AF7F0608-2AFF-2801-9429-570386A3E3AA}" dt="2026-06-25T13:56:08.831"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30/06/2026</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5.sv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con Grid Boxes 2UP with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accent6"/>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10262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712B60-6C80-0125-1B04-001787232D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4" name="Straight Connector 13">
            <a:extLst>
              <a:ext uri="{FF2B5EF4-FFF2-40B4-BE49-F238E27FC236}">
                <a16:creationId xmlns:a16="http://schemas.microsoft.com/office/drawing/2014/main" id="{EEA2AC99-8B06-B44A-BCC3-DEDF573C1400}"/>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66600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CON Grid Boxes 4UP with Intro">
    <p:bg>
      <p:bgPr>
        <a:solidFill>
          <a:srgbClr val="F6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81590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CON Grid box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CE6883-92E0-20E6-632B-52558F9DBE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089953"/>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8" name="Straight Connector 17">
            <a:extLst>
              <a:ext uri="{FF2B5EF4-FFF2-40B4-BE49-F238E27FC236}">
                <a16:creationId xmlns:a16="http://schemas.microsoft.com/office/drawing/2014/main" id="{44481822-0DD9-B249-90C1-3B1FE0FD98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11681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CON Grid Boxes 6UP Gre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D1774-8975-89D5-1EA8-A68550359E2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8FD52DB-CC55-304D-B862-680CEE7832A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BF036740-51BF-404A-B94A-164C9330AE62}"/>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0760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Grid Boxes, Titles 2UP +Intro ">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9675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73BAF5-5900-0C46-ED91-BD67D9ED44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5" name="Straight Connector 24">
            <a:extLst>
              <a:ext uri="{FF2B5EF4-FFF2-40B4-BE49-F238E27FC236}">
                <a16:creationId xmlns:a16="http://schemas.microsoft.com/office/drawing/2014/main" id="{B1E58B1A-02A3-B84A-8BB1-27D19814EDB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23220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Grid boxes, Titles 4UP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97884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Grid boxes, Titl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78E56-0E45-B720-1A87-18BF82CEDE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3" name="Title 1">
            <a:extLst>
              <a:ext uri="{FF2B5EF4-FFF2-40B4-BE49-F238E27FC236}">
                <a16:creationId xmlns:a16="http://schemas.microsoft.com/office/drawing/2014/main" id="{D61316BA-3A2D-A349-8FD8-DEAD56529B8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463BFC66-CD6B-7E4B-8089-7EA6B13C54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127233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Grid boxes, Titles 6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9B64CD-1CC9-E09E-D868-6F5395EB99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4" name="Straight Connector 33">
            <a:extLst>
              <a:ext uri="{FF2B5EF4-FFF2-40B4-BE49-F238E27FC236}">
                <a16:creationId xmlns:a16="http://schemas.microsoft.com/office/drawing/2014/main" id="{F5C03302-9DA8-744E-AE94-FF1801AB2637}"/>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83788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263289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 1</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a:t>Breaker </a:t>
            </a:r>
            <a:br>
              <a:rPr lang="en-US"/>
            </a:br>
            <a:r>
              <a:rPr lang="en-US"/>
              <a:t>slide 2</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3</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4</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a:t>Breaker </a:t>
            </a:r>
            <a:br>
              <a:rPr lang="en-US"/>
            </a:br>
            <a:r>
              <a:rPr lang="en-US"/>
              <a:t>slide 5</a:t>
            </a:r>
            <a:endParaRPr lang="en-GB"/>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a:t>
            </a:r>
            <a:r>
              <a:rPr kumimoji="0" lang="en-GB" sz="2400" b="1" i="0" u="none" strike="noStrike" kern="1200" cap="none" spc="20" normalizeH="0" baseline="0" noProof="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67510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631E-89C3-E9FC-E02F-F8912AEF21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4E53FF-AD4E-B60D-F6FE-1B10FD1CF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31F242-418B-772C-36A2-9CB1141F8570}"/>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159DDC66-0663-0F8F-3BFC-F31561E57D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E2EB5E-5C5C-8449-34D2-0CAD913BC022}"/>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835169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 large Centred">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8957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30/06/2026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785" r:id="rId1"/>
    <p:sldLayoutId id="2147483942" r:id="rId2"/>
    <p:sldLayoutId id="2147483943" r:id="rId3"/>
    <p:sldLayoutId id="2147483944" r:id="rId4"/>
    <p:sldLayoutId id="2147483945" r:id="rId5"/>
    <p:sldLayoutId id="2147483946" r:id="rId6"/>
    <p:sldLayoutId id="2147483948" r:id="rId7"/>
    <p:sldLayoutId id="2147483791" r:id="rId8"/>
    <p:sldLayoutId id="2147483949" r:id="rId9"/>
    <p:sldLayoutId id="2147483950" r:id="rId10"/>
    <p:sldLayoutId id="214748395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952" r:id="rId23"/>
    <p:sldLayoutId id="2147483953" r:id="rId24"/>
    <p:sldLayoutId id="2147483954" r:id="rId25"/>
    <p:sldLayoutId id="2147483955" r:id="rId26"/>
    <p:sldLayoutId id="2147483956" r:id="rId27"/>
    <p:sldLayoutId id="2147483957" r:id="rId28"/>
    <p:sldLayoutId id="2147483958" r:id="rId29"/>
    <p:sldLayoutId id="2147483959" r:id="rId30"/>
    <p:sldLayoutId id="2147483960" r:id="rId31"/>
    <p:sldLayoutId id="2147483961" r:id="rId32"/>
    <p:sldLayoutId id="2147483962" r:id="rId33"/>
    <p:sldLayoutId id="2147483809" r:id="rId34"/>
    <p:sldLayoutId id="2147483963" r:id="rId35"/>
    <p:sldLayoutId id="2147483817" r:id="rId36"/>
    <p:sldLayoutId id="2147483833" r:id="rId37"/>
    <p:sldLayoutId id="2147483834" r:id="rId38"/>
    <p:sldLayoutId id="2147483826" r:id="rId39"/>
    <p:sldLayoutId id="2147483931" r:id="rId40"/>
    <p:sldLayoutId id="2147483827" r:id="rId41"/>
    <p:sldLayoutId id="2147483818" r:id="rId42"/>
    <p:sldLayoutId id="2147483813" r:id="rId43"/>
    <p:sldLayoutId id="2147483814" r:id="rId44"/>
    <p:sldLayoutId id="2147483815" r:id="rId45"/>
    <p:sldLayoutId id="2147483719" r:id="rId46"/>
    <p:sldLayoutId id="2147483938" r:id="rId47"/>
    <p:sldLayoutId id="2147483939" r:id="rId48"/>
    <p:sldLayoutId id="2147483933" r:id="rId49"/>
    <p:sldLayoutId id="2147483824" r:id="rId50"/>
    <p:sldLayoutId id="2147483926" r:id="rId51"/>
    <p:sldLayoutId id="2147483927" r:id="rId52"/>
    <p:sldLayoutId id="2147483929" r:id="rId53"/>
    <p:sldLayoutId id="2147483928" r:id="rId54"/>
    <p:sldLayoutId id="2147483930" r:id="rId55"/>
    <p:sldLayoutId id="2147483924" r:id="rId56"/>
    <p:sldLayoutId id="2147483940" r:id="rId57"/>
    <p:sldLayoutId id="2147483934" r:id="rId58"/>
    <p:sldLayoutId id="2147483936" r:id="rId59"/>
    <p:sldLayoutId id="2147483937" r:id="rId60"/>
    <p:sldLayoutId id="2147483825" r:id="rId61"/>
    <p:sldLayoutId id="2147483935" r:id="rId62"/>
    <p:sldLayoutId id="2147483964" r:id="rId6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2" Type="http://schemas.openxmlformats.org/officeDocument/2006/relationships/hyperlink" Target="https://www.england.nhs.uk/costing-in-the-nhs/national-cost-collecti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hsstaffsurveys.com/results/national-resul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hee.nhs.uk/our-work/quality/national-education-training-survey-nets/nets-2025-reportin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england.nhs.uk/statistics/statistical-work-areas/flu-vaccination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england.nhs.uk/statistics/statistical-work-areas/patient-safety-dat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6.xml"/><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slide" Target="slide14.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6.xml"/><Relationship Id="rId9" Type="http://schemas.openxmlformats.org/officeDocument/2006/relationships/slide" Target="slide11.xml"/><Relationship Id="rId14" Type="http://schemas.openxmlformats.org/officeDocument/2006/relationships/slide" Target="slide17.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staffsurveys.com/results/local-resul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nhs.uk/data-and-information/publications/statistical/nhs-sickness-absence-rat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hsstaffsurveys.com/results/local-result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hsstaffsurveys.com/results/local-resul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igital.nhs.uk/data-and-information/data-tools-and-services/data-services/data-qualit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65C7E-06D6-2931-3DAC-3866C1DECCC6}"/>
              </a:ext>
            </a:extLst>
          </p:cNvPr>
          <p:cNvSpPr>
            <a:spLocks noGrp="1"/>
          </p:cNvSpPr>
          <p:nvPr>
            <p:ph type="ctrTitle"/>
          </p:nvPr>
        </p:nvSpPr>
        <p:spPr>
          <a:xfrm>
            <a:off x="921638" y="2116392"/>
            <a:ext cx="11011282" cy="2387600"/>
          </a:xfrm>
        </p:spPr>
        <p:txBody>
          <a:bodyPr>
            <a:noAutofit/>
          </a:bodyPr>
          <a:lstStyle/>
          <a:p>
            <a:pPr algn="l"/>
            <a:r>
              <a:rPr lang="en-GB" sz="4400" b="1" dirty="0">
                <a:latin typeface="Aptos Display" panose="020B0004020202020204" pitchFamily="34" charset="0"/>
              </a:rPr>
              <a:t>2026/27 NHS Oversight Framework(NOF)</a:t>
            </a:r>
            <a:br>
              <a:rPr lang="en-GB" sz="4400" b="1" dirty="0">
                <a:latin typeface="Aptos Display" panose="020B0004020202020204" pitchFamily="34" charset="0"/>
              </a:rPr>
            </a:br>
            <a:br>
              <a:rPr lang="en-GB" sz="4400" b="1" dirty="0">
                <a:latin typeface="Aptos Display" panose="020B0004020202020204" pitchFamily="34" charset="0"/>
              </a:rPr>
            </a:br>
            <a:r>
              <a:rPr lang="en-GB" sz="4400" b="1" dirty="0">
                <a:latin typeface="Aptos Display" panose="020B0004020202020204" pitchFamily="34" charset="0"/>
              </a:rPr>
              <a:t>Corporate Services Metrics</a:t>
            </a:r>
            <a:br>
              <a:rPr lang="en-GB" sz="4400" b="1" dirty="0">
                <a:latin typeface="Aptos Display" panose="020B0004020202020204" pitchFamily="34" charset="0"/>
              </a:rPr>
            </a:br>
            <a:endParaRPr lang="en-GB" sz="4400" b="1" dirty="0">
              <a:latin typeface="Aptos Display" panose="020B0004020202020204" pitchFamily="34" charset="0"/>
            </a:endParaRPr>
          </a:p>
        </p:txBody>
      </p:sp>
      <p:pic>
        <p:nvPicPr>
          <p:cNvPr id="3" name="Picture 2">
            <a:extLst>
              <a:ext uri="{FF2B5EF4-FFF2-40B4-BE49-F238E27FC236}">
                <a16:creationId xmlns:a16="http://schemas.microsoft.com/office/drawing/2014/main" id="{32E3DD96-EDB8-8899-7A29-865F806601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276347" y="121817"/>
            <a:ext cx="2788780" cy="1350587"/>
          </a:xfrm>
          <a:prstGeom prst="rect">
            <a:avLst/>
          </a:prstGeom>
        </p:spPr>
      </p:pic>
      <p:pic>
        <p:nvPicPr>
          <p:cNvPr id="4" name="Picture 3">
            <a:extLst>
              <a:ext uri="{FF2B5EF4-FFF2-40B4-BE49-F238E27FC236}">
                <a16:creationId xmlns:a16="http://schemas.microsoft.com/office/drawing/2014/main" id="{0291A052-AB9D-8E39-9ACE-B1EA96D592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796601"/>
            <a:ext cx="12192000" cy="2061400"/>
          </a:xfrm>
          <a:prstGeom prst="rect">
            <a:avLst/>
          </a:prstGeom>
        </p:spPr>
      </p:pic>
    </p:spTree>
    <p:extLst>
      <p:ext uri="{BB962C8B-B14F-4D97-AF65-F5344CB8AC3E}">
        <p14:creationId xmlns:p14="http://schemas.microsoft.com/office/powerpoint/2010/main" val="1895367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62F50-8F44-9048-240E-34517C7A008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8A4B0C8-FE76-DAB8-90EC-1319196EFCB2}"/>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24C564BE-B0E0-3C2A-1B82-067EBEC8BB9B}"/>
              </a:ext>
            </a:extLst>
          </p:cNvPr>
          <p:cNvSpPr>
            <a:spLocks noGrp="1"/>
          </p:cNvSpPr>
          <p:nvPr>
            <p:ph type="title"/>
          </p:nvPr>
        </p:nvSpPr>
        <p:spPr>
          <a:xfrm>
            <a:off x="292608" y="352970"/>
            <a:ext cx="11975999" cy="865186"/>
          </a:xfrm>
        </p:spPr>
        <p:txBody>
          <a:bodyPr>
            <a:normAutofit/>
          </a:bodyPr>
          <a:lstStyle/>
          <a:p>
            <a:r>
              <a:rPr lang="en-GB" sz="3000" dirty="0"/>
              <a:t>Relative cost difference (National Cost Collection Index)</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2F2614CA-1940-69CE-2583-D6B392E0C536}"/>
              </a:ext>
            </a:extLst>
          </p:cNvPr>
          <p:cNvGraphicFramePr>
            <a:graphicFrameLocks noGrp="1"/>
          </p:cNvGraphicFramePr>
          <p:nvPr>
            <p:ph idx="1"/>
            <p:extLst>
              <p:ext uri="{D42A27DB-BD31-4B8C-83A1-F6EECF244321}">
                <p14:modId xmlns:p14="http://schemas.microsoft.com/office/powerpoint/2010/main" val="1653426593"/>
              </p:ext>
            </p:extLst>
          </p:nvPr>
        </p:nvGraphicFramePr>
        <p:xfrm>
          <a:off x="292608" y="2171839"/>
          <a:ext cx="11630805" cy="3522434"/>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Relative cost difference (National Cost Collection Index)</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NHS England » National Cost Collection for the NHS</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Computation: Provider actual cost / provider expected cost * 100 See National Cost Collection Index (NCCI) calculation tab of NCCI dashboard for further details</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All organisations with a score of 100% or lower receive a score of 1.00. Remaining organisations are scored between 2.00 and 4.00 based on their absolute % value ranked low to high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70770F0F-95DF-BE4D-0C3C-4A7EC00E623C}"/>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National Cost Collection Index (NCCI) provides a measure of the relative cost difference between NHS providers. This metric </a:t>
            </a:r>
            <a:r>
              <a:rPr lang="en-GB" sz="1200" dirty="0" err="1">
                <a:latin typeface="+mj-lt"/>
              </a:rPr>
              <a:t>hows</a:t>
            </a:r>
            <a:r>
              <a:rPr lang="en-GB" sz="1200" dirty="0">
                <a:latin typeface="+mj-lt"/>
              </a:rPr>
              <a:t> the variation between expected and actual costs for each trust and acts as a barometer of comparable levels of productivity.</a:t>
            </a:r>
          </a:p>
          <a:p>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5080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FEC6F-C160-EE25-AD2A-5EF77DAD3DE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D4777D3-2297-AD87-5946-CB2DD4A7E0B6}"/>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F4333849-47BB-07B7-77EB-6AB7AA3EE8EA}"/>
              </a:ext>
            </a:extLst>
          </p:cNvPr>
          <p:cNvSpPr>
            <a:spLocks noGrp="1"/>
          </p:cNvSpPr>
          <p:nvPr>
            <p:ph type="title"/>
          </p:nvPr>
        </p:nvSpPr>
        <p:spPr>
          <a:xfrm>
            <a:off x="292608" y="352970"/>
            <a:ext cx="11975999" cy="865186"/>
          </a:xfrm>
        </p:spPr>
        <p:txBody>
          <a:bodyPr>
            <a:normAutofit/>
          </a:bodyPr>
          <a:lstStyle/>
          <a:p>
            <a:r>
              <a:rPr lang="en-GB" sz="3000" dirty="0"/>
              <a:t>NHS staff survey advocacy rate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A44D69F6-D3C9-7F37-8AFD-2478B507E225}"/>
              </a:ext>
            </a:extLst>
          </p:cNvPr>
          <p:cNvGraphicFramePr>
            <a:graphicFrameLocks noGrp="1"/>
          </p:cNvGraphicFramePr>
          <p:nvPr>
            <p:ph idx="1"/>
            <p:extLst>
              <p:ext uri="{D42A27DB-BD31-4B8C-83A1-F6EECF244321}">
                <p14:modId xmlns:p14="http://schemas.microsoft.com/office/powerpoint/2010/main" val="853664389"/>
              </p:ext>
            </p:extLst>
          </p:nvPr>
        </p:nvGraphicFramePr>
        <p:xfrm>
          <a:off x="292608" y="2171839"/>
          <a:ext cx="11630805" cy="3624531"/>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NHS staff survey advocacy rate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National results across the NHS in England | NHS Staff Survey</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Advocacy sub-score Weighted score (out of 10) based on responses to these questions:</a:t>
                      </a:r>
                    </a:p>
                    <a:p>
                      <a:r>
                        <a:rPr lang="en-GB" sz="1200" kern="1200" dirty="0">
                          <a:solidFill>
                            <a:schemeClr val="tx1"/>
                          </a:solidFill>
                          <a:effectLst/>
                          <a:latin typeface="+mn-lt"/>
                          <a:ea typeface="+mn-ea"/>
                          <a:cs typeface="+mn-cs"/>
                        </a:rPr>
                        <a:t>Q25a – “Care of patients / service users is my organisation’s top priority.”</a:t>
                      </a:r>
                    </a:p>
                    <a:p>
                      <a:r>
                        <a:rPr lang="en-GB" sz="1200" kern="1200" dirty="0">
                          <a:solidFill>
                            <a:schemeClr val="tx1"/>
                          </a:solidFill>
                          <a:effectLst/>
                          <a:latin typeface="+mn-lt"/>
                          <a:ea typeface="+mn-ea"/>
                          <a:cs typeface="+mn-cs"/>
                        </a:rPr>
                        <a:t>Q25c – “I would recommend my organisation as a place to work.”</a:t>
                      </a:r>
                    </a:p>
                    <a:p>
                      <a:r>
                        <a:rPr lang="en-GB" sz="1200" kern="1200" dirty="0">
                          <a:solidFill>
                            <a:schemeClr val="tx1"/>
                          </a:solidFill>
                          <a:effectLst/>
                          <a:latin typeface="+mn-lt"/>
                          <a:ea typeface="+mn-ea"/>
                          <a:cs typeface="+mn-cs"/>
                        </a:rPr>
                        <a:t>Q25d – “If a friend or relative needed treatment I would be happy with the standard of care provided by this organisation.”</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endPar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score ranked high to low (Higher is better) - trusts are benchmarked within their league table group i.e. acute trusts are benchmarked against acute trusts, etc</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DE86D591-7FA7-DC02-1CA3-435FD8E81B93}"/>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Patient experience is a critical element of the quality of care provided by the NHS, as ambulance patients are not surveyed as part of national surveys, this measure is designed to allow an understanding of the quality of service ambulance trusts provide based on the views of their own staff..</a:t>
            </a:r>
          </a:p>
          <a:p>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810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1CE11-57F5-579F-6BA8-E67866389F4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AB21127-B849-9EB0-972E-6A6229707A10}"/>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6F96AF37-E207-3E98-5112-54A7B9F085B5}"/>
              </a:ext>
            </a:extLst>
          </p:cNvPr>
          <p:cNvSpPr>
            <a:spLocks noGrp="1"/>
          </p:cNvSpPr>
          <p:nvPr>
            <p:ph type="title"/>
          </p:nvPr>
        </p:nvSpPr>
        <p:spPr>
          <a:xfrm>
            <a:off x="292608" y="352970"/>
            <a:ext cx="11975999" cy="865186"/>
          </a:xfrm>
        </p:spPr>
        <p:txBody>
          <a:bodyPr>
            <a:normAutofit/>
          </a:bodyPr>
          <a:lstStyle/>
          <a:p>
            <a:r>
              <a:rPr lang="en-GB" sz="3000" dirty="0"/>
              <a:t>National Education and Training Survey satisfaction rate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EF55F3FE-E720-88BC-D7D3-3638BAEA980E}"/>
              </a:ext>
            </a:extLst>
          </p:cNvPr>
          <p:cNvGraphicFramePr>
            <a:graphicFrameLocks noGrp="1"/>
          </p:cNvGraphicFramePr>
          <p:nvPr>
            <p:ph idx="1"/>
            <p:extLst>
              <p:ext uri="{D42A27DB-BD31-4B8C-83A1-F6EECF244321}">
                <p14:modId xmlns:p14="http://schemas.microsoft.com/office/powerpoint/2010/main" val="2084402898"/>
              </p:ext>
            </p:extLst>
          </p:nvPr>
        </p:nvGraphicFramePr>
        <p:xfrm>
          <a:off x="292608" y="2171839"/>
          <a:ext cx="11630805" cy="3522434"/>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National Education and Training Survey overall experience score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NETS 2025 Reporting | NHS England | Workforce, training and education</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The overall experience score is determined by responses to five specific questions in the survey. Full details of the methodology can be viewed on the NETS website.</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positive responses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F21D3DAA-E91F-CB6F-7E26-0119300DF85F}"/>
              </a:ext>
            </a:extLst>
          </p:cNvPr>
          <p:cNvSpPr txBox="1"/>
          <p:nvPr/>
        </p:nvSpPr>
        <p:spPr>
          <a:xfrm>
            <a:off x="215999" y="1219398"/>
            <a:ext cx="11870827"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National Education and Training Survey presents critical insights into the quality of the learning environment that trusts provide. Research has demonstrated that safer care is provided in high quality learning environments.</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7546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F77E4-A1FA-4AB5-1FB4-BE60216E5AC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0D8FFB1-3B53-1D19-10C4-69B5CE187D57}"/>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F04484E-4FE1-CD89-32F2-FBBD2AF4D39D}"/>
              </a:ext>
            </a:extLst>
          </p:cNvPr>
          <p:cNvSpPr>
            <a:spLocks noGrp="1"/>
          </p:cNvSpPr>
          <p:nvPr>
            <p:ph type="title"/>
          </p:nvPr>
        </p:nvSpPr>
        <p:spPr>
          <a:xfrm>
            <a:off x="292608" y="352970"/>
            <a:ext cx="11975999" cy="865186"/>
          </a:xfrm>
        </p:spPr>
        <p:txBody>
          <a:bodyPr>
            <a:normAutofit/>
          </a:bodyPr>
          <a:lstStyle/>
          <a:p>
            <a:r>
              <a:rPr lang="en-GB" sz="3000" dirty="0"/>
              <a:t>Percentage of frontline healthcare workers to receive a flu vaccination</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565A14DD-7E3F-012A-8A6B-137ACE2BDE91}"/>
              </a:ext>
            </a:extLst>
          </p:cNvPr>
          <p:cNvGraphicFramePr>
            <a:graphicFrameLocks noGrp="1"/>
          </p:cNvGraphicFramePr>
          <p:nvPr>
            <p:ph idx="1"/>
            <p:extLst>
              <p:ext uri="{D42A27DB-BD31-4B8C-83A1-F6EECF244321}">
                <p14:modId xmlns:p14="http://schemas.microsoft.com/office/powerpoint/2010/main" val="2875938230"/>
              </p:ext>
            </p:extLst>
          </p:nvPr>
        </p:nvGraphicFramePr>
        <p:xfrm>
          <a:off x="292608" y="2171839"/>
          <a:ext cx="11630805" cy="3522434"/>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dirty="0"/>
                        <a:t>Percentage of frontline healthcare workers to receive a flu vaccination</a:t>
                      </a:r>
                      <a:endParaRPr lang="en-GB" sz="1200" kern="1200" dirty="0">
                        <a:solidFill>
                          <a:schemeClr val="tx1"/>
                        </a:solidFill>
                        <a:effectLst/>
                        <a:latin typeface="+mj-lt"/>
                        <a:ea typeface="+mn-ea"/>
                        <a:cs typeface="+mn-cs"/>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Trust</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(Q2 figure will be directly inherited from Q1 figure as there is no flu vaccination programme in the summer)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Statistics » Vaccinations: Flu</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Numerator: Number of frontline healthcare workers who had a flu vaccination administered by the NHS</a:t>
                      </a:r>
                    </a:p>
                    <a:p>
                      <a:r>
                        <a:rPr lang="en-GB" sz="1200" b="0" u="none" kern="1200" dirty="0">
                          <a:solidFill>
                            <a:schemeClr val="tx1"/>
                          </a:solidFill>
                          <a:effectLst/>
                          <a:latin typeface="+mn-lt"/>
                          <a:ea typeface="+mn-ea"/>
                          <a:cs typeface="+mn-cs"/>
                        </a:rPr>
                        <a:t>Denominator: Total number of frontline healthcare workers</a:t>
                      </a:r>
                    </a:p>
                    <a:p>
                      <a:r>
                        <a:rPr lang="en-GB" sz="1200" b="0" u="none" kern="1200" dirty="0">
                          <a:solidFill>
                            <a:schemeClr val="tx1"/>
                          </a:solidFill>
                          <a:effectLst/>
                          <a:latin typeface="+mn-lt"/>
                          <a:ea typeface="+mn-ea"/>
                          <a:cs typeface="+mn-cs"/>
                        </a:rPr>
                        <a:t>Computation: Numerator as a percentage of denominator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All organisations are scored evenly between 1.00 and 4.00 based</a:t>
                      </a:r>
                    </a:p>
                    <a:p>
                      <a:r>
                        <a:rPr lang="en-GB" sz="1200" kern="1200" dirty="0">
                          <a:solidFill>
                            <a:schemeClr val="tx1"/>
                          </a:solidFill>
                          <a:effectLst/>
                          <a:latin typeface="+mj-lt"/>
                          <a:ea typeface="+mn-ea"/>
                          <a:cs typeface="+mn-cs"/>
                        </a:rPr>
                        <a:t>on absolute % value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E81899BC-5940-FD73-CAD3-04ED5FEEE42C}"/>
              </a:ext>
            </a:extLst>
          </p:cNvPr>
          <p:cNvSpPr txBox="1"/>
          <p:nvPr/>
        </p:nvSpPr>
        <p:spPr>
          <a:xfrm>
            <a:off x="215999" y="1219398"/>
            <a:ext cx="11870827" cy="1015663"/>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Flu vaccination is an important action that frontline healthcare workers can take to protect themselves, their colleagues and their patients but uptake rates, while improved in the most recent year, remain below 50%. This puts staff and patients at risk for seasonal influenza, potentially increasing staff sickness rates and workload pressure to maintain services during periods of high demand as well as placing vulnerable patients at avoidable risk. The Medium Term Planning Framework called on ICBs and providers to ensure early action to improve flu vaccination uptake among staff, this metric will enable this objective to be tracked</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5464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34C6-D14A-1574-13F7-D15BB52B08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0607A2-80E3-F023-3712-02F7873497A0}"/>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8BAAA213-BBCF-6161-B719-31BE2CF6526F}"/>
              </a:ext>
            </a:extLst>
          </p:cNvPr>
          <p:cNvSpPr>
            <a:spLocks noGrp="1"/>
          </p:cNvSpPr>
          <p:nvPr>
            <p:ph type="title"/>
          </p:nvPr>
        </p:nvSpPr>
        <p:spPr>
          <a:xfrm>
            <a:off x="292608" y="352970"/>
            <a:ext cx="11975999" cy="865186"/>
          </a:xfrm>
        </p:spPr>
        <p:txBody>
          <a:bodyPr>
            <a:normAutofit/>
          </a:bodyPr>
          <a:lstStyle/>
          <a:p>
            <a:r>
              <a:rPr lang="en-GB" sz="3000" dirty="0"/>
              <a:t>Temporary staffing cost relative band</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D7997AA8-69B9-A82F-4DE3-A06DDB612C90}"/>
              </a:ext>
            </a:extLst>
          </p:cNvPr>
          <p:cNvGraphicFramePr>
            <a:graphicFrameLocks noGrp="1"/>
          </p:cNvGraphicFramePr>
          <p:nvPr>
            <p:ph idx="1"/>
            <p:extLst>
              <p:ext uri="{D42A27DB-BD31-4B8C-83A1-F6EECF244321}">
                <p14:modId xmlns:p14="http://schemas.microsoft.com/office/powerpoint/2010/main" val="2926275511"/>
              </p:ext>
            </p:extLst>
          </p:nvPr>
        </p:nvGraphicFramePr>
        <p:xfrm>
          <a:off x="292608" y="2171838"/>
          <a:ext cx="11630805" cy="4578079"/>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248077">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9169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dirty="0"/>
                        <a:t>Temporary staffing cost relative band</a:t>
                      </a:r>
                      <a:endParaRPr lang="en-GB" sz="1200" kern="1200" dirty="0">
                        <a:solidFill>
                          <a:schemeClr val="tx1"/>
                        </a:solidFill>
                        <a:effectLst/>
                        <a:latin typeface="+mj-lt"/>
                        <a:ea typeface="+mn-ea"/>
                        <a:cs typeface="+mn-cs"/>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414938">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 types </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414938">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8022">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8590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t>NHS Improvement monthly finance return</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757306">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An individual banded score of 1 - 4 is awarded for </a:t>
                      </a:r>
                    </a:p>
                    <a:p>
                      <a:r>
                        <a:rPr lang="en-GB" sz="1200" kern="1200" dirty="0">
                          <a:solidFill>
                            <a:schemeClr val="tx1"/>
                          </a:solidFill>
                          <a:effectLst/>
                          <a:latin typeface="+mn-lt"/>
                          <a:ea typeface="+mn-ea"/>
                          <a:cs typeface="+mn-cs"/>
                        </a:rPr>
                        <a:t>both bank and agency spend in line with the following table:</a:t>
                      </a:r>
                    </a:p>
                    <a:p>
                      <a:endParaRPr lang="en-GB" sz="1200" b="0" u="none" kern="1200" dirty="0">
                        <a:solidFill>
                          <a:schemeClr val="tx1"/>
                        </a:solidFill>
                        <a:effectLst/>
                        <a:latin typeface="+mn-lt"/>
                        <a:ea typeface="+mn-ea"/>
                        <a:cs typeface="+mn-cs"/>
                      </a:endParaRPr>
                    </a:p>
                    <a:p>
                      <a:endParaRPr lang="en-GB" sz="1200" b="0" u="none" kern="1200" dirty="0">
                        <a:solidFill>
                          <a:schemeClr val="tx1"/>
                        </a:solidFill>
                        <a:effectLst/>
                        <a:latin typeface="+mn-lt"/>
                        <a:ea typeface="+mn-ea"/>
                        <a:cs typeface="+mn-cs"/>
                      </a:endParaRPr>
                    </a:p>
                    <a:p>
                      <a:endParaRPr lang="en-GB" sz="1200" b="0" u="none" kern="1200" dirty="0">
                        <a:solidFill>
                          <a:schemeClr val="tx1"/>
                        </a:solidFill>
                        <a:effectLst/>
                        <a:latin typeface="+mn-lt"/>
                        <a:ea typeface="+mn-ea"/>
                        <a:cs typeface="+mn-cs"/>
                      </a:endParaRPr>
                    </a:p>
                    <a:p>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9639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690839">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Agency and bank scores are combined in line with a 16 box grid to</a:t>
                      </a:r>
                    </a:p>
                    <a:p>
                      <a:r>
                        <a:rPr lang="en-GB" sz="1200" kern="1200" dirty="0">
                          <a:solidFill>
                            <a:schemeClr val="tx1"/>
                          </a:solidFill>
                          <a:effectLst/>
                          <a:latin typeface="+mj-lt"/>
                          <a:ea typeface="+mn-ea"/>
                          <a:cs typeface="+mn-cs"/>
                        </a:rPr>
                        <a:t>determine an overall temporary staffing score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6B0D3B81-4BC0-D481-783B-8CE03E9399C6}"/>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NHS is fully committed to making sure that every penny of taxpayers’ money is used wisely to the benefit of patients and the quality of care they receive and the use of temporary staffing remains a significant spend that must continue to be reduced. The Medium Term Planning framework set clear ambitions to reduce the use of both agency and bank spending in 2026/27 in line with individual trust limits. This measure will enable us to understand comparatively each trusts progress against this ambition.</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DDF56A4C-288C-8FF1-01F3-169C5BA4B775}"/>
              </a:ext>
            </a:extLst>
          </p:cNvPr>
          <p:cNvPicPr>
            <a:picLocks noChangeAspect="1"/>
          </p:cNvPicPr>
          <p:nvPr/>
        </p:nvPicPr>
        <p:blipFill>
          <a:blip r:embed="rId2"/>
          <a:stretch>
            <a:fillRect/>
          </a:stretch>
        </p:blipFill>
        <p:spPr>
          <a:xfrm>
            <a:off x="8092440" y="6016813"/>
            <a:ext cx="2523744" cy="733104"/>
          </a:xfrm>
          <a:prstGeom prst="rect">
            <a:avLst/>
          </a:prstGeom>
        </p:spPr>
      </p:pic>
      <p:graphicFrame>
        <p:nvGraphicFramePr>
          <p:cNvPr id="8" name="Table 7">
            <a:extLst>
              <a:ext uri="{FF2B5EF4-FFF2-40B4-BE49-F238E27FC236}">
                <a16:creationId xmlns:a16="http://schemas.microsoft.com/office/drawing/2014/main" id="{9214BB8B-6507-25BB-EF84-9C4F99409F83}"/>
              </a:ext>
            </a:extLst>
          </p:cNvPr>
          <p:cNvGraphicFramePr>
            <a:graphicFrameLocks noGrp="1"/>
          </p:cNvGraphicFramePr>
          <p:nvPr>
            <p:extLst>
              <p:ext uri="{D42A27DB-BD31-4B8C-83A1-F6EECF244321}">
                <p14:modId xmlns:p14="http://schemas.microsoft.com/office/powerpoint/2010/main" val="4261489455"/>
              </p:ext>
            </p:extLst>
          </p:nvPr>
        </p:nvGraphicFramePr>
        <p:xfrm>
          <a:off x="6235940" y="4733892"/>
          <a:ext cx="5626060" cy="992919"/>
        </p:xfrm>
        <a:graphic>
          <a:graphicData uri="http://schemas.openxmlformats.org/drawingml/2006/table">
            <a:tbl>
              <a:tblPr firstRow="1" bandRow="1">
                <a:tableStyleId>{5940675A-B579-460E-94D1-54222C63F5DA}</a:tableStyleId>
              </a:tblPr>
              <a:tblGrid>
                <a:gridCol w="459325">
                  <a:extLst>
                    <a:ext uri="{9D8B030D-6E8A-4147-A177-3AD203B41FA5}">
                      <a16:colId xmlns:a16="http://schemas.microsoft.com/office/drawing/2014/main" val="403759110"/>
                    </a:ext>
                  </a:extLst>
                </a:gridCol>
                <a:gridCol w="5166735">
                  <a:extLst>
                    <a:ext uri="{9D8B030D-6E8A-4147-A177-3AD203B41FA5}">
                      <a16:colId xmlns:a16="http://schemas.microsoft.com/office/drawing/2014/main" val="4161968938"/>
                    </a:ext>
                  </a:extLst>
                </a:gridCol>
              </a:tblGrid>
              <a:tr h="200439">
                <a:tc>
                  <a:txBody>
                    <a:bodyPr/>
                    <a:lstStyle/>
                    <a:p>
                      <a:r>
                        <a:rPr lang="en-GB" sz="700" dirty="0"/>
                        <a:t>Score</a:t>
                      </a:r>
                    </a:p>
                  </a:txBody>
                  <a:tcPr/>
                </a:tc>
                <a:tc>
                  <a:txBody>
                    <a:bodyPr/>
                    <a:lstStyle/>
                    <a:p>
                      <a:r>
                        <a:rPr lang="en-GB" sz="700" dirty="0"/>
                        <a:t>Definition</a:t>
                      </a:r>
                    </a:p>
                  </a:txBody>
                  <a:tcPr/>
                </a:tc>
                <a:extLst>
                  <a:ext uri="{0D108BD9-81ED-4DB2-BD59-A6C34878D82A}">
                    <a16:rowId xmlns:a16="http://schemas.microsoft.com/office/drawing/2014/main" val="3388567342"/>
                  </a:ext>
                </a:extLst>
              </a:tr>
              <a:tr h="172128">
                <a:tc>
                  <a:txBody>
                    <a:bodyPr/>
                    <a:lstStyle/>
                    <a:p>
                      <a:r>
                        <a:rPr lang="en-GB" sz="700" dirty="0">
                          <a:solidFill>
                            <a:sysClr val="windowText" lastClr="000000"/>
                          </a:solidFill>
                        </a:rPr>
                        <a:t>1</a:t>
                      </a:r>
                    </a:p>
                  </a:txBody>
                  <a:tcPr/>
                </a:tc>
                <a:tc>
                  <a:txBody>
                    <a:bodyPr/>
                    <a:lstStyle/>
                    <a:p>
                      <a:pPr>
                        <a:lnSpc>
                          <a:spcPts val="800"/>
                        </a:lnSpc>
                      </a:pPr>
                      <a:r>
                        <a:rPr lang="en-GB" sz="700" dirty="0">
                          <a:solidFill>
                            <a:sysClr val="windowText" lastClr="000000"/>
                          </a:solidFill>
                        </a:rPr>
                        <a:t>Overall bank spending as a % of total </a:t>
                      </a:r>
                      <a:r>
                        <a:rPr lang="en-GB" sz="700" dirty="0" err="1">
                          <a:solidFill>
                            <a:sysClr val="windowText" lastClr="000000"/>
                          </a:solidFill>
                        </a:rPr>
                        <a:t>paybill</a:t>
                      </a:r>
                      <a:r>
                        <a:rPr lang="en-GB" sz="700" dirty="0">
                          <a:solidFill>
                            <a:sysClr val="windowText" lastClr="000000"/>
                          </a:solidFill>
                        </a:rPr>
                        <a:t> is below average and spending in the current year is on track to meet target</a:t>
                      </a:r>
                    </a:p>
                  </a:txBody>
                  <a:tcPr/>
                </a:tc>
                <a:extLst>
                  <a:ext uri="{0D108BD9-81ED-4DB2-BD59-A6C34878D82A}">
                    <a16:rowId xmlns:a16="http://schemas.microsoft.com/office/drawing/2014/main" val="670674643"/>
                  </a:ext>
                </a:extLst>
              </a:tr>
              <a:tr h="175176">
                <a:tc>
                  <a:txBody>
                    <a:bodyPr/>
                    <a:lstStyle/>
                    <a:p>
                      <a:r>
                        <a:rPr lang="en-GB" sz="700" dirty="0">
                          <a:solidFill>
                            <a:sysClr val="windowText" lastClr="000000"/>
                          </a:solidFill>
                        </a:rPr>
                        <a:t>2</a:t>
                      </a:r>
                    </a:p>
                  </a:txBody>
                  <a:tcPr/>
                </a:tc>
                <a:tc>
                  <a:txBody>
                    <a:bodyPr/>
                    <a:lstStyle/>
                    <a:p>
                      <a:pPr>
                        <a:lnSpc>
                          <a:spcPts val="800"/>
                        </a:lnSpc>
                      </a:pPr>
                      <a:r>
                        <a:rPr lang="en-GB" sz="700" dirty="0">
                          <a:solidFill>
                            <a:sysClr val="windowText" lastClr="000000"/>
                          </a:solidFill>
                        </a:rPr>
                        <a:t>Overall bank spending as a % of total </a:t>
                      </a:r>
                      <a:r>
                        <a:rPr lang="en-GB" sz="700" dirty="0" err="1">
                          <a:solidFill>
                            <a:sysClr val="windowText" lastClr="000000"/>
                          </a:solidFill>
                        </a:rPr>
                        <a:t>paybill</a:t>
                      </a:r>
                      <a:r>
                        <a:rPr lang="en-GB" sz="700" dirty="0">
                          <a:solidFill>
                            <a:sysClr val="windowText" lastClr="000000"/>
                          </a:solidFill>
                        </a:rPr>
                        <a:t> is above average and spending in the current year is on track to meet target</a:t>
                      </a:r>
                    </a:p>
                  </a:txBody>
                  <a:tcPr/>
                </a:tc>
                <a:extLst>
                  <a:ext uri="{0D108BD9-81ED-4DB2-BD59-A6C34878D82A}">
                    <a16:rowId xmlns:a16="http://schemas.microsoft.com/office/drawing/2014/main" val="885441325"/>
                  </a:ext>
                </a:extLst>
              </a:tr>
              <a:tr h="171723">
                <a:tc>
                  <a:txBody>
                    <a:bodyPr/>
                    <a:lstStyle/>
                    <a:p>
                      <a:r>
                        <a:rPr lang="en-GB" sz="700" dirty="0">
                          <a:solidFill>
                            <a:sysClr val="windowText" lastClr="000000"/>
                          </a:solidFill>
                        </a:rPr>
                        <a:t>3</a:t>
                      </a:r>
                    </a:p>
                  </a:txBody>
                  <a:tcPr/>
                </a:tc>
                <a:tc>
                  <a:txBody>
                    <a:bodyPr/>
                    <a:lstStyle/>
                    <a:p>
                      <a:pPr>
                        <a:lnSpc>
                          <a:spcPts val="800"/>
                        </a:lnSpc>
                      </a:pPr>
                      <a:r>
                        <a:rPr lang="en-GB" sz="700" dirty="0">
                          <a:solidFill>
                            <a:sysClr val="windowText" lastClr="000000"/>
                          </a:solidFill>
                        </a:rPr>
                        <a:t>Overall bank spending as a % of total </a:t>
                      </a:r>
                      <a:r>
                        <a:rPr lang="en-GB" sz="700" dirty="0" err="1">
                          <a:solidFill>
                            <a:sysClr val="windowText" lastClr="000000"/>
                          </a:solidFill>
                        </a:rPr>
                        <a:t>paybill</a:t>
                      </a:r>
                      <a:r>
                        <a:rPr lang="en-GB" sz="700" dirty="0">
                          <a:solidFill>
                            <a:sysClr val="windowText" lastClr="000000"/>
                          </a:solidFill>
                        </a:rPr>
                        <a:t> is below average but spending in the current year is off track to meet target </a:t>
                      </a:r>
                    </a:p>
                  </a:txBody>
                  <a:tcPr/>
                </a:tc>
                <a:extLst>
                  <a:ext uri="{0D108BD9-81ED-4DB2-BD59-A6C34878D82A}">
                    <a16:rowId xmlns:a16="http://schemas.microsoft.com/office/drawing/2014/main" val="711667931"/>
                  </a:ext>
                </a:extLst>
              </a:tr>
              <a:tr h="156483">
                <a:tc>
                  <a:txBody>
                    <a:bodyPr/>
                    <a:lstStyle/>
                    <a:p>
                      <a:r>
                        <a:rPr lang="en-GB" sz="700" dirty="0">
                          <a:solidFill>
                            <a:sysClr val="windowText" lastClr="000000"/>
                          </a:solidFill>
                        </a:rPr>
                        <a:t>4</a:t>
                      </a:r>
                    </a:p>
                  </a:txBody>
                  <a:tcPr/>
                </a:tc>
                <a:tc>
                  <a:txBody>
                    <a:bodyPr/>
                    <a:lstStyle/>
                    <a:p>
                      <a:pPr>
                        <a:lnSpc>
                          <a:spcPts val="800"/>
                        </a:lnSpc>
                      </a:pPr>
                      <a:r>
                        <a:rPr lang="en-GB" sz="700" dirty="0">
                          <a:solidFill>
                            <a:sysClr val="windowText" lastClr="000000"/>
                          </a:solidFill>
                        </a:rPr>
                        <a:t>Overall bank spending as a % of total </a:t>
                      </a:r>
                      <a:r>
                        <a:rPr lang="en-GB" sz="700" dirty="0" err="1">
                          <a:solidFill>
                            <a:sysClr val="windowText" lastClr="000000"/>
                          </a:solidFill>
                        </a:rPr>
                        <a:t>paybill</a:t>
                      </a:r>
                      <a:r>
                        <a:rPr lang="en-GB" sz="700" dirty="0">
                          <a:solidFill>
                            <a:sysClr val="windowText" lastClr="000000"/>
                          </a:solidFill>
                        </a:rPr>
                        <a:t> is below average and spending in the current year is off track to meet target</a:t>
                      </a:r>
                    </a:p>
                  </a:txBody>
                  <a:tcPr/>
                </a:tc>
                <a:extLst>
                  <a:ext uri="{0D108BD9-81ED-4DB2-BD59-A6C34878D82A}">
                    <a16:rowId xmlns:a16="http://schemas.microsoft.com/office/drawing/2014/main" val="1906113568"/>
                  </a:ext>
                </a:extLst>
              </a:tr>
            </a:tbl>
          </a:graphicData>
        </a:graphic>
      </p:graphicFrame>
    </p:spTree>
    <p:extLst>
      <p:ext uri="{BB962C8B-B14F-4D97-AF65-F5344CB8AC3E}">
        <p14:creationId xmlns:p14="http://schemas.microsoft.com/office/powerpoint/2010/main" val="364274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E9BB-EDF9-2BB0-F80B-ABAB48717900}"/>
              </a:ext>
            </a:extLst>
          </p:cNvPr>
          <p:cNvSpPr>
            <a:spLocks noGrp="1"/>
          </p:cNvSpPr>
          <p:nvPr>
            <p:ph type="title"/>
          </p:nvPr>
        </p:nvSpPr>
        <p:spPr>
          <a:xfrm>
            <a:off x="6096000" y="3429000"/>
            <a:ext cx="5607091" cy="1761184"/>
          </a:xfrm>
        </p:spPr>
        <p:txBody>
          <a:bodyPr>
            <a:normAutofit/>
          </a:bodyPr>
          <a:lstStyle/>
          <a:p>
            <a:pPr algn="r"/>
            <a:r>
              <a:rPr lang="en-GB" sz="4800" dirty="0">
                <a:latin typeface="Aptos Display" panose="020B0004020202020204" pitchFamily="34" charset="0"/>
              </a:rPr>
              <a:t>Contextual metrics </a:t>
            </a:r>
          </a:p>
        </p:txBody>
      </p:sp>
      <p:pic>
        <p:nvPicPr>
          <p:cNvPr id="3" name="Picture 2">
            <a:extLst>
              <a:ext uri="{FF2B5EF4-FFF2-40B4-BE49-F238E27FC236}">
                <a16:creationId xmlns:a16="http://schemas.microsoft.com/office/drawing/2014/main" id="{5A0076DE-70B1-96FC-12DA-ECE0B0E115E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271587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99416-B872-BB60-CDCB-5E03971A74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0C2146-A32E-5B03-8980-6819891DC786}"/>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A8CA78D4-0624-80C6-BA9B-6FA3E9003EC8}"/>
              </a:ext>
            </a:extLst>
          </p:cNvPr>
          <p:cNvSpPr>
            <a:spLocks noGrp="1"/>
          </p:cNvSpPr>
          <p:nvPr>
            <p:ph type="title"/>
          </p:nvPr>
        </p:nvSpPr>
        <p:spPr>
          <a:xfrm>
            <a:off x="292608" y="352970"/>
            <a:ext cx="11975999" cy="865186"/>
          </a:xfrm>
        </p:spPr>
        <p:txBody>
          <a:bodyPr>
            <a:normAutofit/>
          </a:bodyPr>
          <a:lstStyle/>
          <a:p>
            <a:r>
              <a:rPr lang="en-GB" sz="3000" dirty="0"/>
              <a:t>Percentage of all patient safety incidents defined as resulting in</a:t>
            </a:r>
            <a:br>
              <a:rPr lang="en-GB" sz="3000" dirty="0"/>
            </a:br>
            <a:r>
              <a:rPr lang="en-GB" sz="3000" dirty="0"/>
              <a:t>harm</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FFC22012-ADA1-CF9F-FC7C-2D06FDEA7C23}"/>
              </a:ext>
            </a:extLst>
          </p:cNvPr>
          <p:cNvGraphicFramePr>
            <a:graphicFrameLocks noGrp="1"/>
          </p:cNvGraphicFramePr>
          <p:nvPr>
            <p:ph idx="1"/>
            <p:extLst>
              <p:ext uri="{D42A27DB-BD31-4B8C-83A1-F6EECF244321}">
                <p14:modId xmlns:p14="http://schemas.microsoft.com/office/powerpoint/2010/main" val="4048289780"/>
              </p:ext>
            </p:extLst>
          </p:nvPr>
        </p:nvGraphicFramePr>
        <p:xfrm>
          <a:off x="292608" y="2419727"/>
          <a:ext cx="11545359" cy="3522434"/>
        </p:xfrm>
        <a:graphic>
          <a:graphicData uri="http://schemas.openxmlformats.org/drawingml/2006/table">
            <a:tbl>
              <a:tblPr firstRow="1" firstCol="1" bandRow="1">
                <a:tableStyleId>{2D5ABB26-0587-4C30-8999-92F81FD0307C}</a:tableStyleId>
              </a:tblPr>
              <a:tblGrid>
                <a:gridCol w="1743354">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Contextual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dirty="0"/>
                        <a:t>Percentage of frontline healthcare workers to receive a flu vaccination</a:t>
                      </a:r>
                      <a:endParaRPr lang="en-GB" sz="1200" kern="1200" dirty="0">
                        <a:solidFill>
                          <a:schemeClr val="tx1"/>
                        </a:solidFill>
                        <a:effectLst/>
                        <a:latin typeface="+mj-lt"/>
                        <a:ea typeface="+mn-ea"/>
                        <a:cs typeface="+mn-cs"/>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 types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 latest month available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Statistics » Patient safety data</a:t>
                      </a:r>
                      <a:endParaRPr lang="en-GB" sz="1200" dirty="0"/>
                    </a:p>
                    <a:p>
                      <a:r>
                        <a:rPr lang="en-GB" sz="1200" kern="1200" dirty="0">
                          <a:solidFill>
                            <a:schemeClr val="tx1"/>
                          </a:solidFill>
                          <a:latin typeface="+mn-lt"/>
                          <a:ea typeface="+mn-ea"/>
                          <a:cs typeface="+mn-cs"/>
                        </a:rPr>
                        <a:t>To note, this data is not yet published but will be made available in due course.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Numerator: Total number of patient safety incidents with harm level recorded as low, moderate, severe or fatal</a:t>
                      </a:r>
                    </a:p>
                    <a:p>
                      <a:r>
                        <a:rPr lang="en-GB" sz="1200" kern="1200" dirty="0">
                          <a:solidFill>
                            <a:schemeClr val="tx1"/>
                          </a:solidFill>
                          <a:effectLst/>
                          <a:latin typeface="+mn-lt"/>
                          <a:ea typeface="+mn-ea"/>
                          <a:cs typeface="+mn-cs"/>
                        </a:rPr>
                        <a:t>Denominator: Total number of patient safety incidents</a:t>
                      </a:r>
                    </a:p>
                    <a:p>
                      <a:r>
                        <a:rPr lang="en-GB" sz="1200" kern="1200" dirty="0">
                          <a:solidFill>
                            <a:schemeClr val="tx1"/>
                          </a:solidFill>
                          <a:effectLst/>
                          <a:latin typeface="+mn-lt"/>
                          <a:ea typeface="+mn-ea"/>
                          <a:cs typeface="+mn-cs"/>
                        </a:rPr>
                        <a:t>Computation: Numerator as a percentage of denominator</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45DA2B38-B6D6-8C9B-BE07-2BA340F884D0}"/>
              </a:ext>
            </a:extLst>
          </p:cNvPr>
          <p:cNvSpPr txBox="1"/>
          <p:nvPr/>
        </p:nvSpPr>
        <p:spPr>
          <a:xfrm>
            <a:off x="215999" y="1219398"/>
            <a:ext cx="11870827" cy="1200329"/>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Providing safe care is a core responsibility of all parts of the NHS and while the NHS has made significant progress in improving safety of care there remains much more to do. The NHS does not wish to use patient safety data as a way to apportion blame but rather as an opportunity to support learning across the system in line with the ambitions of the Learning from Patient Safety Events service. The percentage of patient safety incidents causing harm is not an appropriate measure by which to score and compare trusts as a greater percentage could show a more open reporting </a:t>
            </a:r>
            <a:r>
              <a:rPr lang="en-GB" sz="1200" dirty="0" err="1">
                <a:latin typeface="+mj-lt"/>
              </a:rPr>
              <a:t>culturewhich</a:t>
            </a:r>
            <a:r>
              <a:rPr lang="en-GB" sz="1200" dirty="0">
                <a:latin typeface="+mj-lt"/>
              </a:rPr>
              <a:t> is why this metric does not attract a score and is provided for additional context as part of the NOF.</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1116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60E07-87A3-CF26-6FE7-EF486A22E7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F57C84-2067-C324-0A87-52AD9E8B99D7}"/>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7ABEACDA-10B2-70D0-0C57-3E424ACD7B20}"/>
              </a:ext>
            </a:extLst>
          </p:cNvPr>
          <p:cNvSpPr>
            <a:spLocks noGrp="1"/>
          </p:cNvSpPr>
          <p:nvPr>
            <p:ph type="title"/>
          </p:nvPr>
        </p:nvSpPr>
        <p:spPr>
          <a:xfrm>
            <a:off x="292608" y="352970"/>
            <a:ext cx="11975999" cy="865186"/>
          </a:xfrm>
        </p:spPr>
        <p:txBody>
          <a:bodyPr>
            <a:normAutofit/>
          </a:bodyPr>
          <a:lstStyle/>
          <a:p>
            <a:r>
              <a:rPr lang="en-GB" sz="3000" dirty="0"/>
              <a:t>Rate of implied productivity growth</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7FC4A050-2A14-3F6D-E553-5625DB2ACE95}"/>
              </a:ext>
            </a:extLst>
          </p:cNvPr>
          <p:cNvGraphicFramePr>
            <a:graphicFrameLocks noGrp="1"/>
          </p:cNvGraphicFramePr>
          <p:nvPr>
            <p:ph idx="1"/>
            <p:extLst>
              <p:ext uri="{D42A27DB-BD31-4B8C-83A1-F6EECF244321}">
                <p14:modId xmlns:p14="http://schemas.microsoft.com/office/powerpoint/2010/main" val="1800295877"/>
              </p:ext>
            </p:extLst>
          </p:nvPr>
        </p:nvGraphicFramePr>
        <p:xfrm>
          <a:off x="292608" y="2419727"/>
          <a:ext cx="11545359" cy="3522434"/>
        </p:xfrm>
        <a:graphic>
          <a:graphicData uri="http://schemas.openxmlformats.org/drawingml/2006/table">
            <a:tbl>
              <a:tblPr firstRow="1" firstCol="1" bandRow="1">
                <a:tableStyleId>{2D5ABB26-0587-4C30-8999-92F81FD0307C}</a:tableStyleId>
              </a:tblPr>
              <a:tblGrid>
                <a:gridCol w="1743354">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Contextual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dirty="0"/>
                        <a:t>Rate of implied productivity growth</a:t>
                      </a:r>
                      <a:endParaRPr lang="en-GB" sz="1200" kern="1200" dirty="0">
                        <a:solidFill>
                          <a:schemeClr val="tx1"/>
                        </a:solidFill>
                        <a:effectLst/>
                        <a:latin typeface="+mj-lt"/>
                        <a:ea typeface="+mn-ea"/>
                        <a:cs typeface="+mn-cs"/>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organisations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 year to date figure to latest month vs same period in previous year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t>Published quarterly by NHS England as a supplementary statistic</a:t>
                      </a:r>
                      <a:endParaRPr lang="en-GB" sz="1200"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Numerator: Estimated growth in cost-weighted activity between the periods</a:t>
                      </a:r>
                    </a:p>
                    <a:p>
                      <a:r>
                        <a:rPr lang="en-GB" sz="1200" kern="1200" dirty="0">
                          <a:solidFill>
                            <a:schemeClr val="tx1"/>
                          </a:solidFill>
                          <a:effectLst/>
                          <a:latin typeface="+mn-lt"/>
                          <a:ea typeface="+mn-ea"/>
                          <a:cs typeface="+mn-cs"/>
                        </a:rPr>
                        <a:t>Denominator: Real terms spending growth between the periods</a:t>
                      </a:r>
                    </a:p>
                    <a:p>
                      <a:r>
                        <a:rPr lang="en-GB" sz="1200" kern="1200" dirty="0">
                          <a:solidFill>
                            <a:schemeClr val="tx1"/>
                          </a:solidFill>
                          <a:effectLst/>
                          <a:latin typeface="+mn-lt"/>
                          <a:ea typeface="+mn-ea"/>
                          <a:cs typeface="+mn-cs"/>
                        </a:rPr>
                        <a:t>Computation: Numerator divided by denominator presented as a % of the same calculation for the same period in the previous year</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3BB519A6-D588-2A56-8B23-420BD9D7E4FB}"/>
              </a:ext>
            </a:extLst>
          </p:cNvPr>
          <p:cNvSpPr txBox="1"/>
          <p:nvPr/>
        </p:nvSpPr>
        <p:spPr>
          <a:xfrm>
            <a:off x="215999" y="1219398"/>
            <a:ext cx="11870827"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NHS Organisations have a responsibility to act responsibly with public funds; this measure allows us to understand for each organisation the extent to which they are potentially increasing productivity (activity is growing faster than costs)</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6910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7B80-7CDD-C393-CB08-9801973A605A}"/>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023533DC-F235-9F1D-372F-55DB892B5BA3}"/>
              </a:ext>
            </a:extLst>
          </p:cNvPr>
          <p:cNvSpPr>
            <a:spLocks noGrp="1"/>
          </p:cNvSpPr>
          <p:nvPr>
            <p:ph idx="1"/>
          </p:nvPr>
        </p:nvSpPr>
        <p:spPr>
          <a:xfrm>
            <a:off x="375139" y="1168890"/>
            <a:ext cx="11301750" cy="5378214"/>
          </a:xfrm>
        </p:spPr>
        <p:txBody>
          <a:bodyPr>
            <a:normAutofit/>
          </a:bodyPr>
          <a:lstStyle/>
          <a:p>
            <a:pPr>
              <a:lnSpc>
                <a:spcPct val="120000"/>
              </a:lnSpc>
            </a:pPr>
            <a:r>
              <a:rPr lang="en-GB" sz="1900" b="1" dirty="0">
                <a:latin typeface="Aptos Display" panose="020B0004020202020204" pitchFamily="34" charset="0"/>
              </a:rPr>
              <a:t>Scored measures</a:t>
            </a:r>
          </a:p>
          <a:p>
            <a:pPr marL="342900" indent="-342900">
              <a:lnSpc>
                <a:spcPct val="120000"/>
              </a:lnSpc>
              <a:buFont typeface="+mj-lt"/>
              <a:buAutoNum type="arabicPeriod"/>
            </a:pPr>
            <a:r>
              <a:rPr lang="en-GB" sz="1400" dirty="0">
                <a:latin typeface="Aptos Display" panose="020B0004020202020204" pitchFamily="34" charset="0"/>
                <a:hlinkClick r:id="rId2" action="ppaction://hlinksldjump"/>
              </a:rPr>
              <a:t>NHS staff standards score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3" action="ppaction://hlinksldjump"/>
              </a:rPr>
              <a:t>Sickness absence rate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4" action="ppaction://hlinksldjump"/>
              </a:rPr>
              <a:t>NHS staff survey engagement theme score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5" action="ppaction://hlinksldjump"/>
              </a:rPr>
              <a:t>NHS staff survey raising concerns sub-score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6" action="ppaction://hlinksldjump"/>
              </a:rPr>
              <a:t>Data Quality Maturity Index</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7" action="ppaction://hlinksldjump"/>
              </a:rPr>
              <a:t>Percentage of clinical trials set up within 90 days</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8" action="ppaction://hlinksldjump"/>
              </a:rPr>
              <a:t>Relative cost difference (National Cost Collection Index)</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9" action="ppaction://hlinksldjump"/>
              </a:rPr>
              <a:t>NHS staff survey advocacy rate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10" action="ppaction://hlinksldjump"/>
              </a:rPr>
              <a:t>National Education and Training Survey satisfaction rate</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11" action="ppaction://hlinksldjump"/>
              </a:rPr>
              <a:t>Percentage of frontline healthcare workers to receive a flu vaccination</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12" action="ppaction://hlinksldjump"/>
              </a:rPr>
              <a:t>Temporary staffing cost relative band</a:t>
            </a:r>
            <a:endParaRPr lang="en-GB" sz="1900" b="1" dirty="0">
              <a:latin typeface="Aptos Display" panose="020B0004020202020204" pitchFamily="34" charset="0"/>
            </a:endParaRPr>
          </a:p>
          <a:p>
            <a:pPr>
              <a:lnSpc>
                <a:spcPct val="120000"/>
              </a:lnSpc>
            </a:pPr>
            <a:r>
              <a:rPr lang="en-GB" sz="1900" b="1" dirty="0">
                <a:latin typeface="Aptos Display" panose="020B0004020202020204" pitchFamily="34" charset="0"/>
              </a:rPr>
              <a:t>Contextual </a:t>
            </a:r>
          </a:p>
          <a:p>
            <a:pPr marL="342900" indent="-342900">
              <a:lnSpc>
                <a:spcPct val="120000"/>
              </a:lnSpc>
              <a:buFont typeface="+mj-lt"/>
              <a:buAutoNum type="arabicPeriod"/>
            </a:pPr>
            <a:r>
              <a:rPr lang="en-GB" sz="1400" dirty="0">
                <a:latin typeface="Aptos Display" panose="020B0004020202020204" pitchFamily="34" charset="0"/>
                <a:hlinkClick r:id="rId13" action="ppaction://hlinksldjump"/>
              </a:rPr>
              <a:t>Percentage of all patient safety incidents defined as resulting in harm</a:t>
            </a:r>
            <a:endParaRPr lang="en-GB" sz="1400" dirty="0">
              <a:latin typeface="Aptos Display" panose="020B0004020202020204" pitchFamily="34" charset="0"/>
            </a:endParaRPr>
          </a:p>
          <a:p>
            <a:pPr marL="342900" indent="-342900">
              <a:lnSpc>
                <a:spcPct val="120000"/>
              </a:lnSpc>
              <a:buFont typeface="+mj-lt"/>
              <a:buAutoNum type="arabicPeriod"/>
            </a:pPr>
            <a:r>
              <a:rPr lang="en-GB" sz="1400" dirty="0">
                <a:latin typeface="Aptos Display" panose="020B0004020202020204" pitchFamily="34" charset="0"/>
                <a:hlinkClick r:id="rId14" action="ppaction://hlinksldjump"/>
              </a:rPr>
              <a:t>Rate of implied productivity growth</a:t>
            </a:r>
            <a:endParaRPr lang="en-GB" sz="1400" dirty="0">
              <a:latin typeface="Aptos Display" panose="020B0004020202020204" pitchFamily="34" charset="0"/>
            </a:endParaRPr>
          </a:p>
          <a:p>
            <a:pPr>
              <a:lnSpc>
                <a:spcPct val="120000"/>
              </a:lnSpc>
            </a:pPr>
            <a:endParaRPr lang="en-GB" sz="1900" b="1" dirty="0">
              <a:latin typeface="Aptos Display" panose="020B0004020202020204" pitchFamily="34" charset="0"/>
            </a:endParaRPr>
          </a:p>
        </p:txBody>
      </p:sp>
    </p:spTree>
    <p:extLst>
      <p:ext uri="{BB962C8B-B14F-4D97-AF65-F5344CB8AC3E}">
        <p14:creationId xmlns:p14="http://schemas.microsoft.com/office/powerpoint/2010/main" val="10784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E9BB-EDF9-2BB0-F80B-ABAB48717900}"/>
              </a:ext>
            </a:extLst>
          </p:cNvPr>
          <p:cNvSpPr>
            <a:spLocks noGrp="1"/>
          </p:cNvSpPr>
          <p:nvPr>
            <p:ph type="title"/>
          </p:nvPr>
        </p:nvSpPr>
        <p:spPr>
          <a:xfrm>
            <a:off x="6096000" y="3429000"/>
            <a:ext cx="5607091" cy="1761184"/>
          </a:xfrm>
        </p:spPr>
        <p:txBody>
          <a:bodyPr>
            <a:normAutofit/>
          </a:bodyPr>
          <a:lstStyle/>
          <a:p>
            <a:pPr algn="r"/>
            <a:r>
              <a:rPr lang="en-GB" sz="4800" dirty="0">
                <a:latin typeface="Aptos Display" panose="020B0004020202020204" pitchFamily="34" charset="0"/>
              </a:rPr>
              <a:t>Scored metrics </a:t>
            </a:r>
          </a:p>
        </p:txBody>
      </p:sp>
      <p:pic>
        <p:nvPicPr>
          <p:cNvPr id="3" name="Picture 2">
            <a:extLst>
              <a:ext uri="{FF2B5EF4-FFF2-40B4-BE49-F238E27FC236}">
                <a16:creationId xmlns:a16="http://schemas.microsoft.com/office/drawing/2014/main" id="{163BD146-61A2-5F8E-A275-C02CB932C8B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90696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5528-3254-AF3A-E7E2-D52338C2CF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C2EDD70-3A16-4B1A-8E0A-F5105CD5B1B5}"/>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8EBB95A-EB2F-A0C1-D93F-2F66636C9CA3}"/>
              </a:ext>
            </a:extLst>
          </p:cNvPr>
          <p:cNvSpPr>
            <a:spLocks noGrp="1"/>
          </p:cNvSpPr>
          <p:nvPr>
            <p:ph type="title"/>
          </p:nvPr>
        </p:nvSpPr>
        <p:spPr>
          <a:xfrm>
            <a:off x="292608" y="352970"/>
            <a:ext cx="11975999" cy="865186"/>
          </a:xfrm>
        </p:spPr>
        <p:txBody>
          <a:bodyPr>
            <a:normAutofit/>
          </a:bodyPr>
          <a:lstStyle/>
          <a:p>
            <a:r>
              <a:rPr lang="en-GB" sz="3000" dirty="0"/>
              <a:t>NHS staff standards score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CCFBD7C1-ECAC-4F4C-1566-33AB24D2FF4F}"/>
              </a:ext>
            </a:extLst>
          </p:cNvPr>
          <p:cNvGraphicFramePr>
            <a:graphicFrameLocks noGrp="1"/>
          </p:cNvGraphicFramePr>
          <p:nvPr>
            <p:ph idx="1"/>
            <p:extLst>
              <p:ext uri="{D42A27DB-BD31-4B8C-83A1-F6EECF244321}">
                <p14:modId xmlns:p14="http://schemas.microsoft.com/office/powerpoint/2010/main" val="196256297"/>
              </p:ext>
            </p:extLst>
          </p:nvPr>
        </p:nvGraphicFramePr>
        <p:xfrm>
          <a:off x="292608" y="2171839"/>
          <a:ext cx="11630805" cy="4333191"/>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NHS Staff Survey - Staff-Standards sub score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Local results for every organisation | NHS Staff Survey</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39447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050" kern="1200" dirty="0">
                        <a:solidFill>
                          <a:schemeClr val="tx1"/>
                        </a:solidFill>
                        <a:effectLst/>
                        <a:latin typeface="+mn-lt"/>
                        <a:ea typeface="+mn-ea"/>
                        <a:cs typeface="+mn-cs"/>
                      </a:endParaRPr>
                    </a:p>
                    <a:p>
                      <a:pPr lvl="0"/>
                      <a:r>
                        <a:rPr lang="en-GB" sz="1050" b="0" u="none" kern="1200" dirty="0">
                          <a:solidFill>
                            <a:schemeClr val="tx1"/>
                          </a:solidFill>
                          <a:effectLst/>
                          <a:latin typeface="+mn-lt"/>
                          <a:ea typeface="+mn-ea"/>
                          <a:cs typeface="+mn-cs"/>
                        </a:rPr>
                        <a:t>Composition: This is a compound score based on individual scores covering 6 standards aggregated to an overall score. Each standard is comprised of a number of questions which are scored on a 0-10 scale and reported as a mean score. The scores are all derived from the NHS Staff Survey (NSS). The following question IDs are used (Details of the specific questions covered by each ID can be found on the NSS website). Where questions are used for existing staff survey sub-scores the same scoring method has been applied. Questions that are not used in staff survey sub-scores (Q17b, Q23a and Q11a) have been scored using the scale used on similar questions. </a:t>
                      </a:r>
                    </a:p>
                    <a:p>
                      <a:pPr lvl="0"/>
                      <a:r>
                        <a:rPr lang="en-GB" sz="1050" b="0" u="none" kern="1200" dirty="0">
                          <a:solidFill>
                            <a:schemeClr val="tx1"/>
                          </a:solidFill>
                          <a:effectLst/>
                          <a:latin typeface="+mn-lt"/>
                          <a:ea typeface="+mn-ea"/>
                          <a:cs typeface="+mn-cs"/>
                        </a:rPr>
                        <a:t>Individual responses for each question are scored using a 0-10 scale with the most favourable response scored 10 and the least</a:t>
                      </a:r>
                    </a:p>
                    <a:p>
                      <a:pPr lvl="0"/>
                      <a:r>
                        <a:rPr lang="en-GB" sz="1050" b="0" u="none" kern="1200" dirty="0">
                          <a:solidFill>
                            <a:schemeClr val="tx1"/>
                          </a:solidFill>
                          <a:effectLst/>
                          <a:latin typeface="+mn-lt"/>
                          <a:ea typeface="+mn-ea"/>
                          <a:cs typeface="+mn-cs"/>
                        </a:rPr>
                        <a:t>favourable scored 0. Each individual answer is assigned a 1-10 score, these answers are then averaged to create a total 1-10 score for each question. The associated question scores for each standard are then averaged to provide six individual scores which are then averaged to produce an overall trust score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are scored between 1.00 and 4.00 based on their overall average score ranked high to low. Note that organisations are ranked within their NOF organisation type, i.e. mental health and community trusts against other mental health and community trusts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41C13187-06C4-9283-67B8-6D0A2F0E4057}"/>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staff standards sub-score has been introduced from 2026 as a barometer of each trust’s baseline position using NHS staff survey data against six key themes set out in the NHS Staff Standards. It seeks to give an initial perspective of each trust’s relative position against the standards as a single comparable figure, this measure will continue to iterate in future years</a:t>
            </a:r>
            <a:r>
              <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50574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6395D-B4B1-F687-B889-DBC71F521F4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82DE47D-AF89-0E6E-5122-2AF38E9AB948}"/>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DEBB8C52-49E2-7A02-22DC-F48785863398}"/>
              </a:ext>
            </a:extLst>
          </p:cNvPr>
          <p:cNvSpPr>
            <a:spLocks noGrp="1"/>
          </p:cNvSpPr>
          <p:nvPr>
            <p:ph type="title"/>
          </p:nvPr>
        </p:nvSpPr>
        <p:spPr>
          <a:xfrm>
            <a:off x="292608" y="352970"/>
            <a:ext cx="11975999" cy="865186"/>
          </a:xfrm>
        </p:spPr>
        <p:txBody>
          <a:bodyPr>
            <a:normAutofit/>
          </a:bodyPr>
          <a:lstStyle/>
          <a:p>
            <a:r>
              <a:rPr lang="en-GB" sz="3000" dirty="0"/>
              <a:t>Sickness absence rate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2D050CD9-2583-D1D8-AD85-A32E529462F3}"/>
              </a:ext>
            </a:extLst>
          </p:cNvPr>
          <p:cNvGraphicFramePr>
            <a:graphicFrameLocks noGrp="1"/>
          </p:cNvGraphicFramePr>
          <p:nvPr>
            <p:ph idx="1"/>
            <p:extLst>
              <p:ext uri="{D42A27DB-BD31-4B8C-83A1-F6EECF244321}">
                <p14:modId xmlns:p14="http://schemas.microsoft.com/office/powerpoint/2010/main" val="735908427"/>
              </p:ext>
            </p:extLst>
          </p:nvPr>
        </p:nvGraphicFramePr>
        <p:xfrm>
          <a:off x="292608" y="2171839"/>
          <a:ext cx="11630805" cy="4287482"/>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Sickness absence rate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ICBs and 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 aggregated monthly figures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NHS Sickness Absence Rates - NHS England Digital</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39447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050" kern="1200" dirty="0">
                        <a:solidFill>
                          <a:schemeClr val="tx1"/>
                        </a:solidFill>
                        <a:effectLst/>
                        <a:latin typeface="+mn-lt"/>
                        <a:ea typeface="+mn-ea"/>
                        <a:cs typeface="+mn-cs"/>
                      </a:endParaRPr>
                    </a:p>
                    <a:p>
                      <a:pPr lvl="0"/>
                      <a:r>
                        <a:rPr lang="en-GB" sz="1200" b="0" u="none" kern="1200" dirty="0">
                          <a:solidFill>
                            <a:schemeClr val="tx1"/>
                          </a:solidFill>
                          <a:effectLst/>
                          <a:latin typeface="+mn-lt"/>
                          <a:ea typeface="+mn-ea"/>
                          <a:cs typeface="+mn-cs"/>
                        </a:rPr>
                        <a:t>Numerator: FTE number of days sick (including non-working days)in the period</a:t>
                      </a:r>
                    </a:p>
                    <a:p>
                      <a:pPr lvl="0"/>
                      <a:r>
                        <a:rPr lang="en-GB" sz="1200" b="0" u="none" kern="1200" dirty="0">
                          <a:solidFill>
                            <a:schemeClr val="tx1"/>
                          </a:solidFill>
                          <a:effectLst/>
                          <a:latin typeface="+mn-lt"/>
                          <a:ea typeface="+mn-ea"/>
                          <a:cs typeface="+mn-cs"/>
                        </a:rPr>
                        <a:t>Denominator: FTE number of days available in the period</a:t>
                      </a:r>
                    </a:p>
                    <a:p>
                      <a:pPr lvl="0"/>
                      <a:r>
                        <a:rPr lang="en-GB" sz="1200" b="0" u="none" kern="1200" dirty="0">
                          <a:solidFill>
                            <a:schemeClr val="tx1"/>
                          </a:solidFill>
                          <a:effectLst/>
                          <a:latin typeface="+mn-lt"/>
                          <a:ea typeface="+mn-ea"/>
                          <a:cs typeface="+mn-cs"/>
                        </a:rPr>
                        <a:t>Calculation: Numerator as a percentage of denominator</a:t>
                      </a:r>
                    </a:p>
                    <a:p>
                      <a:pPr lvl="0"/>
                      <a:r>
                        <a:rPr lang="en-GB" sz="1200" b="0" u="none" kern="1200" dirty="0">
                          <a:solidFill>
                            <a:schemeClr val="tx1"/>
                          </a:solidFill>
                          <a:effectLst/>
                          <a:latin typeface="+mn-lt"/>
                          <a:ea typeface="+mn-ea"/>
                          <a:cs typeface="+mn-cs"/>
                        </a:rPr>
                        <a:t>Filters: Status in ‘Acting Up, Active Assignment, Internal Secondment’</a:t>
                      </a:r>
                    </a:p>
                    <a:p>
                      <a:pPr lvl="0"/>
                      <a:r>
                        <a:rPr lang="en-GB" sz="1200" b="0" u="none" kern="1200" dirty="0">
                          <a:solidFill>
                            <a:schemeClr val="tx1"/>
                          </a:solidFill>
                          <a:effectLst/>
                          <a:latin typeface="+mn-lt"/>
                          <a:ea typeface="+mn-ea"/>
                          <a:cs typeface="+mn-cs"/>
                        </a:rPr>
                        <a:t>Exclusions: Exclude type of Contract: Bank, Honorary, Widow/Widower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3 month rolling rate of sickness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8458E195-2B5F-D81C-CF7A-6CBD1CBFD0AF}"/>
              </a:ext>
            </a:extLst>
          </p:cNvPr>
          <p:cNvSpPr txBox="1"/>
          <p:nvPr/>
        </p:nvSpPr>
        <p:spPr>
          <a:xfrm>
            <a:off x="215999" y="1219398"/>
            <a:ext cx="11870827"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Improving retention was a key priority of the Long Term NHS Workforce Plan which focussed on a need to improve staff wellbeing and motivation. Lower rates of sickness could indicate organisations with healthier and more motivated workforces improving skills and outcomes and reducing reliance on temporary staffing.</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0905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4E937-376D-3837-B5F1-CADA92FE0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02F96A-64C0-A11F-06F3-1E40766863C2}"/>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C292A586-3D9B-6140-30F4-5929413ED733}"/>
              </a:ext>
            </a:extLst>
          </p:cNvPr>
          <p:cNvSpPr>
            <a:spLocks noGrp="1"/>
          </p:cNvSpPr>
          <p:nvPr>
            <p:ph type="title"/>
          </p:nvPr>
        </p:nvSpPr>
        <p:spPr>
          <a:xfrm>
            <a:off x="292608" y="352970"/>
            <a:ext cx="11975999" cy="865186"/>
          </a:xfrm>
        </p:spPr>
        <p:txBody>
          <a:bodyPr>
            <a:normAutofit/>
          </a:bodyPr>
          <a:lstStyle/>
          <a:p>
            <a:r>
              <a:rPr lang="en-GB" sz="3000" dirty="0"/>
              <a:t>NHS staff survey engagement theme score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B980D5CD-F4BA-B119-F651-279393BB41AC}"/>
              </a:ext>
            </a:extLst>
          </p:cNvPr>
          <p:cNvGraphicFramePr>
            <a:graphicFrameLocks noGrp="1"/>
          </p:cNvGraphicFramePr>
          <p:nvPr>
            <p:ph idx="1"/>
            <p:extLst>
              <p:ext uri="{D42A27DB-BD31-4B8C-83A1-F6EECF244321}">
                <p14:modId xmlns:p14="http://schemas.microsoft.com/office/powerpoint/2010/main" val="2447559176"/>
              </p:ext>
            </p:extLst>
          </p:nvPr>
        </p:nvGraphicFramePr>
        <p:xfrm>
          <a:off x="292608" y="2171839"/>
          <a:ext cx="11630805" cy="3807411"/>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NHS staff survey engagement theme score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ICBs and 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Local results for every organisation | NHS Staff Survey</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84887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Composition: This score is comprised of 3 individual sub-scores covering motivation, involvement and advocacy, aggregated to an overall score. Each sub-score is comprised of a number of questions which are scored on a 0-10 scale and reported as a mean score. A higher score indicates a more favourable result.</a:t>
                      </a:r>
                    </a:p>
                    <a:p>
                      <a:endParaRPr lang="en-GB" sz="1200" b="0" u="none" kern="1200" dirty="0">
                        <a:solidFill>
                          <a:schemeClr val="tx1"/>
                        </a:solidFill>
                        <a:effectLst/>
                        <a:latin typeface="+mn-lt"/>
                        <a:ea typeface="+mn-ea"/>
                        <a:cs typeface="+mn-cs"/>
                      </a:endParaRPr>
                    </a:p>
                    <a:p>
                      <a:r>
                        <a:rPr lang="en-GB" sz="1200" b="0" u="none" kern="1200" dirty="0">
                          <a:solidFill>
                            <a:schemeClr val="tx1"/>
                          </a:solidFill>
                          <a:effectLst/>
                          <a:latin typeface="+mn-lt"/>
                          <a:ea typeface="+mn-ea"/>
                          <a:cs typeface="+mn-cs"/>
                        </a:rPr>
                        <a:t>Specific variable ID: theme_engagement_2025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 positive responses ranked high to low (Higher is better). Note that organisations are ranked within their organisation type, e.g. ambulance trusts against other ambulance trusts, acute against other acutes etc. Due to organisational restructuring this metric will not be scored for ICBs this year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87D30518-53AA-0F9D-1253-7EC9398CFCF9}"/>
              </a:ext>
            </a:extLst>
          </p:cNvPr>
          <p:cNvSpPr txBox="1"/>
          <p:nvPr/>
        </p:nvSpPr>
        <p:spPr>
          <a:xfrm>
            <a:off x="215999" y="1219398"/>
            <a:ext cx="11870827"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engagement theme score of the staff survey is a recognised barometer of overall staff engagement with their organisation and  </a:t>
            </a:r>
            <a:r>
              <a:rPr lang="en-GB" sz="1200" dirty="0" err="1">
                <a:latin typeface="+mj-lt"/>
              </a:rPr>
              <a:t>hus</a:t>
            </a:r>
            <a:r>
              <a:rPr lang="en-GB" sz="1200" dirty="0">
                <a:latin typeface="+mj-lt"/>
              </a:rPr>
              <a:t> a headline indicator of how effectively organisations are managing their people.</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079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41E28-FC40-65FA-2BF5-CD36B1013C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931CA9-5E53-BD62-BDBE-5A1133A3DA6C}"/>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82BDEAEF-AC42-CFBD-16A4-AB98C7586EB1}"/>
              </a:ext>
            </a:extLst>
          </p:cNvPr>
          <p:cNvSpPr>
            <a:spLocks noGrp="1"/>
          </p:cNvSpPr>
          <p:nvPr>
            <p:ph type="title"/>
          </p:nvPr>
        </p:nvSpPr>
        <p:spPr>
          <a:xfrm>
            <a:off x="292608" y="352970"/>
            <a:ext cx="11975999" cy="865186"/>
          </a:xfrm>
        </p:spPr>
        <p:txBody>
          <a:bodyPr>
            <a:normAutofit/>
          </a:bodyPr>
          <a:lstStyle/>
          <a:p>
            <a:r>
              <a:rPr lang="en-GB" sz="3000" dirty="0"/>
              <a:t>NHS staff survey raising concerns sub-score</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204B2EA5-044B-38BF-BC9B-23E943A227A4}"/>
              </a:ext>
            </a:extLst>
          </p:cNvPr>
          <p:cNvGraphicFramePr>
            <a:graphicFrameLocks noGrp="1"/>
          </p:cNvGraphicFramePr>
          <p:nvPr>
            <p:ph idx="1"/>
            <p:extLst>
              <p:ext uri="{D42A27DB-BD31-4B8C-83A1-F6EECF244321}">
                <p14:modId xmlns:p14="http://schemas.microsoft.com/office/powerpoint/2010/main" val="56813036"/>
              </p:ext>
            </p:extLst>
          </p:nvPr>
        </p:nvGraphicFramePr>
        <p:xfrm>
          <a:off x="292608" y="2171839"/>
          <a:ext cx="11630805" cy="3807411"/>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NHS staff survey raising concerns sub-score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Local results for every organisation | NHS Staff Survey</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84887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NHS staff survey sub score for the following measures:</a:t>
                      </a:r>
                    </a:p>
                    <a:p>
                      <a:r>
                        <a:rPr lang="en-GB" sz="1200" kern="1200" dirty="0">
                          <a:solidFill>
                            <a:schemeClr val="tx1"/>
                          </a:solidFill>
                          <a:effectLst/>
                          <a:latin typeface="+mn-lt"/>
                          <a:ea typeface="+mn-ea"/>
                          <a:cs typeface="+mn-cs"/>
                        </a:rPr>
                        <a:t>Q20a – I would feel secure raising concerns about unsafe clinical practice</a:t>
                      </a:r>
                    </a:p>
                    <a:p>
                      <a:r>
                        <a:rPr lang="en-GB" sz="1200" kern="1200" dirty="0">
                          <a:solidFill>
                            <a:schemeClr val="tx1"/>
                          </a:solidFill>
                          <a:effectLst/>
                          <a:latin typeface="+mn-lt"/>
                          <a:ea typeface="+mn-ea"/>
                          <a:cs typeface="+mn-cs"/>
                        </a:rPr>
                        <a:t>Q20b – I am confident that my organisation would address my concern</a:t>
                      </a:r>
                    </a:p>
                    <a:p>
                      <a:r>
                        <a:rPr lang="en-GB" sz="1200" kern="1200" dirty="0">
                          <a:solidFill>
                            <a:schemeClr val="tx1"/>
                          </a:solidFill>
                          <a:effectLst/>
                          <a:latin typeface="+mn-lt"/>
                          <a:ea typeface="+mn-ea"/>
                          <a:cs typeface="+mn-cs"/>
                        </a:rPr>
                        <a:t>Q25e – I feel safe to speak up about anything that concerns me in this organisation </a:t>
                      </a:r>
                    </a:p>
                    <a:p>
                      <a:r>
                        <a:rPr lang="en-GB" sz="1200" kern="1200" dirty="0">
                          <a:solidFill>
                            <a:schemeClr val="tx1"/>
                          </a:solidFill>
                          <a:effectLst/>
                          <a:latin typeface="+mn-lt"/>
                          <a:ea typeface="+mn-ea"/>
                          <a:cs typeface="+mn-cs"/>
                        </a:rPr>
                        <a:t>Q25f – If I spoke up about something that concerned me I am confident my organisation would address my concern</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 positive responses ranked high to low. Note that organisations are ranked within their organisation type, e.g. ambulance trusts against other ambulance trusts, acute against other acutes etc. Due to organisational restructuring this metric will not be scored for ICBs this year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F9B56B03-6E10-ED7D-6F78-C4B56C5596F0}"/>
              </a:ext>
            </a:extLst>
          </p:cNvPr>
          <p:cNvSpPr txBox="1"/>
          <p:nvPr/>
        </p:nvSpPr>
        <p:spPr>
          <a:xfrm>
            <a:off x="215999" y="1219398"/>
            <a:ext cx="11870827"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This is a primary measure of organisational safety culture and set out as a key metric in the NHS Safety Strategy, organisations with safer culture are recognised by their staff as being places where concerns can be raised</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043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4E9E-1585-708B-7F44-ACA71A76F0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C5360DF-13E9-EFDB-9973-4D43B9CFD144}"/>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1914F8B-7665-2BC2-7B22-5E70A7380824}"/>
              </a:ext>
            </a:extLst>
          </p:cNvPr>
          <p:cNvSpPr>
            <a:spLocks noGrp="1"/>
          </p:cNvSpPr>
          <p:nvPr>
            <p:ph type="title"/>
          </p:nvPr>
        </p:nvSpPr>
        <p:spPr>
          <a:xfrm>
            <a:off x="292608" y="352970"/>
            <a:ext cx="11975999" cy="865186"/>
          </a:xfrm>
        </p:spPr>
        <p:txBody>
          <a:bodyPr>
            <a:normAutofit/>
          </a:bodyPr>
          <a:lstStyle/>
          <a:p>
            <a:r>
              <a:rPr lang="en-GB" sz="3000" dirty="0"/>
              <a:t>Data Quality Maturity Index</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67CE8C04-4993-C6BF-9408-32F8F3C77A47}"/>
              </a:ext>
            </a:extLst>
          </p:cNvPr>
          <p:cNvGraphicFramePr>
            <a:graphicFrameLocks noGrp="1"/>
          </p:cNvGraphicFramePr>
          <p:nvPr>
            <p:ph idx="1"/>
            <p:extLst>
              <p:ext uri="{D42A27DB-BD31-4B8C-83A1-F6EECF244321}">
                <p14:modId xmlns:p14="http://schemas.microsoft.com/office/powerpoint/2010/main" val="4262971911"/>
              </p:ext>
            </p:extLst>
          </p:nvPr>
        </p:nvGraphicFramePr>
        <p:xfrm>
          <a:off x="292608" y="2171839"/>
          <a:ext cx="11630805" cy="3741890"/>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Overall Data Quality Maturity Index score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Acute, community and 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 - latest monthly position</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hlinkClick r:id="rId2"/>
                        </a:rPr>
                        <a:t>Data quality - NHS England Digital</a:t>
                      </a:r>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84887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The DQMI methodology document is published on the DQMI website</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Organisations scored between 1.00 and 4.00 based on % validity and completion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65729EAA-943B-8B09-B5DD-CAE0DB69F16B}"/>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The Data Quality Maturity Index (DQMI) is a monthly publication intended to highlight the importance of data quality in the NHS. It provides data submitters with timely and transparent information about their data quality in relation to eight core NHS datasets: Admitted Patient Care, Community Services Data Set, Diagnostics and Imaging Dataset, Emergency Care Data Set, NHS Talking Therapies, Mental Health Services Data Set, Maternity Services Data Set and Outpatients</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4908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1F9BD-99FC-7EB2-ABE4-07E7C82A66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B62D9E1-F27A-F2F2-1CDB-1717CB02B0F5}"/>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C247657A-DBFF-03BF-B543-B2BC6C3D5DEA}"/>
              </a:ext>
            </a:extLst>
          </p:cNvPr>
          <p:cNvSpPr>
            <a:spLocks noGrp="1"/>
          </p:cNvSpPr>
          <p:nvPr>
            <p:ph type="title"/>
          </p:nvPr>
        </p:nvSpPr>
        <p:spPr>
          <a:xfrm>
            <a:off x="292608" y="352970"/>
            <a:ext cx="11975999" cy="865186"/>
          </a:xfrm>
        </p:spPr>
        <p:txBody>
          <a:bodyPr>
            <a:normAutofit/>
          </a:bodyPr>
          <a:lstStyle/>
          <a:p>
            <a:r>
              <a:rPr lang="en-GB" sz="3000" dirty="0"/>
              <a:t>Percentage of clinical trials set up within 90 days</a:t>
            </a:r>
            <a:endParaRPr lang="en-GB" sz="30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62A20C75-6D93-D54E-F1AB-5E52CEA02B88}"/>
              </a:ext>
            </a:extLst>
          </p:cNvPr>
          <p:cNvGraphicFramePr>
            <a:graphicFrameLocks noGrp="1"/>
          </p:cNvGraphicFramePr>
          <p:nvPr>
            <p:ph idx="1"/>
            <p:extLst>
              <p:ext uri="{D42A27DB-BD31-4B8C-83A1-F6EECF244321}">
                <p14:modId xmlns:p14="http://schemas.microsoft.com/office/powerpoint/2010/main" val="110098570"/>
              </p:ext>
            </p:extLst>
          </p:nvPr>
        </p:nvGraphicFramePr>
        <p:xfrm>
          <a:off x="292608" y="2171839"/>
          <a:ext cx="11630805" cy="3522434"/>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Scoring - TBC</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Percentage of clinical trials set up within 90 days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ICBs and all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dirty="0">
                          <a:solidFill>
                            <a:schemeClr val="tx1"/>
                          </a:solidFill>
                          <a:effectLst/>
                          <a:latin typeface="+mj-lt"/>
                          <a:ea typeface="+mn-ea"/>
                          <a:cs typeface="+mn-cs"/>
                        </a:rPr>
                        <a:t>Quarterly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dirty="0">
                          <a:solidFill>
                            <a:srgbClr val="FF0000"/>
                          </a:solidFill>
                          <a:effectLst/>
                          <a:highlight>
                            <a:srgbClr val="FFFF00"/>
                          </a:highlight>
                          <a:latin typeface="+mn-lt"/>
                          <a:ea typeface="+mn-ea"/>
                          <a:cs typeface="+mn-cs"/>
                        </a:rPr>
                        <a:t>LINK to dashboard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200"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629423">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n-lt"/>
                          <a:ea typeface="+mn-ea"/>
                          <a:cs typeface="+mn-cs"/>
                        </a:rPr>
                        <a:t>Numerator: Number of studies where a first patient visit occurs within 90 days of HRA approval or site selection</a:t>
                      </a:r>
                    </a:p>
                    <a:p>
                      <a:r>
                        <a:rPr lang="en-GB" sz="1200" kern="1200" dirty="0">
                          <a:solidFill>
                            <a:schemeClr val="tx1"/>
                          </a:solidFill>
                          <a:effectLst/>
                          <a:latin typeface="+mn-lt"/>
                          <a:ea typeface="+mn-ea"/>
                          <a:cs typeface="+mn-cs"/>
                        </a:rPr>
                        <a:t>Denominator: Total number of studies with HRA approval or site selection</a:t>
                      </a:r>
                    </a:p>
                    <a:p>
                      <a:r>
                        <a:rPr lang="en-GB" sz="1200" kern="1200" dirty="0">
                          <a:solidFill>
                            <a:schemeClr val="tx1"/>
                          </a:solidFill>
                          <a:effectLst/>
                          <a:latin typeface="+mn-lt"/>
                          <a:ea typeface="+mn-ea"/>
                          <a:cs typeface="+mn-cs"/>
                        </a:rPr>
                        <a:t>Computation: Numerator as a percentage of denominator</a:t>
                      </a:r>
                      <a:endParaRPr lang="en-GB" sz="1200" b="0" u="none" kern="1200" dirty="0">
                        <a:solidFill>
                          <a:schemeClr val="tx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All organisations with a result greater than or equal to 95% receive a score of 1.00, all organisations with a result lesser than 80% receive a score of 4.00. All other organisations are scored between 2.00 and 3.00 based on absolute percentage value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6B26146A-1C94-C2AD-C418-BE3775C41D48}"/>
              </a:ext>
            </a:extLst>
          </p:cNvPr>
          <p:cNvSpPr txBox="1"/>
          <p:nvPr/>
        </p:nvSpPr>
        <p:spPr>
          <a:xfrm>
            <a:off x="215999" y="1219398"/>
            <a:ext cx="11870827"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latin typeface="+mj-lt"/>
              </a:rPr>
              <a:t>Streamlining and reforming the set-up and delivery of all clinical trials is key to driving global investment into life sciences, improving health outcomes and accelerating the development of medicines and therapies of the future. The government has committed to reduce the time it takes to set up clinical trials to below 150 days, of which 90 days relates to activity within the NHS. This 90 day metric enables performance against this commitment to be assessed.</a:t>
            </a:r>
            <a:endParaRPr lang="en-GB"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7514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94e418-5875-4308-b033-74eb9c181361" xsi:nil="true"/>
    <lcf76f155ced4ddcb4097134ff3c332f xmlns="4d648a74-5c83-46a7-8e4c-7f989ae960a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B519BAE8345774E8669FA46DF2DD9E1" ma:contentTypeVersion="20" ma:contentTypeDescription="Create a new document." ma:contentTypeScope="" ma:versionID="bea57982780628ea0725c13bf34f8228">
  <xsd:schema xmlns:xsd="http://www.w3.org/2001/XMLSchema" xmlns:xs="http://www.w3.org/2001/XMLSchema" xmlns:p="http://schemas.microsoft.com/office/2006/metadata/properties" xmlns:ns1="http://schemas.microsoft.com/sharepoint/v3" xmlns:ns2="4d648a74-5c83-46a7-8e4c-7f989ae960a5" xmlns:ns3="6194e418-5875-4308-b033-74eb9c181361" targetNamespace="http://schemas.microsoft.com/office/2006/metadata/properties" ma:root="true" ma:fieldsID="d9375f80ede122fd8bff70c4b4d80435" ns1:_="" ns2:_="" ns3:_="">
    <xsd:import namespace="http://schemas.microsoft.com/sharepoint/v3"/>
    <xsd:import namespace="4d648a74-5c83-46a7-8e4c-7f989ae960a5"/>
    <xsd:import namespace="6194e418-5875-4308-b033-74eb9c1813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648a74-5c83-46a7-8e4c-7f989ae960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94e418-5875-4308-b033-74eb9c181361"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6777f02-5793-47ea-9637-5fc0f7654bd6}" ma:internalName="TaxCatchAll" ma:showField="CatchAllData" ma:web="6194e418-5875-4308-b033-74eb9c1813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B3C52-C4E5-4003-8240-632FDE102EAB}">
  <ds:schemaRefs>
    <ds:schemaRef ds:uri="4d648a74-5c83-46a7-8e4c-7f989ae960a5"/>
    <ds:schemaRef ds:uri="55c7dfe8-31bc-4f6c-ad0b-9168b291de96"/>
    <ds:schemaRef ds:uri="5bedd194-ad78-4f11-831c-b3f4fb92befa"/>
    <ds:schemaRef ds:uri="6194e418-5875-4308-b033-74eb9c1813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8403512-0E15-4C68-AF57-9E16C1E94566}">
  <ds:schemaRefs>
    <ds:schemaRef ds:uri="4d648a74-5c83-46a7-8e4c-7f989ae960a5"/>
    <ds:schemaRef ds:uri="6194e418-5875-4308-b033-74eb9c1813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7B6D4F5-ECA0-4A22-A4DD-3335756FD664}">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1199</TotalTime>
  <Words>2846</Words>
  <Application>Microsoft Office PowerPoint</Application>
  <PresentationFormat>Widescreen</PresentationFormat>
  <Paragraphs>331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NHSD-Refresh-Theme-NOV1120B</vt:lpstr>
      <vt:lpstr>2026/27 NHS Oversight Framework(NOF)  Corporate Services Metrics </vt:lpstr>
      <vt:lpstr>Contents:</vt:lpstr>
      <vt:lpstr>Scored metrics </vt:lpstr>
      <vt:lpstr>NHS staff standards score</vt:lpstr>
      <vt:lpstr>Sickness absence rate</vt:lpstr>
      <vt:lpstr>NHS staff survey engagement theme score</vt:lpstr>
      <vt:lpstr>NHS staff survey raising concerns sub-score</vt:lpstr>
      <vt:lpstr>Data Quality Maturity Index</vt:lpstr>
      <vt:lpstr>Percentage of clinical trials set up within 90 days</vt:lpstr>
      <vt:lpstr>Relative cost difference (National Cost Collection Index)</vt:lpstr>
      <vt:lpstr>NHS staff survey advocacy rate</vt:lpstr>
      <vt:lpstr>National Education and Training Survey satisfaction rate</vt:lpstr>
      <vt:lpstr>Percentage of frontline healthcare workers to receive a flu vaccination</vt:lpstr>
      <vt:lpstr>Temporary staffing cost relative band</vt:lpstr>
      <vt:lpstr>Contextual metrics </vt:lpstr>
      <vt:lpstr>Percentage of all patient safety incidents defined as resulting in harm</vt:lpstr>
      <vt:lpstr>Rate of implied productivity growth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POPA, Patricia (EAST LONDON NHS FOUNDATION TRUST)</cp:lastModifiedBy>
  <cp:revision>1</cp:revision>
  <dcterms:created xsi:type="dcterms:W3CDTF">2020-11-30T10:49:03Z</dcterms:created>
  <dcterms:modified xsi:type="dcterms:W3CDTF">2026-06-30T09:22:11Z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0x0101007B519BAE8345774E8669FA46DF2DD9E1</vt:lpwstr>
  </property>
  <property fmtid="{D5CDD505-2E9C-101B-9397-08002B2CF9AE}" pid="3" name="_dlc_DocIdItemGuid">
    <vt:lpwstr>56579ddb-1cdf-4035-9a3d-2da04fab6c26</vt:lpwstr>
  </property>
  <property fmtid="{D5CDD505-2E9C-101B-9397-08002B2CF9AE}" pid="4" name="MediaServiceImageTags">
    <vt:lpwstr/>
  </property>
  <property fmtid="{D5CDD505-2E9C-101B-9397-08002B2CF9AE}" pid="5" name="_ExtendedDescription">
    <vt:lpwstr/>
  </property>
</Properties>
</file>