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73" r:id="rId4"/>
  </p:sldMasterIdLst>
  <p:notesMasterIdLst>
    <p:notesMasterId r:id="rId21"/>
  </p:notesMasterIdLst>
  <p:handoutMasterIdLst>
    <p:handoutMasterId r:id="rId22"/>
  </p:handoutMasterIdLst>
  <p:sldIdLst>
    <p:sldId id="257" r:id="rId5"/>
    <p:sldId id="2147483345" r:id="rId6"/>
    <p:sldId id="2147483348" r:id="rId7"/>
    <p:sldId id="2147483333" r:id="rId8"/>
    <p:sldId id="2147483337" r:id="rId9"/>
    <p:sldId id="2147483336" r:id="rId10"/>
    <p:sldId id="2147483335" r:id="rId11"/>
    <p:sldId id="2147483332" r:id="rId12"/>
    <p:sldId id="2147483341" r:id="rId13"/>
    <p:sldId id="2147483340" r:id="rId14"/>
    <p:sldId id="2147483331" r:id="rId15"/>
    <p:sldId id="2147483339" r:id="rId16"/>
    <p:sldId id="2147483343" r:id="rId17"/>
    <p:sldId id="2147483349" r:id="rId18"/>
    <p:sldId id="2147483342" r:id="rId19"/>
    <p:sldId id="2147483350"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4B2F125-BB90-A616-CDE7-BF5E926DFD06}" name="POPA, Patricia (EAST LONDON NHS FOUNDATION TRUST)" initials="PP" userId="S::patricia.popa2@nhs.net::6e614e0e-27d1-45c8-b32c-9404a8b7e2d0" providerId="AD"/>
  <p188:author id="{2C589947-406E-AAED-FE40-FCE42FFD4BE7}" name="SMYTH, Clare (NHS ENGLAND)" initials="CS" userId="S::clare.smyth3@nhs.net::97926739-2559-43f6-880b-ede931fb9fe6" providerId="AD"/>
  <p188:author id="{5A667D9E-DA97-A5DD-1B2D-FD95E6C75B57}" name="BAKSH DE LA IGLESIA, Amber (EAST LONDON NHS FOUNDATION TRUST)" initials="BT" userId="S::amber.bakshdelaiglesia1@nhs.net::b2650a99-9385-4d98-8a06-8e7c9d44011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Wilkinson" initials="SW" lastIdx="1" clrIdx="0">
    <p:extLst>
      <p:ext uri="{19B8F6BF-5375-455C-9EA6-DF929625EA0E}">
        <p15:presenceInfo xmlns:p15="http://schemas.microsoft.com/office/powerpoint/2012/main" userId="1186059c3be801a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B00"/>
    <a:srgbClr val="FFFF00"/>
    <a:srgbClr val="92D050"/>
    <a:srgbClr val="00B0F0"/>
    <a:srgbClr val="C0E6F5"/>
    <a:srgbClr val="00B050"/>
    <a:srgbClr val="003087"/>
    <a:srgbClr val="FF9933"/>
    <a:srgbClr val="FF0000"/>
    <a:srgbClr val="C7CED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62F57D-4383-4131-A68D-45169D40A3E3}" v="1" dt="2026-06-30T09:15:51.436"/>
    <p1510:client id="{D88930D4-88B8-4D2F-7AEB-8F87519CACC5}" v="57" dt="2026-06-29T13:30:00.0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65" autoAdjust="0"/>
    <p:restoredTop sz="94660"/>
  </p:normalViewPr>
  <p:slideViewPr>
    <p:cSldViewPr snapToGrid="0">
      <p:cViewPr varScale="1">
        <p:scale>
          <a:sx n="105" d="100"/>
          <a:sy n="105" d="100"/>
        </p:scale>
        <p:origin x="8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SON, George (EAST LONDON NHS FOUNDATION TRUST)" userId="S::george.jackson13@nhs.net::112ffb1e-e950-4e56-be15-71281af26680" providerId="AD" clId="Web-{D88930D4-88B8-4D2F-7AEB-8F87519CACC5}"/>
    <pc:docChg chg="modSld">
      <pc:chgData name="JACKSON, George (EAST LONDON NHS FOUNDATION TRUST)" userId="S::george.jackson13@nhs.net::112ffb1e-e950-4e56-be15-71281af26680" providerId="AD" clId="Web-{D88930D4-88B8-4D2F-7AEB-8F87519CACC5}" dt="2026-06-29T13:29:58.205" v="37"/>
      <pc:docMkLst>
        <pc:docMk/>
      </pc:docMkLst>
      <pc:sldChg chg="modSp">
        <pc:chgData name="JACKSON, George (EAST LONDON NHS FOUNDATION TRUST)" userId="S::george.jackson13@nhs.net::112ffb1e-e950-4e56-be15-71281af26680" providerId="AD" clId="Web-{D88930D4-88B8-4D2F-7AEB-8F87519CACC5}" dt="2026-06-29T12:41:11.877" v="7"/>
        <pc:sldMkLst>
          <pc:docMk/>
          <pc:sldMk cId="1582633370" sldId="2147483332"/>
        </pc:sldMkLst>
        <pc:graphicFrameChg chg="mod modGraphic">
          <ac:chgData name="JACKSON, George (EAST LONDON NHS FOUNDATION TRUST)" userId="S::george.jackson13@nhs.net::112ffb1e-e950-4e56-be15-71281af26680" providerId="AD" clId="Web-{D88930D4-88B8-4D2F-7AEB-8F87519CACC5}" dt="2026-06-29T12:41:11.877" v="7"/>
          <ac:graphicFrameMkLst>
            <pc:docMk/>
            <pc:sldMk cId="1582633370" sldId="2147483332"/>
            <ac:graphicFrameMk id="6" creationId="{627A3A6A-F3BB-B46D-91D5-4394DB7C1A0D}"/>
          </ac:graphicFrameMkLst>
        </pc:graphicFrameChg>
      </pc:sldChg>
      <pc:sldChg chg="modSp">
        <pc:chgData name="JACKSON, George (EAST LONDON NHS FOUNDATION TRUST)" userId="S::george.jackson13@nhs.net::112ffb1e-e950-4e56-be15-71281af26680" providerId="AD" clId="Web-{D88930D4-88B8-4D2F-7AEB-8F87519CACC5}" dt="2026-06-29T12:28:04.051" v="5"/>
        <pc:sldMkLst>
          <pc:docMk/>
          <pc:sldMk cId="3505749179" sldId="2147483333"/>
        </pc:sldMkLst>
        <pc:graphicFrameChg chg="mod modGraphic">
          <ac:chgData name="JACKSON, George (EAST LONDON NHS FOUNDATION TRUST)" userId="S::george.jackson13@nhs.net::112ffb1e-e950-4e56-be15-71281af26680" providerId="AD" clId="Web-{D88930D4-88B8-4D2F-7AEB-8F87519CACC5}" dt="2026-06-29T12:28:04.051" v="5"/>
          <ac:graphicFrameMkLst>
            <pc:docMk/>
            <pc:sldMk cId="3505749179" sldId="2147483333"/>
            <ac:graphicFrameMk id="6" creationId="{CCFBD7C1-ECAC-4F4C-1566-33AB24D2FF4F}"/>
          </ac:graphicFrameMkLst>
        </pc:graphicFrameChg>
      </pc:sldChg>
      <pc:sldChg chg="modSp">
        <pc:chgData name="JACKSON, George (EAST LONDON NHS FOUNDATION TRUST)" userId="S::george.jackson13@nhs.net::112ffb1e-e950-4e56-be15-71281af26680" providerId="AD" clId="Web-{D88930D4-88B8-4D2F-7AEB-8F87519CACC5}" dt="2026-06-29T12:43:25.116" v="35"/>
        <pc:sldMkLst>
          <pc:docMk/>
          <pc:sldMk cId="3780948436" sldId="2147483335"/>
        </pc:sldMkLst>
        <pc:graphicFrameChg chg="mod modGraphic">
          <ac:chgData name="JACKSON, George (EAST LONDON NHS FOUNDATION TRUST)" userId="S::george.jackson13@nhs.net::112ffb1e-e950-4e56-be15-71281af26680" providerId="AD" clId="Web-{D88930D4-88B8-4D2F-7AEB-8F87519CACC5}" dt="2026-06-29T12:43:25.116" v="35"/>
          <ac:graphicFrameMkLst>
            <pc:docMk/>
            <pc:sldMk cId="3780948436" sldId="2147483335"/>
            <ac:graphicFrameMk id="4" creationId="{75103101-0F48-A4B5-AD89-896555D1C593}"/>
          </ac:graphicFrameMkLst>
        </pc:graphicFrameChg>
      </pc:sldChg>
      <pc:sldChg chg="modSp">
        <pc:chgData name="JACKSON, George (EAST LONDON NHS FOUNDATION TRUST)" userId="S::george.jackson13@nhs.net::112ffb1e-e950-4e56-be15-71281af26680" providerId="AD" clId="Web-{D88930D4-88B8-4D2F-7AEB-8F87519CACC5}" dt="2026-06-29T12:42:57.412" v="13"/>
        <pc:sldMkLst>
          <pc:docMk/>
          <pc:sldMk cId="3214570201" sldId="2147483336"/>
        </pc:sldMkLst>
        <pc:graphicFrameChg chg="mod modGraphic">
          <ac:chgData name="JACKSON, George (EAST LONDON NHS FOUNDATION TRUST)" userId="S::george.jackson13@nhs.net::112ffb1e-e950-4e56-be15-71281af26680" providerId="AD" clId="Web-{D88930D4-88B8-4D2F-7AEB-8F87519CACC5}" dt="2026-06-29T12:42:57.412" v="13"/>
          <ac:graphicFrameMkLst>
            <pc:docMk/>
            <pc:sldMk cId="3214570201" sldId="2147483336"/>
            <ac:graphicFrameMk id="4" creationId="{638FB78F-5BC5-6E63-84C9-10D4D7D8B40F}"/>
          </ac:graphicFrameMkLst>
        </pc:graphicFrameChg>
      </pc:sldChg>
      <pc:sldChg chg="modSp">
        <pc:chgData name="JACKSON, George (EAST LONDON NHS FOUNDATION TRUST)" userId="S::george.jackson13@nhs.net::112ffb1e-e950-4e56-be15-71281af26680" providerId="AD" clId="Web-{D88930D4-88B8-4D2F-7AEB-8F87519CACC5}" dt="2026-06-29T12:42:33.786" v="11"/>
        <pc:sldMkLst>
          <pc:docMk/>
          <pc:sldMk cId="4126627509" sldId="2147483337"/>
        </pc:sldMkLst>
        <pc:graphicFrameChg chg="mod modGraphic">
          <ac:chgData name="JACKSON, George (EAST LONDON NHS FOUNDATION TRUST)" userId="S::george.jackson13@nhs.net::112ffb1e-e950-4e56-be15-71281af26680" providerId="AD" clId="Web-{D88930D4-88B8-4D2F-7AEB-8F87519CACC5}" dt="2026-06-29T12:42:33.786" v="11"/>
          <ac:graphicFrameMkLst>
            <pc:docMk/>
            <pc:sldMk cId="4126627509" sldId="2147483337"/>
            <ac:graphicFrameMk id="4" creationId="{8BF7AD23-3F66-242D-5162-8D9036957368}"/>
          </ac:graphicFrameMkLst>
        </pc:graphicFrameChg>
      </pc:sldChg>
      <pc:sldChg chg="modSp">
        <pc:chgData name="JACKSON, George (EAST LONDON NHS FOUNDATION TRUST)" userId="S::george.jackson13@nhs.net::112ffb1e-e950-4e56-be15-71281af26680" providerId="AD" clId="Web-{D88930D4-88B8-4D2F-7AEB-8F87519CACC5}" dt="2026-06-29T13:29:58.205" v="37"/>
        <pc:sldMkLst>
          <pc:docMk/>
          <pc:sldMk cId="85644464" sldId="2147483340"/>
        </pc:sldMkLst>
        <pc:graphicFrameChg chg="mod modGraphic">
          <ac:chgData name="JACKSON, George (EAST LONDON NHS FOUNDATION TRUST)" userId="S::george.jackson13@nhs.net::112ffb1e-e950-4e56-be15-71281af26680" providerId="AD" clId="Web-{D88930D4-88B8-4D2F-7AEB-8F87519CACC5}" dt="2026-06-29T13:29:58.205" v="37"/>
          <ac:graphicFrameMkLst>
            <pc:docMk/>
            <pc:sldMk cId="85644464" sldId="2147483340"/>
            <ac:graphicFrameMk id="6" creationId="{1AF80A11-B8CC-3928-1781-98DCD4866B90}"/>
          </ac:graphicFrameMkLst>
        </pc:graphicFrameChg>
      </pc:sldChg>
      <pc:sldChg chg="modSp">
        <pc:chgData name="JACKSON, George (EAST LONDON NHS FOUNDATION TRUST)" userId="S::george.jackson13@nhs.net::112ffb1e-e950-4e56-be15-71281af26680" providerId="AD" clId="Web-{D88930D4-88B8-4D2F-7AEB-8F87519CACC5}" dt="2026-06-29T12:41:35.378" v="9"/>
        <pc:sldMkLst>
          <pc:docMk/>
          <pc:sldMk cId="573630503" sldId="2147483341"/>
        </pc:sldMkLst>
        <pc:graphicFrameChg chg="mod modGraphic">
          <ac:chgData name="JACKSON, George (EAST LONDON NHS FOUNDATION TRUST)" userId="S::george.jackson13@nhs.net::112ffb1e-e950-4e56-be15-71281af26680" providerId="AD" clId="Web-{D88930D4-88B8-4D2F-7AEB-8F87519CACC5}" dt="2026-06-29T12:41:35.378" v="9"/>
          <ac:graphicFrameMkLst>
            <pc:docMk/>
            <pc:sldMk cId="573630503" sldId="2147483341"/>
            <ac:graphicFrameMk id="6" creationId="{AA8A688A-6461-AC35-4621-40146BE0A820}"/>
          </ac:graphicFrameMkLst>
        </pc:graphicFrameChg>
      </pc:sldChg>
    </pc:docChg>
  </pc:docChgLst>
  <pc:docChgLst>
    <pc:chgData name="POPA, Patricia (EAST LONDON NHS FOUNDATION TRUST)" userId="6e614e0e-27d1-45c8-b32c-9404a8b7e2d0" providerId="ADAL" clId="{7ED4BDE7-BFB0-493F-AE95-E3A1AA8803A4}"/>
    <pc:docChg chg="undo custSel addSld delSld modSld sldOrd">
      <pc:chgData name="POPA, Patricia (EAST LONDON NHS FOUNDATION TRUST)" userId="6e614e0e-27d1-45c8-b32c-9404a8b7e2d0" providerId="ADAL" clId="{7ED4BDE7-BFB0-493F-AE95-E3A1AA8803A4}" dt="2026-06-30T09:16:42.756" v="1309" actId="20577"/>
      <pc:docMkLst>
        <pc:docMk/>
      </pc:docMkLst>
      <pc:sldChg chg="modSp add mod ord">
        <pc:chgData name="POPA, Patricia (EAST LONDON NHS FOUNDATION TRUST)" userId="6e614e0e-27d1-45c8-b32c-9404a8b7e2d0" providerId="ADAL" clId="{7ED4BDE7-BFB0-493F-AE95-E3A1AA8803A4}" dt="2026-06-26T11:26:57.784" v="1172" actId="2711"/>
        <pc:sldMkLst>
          <pc:docMk/>
          <pc:sldMk cId="1895367136" sldId="257"/>
        </pc:sldMkLst>
        <pc:spChg chg="mod">
          <ac:chgData name="POPA, Patricia (EAST LONDON NHS FOUNDATION TRUST)" userId="6e614e0e-27d1-45c8-b32c-9404a8b7e2d0" providerId="ADAL" clId="{7ED4BDE7-BFB0-493F-AE95-E3A1AA8803A4}" dt="2026-06-26T11:26:57.784" v="1172" actId="2711"/>
          <ac:spMkLst>
            <pc:docMk/>
            <pc:sldMk cId="1895367136" sldId="257"/>
            <ac:spMk id="2" creationId="{33965C7E-06D6-2931-3DAC-3866C1DECCC6}"/>
          </ac:spMkLst>
        </pc:spChg>
      </pc:sldChg>
      <pc:sldChg chg="addSp delSp modSp new mod ord">
        <pc:chgData name="POPA, Patricia (EAST LONDON NHS FOUNDATION TRUST)" userId="6e614e0e-27d1-45c8-b32c-9404a8b7e2d0" providerId="ADAL" clId="{7ED4BDE7-BFB0-493F-AE95-E3A1AA8803A4}" dt="2026-06-30T09:13:03.754" v="1181" actId="1076"/>
        <pc:sldMkLst>
          <pc:docMk/>
          <pc:sldMk cId="1253040324" sldId="2147483331"/>
        </pc:sldMkLst>
        <pc:spChg chg="add mod">
          <ac:chgData name="POPA, Patricia (EAST LONDON NHS FOUNDATION TRUST)" userId="6e614e0e-27d1-45c8-b32c-9404a8b7e2d0" providerId="ADAL" clId="{7ED4BDE7-BFB0-493F-AE95-E3A1AA8803A4}" dt="2026-06-25T14:23:27.125" v="948" actId="27636"/>
          <ac:spMkLst>
            <pc:docMk/>
            <pc:sldMk cId="1253040324" sldId="2147483331"/>
            <ac:spMk id="2" creationId="{0A5F1053-067C-E5F1-EB78-663ACC246709}"/>
          </ac:spMkLst>
        </pc:spChg>
        <pc:spChg chg="add mod">
          <ac:chgData name="POPA, Patricia (EAST LONDON NHS FOUNDATION TRUST)" userId="6e614e0e-27d1-45c8-b32c-9404a8b7e2d0" providerId="ADAL" clId="{7ED4BDE7-BFB0-493F-AE95-E3A1AA8803A4}" dt="2026-06-24T13:38:42.632" v="151"/>
          <ac:spMkLst>
            <pc:docMk/>
            <pc:sldMk cId="1253040324" sldId="2147483331"/>
            <ac:spMk id="4" creationId="{EB45EE2E-253A-7401-CA2B-9044FB5C07CB}"/>
          </ac:spMkLst>
        </pc:spChg>
        <pc:spChg chg="add mod">
          <ac:chgData name="POPA, Patricia (EAST LONDON NHS FOUNDATION TRUST)" userId="6e614e0e-27d1-45c8-b32c-9404a8b7e2d0" providerId="ADAL" clId="{7ED4BDE7-BFB0-493F-AE95-E3A1AA8803A4}" dt="2026-06-30T09:13:00.845" v="1180" actId="1076"/>
          <ac:spMkLst>
            <pc:docMk/>
            <pc:sldMk cId="1253040324" sldId="2147483331"/>
            <ac:spMk id="7" creationId="{365B6864-84F8-000B-E796-79011BCBEB22}"/>
          </ac:spMkLst>
        </pc:spChg>
        <pc:graphicFrameChg chg="add mod modGraphic">
          <ac:chgData name="POPA, Patricia (EAST LONDON NHS FOUNDATION TRUST)" userId="6e614e0e-27d1-45c8-b32c-9404a8b7e2d0" providerId="ADAL" clId="{7ED4BDE7-BFB0-493F-AE95-E3A1AA8803A4}" dt="2026-06-30T09:13:03.754" v="1181" actId="1076"/>
          <ac:graphicFrameMkLst>
            <pc:docMk/>
            <pc:sldMk cId="1253040324" sldId="2147483331"/>
            <ac:graphicFrameMk id="6" creationId="{635EE404-4833-988C-A417-F8F4FE200224}"/>
          </ac:graphicFrameMkLst>
        </pc:graphicFrameChg>
      </pc:sldChg>
      <pc:sldChg chg="addSp delSp modSp add mod">
        <pc:chgData name="POPA, Patricia (EAST LONDON NHS FOUNDATION TRUST)" userId="6e614e0e-27d1-45c8-b32c-9404a8b7e2d0" providerId="ADAL" clId="{7ED4BDE7-BFB0-493F-AE95-E3A1AA8803A4}" dt="2026-06-25T15:22:55.140" v="1145" actId="20577"/>
        <pc:sldMkLst>
          <pc:docMk/>
          <pc:sldMk cId="1582633370" sldId="2147483332"/>
        </pc:sldMkLst>
        <pc:spChg chg="add mod">
          <ac:chgData name="POPA, Patricia (EAST LONDON NHS FOUNDATION TRUST)" userId="6e614e0e-27d1-45c8-b32c-9404a8b7e2d0" providerId="ADAL" clId="{7ED4BDE7-BFB0-493F-AE95-E3A1AA8803A4}" dt="2026-06-24T15:16:33.087" v="471"/>
          <ac:spMkLst>
            <pc:docMk/>
            <pc:sldMk cId="1582633370" sldId="2147483332"/>
            <ac:spMk id="4" creationId="{E55D5313-037A-4B2C-A83A-AC4D506C36B4}"/>
          </ac:spMkLst>
        </pc:spChg>
        <pc:spChg chg="add mod">
          <ac:chgData name="POPA, Patricia (EAST LONDON NHS FOUNDATION TRUST)" userId="6e614e0e-27d1-45c8-b32c-9404a8b7e2d0" providerId="ADAL" clId="{7ED4BDE7-BFB0-493F-AE95-E3A1AA8803A4}" dt="2026-06-24T15:17:51.485" v="497" actId="27636"/>
          <ac:spMkLst>
            <pc:docMk/>
            <pc:sldMk cId="1582633370" sldId="2147483332"/>
            <ac:spMk id="5" creationId="{F59DD2A7-F81E-D99A-F90E-03963E5D1B45}"/>
          </ac:spMkLst>
        </pc:spChg>
        <pc:spChg chg="add mod">
          <ac:chgData name="POPA, Patricia (EAST LONDON NHS FOUNDATION TRUST)" userId="6e614e0e-27d1-45c8-b32c-9404a8b7e2d0" providerId="ADAL" clId="{7ED4BDE7-BFB0-493F-AE95-E3A1AA8803A4}" dt="2026-06-24T15:25:12.669" v="501" actId="14100"/>
          <ac:spMkLst>
            <pc:docMk/>
            <pc:sldMk cId="1582633370" sldId="2147483332"/>
            <ac:spMk id="7" creationId="{5B980358-F1C0-B649-914B-524B77D294F7}"/>
          </ac:spMkLst>
        </pc:spChg>
        <pc:graphicFrameChg chg="add mod modGraphic">
          <ac:chgData name="POPA, Patricia (EAST LONDON NHS FOUNDATION TRUST)" userId="6e614e0e-27d1-45c8-b32c-9404a8b7e2d0" providerId="ADAL" clId="{7ED4BDE7-BFB0-493F-AE95-E3A1AA8803A4}" dt="2026-06-25T15:22:55.140" v="1145" actId="20577"/>
          <ac:graphicFrameMkLst>
            <pc:docMk/>
            <pc:sldMk cId="1582633370" sldId="2147483332"/>
            <ac:graphicFrameMk id="6" creationId="{627A3A6A-F3BB-B46D-91D5-4394DB7C1A0D}"/>
          </ac:graphicFrameMkLst>
        </pc:graphicFrameChg>
      </pc:sldChg>
      <pc:sldChg chg="addSp delSp modSp add mod ord">
        <pc:chgData name="POPA, Patricia (EAST LONDON NHS FOUNDATION TRUST)" userId="6e614e0e-27d1-45c8-b32c-9404a8b7e2d0" providerId="ADAL" clId="{7ED4BDE7-BFB0-493F-AE95-E3A1AA8803A4}" dt="2026-06-25T15:21:26.919" v="1133" actId="14734"/>
        <pc:sldMkLst>
          <pc:docMk/>
          <pc:sldMk cId="3505749179" sldId="2147483333"/>
        </pc:sldMkLst>
        <pc:spChg chg="add mod">
          <ac:chgData name="POPA, Patricia (EAST LONDON NHS FOUNDATION TRUST)" userId="6e614e0e-27d1-45c8-b32c-9404a8b7e2d0" providerId="ADAL" clId="{7ED4BDE7-BFB0-493F-AE95-E3A1AA8803A4}" dt="2026-06-24T14:46:46.417" v="324"/>
          <ac:spMkLst>
            <pc:docMk/>
            <pc:sldMk cId="3505749179" sldId="2147483333"/>
            <ac:spMk id="4" creationId="{7C2EDD70-3A16-4B1A-8E0A-F5105CD5B1B5}"/>
          </ac:spMkLst>
        </pc:spChg>
        <pc:spChg chg="add mod">
          <ac:chgData name="POPA, Patricia (EAST LONDON NHS FOUNDATION TRUST)" userId="6e614e0e-27d1-45c8-b32c-9404a8b7e2d0" providerId="ADAL" clId="{7ED4BDE7-BFB0-493F-AE95-E3A1AA8803A4}" dt="2026-06-24T15:13:38.771" v="440" actId="27636"/>
          <ac:spMkLst>
            <pc:docMk/>
            <pc:sldMk cId="3505749179" sldId="2147483333"/>
            <ac:spMk id="5" creationId="{E8EBB95A-EB2F-A0C1-D93F-2F66636C9CA3}"/>
          </ac:spMkLst>
        </pc:spChg>
        <pc:spChg chg="add mod">
          <ac:chgData name="POPA, Patricia (EAST LONDON NHS FOUNDATION TRUST)" userId="6e614e0e-27d1-45c8-b32c-9404a8b7e2d0" providerId="ADAL" clId="{7ED4BDE7-BFB0-493F-AE95-E3A1AA8803A4}" dt="2026-06-24T15:13:45.487" v="441" actId="1076"/>
          <ac:spMkLst>
            <pc:docMk/>
            <pc:sldMk cId="3505749179" sldId="2147483333"/>
            <ac:spMk id="7" creationId="{41C13187-06C4-9283-67B8-6D0A2F0E4057}"/>
          </ac:spMkLst>
        </pc:spChg>
        <pc:graphicFrameChg chg="add mod modGraphic">
          <ac:chgData name="POPA, Patricia (EAST LONDON NHS FOUNDATION TRUST)" userId="6e614e0e-27d1-45c8-b32c-9404a8b7e2d0" providerId="ADAL" clId="{7ED4BDE7-BFB0-493F-AE95-E3A1AA8803A4}" dt="2026-06-25T15:21:26.919" v="1133" actId="14734"/>
          <ac:graphicFrameMkLst>
            <pc:docMk/>
            <pc:sldMk cId="3505749179" sldId="2147483333"/>
            <ac:graphicFrameMk id="6" creationId="{CCFBD7C1-ECAC-4F4C-1566-33AB24D2FF4F}"/>
          </ac:graphicFrameMkLst>
        </pc:graphicFrameChg>
        <pc:graphicFrameChg chg="add mod modGraphic">
          <ac:chgData name="POPA, Patricia (EAST LONDON NHS FOUNDATION TRUST)" userId="6e614e0e-27d1-45c8-b32c-9404a8b7e2d0" providerId="ADAL" clId="{7ED4BDE7-BFB0-493F-AE95-E3A1AA8803A4}" dt="2026-06-25T14:30:57.793" v="1012" actId="1076"/>
          <ac:graphicFrameMkLst>
            <pc:docMk/>
            <pc:sldMk cId="3505749179" sldId="2147483333"/>
            <ac:graphicFrameMk id="8" creationId="{5CCE7B01-FE18-F034-D7C3-6F48FFA0D781}"/>
          </ac:graphicFrameMkLst>
        </pc:graphicFrameChg>
      </pc:sldChg>
      <pc:sldChg chg="addSp delSp modSp add mod">
        <pc:chgData name="POPA, Patricia (EAST LONDON NHS FOUNDATION TRUST)" userId="6e614e0e-27d1-45c8-b32c-9404a8b7e2d0" providerId="ADAL" clId="{7ED4BDE7-BFB0-493F-AE95-E3A1AA8803A4}" dt="2026-06-25T15:22:47.153" v="1142" actId="20577"/>
        <pc:sldMkLst>
          <pc:docMk/>
          <pc:sldMk cId="3780948436" sldId="2147483335"/>
        </pc:sldMkLst>
        <pc:spChg chg="add mod">
          <ac:chgData name="POPA, Patricia (EAST LONDON NHS FOUNDATION TRUST)" userId="6e614e0e-27d1-45c8-b32c-9404a8b7e2d0" providerId="ADAL" clId="{7ED4BDE7-BFB0-493F-AE95-E3A1AA8803A4}" dt="2026-06-24T14:53:43.495" v="365"/>
          <ac:spMkLst>
            <pc:docMk/>
            <pc:sldMk cId="3780948436" sldId="2147483335"/>
            <ac:spMk id="2" creationId="{4832E5FA-2FB3-489A-992C-01BFB9F76E59}"/>
          </ac:spMkLst>
        </pc:spChg>
        <pc:spChg chg="add mod">
          <ac:chgData name="POPA, Patricia (EAST LONDON NHS FOUNDATION TRUST)" userId="6e614e0e-27d1-45c8-b32c-9404a8b7e2d0" providerId="ADAL" clId="{7ED4BDE7-BFB0-493F-AE95-E3A1AA8803A4}" dt="2026-06-24T14:53:43.495" v="365"/>
          <ac:spMkLst>
            <pc:docMk/>
            <pc:sldMk cId="3780948436" sldId="2147483335"/>
            <ac:spMk id="3" creationId="{943FD338-8A8A-2A3E-9F18-D9D57CAA96FE}"/>
          </ac:spMkLst>
        </pc:spChg>
        <pc:spChg chg="add mod">
          <ac:chgData name="POPA, Patricia (EAST LONDON NHS FOUNDATION TRUST)" userId="6e614e0e-27d1-45c8-b32c-9404a8b7e2d0" providerId="ADAL" clId="{7ED4BDE7-BFB0-493F-AE95-E3A1AA8803A4}" dt="2026-06-24T14:54:51.538" v="386" actId="14100"/>
          <ac:spMkLst>
            <pc:docMk/>
            <pc:sldMk cId="3780948436" sldId="2147483335"/>
            <ac:spMk id="5" creationId="{24EF4445-3D52-A2BD-268B-B06EE0C54454}"/>
          </ac:spMkLst>
        </pc:spChg>
        <pc:graphicFrameChg chg="add mod modGraphic">
          <ac:chgData name="POPA, Patricia (EAST LONDON NHS FOUNDATION TRUST)" userId="6e614e0e-27d1-45c8-b32c-9404a8b7e2d0" providerId="ADAL" clId="{7ED4BDE7-BFB0-493F-AE95-E3A1AA8803A4}" dt="2026-06-25T15:22:47.153" v="1142" actId="20577"/>
          <ac:graphicFrameMkLst>
            <pc:docMk/>
            <pc:sldMk cId="3780948436" sldId="2147483335"/>
            <ac:graphicFrameMk id="4" creationId="{75103101-0F48-A4B5-AD89-896555D1C593}"/>
          </ac:graphicFrameMkLst>
        </pc:graphicFrameChg>
      </pc:sldChg>
      <pc:sldChg chg="addSp delSp modSp add mod">
        <pc:chgData name="POPA, Patricia (EAST LONDON NHS FOUNDATION TRUST)" userId="6e614e0e-27d1-45c8-b32c-9404a8b7e2d0" providerId="ADAL" clId="{7ED4BDE7-BFB0-493F-AE95-E3A1AA8803A4}" dt="2026-06-25T15:22:38.650" v="1139" actId="20577"/>
        <pc:sldMkLst>
          <pc:docMk/>
          <pc:sldMk cId="3214570201" sldId="2147483336"/>
        </pc:sldMkLst>
        <pc:spChg chg="add del mod">
          <ac:chgData name="POPA, Patricia (EAST LONDON NHS FOUNDATION TRUST)" userId="6e614e0e-27d1-45c8-b32c-9404a8b7e2d0" providerId="ADAL" clId="{7ED4BDE7-BFB0-493F-AE95-E3A1AA8803A4}" dt="2026-06-24T14:48:46.438" v="341" actId="478"/>
          <ac:spMkLst>
            <pc:docMk/>
            <pc:sldMk cId="3214570201" sldId="2147483336"/>
            <ac:spMk id="2" creationId="{50E64521-105D-CF69-8029-C1C5A09C71C9}"/>
          </ac:spMkLst>
        </pc:spChg>
        <pc:spChg chg="add del mod">
          <ac:chgData name="POPA, Patricia (EAST LONDON NHS FOUNDATION TRUST)" userId="6e614e0e-27d1-45c8-b32c-9404a8b7e2d0" providerId="ADAL" clId="{7ED4BDE7-BFB0-493F-AE95-E3A1AA8803A4}" dt="2026-06-24T14:48:46.438" v="341" actId="478"/>
          <ac:spMkLst>
            <pc:docMk/>
            <pc:sldMk cId="3214570201" sldId="2147483336"/>
            <ac:spMk id="3" creationId="{FB5C93BA-0FEC-8555-A2B6-5A460779D4C6}"/>
          </ac:spMkLst>
        </pc:spChg>
        <pc:spChg chg="add del mod">
          <ac:chgData name="POPA, Patricia (EAST LONDON NHS FOUNDATION TRUST)" userId="6e614e0e-27d1-45c8-b32c-9404a8b7e2d0" providerId="ADAL" clId="{7ED4BDE7-BFB0-493F-AE95-E3A1AA8803A4}" dt="2026-06-24T14:55:58.803" v="407" actId="14100"/>
          <ac:spMkLst>
            <pc:docMk/>
            <pc:sldMk cId="3214570201" sldId="2147483336"/>
            <ac:spMk id="5" creationId="{0C9FDCA2-7411-CB58-4316-DEDFD66633D7}"/>
          </ac:spMkLst>
        </pc:spChg>
        <pc:graphicFrameChg chg="add del mod modGraphic">
          <ac:chgData name="POPA, Patricia (EAST LONDON NHS FOUNDATION TRUST)" userId="6e614e0e-27d1-45c8-b32c-9404a8b7e2d0" providerId="ADAL" clId="{7ED4BDE7-BFB0-493F-AE95-E3A1AA8803A4}" dt="2026-06-25T15:22:38.650" v="1139" actId="20577"/>
          <ac:graphicFrameMkLst>
            <pc:docMk/>
            <pc:sldMk cId="3214570201" sldId="2147483336"/>
            <ac:graphicFrameMk id="4" creationId="{638FB78F-5BC5-6E63-84C9-10D4D7D8B40F}"/>
          </ac:graphicFrameMkLst>
        </pc:graphicFrameChg>
      </pc:sldChg>
      <pc:sldChg chg="addSp modSp add mod">
        <pc:chgData name="POPA, Patricia (EAST LONDON NHS FOUNDATION TRUST)" userId="6e614e0e-27d1-45c8-b32c-9404a8b7e2d0" providerId="ADAL" clId="{7ED4BDE7-BFB0-493F-AE95-E3A1AA8803A4}" dt="2026-06-25T15:21:39.762" v="1136" actId="20577"/>
        <pc:sldMkLst>
          <pc:docMk/>
          <pc:sldMk cId="4126627509" sldId="2147483337"/>
        </pc:sldMkLst>
        <pc:spChg chg="add mod">
          <ac:chgData name="POPA, Patricia (EAST LONDON NHS FOUNDATION TRUST)" userId="6e614e0e-27d1-45c8-b32c-9404a8b7e2d0" providerId="ADAL" clId="{7ED4BDE7-BFB0-493F-AE95-E3A1AA8803A4}" dt="2026-06-24T14:47:32.436" v="329"/>
          <ac:spMkLst>
            <pc:docMk/>
            <pc:sldMk cId="4126627509" sldId="2147483337"/>
            <ac:spMk id="2" creationId="{C5B0D373-A122-3E54-D34D-F27D792A285C}"/>
          </ac:spMkLst>
        </pc:spChg>
        <pc:spChg chg="add mod">
          <ac:chgData name="POPA, Patricia (EAST LONDON NHS FOUNDATION TRUST)" userId="6e614e0e-27d1-45c8-b32c-9404a8b7e2d0" providerId="ADAL" clId="{7ED4BDE7-BFB0-493F-AE95-E3A1AA8803A4}" dt="2026-06-24T15:14:55.597" v="456" actId="14100"/>
          <ac:spMkLst>
            <pc:docMk/>
            <pc:sldMk cId="4126627509" sldId="2147483337"/>
            <ac:spMk id="3" creationId="{7218C44B-F8D1-A1F7-A799-B5352E2F193E}"/>
          </ac:spMkLst>
        </pc:spChg>
        <pc:spChg chg="add mod">
          <ac:chgData name="POPA, Patricia (EAST LONDON NHS FOUNDATION TRUST)" userId="6e614e0e-27d1-45c8-b32c-9404a8b7e2d0" providerId="ADAL" clId="{7ED4BDE7-BFB0-493F-AE95-E3A1AA8803A4}" dt="2026-06-24T15:15:04.652" v="460" actId="20577"/>
          <ac:spMkLst>
            <pc:docMk/>
            <pc:sldMk cId="4126627509" sldId="2147483337"/>
            <ac:spMk id="5" creationId="{76F6E70E-9260-312B-AE54-1E8E57984FB6}"/>
          </ac:spMkLst>
        </pc:spChg>
        <pc:graphicFrameChg chg="add mod modGraphic">
          <ac:chgData name="POPA, Patricia (EAST LONDON NHS FOUNDATION TRUST)" userId="6e614e0e-27d1-45c8-b32c-9404a8b7e2d0" providerId="ADAL" clId="{7ED4BDE7-BFB0-493F-AE95-E3A1AA8803A4}" dt="2026-06-25T15:21:39.762" v="1136" actId="20577"/>
          <ac:graphicFrameMkLst>
            <pc:docMk/>
            <pc:sldMk cId="4126627509" sldId="2147483337"/>
            <ac:graphicFrameMk id="4" creationId="{8BF7AD23-3F66-242D-5162-8D9036957368}"/>
          </ac:graphicFrameMkLst>
        </pc:graphicFrameChg>
      </pc:sldChg>
      <pc:sldChg chg="addSp delSp modSp add mod ord">
        <pc:chgData name="POPA, Patricia (EAST LONDON NHS FOUNDATION TRUST)" userId="6e614e0e-27d1-45c8-b32c-9404a8b7e2d0" providerId="ADAL" clId="{7ED4BDE7-BFB0-493F-AE95-E3A1AA8803A4}" dt="2026-06-25T15:23:40.906" v="1160" actId="20577"/>
        <pc:sldMkLst>
          <pc:docMk/>
          <pc:sldMk cId="4232436274" sldId="2147483339"/>
        </pc:sldMkLst>
        <pc:spChg chg="add mod">
          <ac:chgData name="POPA, Patricia (EAST LONDON NHS FOUNDATION TRUST)" userId="6e614e0e-27d1-45c8-b32c-9404a8b7e2d0" providerId="ADAL" clId="{7ED4BDE7-BFB0-493F-AE95-E3A1AA8803A4}" dt="2026-06-25T08:21:44.061" v="713"/>
          <ac:spMkLst>
            <pc:docMk/>
            <pc:sldMk cId="4232436274" sldId="2147483339"/>
            <ac:spMk id="4" creationId="{EC1A86A8-4A30-E0E6-FEE0-6F3A9C5F7F60}"/>
          </ac:spMkLst>
        </pc:spChg>
        <pc:spChg chg="add mod">
          <ac:chgData name="POPA, Patricia (EAST LONDON NHS FOUNDATION TRUST)" userId="6e614e0e-27d1-45c8-b32c-9404a8b7e2d0" providerId="ADAL" clId="{7ED4BDE7-BFB0-493F-AE95-E3A1AA8803A4}" dt="2026-06-25T08:21:57.183" v="751" actId="20577"/>
          <ac:spMkLst>
            <pc:docMk/>
            <pc:sldMk cId="4232436274" sldId="2147483339"/>
            <ac:spMk id="5" creationId="{DA1FD025-99C5-1D22-8566-41FE6062A9B0}"/>
          </ac:spMkLst>
        </pc:spChg>
        <pc:spChg chg="add mod">
          <ac:chgData name="POPA, Patricia (EAST LONDON NHS FOUNDATION TRUST)" userId="6e614e0e-27d1-45c8-b32c-9404a8b7e2d0" providerId="ADAL" clId="{7ED4BDE7-BFB0-493F-AE95-E3A1AA8803A4}" dt="2026-06-25T08:22:19.736" v="758" actId="20577"/>
          <ac:spMkLst>
            <pc:docMk/>
            <pc:sldMk cId="4232436274" sldId="2147483339"/>
            <ac:spMk id="7" creationId="{27E2FCFC-A0C1-4F55-BDA4-0A919B4F033E}"/>
          </ac:spMkLst>
        </pc:spChg>
        <pc:graphicFrameChg chg="add mod modGraphic">
          <ac:chgData name="POPA, Patricia (EAST LONDON NHS FOUNDATION TRUST)" userId="6e614e0e-27d1-45c8-b32c-9404a8b7e2d0" providerId="ADAL" clId="{7ED4BDE7-BFB0-493F-AE95-E3A1AA8803A4}" dt="2026-06-25T15:23:40.906" v="1160" actId="20577"/>
          <ac:graphicFrameMkLst>
            <pc:docMk/>
            <pc:sldMk cId="4232436274" sldId="2147483339"/>
            <ac:graphicFrameMk id="6" creationId="{03D05680-5F0F-9939-EF59-3A138E6C11D8}"/>
          </ac:graphicFrameMkLst>
        </pc:graphicFrameChg>
      </pc:sldChg>
      <pc:sldChg chg="addSp delSp modSp add mod">
        <pc:chgData name="POPA, Patricia (EAST LONDON NHS FOUNDATION TRUST)" userId="6e614e0e-27d1-45c8-b32c-9404a8b7e2d0" providerId="ADAL" clId="{7ED4BDE7-BFB0-493F-AE95-E3A1AA8803A4}" dt="2026-06-25T15:23:17.711" v="1154" actId="20577"/>
        <pc:sldMkLst>
          <pc:docMk/>
          <pc:sldMk cId="85644464" sldId="2147483340"/>
        </pc:sldMkLst>
        <pc:spChg chg="add mod">
          <ac:chgData name="POPA, Patricia (EAST LONDON NHS FOUNDATION TRUST)" userId="6e614e0e-27d1-45c8-b32c-9404a8b7e2d0" providerId="ADAL" clId="{7ED4BDE7-BFB0-493F-AE95-E3A1AA8803A4}" dt="2026-06-24T15:46:13.384" v="571"/>
          <ac:spMkLst>
            <pc:docMk/>
            <pc:sldMk cId="85644464" sldId="2147483340"/>
            <ac:spMk id="4" creationId="{D4EEB988-B8E0-7EAA-A97F-1EF2D76486D6}"/>
          </ac:spMkLst>
        </pc:spChg>
        <pc:spChg chg="add mod">
          <ac:chgData name="POPA, Patricia (EAST LONDON NHS FOUNDATION TRUST)" userId="6e614e0e-27d1-45c8-b32c-9404a8b7e2d0" providerId="ADAL" clId="{7ED4BDE7-BFB0-493F-AE95-E3A1AA8803A4}" dt="2026-06-24T15:47:14.172" v="586" actId="27636"/>
          <ac:spMkLst>
            <pc:docMk/>
            <pc:sldMk cId="85644464" sldId="2147483340"/>
            <ac:spMk id="5" creationId="{2B8F320C-D5EA-9632-19AE-6C5F8F51F900}"/>
          </ac:spMkLst>
        </pc:spChg>
        <pc:spChg chg="add mod">
          <ac:chgData name="POPA, Patricia (EAST LONDON NHS FOUNDATION TRUST)" userId="6e614e0e-27d1-45c8-b32c-9404a8b7e2d0" providerId="ADAL" clId="{7ED4BDE7-BFB0-493F-AE95-E3A1AA8803A4}" dt="2026-06-24T15:47:21.830" v="587" actId="1076"/>
          <ac:spMkLst>
            <pc:docMk/>
            <pc:sldMk cId="85644464" sldId="2147483340"/>
            <ac:spMk id="7" creationId="{15ED4CC7-0661-998E-5CD2-012C3AF6E0FC}"/>
          </ac:spMkLst>
        </pc:spChg>
        <pc:graphicFrameChg chg="add mod modGraphic">
          <ac:chgData name="POPA, Patricia (EAST LONDON NHS FOUNDATION TRUST)" userId="6e614e0e-27d1-45c8-b32c-9404a8b7e2d0" providerId="ADAL" clId="{7ED4BDE7-BFB0-493F-AE95-E3A1AA8803A4}" dt="2026-06-25T15:23:17.711" v="1154" actId="20577"/>
          <ac:graphicFrameMkLst>
            <pc:docMk/>
            <pc:sldMk cId="85644464" sldId="2147483340"/>
            <ac:graphicFrameMk id="6" creationId="{1AF80A11-B8CC-3928-1781-98DCD4866B90}"/>
          </ac:graphicFrameMkLst>
        </pc:graphicFrameChg>
      </pc:sldChg>
      <pc:sldChg chg="addSp delSp modSp add mod">
        <pc:chgData name="POPA, Patricia (EAST LONDON NHS FOUNDATION TRUST)" userId="6e614e0e-27d1-45c8-b32c-9404a8b7e2d0" providerId="ADAL" clId="{7ED4BDE7-BFB0-493F-AE95-E3A1AA8803A4}" dt="2026-06-25T15:23:06.941" v="1151" actId="14734"/>
        <pc:sldMkLst>
          <pc:docMk/>
          <pc:sldMk cId="573630503" sldId="2147483341"/>
        </pc:sldMkLst>
        <pc:spChg chg="add mod">
          <ac:chgData name="POPA, Patricia (EAST LONDON NHS FOUNDATION TRUST)" userId="6e614e0e-27d1-45c8-b32c-9404a8b7e2d0" providerId="ADAL" clId="{7ED4BDE7-BFB0-493F-AE95-E3A1AA8803A4}" dt="2026-06-24T15:26:02.502" v="508"/>
          <ac:spMkLst>
            <pc:docMk/>
            <pc:sldMk cId="573630503" sldId="2147483341"/>
            <ac:spMk id="4" creationId="{17176B9A-07E6-9157-9906-0FD5B7795805}"/>
          </ac:spMkLst>
        </pc:spChg>
        <pc:spChg chg="add mod">
          <ac:chgData name="POPA, Patricia (EAST LONDON NHS FOUNDATION TRUST)" userId="6e614e0e-27d1-45c8-b32c-9404a8b7e2d0" providerId="ADAL" clId="{7ED4BDE7-BFB0-493F-AE95-E3A1AA8803A4}" dt="2026-06-24T15:35:16.604" v="531" actId="27636"/>
          <ac:spMkLst>
            <pc:docMk/>
            <pc:sldMk cId="573630503" sldId="2147483341"/>
            <ac:spMk id="5" creationId="{DD97467E-853E-5FC2-8EC7-578E5BF84342}"/>
          </ac:spMkLst>
        </pc:spChg>
        <pc:spChg chg="add mod">
          <ac:chgData name="POPA, Patricia (EAST LONDON NHS FOUNDATION TRUST)" userId="6e614e0e-27d1-45c8-b32c-9404a8b7e2d0" providerId="ADAL" clId="{7ED4BDE7-BFB0-493F-AE95-E3A1AA8803A4}" dt="2026-06-24T15:30:12.870" v="519" actId="14100"/>
          <ac:spMkLst>
            <pc:docMk/>
            <pc:sldMk cId="573630503" sldId="2147483341"/>
            <ac:spMk id="7" creationId="{C6FF8BD2-8103-0309-8B40-C0B584E763AA}"/>
          </ac:spMkLst>
        </pc:spChg>
        <pc:graphicFrameChg chg="add mod modGraphic">
          <ac:chgData name="POPA, Patricia (EAST LONDON NHS FOUNDATION TRUST)" userId="6e614e0e-27d1-45c8-b32c-9404a8b7e2d0" providerId="ADAL" clId="{7ED4BDE7-BFB0-493F-AE95-E3A1AA8803A4}" dt="2026-06-25T15:23:06.941" v="1151" actId="14734"/>
          <ac:graphicFrameMkLst>
            <pc:docMk/>
            <pc:sldMk cId="573630503" sldId="2147483341"/>
            <ac:graphicFrameMk id="6" creationId="{AA8A688A-6461-AC35-4621-40146BE0A820}"/>
          </ac:graphicFrameMkLst>
        </pc:graphicFrameChg>
      </pc:sldChg>
      <pc:sldChg chg="addSp delSp modSp add mod ord">
        <pc:chgData name="POPA, Patricia (EAST LONDON NHS FOUNDATION TRUST)" userId="6e614e0e-27d1-45c8-b32c-9404a8b7e2d0" providerId="ADAL" clId="{7ED4BDE7-BFB0-493F-AE95-E3A1AA8803A4}" dt="2026-06-25T15:24:14.509" v="1166" actId="20577"/>
        <pc:sldMkLst>
          <pc:docMk/>
          <pc:sldMk cId="3200419402" sldId="2147483342"/>
        </pc:sldMkLst>
        <pc:spChg chg="add mod">
          <ac:chgData name="POPA, Patricia (EAST LONDON NHS FOUNDATION TRUST)" userId="6e614e0e-27d1-45c8-b32c-9404a8b7e2d0" providerId="ADAL" clId="{7ED4BDE7-BFB0-493F-AE95-E3A1AA8803A4}" dt="2026-06-24T15:55:15.277" v="664" actId="20577"/>
          <ac:spMkLst>
            <pc:docMk/>
            <pc:sldMk cId="3200419402" sldId="2147483342"/>
            <ac:spMk id="3" creationId="{88CDFB88-C3D2-648B-731B-5B3F80AFB71F}"/>
          </ac:spMkLst>
        </pc:spChg>
        <pc:spChg chg="mod">
          <ac:chgData name="POPA, Patricia (EAST LONDON NHS FOUNDATION TRUST)" userId="6e614e0e-27d1-45c8-b32c-9404a8b7e2d0" providerId="ADAL" clId="{7ED4BDE7-BFB0-493F-AE95-E3A1AA8803A4}" dt="2026-06-24T16:03:05.881" v="708" actId="1076"/>
          <ac:spMkLst>
            <pc:docMk/>
            <pc:sldMk cId="3200419402" sldId="2147483342"/>
            <ac:spMk id="7" creationId="{B6720DA1-A5DE-BB85-4549-18C5AF1CEFD7}"/>
          </ac:spMkLst>
        </pc:spChg>
        <pc:graphicFrameChg chg="mod modGraphic">
          <ac:chgData name="POPA, Patricia (EAST LONDON NHS FOUNDATION TRUST)" userId="6e614e0e-27d1-45c8-b32c-9404a8b7e2d0" providerId="ADAL" clId="{7ED4BDE7-BFB0-493F-AE95-E3A1AA8803A4}" dt="2026-06-25T15:24:14.509" v="1166" actId="20577"/>
          <ac:graphicFrameMkLst>
            <pc:docMk/>
            <pc:sldMk cId="3200419402" sldId="2147483342"/>
            <ac:graphicFrameMk id="6" creationId="{FAF1E187-16C0-70A0-1D80-60D949FBDACA}"/>
          </ac:graphicFrameMkLst>
        </pc:graphicFrameChg>
      </pc:sldChg>
      <pc:sldChg chg="modSp add mod">
        <pc:chgData name="POPA, Patricia (EAST LONDON NHS FOUNDATION TRUST)" userId="6e614e0e-27d1-45c8-b32c-9404a8b7e2d0" providerId="ADAL" clId="{7ED4BDE7-BFB0-493F-AE95-E3A1AA8803A4}" dt="2026-06-25T15:24:05.496" v="1163" actId="20577"/>
        <pc:sldMkLst>
          <pc:docMk/>
          <pc:sldMk cId="394144959" sldId="2147483343"/>
        </pc:sldMkLst>
        <pc:spChg chg="mod">
          <ac:chgData name="POPA, Patricia (EAST LONDON NHS FOUNDATION TRUST)" userId="6e614e0e-27d1-45c8-b32c-9404a8b7e2d0" providerId="ADAL" clId="{7ED4BDE7-BFB0-493F-AE95-E3A1AA8803A4}" dt="2026-06-25T08:38:44.014" v="852" actId="20577"/>
          <ac:spMkLst>
            <pc:docMk/>
            <pc:sldMk cId="394144959" sldId="2147483343"/>
            <ac:spMk id="5" creationId="{177BBD99-2D2F-4B63-11F9-45904B5F5DFD}"/>
          </ac:spMkLst>
        </pc:spChg>
        <pc:spChg chg="mod">
          <ac:chgData name="POPA, Patricia (EAST LONDON NHS FOUNDATION TRUST)" userId="6e614e0e-27d1-45c8-b32c-9404a8b7e2d0" providerId="ADAL" clId="{7ED4BDE7-BFB0-493F-AE95-E3A1AA8803A4}" dt="2026-06-25T08:45:39.512" v="883" actId="6549"/>
          <ac:spMkLst>
            <pc:docMk/>
            <pc:sldMk cId="394144959" sldId="2147483343"/>
            <ac:spMk id="7" creationId="{88D8DD79-7F89-EAF3-9B18-D57810CB5F5F}"/>
          </ac:spMkLst>
        </pc:spChg>
        <pc:graphicFrameChg chg="mod modGraphic">
          <ac:chgData name="POPA, Patricia (EAST LONDON NHS FOUNDATION TRUST)" userId="6e614e0e-27d1-45c8-b32c-9404a8b7e2d0" providerId="ADAL" clId="{7ED4BDE7-BFB0-493F-AE95-E3A1AA8803A4}" dt="2026-06-25T15:24:05.496" v="1163" actId="20577"/>
          <ac:graphicFrameMkLst>
            <pc:docMk/>
            <pc:sldMk cId="394144959" sldId="2147483343"/>
            <ac:graphicFrameMk id="6" creationId="{5CA96FA0-DB94-C094-4DC5-3EAD2A433FA5}"/>
          </ac:graphicFrameMkLst>
        </pc:graphicFrameChg>
      </pc:sldChg>
      <pc:sldChg chg="modSp new mod">
        <pc:chgData name="POPA, Patricia (EAST LONDON NHS FOUNDATION TRUST)" userId="6e614e0e-27d1-45c8-b32c-9404a8b7e2d0" providerId="ADAL" clId="{7ED4BDE7-BFB0-493F-AE95-E3A1AA8803A4}" dt="2026-06-26T11:27:54.002" v="1176" actId="27636"/>
        <pc:sldMkLst>
          <pc:docMk/>
          <pc:sldMk cId="1078406872" sldId="2147483345"/>
        </pc:sldMkLst>
        <pc:spChg chg="mod">
          <ac:chgData name="POPA, Patricia (EAST LONDON NHS FOUNDATION TRUST)" userId="6e614e0e-27d1-45c8-b32c-9404a8b7e2d0" providerId="ADAL" clId="{7ED4BDE7-BFB0-493F-AE95-E3A1AA8803A4}" dt="2026-06-25T14:22:34.781" v="937" actId="20577"/>
          <ac:spMkLst>
            <pc:docMk/>
            <pc:sldMk cId="1078406872" sldId="2147483345"/>
            <ac:spMk id="2" creationId="{9DF17B80-7CDD-C393-CB08-9801973A605A}"/>
          </ac:spMkLst>
        </pc:spChg>
        <pc:spChg chg="mod">
          <ac:chgData name="POPA, Patricia (EAST LONDON NHS FOUNDATION TRUST)" userId="6e614e0e-27d1-45c8-b32c-9404a8b7e2d0" providerId="ADAL" clId="{7ED4BDE7-BFB0-493F-AE95-E3A1AA8803A4}" dt="2026-06-26T11:27:54.002" v="1176" actId="27636"/>
          <ac:spMkLst>
            <pc:docMk/>
            <pc:sldMk cId="1078406872" sldId="2147483345"/>
            <ac:spMk id="3" creationId="{023533DC-F235-9F1D-372F-55DB892B5BA3}"/>
          </ac:spMkLst>
        </pc:spChg>
      </pc:sldChg>
      <pc:sldChg chg="addSp modSp add mod ord">
        <pc:chgData name="POPA, Patricia (EAST LONDON NHS FOUNDATION TRUST)" userId="6e614e0e-27d1-45c8-b32c-9404a8b7e2d0" providerId="ADAL" clId="{7ED4BDE7-BFB0-493F-AE95-E3A1AA8803A4}" dt="2026-06-26T11:28:21.968" v="1178" actId="2711"/>
        <pc:sldMkLst>
          <pc:docMk/>
          <pc:sldMk cId="906964685" sldId="2147483348"/>
        </pc:sldMkLst>
        <pc:spChg chg="mod">
          <ac:chgData name="POPA, Patricia (EAST LONDON NHS FOUNDATION TRUST)" userId="6e614e0e-27d1-45c8-b32c-9404a8b7e2d0" providerId="ADAL" clId="{7ED4BDE7-BFB0-493F-AE95-E3A1AA8803A4}" dt="2026-06-26T11:28:21.968" v="1178" actId="2711"/>
          <ac:spMkLst>
            <pc:docMk/>
            <pc:sldMk cId="906964685" sldId="2147483348"/>
            <ac:spMk id="2" creationId="{5922E9BB-EDF9-2BB0-F80B-ABAB48717900}"/>
          </ac:spMkLst>
        </pc:spChg>
        <pc:picChg chg="add mod">
          <ac:chgData name="POPA, Patricia (EAST LONDON NHS FOUNDATION TRUST)" userId="6e614e0e-27d1-45c8-b32c-9404a8b7e2d0" providerId="ADAL" clId="{7ED4BDE7-BFB0-493F-AE95-E3A1AA8803A4}" dt="2026-06-25T15:20:57.054" v="1129"/>
          <ac:picMkLst>
            <pc:docMk/>
            <pc:sldMk cId="906964685" sldId="2147483348"/>
            <ac:picMk id="3" creationId="{163BD146-61A2-5F8E-A275-C02CB932C8BF}"/>
          </ac:picMkLst>
        </pc:picChg>
      </pc:sldChg>
      <pc:sldChg chg="addSp modSp add mod">
        <pc:chgData name="POPA, Patricia (EAST LONDON NHS FOUNDATION TRUST)" userId="6e614e0e-27d1-45c8-b32c-9404a8b7e2d0" providerId="ADAL" clId="{7ED4BDE7-BFB0-493F-AE95-E3A1AA8803A4}" dt="2026-06-26T11:28:15.192" v="1177" actId="2711"/>
        <pc:sldMkLst>
          <pc:docMk/>
          <pc:sldMk cId="2715871285" sldId="2147483349"/>
        </pc:sldMkLst>
        <pc:spChg chg="mod">
          <ac:chgData name="POPA, Patricia (EAST LONDON NHS FOUNDATION TRUST)" userId="6e614e0e-27d1-45c8-b32c-9404a8b7e2d0" providerId="ADAL" clId="{7ED4BDE7-BFB0-493F-AE95-E3A1AA8803A4}" dt="2026-06-26T11:28:15.192" v="1177" actId="2711"/>
          <ac:spMkLst>
            <pc:docMk/>
            <pc:sldMk cId="2715871285" sldId="2147483349"/>
            <ac:spMk id="2" creationId="{5922E9BB-EDF9-2BB0-F80B-ABAB48717900}"/>
          </ac:spMkLst>
        </pc:spChg>
        <pc:picChg chg="add mod">
          <ac:chgData name="POPA, Patricia (EAST LONDON NHS FOUNDATION TRUST)" userId="6e614e0e-27d1-45c8-b32c-9404a8b7e2d0" providerId="ADAL" clId="{7ED4BDE7-BFB0-493F-AE95-E3A1AA8803A4}" dt="2026-06-25T15:21:05.657" v="1131"/>
          <ac:picMkLst>
            <pc:docMk/>
            <pc:sldMk cId="2715871285" sldId="2147483349"/>
            <ac:picMk id="3" creationId="{5A0076DE-70B1-96FC-12DA-ECE0B0E115E4}"/>
          </ac:picMkLst>
        </pc:picChg>
      </pc:sldChg>
      <pc:sldChg chg="modSp add mod">
        <pc:chgData name="POPA, Patricia (EAST LONDON NHS FOUNDATION TRUST)" userId="6e614e0e-27d1-45c8-b32c-9404a8b7e2d0" providerId="ADAL" clId="{7ED4BDE7-BFB0-493F-AE95-E3A1AA8803A4}" dt="2026-06-30T09:16:42.756" v="1309" actId="20577"/>
        <pc:sldMkLst>
          <pc:docMk/>
          <pc:sldMk cId="2327495971" sldId="2147483350"/>
        </pc:sldMkLst>
        <pc:spChg chg="mod">
          <ac:chgData name="POPA, Patricia (EAST LONDON NHS FOUNDATION TRUST)" userId="6e614e0e-27d1-45c8-b32c-9404a8b7e2d0" providerId="ADAL" clId="{7ED4BDE7-BFB0-493F-AE95-E3A1AA8803A4}" dt="2026-06-30T09:16:42.756" v="1309" actId="20577"/>
          <ac:spMkLst>
            <pc:docMk/>
            <pc:sldMk cId="2327495971" sldId="2147483350"/>
            <ac:spMk id="2" creationId="{930C253B-03AB-72C0-D00D-52168BF42650}"/>
          </ac:spMkLst>
        </pc:spChg>
      </pc:sldChg>
      <pc:sldMasterChg chg="delSldLayout">
        <pc:chgData name="POPA, Patricia (EAST LONDON NHS FOUNDATION TRUST)" userId="6e614e0e-27d1-45c8-b32c-9404a8b7e2d0" providerId="ADAL" clId="{7ED4BDE7-BFB0-493F-AE95-E3A1AA8803A4}" dt="2026-06-24T14:48:20.058" v="334" actId="47"/>
        <pc:sldMasterMkLst>
          <pc:docMk/>
          <pc:sldMasterMk cId="945044896" sldId="2147483773"/>
        </pc:sldMasterMkLst>
      </pc:sldMasterChg>
    </pc:docChg>
  </pc:docChgLst>
  <pc:docChgLst>
    <pc:chgData name="BAKSH DE LA IGLESIA, Amber (EAST LONDON NHS FOUNDATION TRUST)" userId="S::amber.bakshdelaiglesia1@nhs.net::b2650a99-9385-4d98-8a06-8e7c9d440112" providerId="AD" clId="Web-{AF7F0608-2AFF-2801-9429-570386A3E3AA}"/>
    <pc:docChg chg="mod">
      <pc:chgData name="BAKSH DE LA IGLESIA, Amber (EAST LONDON NHS FOUNDATION TRUST)" userId="S::amber.bakshdelaiglesia1@nhs.net::b2650a99-9385-4d98-8a06-8e7c9d440112" providerId="AD" clId="Web-{AF7F0608-2AFF-2801-9429-570386A3E3AA}" dt="2026-06-25T13:56:08.831" v="0"/>
      <pc:docMkLst>
        <pc:docMk/>
      </pc:docMkLst>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CA2EEC95-64DF-BC69-FC71-A682B40486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E9611872-9401-5D00-CCCA-46DDE0B8B9C8}"/>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3C6D816-94D6-40FC-B977-F8A94C7E4824}" type="datetimeFigureOut">
              <a:rPr lang="en-GB" smtClean="0"/>
              <a:t>30/06/2026</a:t>
            </a:fld>
            <a:endParaRPr lang="en-GB"/>
          </a:p>
        </p:txBody>
      </p:sp>
      <p:sp>
        <p:nvSpPr>
          <p:cNvPr id="4" name="Footer Placeholder 3">
            <a:extLst>
              <a:ext uri="{FF2B5EF4-FFF2-40B4-BE49-F238E27FC236}">
                <a16:creationId xmlns:a16="http://schemas.microsoft.com/office/drawing/2014/main" id="{46056112-4593-5EC1-B7DA-2B07022F7AC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019C22BD-2C7D-A062-42A2-EA161F716A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00EB188-56CE-4FCB-8130-436851797F69}" type="slidenum">
              <a:rPr lang="en-GB" smtClean="0"/>
              <a:t>‹#›</a:t>
            </a:fld>
            <a:endParaRPr lang="en-GB"/>
          </a:p>
        </p:txBody>
      </p:sp>
    </p:spTree>
    <p:extLst>
      <p:ext uri="{BB962C8B-B14F-4D97-AF65-F5344CB8AC3E}">
        <p14:creationId xmlns:p14="http://schemas.microsoft.com/office/powerpoint/2010/main" val="31621816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EED4C3-48B6-4E4A-9B0F-8051E56348DC}" type="datetimeFigureOut">
              <a:rPr lang="en-GB" smtClean="0"/>
              <a:t>30/06/2026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4EC7EF-95E1-3D44-A982-BC7A3E9C617E}" type="slidenum">
              <a:rPr lang="en-GB" smtClean="0"/>
              <a:t>‹#›</a:t>
            </a:fld>
            <a:endParaRPr lang="en-GB"/>
          </a:p>
        </p:txBody>
      </p:sp>
    </p:spTree>
    <p:extLst>
      <p:ext uri="{BB962C8B-B14F-4D97-AF65-F5344CB8AC3E}">
        <p14:creationId xmlns:p14="http://schemas.microsoft.com/office/powerpoint/2010/main" val="1501633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5.svg"/><Relationship Id="rId5" Type="http://schemas.openxmlformats.org/officeDocument/2006/relationships/image" Target="../media/image14.svg"/><Relationship Id="rId4" Type="http://schemas.openxmlformats.org/officeDocument/2006/relationships/image" Target="../media/image13.svg"/></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slideMaster" Target="../slideMasters/slideMaster1.xml"/><Relationship Id="rId6" Type="http://schemas.openxmlformats.org/officeDocument/2006/relationships/image" Target="../media/image12.png"/><Relationship Id="rId5" Type="http://schemas.openxmlformats.org/officeDocument/2006/relationships/image" Target="../media/image2.png"/><Relationship Id="rId4" Type="http://schemas.openxmlformats.org/officeDocument/2006/relationships/image" Target="../media/image15.svg"/></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30720" y="-508517"/>
            <a:ext cx="11319578" cy="8005665"/>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432000" y="1002268"/>
            <a:ext cx="4643853" cy="2507695"/>
          </a:xfrm>
          <a:prstGeom prst="rect">
            <a:avLst/>
          </a:prstGeom>
        </p:spPr>
        <p:txBody>
          <a:bodyPr lIns="0" tIns="0" rIns="0" bIns="0" anchor="b">
            <a:noAutofit/>
          </a:bodyPr>
          <a:lstStyle>
            <a:lvl1pPr algn="l">
              <a:defRPr sz="5400" b="1" spc="-30" baseline="0">
                <a:solidFill>
                  <a:schemeClr val="tx1"/>
                </a:solidFill>
              </a:defRPr>
            </a:lvl1pPr>
          </a:lstStyle>
          <a:p>
            <a:r>
              <a:rPr lang="en-GB"/>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432000" y="3600000"/>
            <a:ext cx="7973051" cy="1024967"/>
          </a:xfrm>
          <a:prstGeom prst="rect">
            <a:avLst/>
          </a:prstGeom>
        </p:spPr>
        <p:txBody>
          <a:bodyPr lIns="0" tIns="0" rIns="0" bIns="0">
            <a:normAutofit/>
          </a:bodyPr>
          <a:lstStyle>
            <a:lvl1pPr marL="0" indent="0" algn="l">
              <a:buNone/>
              <a:defRPr sz="2800">
                <a:solidFill>
                  <a:schemeClr val="accent6"/>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8610600" y="6356350"/>
            <a:ext cx="3002280" cy="365125"/>
          </a:xfrm>
          <a:prstGeom prst="rect">
            <a:avLst/>
          </a:prstGeom>
        </p:spPr>
        <p:txBody>
          <a:bodyPr/>
          <a:lstStyle/>
          <a:p>
            <a:fld id="{B8B67EA4-DCE3-FB49-A794-A4595EF638BC}" type="slidenum">
              <a:rPr lang="en-GB" smtClean="0"/>
              <a:t>‹#›</a:t>
            </a:fld>
            <a:endParaRPr lang="en-GB"/>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3225114" y="601774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432000" y="5760000"/>
            <a:ext cx="6259513" cy="488950"/>
          </a:xfrm>
          <a:prstGeom prst="rect">
            <a:avLst/>
          </a:prstGeom>
        </p:spPr>
        <p:txBody>
          <a:bodyPr lIns="0" tIns="0" rIns="0" bIns="0">
            <a:normAutofit/>
          </a:bodyPr>
          <a:lstStyle>
            <a:lvl1pPr marL="0" indent="0">
              <a:lnSpc>
                <a:spcPct val="100000"/>
              </a:lnSpc>
              <a:spcBef>
                <a:spcPts val="0"/>
              </a:spcBef>
              <a:buNone/>
              <a:defRPr sz="2400">
                <a:solidFill>
                  <a:schemeClr val="accent6"/>
                </a:solidFill>
              </a:defRPr>
            </a:lvl1pPr>
            <a:lvl2pPr marL="357188" indent="0">
              <a:buNone/>
              <a:defRPr>
                <a:solidFill>
                  <a:schemeClr val="accent2"/>
                </a:solidFill>
              </a:defRPr>
            </a:lvl2pPr>
            <a:lvl3pPr marL="714375" indent="0">
              <a:buNone/>
              <a:defRPr>
                <a:solidFill>
                  <a:schemeClr val="accent2"/>
                </a:solidFill>
              </a:defRPr>
            </a:lvl3pPr>
            <a:lvl4pPr marL="1081087" indent="0">
              <a:buNone/>
              <a:defRPr>
                <a:solidFill>
                  <a:schemeClr val="accent2"/>
                </a:solidFill>
              </a:defRPr>
            </a:lvl4pPr>
            <a:lvl5pPr marL="1438275" indent="0">
              <a:buNone/>
              <a:defRPr>
                <a:solidFill>
                  <a:schemeClr val="accent2"/>
                </a:solidFill>
              </a:defRPr>
            </a:lvl5pPr>
          </a:lstStyle>
          <a:p>
            <a:pPr lvl="0"/>
            <a:r>
              <a:rPr lang="en-GB"/>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9233452" y="5486400"/>
            <a:ext cx="184731" cy="369332"/>
          </a:xfrm>
          <a:prstGeom prst="rect">
            <a:avLst/>
          </a:prstGeom>
          <a:noFill/>
        </p:spPr>
        <p:txBody>
          <a:bodyPr wrap="none" rtlCol="0">
            <a:spAutoFit/>
          </a:bodyPr>
          <a:lstStyle/>
          <a:p>
            <a:endParaRPr lang="en-US"/>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10551045" y="364425"/>
            <a:ext cx="1208955" cy="979789"/>
          </a:xfrm>
          <a:prstGeom prst="rect">
            <a:avLst/>
          </a:prstGeom>
        </p:spPr>
      </p:pic>
    </p:spTree>
    <p:extLst>
      <p:ext uri="{BB962C8B-B14F-4D97-AF65-F5344CB8AC3E}">
        <p14:creationId xmlns:p14="http://schemas.microsoft.com/office/powerpoint/2010/main" val="7745425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con Grid Boxes 2UP with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7" name="Content Placeholder 3">
            <a:extLst>
              <a:ext uri="{FF2B5EF4-FFF2-40B4-BE49-F238E27FC236}">
                <a16:creationId xmlns:a16="http://schemas.microsoft.com/office/drawing/2014/main" id="{88166480-FB4D-C34C-807C-7BA7DD328F6E}"/>
              </a:ext>
            </a:extLst>
          </p:cNvPr>
          <p:cNvSpPr>
            <a:spLocks noGrp="1"/>
          </p:cNvSpPr>
          <p:nvPr>
            <p:ph sz="quarter" idx="4294967295" hasCustomPrompt="1"/>
          </p:nvPr>
        </p:nvSpPr>
        <p:spPr>
          <a:xfrm>
            <a:off x="432000" y="1735014"/>
            <a:ext cx="3564001" cy="4319711"/>
          </a:xfrm>
        </p:spPr>
        <p:txBody>
          <a:bodyPr/>
          <a:lstStyle>
            <a:lvl1pPr marL="0" indent="0">
              <a:buNone/>
              <a:defRPr sz="2200">
                <a:solidFill>
                  <a:schemeClr val="accent6"/>
                </a:solidFill>
              </a:defRPr>
            </a:lvl1pPr>
          </a:lstStyle>
          <a:p>
            <a:r>
              <a:rPr lang="en-GB"/>
              <a:t>Intro summary text goes here</a:t>
            </a:r>
          </a:p>
        </p:txBody>
      </p:sp>
      <p:sp>
        <p:nvSpPr>
          <p:cNvPr id="13" name="Title 1">
            <a:extLst>
              <a:ext uri="{FF2B5EF4-FFF2-40B4-BE49-F238E27FC236}">
                <a16:creationId xmlns:a16="http://schemas.microsoft.com/office/drawing/2014/main" id="{85267E27-DA97-0D46-9740-BF9E88C52C36}"/>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B4F929AC-5E7A-1A4C-8427-F04E4C908E8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86D0C676-28C4-BF14-7D49-3169DC1AAA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102626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Icon Grid Box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4712B60-6C80-0125-1B04-001787232DD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2" name="Title 1">
            <a:extLst>
              <a:ext uri="{FF2B5EF4-FFF2-40B4-BE49-F238E27FC236}">
                <a16:creationId xmlns:a16="http://schemas.microsoft.com/office/drawing/2014/main" id="{EA3FC528-9065-C94F-99DF-349AA62E3469}"/>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4" name="Straight Connector 13">
            <a:extLst>
              <a:ext uri="{FF2B5EF4-FFF2-40B4-BE49-F238E27FC236}">
                <a16:creationId xmlns:a16="http://schemas.microsoft.com/office/drawing/2014/main" id="{EEA2AC99-8B06-B44A-BCC3-DEDF573C1400}"/>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666001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ICON Grid Boxes 4UP with Intro">
    <p:bg>
      <p:bgPr>
        <a:solidFill>
          <a:srgbClr val="F6F8F8"/>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55FB54-F5EA-C613-D5F4-F3C0063B3E26}"/>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9" name="Title 1">
            <a:extLst>
              <a:ext uri="{FF2B5EF4-FFF2-40B4-BE49-F238E27FC236}">
                <a16:creationId xmlns:a16="http://schemas.microsoft.com/office/drawing/2014/main" id="{71D89516-E743-9149-8E82-C8FD33FB9E82}"/>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5" name="Content Placeholder 3">
            <a:extLst>
              <a:ext uri="{FF2B5EF4-FFF2-40B4-BE49-F238E27FC236}">
                <a16:creationId xmlns:a16="http://schemas.microsoft.com/office/drawing/2014/main" id="{62ACBA56-8EF4-494B-AB68-12ECC4D0812F}"/>
              </a:ext>
            </a:extLst>
          </p:cNvPr>
          <p:cNvSpPr>
            <a:spLocks noGrp="1"/>
          </p:cNvSpPr>
          <p:nvPr>
            <p:ph sz="quarter" idx="4294967295" hasCustomPrompt="1"/>
          </p:nvPr>
        </p:nvSpPr>
        <p:spPr>
          <a:xfrm>
            <a:off x="432000" y="1285014"/>
            <a:ext cx="3564001" cy="4769711"/>
          </a:xfrm>
        </p:spPr>
        <p:txBody>
          <a:bodyPr/>
          <a:lstStyle>
            <a:lvl1pPr marL="0" indent="0">
              <a:buNone/>
              <a:defRPr sz="2200">
                <a:solidFill>
                  <a:schemeClr val="tx1"/>
                </a:solidFill>
              </a:defRPr>
            </a:lvl1pPr>
          </a:lstStyle>
          <a:p>
            <a:r>
              <a:rPr lang="en-GB"/>
              <a:t>Intro summary text goes here</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chemeClr val="bg1">
              <a:lumMod val="95000"/>
            </a:schemeClr>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2" name="Straight Connector 21">
            <a:extLst>
              <a:ext uri="{FF2B5EF4-FFF2-40B4-BE49-F238E27FC236}">
                <a16:creationId xmlns:a16="http://schemas.microsoft.com/office/drawing/2014/main" id="{ED046538-6FA9-4F4C-86B3-9F8268B46A71}"/>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8159092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CON Grid box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CCE6883-92E0-20E6-632B-52558F9DBE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0F81D218-E72F-F84F-B0C3-EC8A11107F2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089953"/>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18" name="Straight Connector 17">
            <a:extLst>
              <a:ext uri="{FF2B5EF4-FFF2-40B4-BE49-F238E27FC236}">
                <a16:creationId xmlns:a16="http://schemas.microsoft.com/office/drawing/2014/main" id="{44481822-0DD9-B249-90C1-3B1FE0FD98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11681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ICON Grid Boxes 6UP Grey">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8D1774-8975-89D5-1EA8-A68550359E2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8FD52DB-CC55-304D-B862-680CEE7832A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BF036740-51BF-404A-B94A-164C9330AE62}"/>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1076033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Grid Boxes, Titles 2UP +Intro ">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290349"/>
            <a:ext cx="3564000" cy="3764374"/>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0"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290349"/>
            <a:ext cx="3564000" cy="3764372"/>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282349"/>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4" name="Content Placeholder 3">
            <a:extLst>
              <a:ext uri="{FF2B5EF4-FFF2-40B4-BE49-F238E27FC236}">
                <a16:creationId xmlns:a16="http://schemas.microsoft.com/office/drawing/2014/main" id="{F17D3740-0A11-F14D-A939-98CD3587271B}"/>
              </a:ext>
            </a:extLst>
          </p:cNvPr>
          <p:cNvSpPr>
            <a:spLocks noGrp="1"/>
          </p:cNvSpPr>
          <p:nvPr>
            <p:ph sz="quarter" idx="4294967295" hasCustomPrompt="1"/>
          </p:nvPr>
        </p:nvSpPr>
        <p:spPr>
          <a:xfrm>
            <a:off x="432000" y="1285014"/>
            <a:ext cx="3564001" cy="4769711"/>
          </a:xfrm>
        </p:spPr>
        <p:txBody>
          <a:bodyPr lIns="0" tIns="0" rIns="0" bIns="0"/>
          <a:lstStyle>
            <a:lvl1pPr marL="0" indent="0">
              <a:buNone/>
              <a:defRPr sz="2200">
                <a:solidFill>
                  <a:schemeClr val="tx1"/>
                </a:solidFill>
              </a:defRPr>
            </a:lvl1pPr>
          </a:lstStyle>
          <a:p>
            <a:r>
              <a:rPr lang="en-GB"/>
              <a:t>Intro summary text goes here</a:t>
            </a:r>
          </a:p>
        </p:txBody>
      </p:sp>
      <p:sp>
        <p:nvSpPr>
          <p:cNvPr id="15" name="Title 1">
            <a:extLst>
              <a:ext uri="{FF2B5EF4-FFF2-40B4-BE49-F238E27FC236}">
                <a16:creationId xmlns:a16="http://schemas.microsoft.com/office/drawing/2014/main" id="{95347A23-4C56-A54D-96A3-4993B860662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7" name="Text Placeholder 2">
            <a:extLst>
              <a:ext uri="{FF2B5EF4-FFF2-40B4-BE49-F238E27FC236}">
                <a16:creationId xmlns:a16="http://schemas.microsoft.com/office/drawing/2014/main" id="{721EFD07-C8A5-7845-9A8E-928B94195A0F}"/>
              </a:ext>
            </a:extLst>
          </p:cNvPr>
          <p:cNvSpPr>
            <a:spLocks noGrp="1"/>
          </p:cNvSpPr>
          <p:nvPr>
            <p:ph type="body" sz="quarter" idx="18" hasCustomPrompt="1"/>
          </p:nvPr>
        </p:nvSpPr>
        <p:spPr>
          <a:xfrm>
            <a:off x="4474871" y="1426237"/>
            <a:ext cx="3348000" cy="684000"/>
          </a:xfrm>
        </p:spPr>
        <p:txBody>
          <a:bodyPr anchor="ctr"/>
          <a:lstStyle>
            <a:lvl1pPr algn="ctr">
              <a:buNone/>
              <a:defRPr sz="2200" b="1">
                <a:solidFill>
                  <a:schemeClr val="accent6"/>
                </a:solidFill>
              </a:defRPr>
            </a:lvl1pPr>
          </a:lstStyle>
          <a:p>
            <a:pPr lvl="0"/>
            <a:r>
              <a:rPr lang="en-GB"/>
              <a:t>Insert title</a:t>
            </a:r>
          </a:p>
        </p:txBody>
      </p:sp>
      <p:sp>
        <p:nvSpPr>
          <p:cNvPr id="18" name="Text Placeholder 2">
            <a:extLst>
              <a:ext uri="{FF2B5EF4-FFF2-40B4-BE49-F238E27FC236}">
                <a16:creationId xmlns:a16="http://schemas.microsoft.com/office/drawing/2014/main" id="{6076541C-26A7-7147-BAC1-5A229E7C0E3C}"/>
              </a:ext>
            </a:extLst>
          </p:cNvPr>
          <p:cNvSpPr>
            <a:spLocks noGrp="1"/>
          </p:cNvSpPr>
          <p:nvPr>
            <p:ph type="body" sz="quarter" idx="19" hasCustomPrompt="1"/>
          </p:nvPr>
        </p:nvSpPr>
        <p:spPr>
          <a:xfrm>
            <a:off x="8367249" y="1426237"/>
            <a:ext cx="3348000" cy="684000"/>
          </a:xfrm>
        </p:spPr>
        <p:txBody>
          <a:bodyPr anchor="ctr"/>
          <a:lstStyle>
            <a:lvl1pPr algn="ctr">
              <a:buNone/>
              <a:defRPr sz="2200" b="1">
                <a:solidFill>
                  <a:schemeClr val="accent6"/>
                </a:solidFill>
              </a:defRPr>
            </a:lvl1pPr>
          </a:lstStyle>
          <a:p>
            <a:pPr lvl="0"/>
            <a:r>
              <a:rPr lang="en-GB"/>
              <a:t>Insert title</a:t>
            </a:r>
          </a:p>
        </p:txBody>
      </p:sp>
      <p:cxnSp>
        <p:nvCxnSpPr>
          <p:cNvPr id="16" name="Straight Connector 15">
            <a:extLst>
              <a:ext uri="{FF2B5EF4-FFF2-40B4-BE49-F238E27FC236}">
                <a16:creationId xmlns:a16="http://schemas.microsoft.com/office/drawing/2014/main" id="{D3FF391A-F0C8-2846-A025-06D92CB6CD43}"/>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4626D58-3C16-8648-D845-A7F5213188C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79675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EXT Grid boxes, Titles 3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C73BAF5-5900-0C46-ED91-BD67D9ED446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6" name="Title 1">
            <a:extLst>
              <a:ext uri="{FF2B5EF4-FFF2-40B4-BE49-F238E27FC236}">
                <a16:creationId xmlns:a16="http://schemas.microsoft.com/office/drawing/2014/main" id="{FDBDDA74-8B33-8B4B-9B25-993D2BE7C7F1}"/>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2">
            <a:extLst>
              <a:ext uri="{FF2B5EF4-FFF2-40B4-BE49-F238E27FC236}">
                <a16:creationId xmlns:a16="http://schemas.microsoft.com/office/drawing/2014/main" id="{145D2B57-B97B-B347-9DEB-D5C1AC753AE7}"/>
              </a:ext>
            </a:extLst>
          </p:cNvPr>
          <p:cNvSpPr>
            <a:spLocks noGrp="1"/>
          </p:cNvSpPr>
          <p:nvPr>
            <p:ph type="body" sz="quarter" idx="18" hasCustomPrompt="1"/>
          </p:nvPr>
        </p:nvSpPr>
        <p:spPr>
          <a:xfrm>
            <a:off x="520708"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 Placeholder 2">
            <a:extLst>
              <a:ext uri="{FF2B5EF4-FFF2-40B4-BE49-F238E27FC236}">
                <a16:creationId xmlns:a16="http://schemas.microsoft.com/office/drawing/2014/main" id="{53DD1D30-BF5F-3F4D-A1DE-F7778CA7ED96}"/>
              </a:ext>
            </a:extLst>
          </p:cNvPr>
          <p:cNvSpPr>
            <a:spLocks noGrp="1"/>
          </p:cNvSpPr>
          <p:nvPr>
            <p:ph type="body" sz="quarter" idx="19" hasCustomPrompt="1"/>
          </p:nvPr>
        </p:nvSpPr>
        <p:spPr>
          <a:xfrm>
            <a:off x="4474871" y="1897014"/>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735014"/>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2">
            <a:extLst>
              <a:ext uri="{FF2B5EF4-FFF2-40B4-BE49-F238E27FC236}">
                <a16:creationId xmlns:a16="http://schemas.microsoft.com/office/drawing/2014/main" id="{0D443938-DE7C-934D-A74E-737FAD8DA310}"/>
              </a:ext>
            </a:extLst>
          </p:cNvPr>
          <p:cNvSpPr>
            <a:spLocks noGrp="1"/>
          </p:cNvSpPr>
          <p:nvPr>
            <p:ph type="body" sz="quarter" idx="20" hasCustomPrompt="1"/>
          </p:nvPr>
        </p:nvSpPr>
        <p:spPr>
          <a:xfrm>
            <a:off x="8367249" y="1891996"/>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743014"/>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25" name="Straight Connector 24">
            <a:extLst>
              <a:ext uri="{FF2B5EF4-FFF2-40B4-BE49-F238E27FC236}">
                <a16:creationId xmlns:a16="http://schemas.microsoft.com/office/drawing/2014/main" id="{B1E58B1A-02A3-B84A-8BB1-27D19814EDBF}"/>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3232207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TEXT Grid boxes, Titles 4UP +Intro">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ext Placeholder 7">
            <a:extLst>
              <a:ext uri="{FF2B5EF4-FFF2-40B4-BE49-F238E27FC236}">
                <a16:creationId xmlns:a16="http://schemas.microsoft.com/office/drawing/2014/main" id="{BA897845-DFE8-7140-BE24-7AD33E02F2ED}"/>
              </a:ext>
            </a:extLst>
          </p:cNvPr>
          <p:cNvSpPr>
            <a:spLocks noGrp="1"/>
          </p:cNvSpPr>
          <p:nvPr>
            <p:ph type="body" sz="quarter" idx="13"/>
          </p:nvPr>
        </p:nvSpPr>
        <p:spPr>
          <a:xfrm>
            <a:off x="4310428" y="218501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2" name="Rectangle: Top Corners Rounded 11">
            <a:extLst>
              <a:ext uri="{FF2B5EF4-FFF2-40B4-BE49-F238E27FC236}">
                <a16:creationId xmlns:a16="http://schemas.microsoft.com/office/drawing/2014/main" id="{5E206611-9F04-2C46-95B1-573726492E29}"/>
              </a:ext>
              <a:ext uri="{C183D7F6-B498-43B3-948B-1728B52AA6E4}">
                <adec:decorative xmlns:adec="http://schemas.microsoft.com/office/drawing/2017/decorative" val="1"/>
              </a:ext>
            </a:extLst>
          </p:cNvPr>
          <p:cNvSpPr/>
          <p:nvPr userDrawn="1"/>
        </p:nvSpPr>
        <p:spPr>
          <a:xfrm>
            <a:off x="4310428"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 Placeholder 7">
            <a:extLst>
              <a:ext uri="{FF2B5EF4-FFF2-40B4-BE49-F238E27FC236}">
                <a16:creationId xmlns:a16="http://schemas.microsoft.com/office/drawing/2014/main" id="{9E4DF866-0267-6D4B-8CF4-FAFA97285DCA}"/>
              </a:ext>
            </a:extLst>
          </p:cNvPr>
          <p:cNvSpPr>
            <a:spLocks noGrp="1"/>
          </p:cNvSpPr>
          <p:nvPr>
            <p:ph type="body" sz="quarter" idx="14"/>
          </p:nvPr>
        </p:nvSpPr>
        <p:spPr>
          <a:xfrm>
            <a:off x="8264591" y="2186048"/>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4" name="Rectangle: Top Corners Rounded 13">
            <a:extLst>
              <a:ext uri="{FF2B5EF4-FFF2-40B4-BE49-F238E27FC236}">
                <a16:creationId xmlns:a16="http://schemas.microsoft.com/office/drawing/2014/main" id="{C737232C-EBE9-2647-917F-C7C76B087CA4}"/>
              </a:ext>
              <a:ext uri="{C183D7F6-B498-43B3-948B-1728B52AA6E4}">
                <adec:decorative xmlns:adec="http://schemas.microsoft.com/office/drawing/2017/decorative" val="1"/>
              </a:ext>
            </a:extLst>
          </p:cNvPr>
          <p:cNvSpPr/>
          <p:nvPr userDrawn="1"/>
        </p:nvSpPr>
        <p:spPr>
          <a:xfrm>
            <a:off x="8264591" y="1285014"/>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 Placeholder 7">
            <a:extLst>
              <a:ext uri="{FF2B5EF4-FFF2-40B4-BE49-F238E27FC236}">
                <a16:creationId xmlns:a16="http://schemas.microsoft.com/office/drawing/2014/main" id="{B8ADAB78-EE5F-B741-8763-DEC022B42E15}"/>
              </a:ext>
            </a:extLst>
          </p:cNvPr>
          <p:cNvSpPr>
            <a:spLocks noGrp="1"/>
          </p:cNvSpPr>
          <p:nvPr>
            <p:ph type="body" sz="quarter" idx="17"/>
          </p:nvPr>
        </p:nvSpPr>
        <p:spPr>
          <a:xfrm>
            <a:off x="4310428" y="474628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6" name="Rectangle: Top Corners Rounded 15">
            <a:extLst>
              <a:ext uri="{FF2B5EF4-FFF2-40B4-BE49-F238E27FC236}">
                <a16:creationId xmlns:a16="http://schemas.microsoft.com/office/drawing/2014/main" id="{E29E7FE3-94A7-274E-9C79-62D4A777C7A5}"/>
              </a:ext>
              <a:ext uri="{C183D7F6-B498-43B3-948B-1728B52AA6E4}">
                <adec:decorative xmlns:adec="http://schemas.microsoft.com/office/drawing/2017/decorative" val="1"/>
              </a:ext>
            </a:extLst>
          </p:cNvPr>
          <p:cNvSpPr/>
          <p:nvPr userDrawn="1"/>
        </p:nvSpPr>
        <p:spPr>
          <a:xfrm>
            <a:off x="4310428" y="384628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 Placeholder 7">
            <a:extLst>
              <a:ext uri="{FF2B5EF4-FFF2-40B4-BE49-F238E27FC236}">
                <a16:creationId xmlns:a16="http://schemas.microsoft.com/office/drawing/2014/main" id="{827DCFD9-112E-A945-955D-F67D14142C69}"/>
              </a:ext>
            </a:extLst>
          </p:cNvPr>
          <p:cNvSpPr>
            <a:spLocks noGrp="1"/>
          </p:cNvSpPr>
          <p:nvPr>
            <p:ph type="body" sz="quarter" idx="18"/>
          </p:nvPr>
        </p:nvSpPr>
        <p:spPr>
          <a:xfrm>
            <a:off x="8264591" y="4747441"/>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18" name="Rectangle: Top Corners Rounded 17">
            <a:extLst>
              <a:ext uri="{FF2B5EF4-FFF2-40B4-BE49-F238E27FC236}">
                <a16:creationId xmlns:a16="http://schemas.microsoft.com/office/drawing/2014/main" id="{70713629-27C4-A749-B40D-6E3D13CBC59F}"/>
              </a:ext>
              <a:ext uri="{C183D7F6-B498-43B3-948B-1728B52AA6E4}">
                <adec:decorative xmlns:adec="http://schemas.microsoft.com/office/drawing/2017/decorative" val="1"/>
              </a:ext>
            </a:extLst>
          </p:cNvPr>
          <p:cNvSpPr/>
          <p:nvPr userDrawn="1"/>
        </p:nvSpPr>
        <p:spPr>
          <a:xfrm>
            <a:off x="8272154" y="3849215"/>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Content Placeholder 3">
            <a:extLst>
              <a:ext uri="{FF2B5EF4-FFF2-40B4-BE49-F238E27FC236}">
                <a16:creationId xmlns:a16="http://schemas.microsoft.com/office/drawing/2014/main" id="{EA0FBD3D-6E21-E549-967B-395F00EE1908}"/>
              </a:ext>
            </a:extLst>
          </p:cNvPr>
          <p:cNvSpPr>
            <a:spLocks noGrp="1"/>
          </p:cNvSpPr>
          <p:nvPr>
            <p:ph sz="quarter" idx="4294967295" hasCustomPrompt="1"/>
          </p:nvPr>
        </p:nvSpPr>
        <p:spPr>
          <a:xfrm>
            <a:off x="432000" y="1393014"/>
            <a:ext cx="3564001" cy="4865268"/>
          </a:xfrm>
        </p:spPr>
        <p:txBody>
          <a:bodyPr lIns="0" tIns="0" rIns="0" bIns="0"/>
          <a:lstStyle>
            <a:lvl1pPr marL="0" indent="0">
              <a:buNone/>
              <a:defRPr sz="2200"/>
            </a:lvl1pPr>
          </a:lstStyle>
          <a:p>
            <a:r>
              <a:rPr lang="en-GB"/>
              <a:t>Intro summary text goes here</a:t>
            </a:r>
          </a:p>
        </p:txBody>
      </p:sp>
      <p:sp>
        <p:nvSpPr>
          <p:cNvPr id="19" name="Title 1">
            <a:extLst>
              <a:ext uri="{FF2B5EF4-FFF2-40B4-BE49-F238E27FC236}">
                <a16:creationId xmlns:a16="http://schemas.microsoft.com/office/drawing/2014/main" id="{E8CEA5C8-040E-A042-A8BE-B661106C8E75}"/>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6" name="Text Placeholder 2">
            <a:extLst>
              <a:ext uri="{FF2B5EF4-FFF2-40B4-BE49-F238E27FC236}">
                <a16:creationId xmlns:a16="http://schemas.microsoft.com/office/drawing/2014/main" id="{F63E93DE-B0A0-E448-839F-EC15B688DA99}"/>
              </a:ext>
            </a:extLst>
          </p:cNvPr>
          <p:cNvSpPr>
            <a:spLocks noGrp="1"/>
          </p:cNvSpPr>
          <p:nvPr>
            <p:ph type="body" sz="quarter" idx="19" hasCustomPrompt="1"/>
          </p:nvPr>
        </p:nvSpPr>
        <p:spPr>
          <a:xfrm>
            <a:off x="4418428" y="1393014"/>
            <a:ext cx="3348000" cy="684000"/>
          </a:xfrm>
        </p:spPr>
        <p:txBody>
          <a:bodyPr anchor="ctr"/>
          <a:lstStyle>
            <a:lvl1pPr algn="ctr">
              <a:buNone/>
              <a:defRPr sz="2200" b="1">
                <a:solidFill>
                  <a:schemeClr val="accent6"/>
                </a:solidFill>
              </a:defRPr>
            </a:lvl1pPr>
          </a:lstStyle>
          <a:p>
            <a:pPr lvl="0"/>
            <a:r>
              <a:rPr lang="en-GB"/>
              <a:t>Insert title</a:t>
            </a:r>
          </a:p>
        </p:txBody>
      </p:sp>
      <p:sp>
        <p:nvSpPr>
          <p:cNvPr id="27" name="Text Placeholder 2">
            <a:extLst>
              <a:ext uri="{FF2B5EF4-FFF2-40B4-BE49-F238E27FC236}">
                <a16:creationId xmlns:a16="http://schemas.microsoft.com/office/drawing/2014/main" id="{8728E9EF-F5FD-C54D-A0C4-E79B3934E34F}"/>
              </a:ext>
            </a:extLst>
          </p:cNvPr>
          <p:cNvSpPr>
            <a:spLocks noGrp="1"/>
          </p:cNvSpPr>
          <p:nvPr>
            <p:ph type="body" sz="quarter" idx="20" hasCustomPrompt="1"/>
          </p:nvPr>
        </p:nvSpPr>
        <p:spPr>
          <a:xfrm>
            <a:off x="8372591" y="1394399"/>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2">
            <a:extLst>
              <a:ext uri="{FF2B5EF4-FFF2-40B4-BE49-F238E27FC236}">
                <a16:creationId xmlns:a16="http://schemas.microsoft.com/office/drawing/2014/main" id="{13CE4756-EA5A-644E-8E3C-7A8854117627}"/>
              </a:ext>
            </a:extLst>
          </p:cNvPr>
          <p:cNvSpPr>
            <a:spLocks noGrp="1"/>
          </p:cNvSpPr>
          <p:nvPr>
            <p:ph type="body" sz="quarter" idx="21" hasCustomPrompt="1"/>
          </p:nvPr>
        </p:nvSpPr>
        <p:spPr>
          <a:xfrm>
            <a:off x="4418428" y="3954281"/>
            <a:ext cx="3348000" cy="684000"/>
          </a:xfrm>
        </p:spPr>
        <p:txBody>
          <a:bodyPr anchor="ctr"/>
          <a:lstStyle>
            <a:lvl1pPr algn="ctr">
              <a:buNone/>
              <a:defRPr sz="2200" b="1">
                <a:solidFill>
                  <a:schemeClr val="accent6"/>
                </a:solidFill>
              </a:defRPr>
            </a:lvl1pPr>
          </a:lstStyle>
          <a:p>
            <a:pPr lvl="0"/>
            <a:r>
              <a:rPr lang="en-GB"/>
              <a:t>Insert title</a:t>
            </a:r>
          </a:p>
        </p:txBody>
      </p:sp>
      <p:sp>
        <p:nvSpPr>
          <p:cNvPr id="29" name="Text Placeholder 2">
            <a:extLst>
              <a:ext uri="{FF2B5EF4-FFF2-40B4-BE49-F238E27FC236}">
                <a16:creationId xmlns:a16="http://schemas.microsoft.com/office/drawing/2014/main" id="{A023CEAC-43CB-D349-B655-0C148109A5B5}"/>
              </a:ext>
            </a:extLst>
          </p:cNvPr>
          <p:cNvSpPr>
            <a:spLocks noGrp="1"/>
          </p:cNvSpPr>
          <p:nvPr>
            <p:ph type="body" sz="quarter" idx="22" hasCustomPrompt="1"/>
          </p:nvPr>
        </p:nvSpPr>
        <p:spPr>
          <a:xfrm>
            <a:off x="8380154" y="3954281"/>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1" name="Straight Connector 20">
            <a:extLst>
              <a:ext uri="{FF2B5EF4-FFF2-40B4-BE49-F238E27FC236}">
                <a16:creationId xmlns:a16="http://schemas.microsoft.com/office/drawing/2014/main" id="{7116781D-5A03-6141-8389-E5AB404ECD9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6B9BB60-BD70-1857-B877-C41DEC1AF45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97884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5138" y="414734"/>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375138" y="1415778"/>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TEXT Grid boxes, Titles 5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5778E56-0E45-B720-1A87-18BF82CEDE9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3" name="Title 1">
            <a:extLst>
              <a:ext uri="{FF2B5EF4-FFF2-40B4-BE49-F238E27FC236}">
                <a16:creationId xmlns:a16="http://schemas.microsoft.com/office/drawing/2014/main" id="{D61316BA-3A2D-A349-8FD8-DEAD56529B8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2370978" y="1113399"/>
            <a:ext cx="3564000" cy="899876"/>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Text Placeholder 2">
            <a:extLst>
              <a:ext uri="{FF2B5EF4-FFF2-40B4-BE49-F238E27FC236}">
                <a16:creationId xmlns:a16="http://schemas.microsoft.com/office/drawing/2014/main" id="{3EC696E9-078C-3E45-8DCD-5A562EAEB29A}"/>
              </a:ext>
            </a:extLst>
          </p:cNvPr>
          <p:cNvSpPr>
            <a:spLocks noGrp="1"/>
          </p:cNvSpPr>
          <p:nvPr>
            <p:ph type="body" sz="quarter" idx="24" hasCustomPrompt="1"/>
          </p:nvPr>
        </p:nvSpPr>
        <p:spPr>
          <a:xfrm>
            <a:off x="2478978"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2370978"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6257024" y="1090988"/>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17258850-67A6-DA45-BCA6-3A1843C3D938}"/>
              </a:ext>
            </a:extLst>
          </p:cNvPr>
          <p:cNvSpPr>
            <a:spLocks noGrp="1"/>
          </p:cNvSpPr>
          <p:nvPr>
            <p:ph type="body" sz="quarter" idx="25" hasCustomPrompt="1"/>
          </p:nvPr>
        </p:nvSpPr>
        <p:spPr>
          <a:xfrm>
            <a:off x="6370431" y="1228501"/>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6257024" y="199098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Text Placeholder 2">
            <a:extLst>
              <a:ext uri="{FF2B5EF4-FFF2-40B4-BE49-F238E27FC236}">
                <a16:creationId xmlns:a16="http://schemas.microsoft.com/office/drawing/2014/main" id="{89D36508-91C9-D341-BD22-8B7D09BC1DA2}"/>
              </a:ext>
            </a:extLst>
          </p:cNvPr>
          <p:cNvSpPr>
            <a:spLocks noGrp="1"/>
          </p:cNvSpPr>
          <p:nvPr>
            <p:ph type="body" sz="quarter" idx="26" hasCustomPrompt="1"/>
          </p:nvPr>
        </p:nvSpPr>
        <p:spPr>
          <a:xfrm>
            <a:off x="524490"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39760" y="375104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5A46B0EB-2090-6B41-BC96-DD563B676CB0}"/>
              </a:ext>
            </a:extLst>
          </p:cNvPr>
          <p:cNvSpPr>
            <a:spLocks noGrp="1"/>
          </p:cNvSpPr>
          <p:nvPr>
            <p:ph type="body" sz="quarter" idx="27" hasCustomPrompt="1"/>
          </p:nvPr>
        </p:nvSpPr>
        <p:spPr>
          <a:xfrm>
            <a:off x="4460077"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32197" y="4649267"/>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BDEAB9F2-4319-8F40-BA4F-1ED7E306385C}"/>
              </a:ext>
            </a:extLst>
          </p:cNvPr>
          <p:cNvSpPr>
            <a:spLocks noGrp="1"/>
          </p:cNvSpPr>
          <p:nvPr>
            <p:ph type="body" sz="quarter" idx="28"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gn="ctr">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1" name="Straight Connector 30">
            <a:extLst>
              <a:ext uri="{FF2B5EF4-FFF2-40B4-BE49-F238E27FC236}">
                <a16:creationId xmlns:a16="http://schemas.microsoft.com/office/drawing/2014/main" id="{463BFC66-CD6B-7E4B-8089-7EA6B13C54A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127233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TEXT Grid boxes, Titles 6UP">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29B64CD-1CC9-E09E-D868-6F5395EB99F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0" name="Title 1">
            <a:extLst>
              <a:ext uri="{FF2B5EF4-FFF2-40B4-BE49-F238E27FC236}">
                <a16:creationId xmlns:a16="http://schemas.microsoft.com/office/drawing/2014/main" id="{5FEA82EC-5F70-2C43-B773-938E8FCB9FD7}"/>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412708"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Text Placeholder 2">
            <a:extLst>
              <a:ext uri="{FF2B5EF4-FFF2-40B4-BE49-F238E27FC236}">
                <a16:creationId xmlns:a16="http://schemas.microsoft.com/office/drawing/2014/main" id="{B9F8E112-B1EA-6542-A337-A038C269AD7A}"/>
              </a:ext>
            </a:extLst>
          </p:cNvPr>
          <p:cNvSpPr>
            <a:spLocks noGrp="1"/>
          </p:cNvSpPr>
          <p:nvPr>
            <p:ph type="body" sz="quarter" idx="19" hasCustomPrompt="1"/>
          </p:nvPr>
        </p:nvSpPr>
        <p:spPr>
          <a:xfrm>
            <a:off x="520708"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12708"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36687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Text Placeholder 2">
            <a:extLst>
              <a:ext uri="{FF2B5EF4-FFF2-40B4-BE49-F238E27FC236}">
                <a16:creationId xmlns:a16="http://schemas.microsoft.com/office/drawing/2014/main" id="{C36E8D2E-4AD7-3342-855A-6E726FEDA399}"/>
              </a:ext>
            </a:extLst>
          </p:cNvPr>
          <p:cNvSpPr>
            <a:spLocks noGrp="1"/>
          </p:cNvSpPr>
          <p:nvPr>
            <p:ph type="body" sz="quarter" idx="20" hasCustomPrompt="1"/>
          </p:nvPr>
        </p:nvSpPr>
        <p:spPr>
          <a:xfrm>
            <a:off x="4482434"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66871"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8259249"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Text Placeholder 2">
            <a:extLst>
              <a:ext uri="{FF2B5EF4-FFF2-40B4-BE49-F238E27FC236}">
                <a16:creationId xmlns:a16="http://schemas.microsoft.com/office/drawing/2014/main" id="{24380DA1-D506-154B-828B-630201A38F0E}"/>
              </a:ext>
            </a:extLst>
          </p:cNvPr>
          <p:cNvSpPr>
            <a:spLocks noGrp="1"/>
          </p:cNvSpPr>
          <p:nvPr>
            <p:ph type="body" sz="quarter" idx="21" hasCustomPrompt="1"/>
          </p:nvPr>
        </p:nvSpPr>
        <p:spPr>
          <a:xfrm>
            <a:off x="8367249"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8259249" y="2087999"/>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412708"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Text Placeholder 2">
            <a:extLst>
              <a:ext uri="{FF2B5EF4-FFF2-40B4-BE49-F238E27FC236}">
                <a16:creationId xmlns:a16="http://schemas.microsoft.com/office/drawing/2014/main" id="{EEF0A95D-85EC-7E4C-87ED-A15257D0B02D}"/>
              </a:ext>
            </a:extLst>
          </p:cNvPr>
          <p:cNvSpPr>
            <a:spLocks noGrp="1"/>
          </p:cNvSpPr>
          <p:nvPr>
            <p:ph type="body" sz="quarter" idx="22" hasCustomPrompt="1"/>
          </p:nvPr>
        </p:nvSpPr>
        <p:spPr>
          <a:xfrm>
            <a:off x="520708"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12708"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374434"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Text Placeholder 2">
            <a:extLst>
              <a:ext uri="{FF2B5EF4-FFF2-40B4-BE49-F238E27FC236}">
                <a16:creationId xmlns:a16="http://schemas.microsoft.com/office/drawing/2014/main" id="{9B38F8DE-42A5-1243-AE49-5247BD816757}"/>
              </a:ext>
            </a:extLst>
          </p:cNvPr>
          <p:cNvSpPr>
            <a:spLocks noGrp="1"/>
          </p:cNvSpPr>
          <p:nvPr>
            <p:ph type="body" sz="quarter" idx="23" hasCustomPrompt="1"/>
          </p:nvPr>
        </p:nvSpPr>
        <p:spPr>
          <a:xfrm>
            <a:off x="4482434"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66871"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9" name="Rectangle: Top Corners Rounded 28">
            <a:extLst>
              <a:ext uri="{FF2B5EF4-FFF2-40B4-BE49-F238E27FC236}">
                <a16:creationId xmlns:a16="http://schemas.microsoft.com/office/drawing/2014/main" id="{FC04B02F-94D2-6E4A-ADC2-EE378D70C248}"/>
              </a:ext>
              <a:ext uri="{C183D7F6-B498-43B3-948B-1728B52AA6E4}">
                <adec:decorative xmlns:adec="http://schemas.microsoft.com/office/drawing/2017/decorative" val="1"/>
              </a:ext>
            </a:extLst>
          </p:cNvPr>
          <p:cNvSpPr/>
          <p:nvPr userDrawn="1"/>
        </p:nvSpPr>
        <p:spPr>
          <a:xfrm>
            <a:off x="8259249"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Text Placeholder 2">
            <a:extLst>
              <a:ext uri="{FF2B5EF4-FFF2-40B4-BE49-F238E27FC236}">
                <a16:creationId xmlns:a16="http://schemas.microsoft.com/office/drawing/2014/main" id="{C4DB68FB-4DB7-1741-9BB7-E3E914ECFD46}"/>
              </a:ext>
            </a:extLst>
          </p:cNvPr>
          <p:cNvSpPr>
            <a:spLocks noGrp="1"/>
          </p:cNvSpPr>
          <p:nvPr>
            <p:ph type="body" sz="quarter" idx="24" hasCustomPrompt="1"/>
          </p:nvPr>
        </p:nvSpPr>
        <p:spPr>
          <a:xfrm>
            <a:off x="8367249" y="3857267"/>
            <a:ext cx="3348000" cy="684000"/>
          </a:xfrm>
        </p:spPr>
        <p:txBody>
          <a:bodyPr anchor="ctr"/>
          <a:lstStyle>
            <a:lvl1pPr algn="ctr">
              <a:buNone/>
              <a:defRPr sz="2200" b="1">
                <a:solidFill>
                  <a:schemeClr val="accent6"/>
                </a:solidFill>
              </a:defRPr>
            </a:lvl1pPr>
          </a:lstStyle>
          <a:p>
            <a:pPr lvl="0"/>
            <a:r>
              <a:rPr lang="en-GB"/>
              <a:t>Insert title</a:t>
            </a:r>
          </a:p>
        </p:txBody>
      </p:sp>
      <p:sp>
        <p:nvSpPr>
          <p:cNvPr id="28" name="Text Placeholder 7">
            <a:extLst>
              <a:ext uri="{FF2B5EF4-FFF2-40B4-BE49-F238E27FC236}">
                <a16:creationId xmlns:a16="http://schemas.microsoft.com/office/drawing/2014/main" id="{FD9A3BB3-7E48-6A41-BE78-2AD280277FB7}"/>
              </a:ext>
            </a:extLst>
          </p:cNvPr>
          <p:cNvSpPr>
            <a:spLocks noGrp="1"/>
          </p:cNvSpPr>
          <p:nvPr>
            <p:ph type="body" sz="quarter" idx="18"/>
          </p:nvPr>
        </p:nvSpPr>
        <p:spPr>
          <a:xfrm>
            <a:off x="8259249" y="4650425"/>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34" name="Straight Connector 33">
            <a:extLst>
              <a:ext uri="{FF2B5EF4-FFF2-40B4-BE49-F238E27FC236}">
                <a16:creationId xmlns:a16="http://schemas.microsoft.com/office/drawing/2014/main" id="{F5C03302-9DA8-744E-AE94-FF1801AB2637}"/>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8378814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Full page imag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B2959E3C-5FB4-790C-CF99-8945D26702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F23656E6-FF78-F94F-8811-84EB59CAC3BF}"/>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Picture Placeholder 6">
            <a:extLst>
              <a:ext uri="{FF2B5EF4-FFF2-40B4-BE49-F238E27FC236}">
                <a16:creationId xmlns:a16="http://schemas.microsoft.com/office/drawing/2014/main" id="{82522558-9EFB-4BAA-9B27-3CE888AC5272}"/>
              </a:ext>
            </a:extLst>
          </p:cNvPr>
          <p:cNvSpPr>
            <a:spLocks noGrp="1"/>
          </p:cNvSpPr>
          <p:nvPr>
            <p:ph type="pic" sz="quarter" idx="10" hasCustomPrompt="1"/>
          </p:nvPr>
        </p:nvSpPr>
        <p:spPr>
          <a:xfrm>
            <a:off x="0" y="0"/>
            <a:ext cx="12192000" cy="6858000"/>
          </a:xfrm>
          <a:prstGeom prst="rect">
            <a:avLst/>
          </a:prstGeom>
        </p:spPr>
        <p:txBody>
          <a:bodyPr tIns="2340000"/>
          <a:lstStyle>
            <a:lvl1pPr algn="ctr">
              <a:buNone/>
              <a:defRPr/>
            </a:lvl1pPr>
          </a:lstStyle>
          <a:p>
            <a:r>
              <a:rPr lang="en-GB"/>
              <a:t>Click on image icon in centre to insert a photo</a:t>
            </a:r>
            <a:br>
              <a:rPr lang="en-GB"/>
            </a:br>
            <a:r>
              <a:rPr lang="en-GB"/>
              <a:t>(don’t forget to add Alt Text to image)</a:t>
            </a:r>
          </a:p>
        </p:txBody>
      </p:sp>
    </p:spTree>
    <p:extLst>
      <p:ext uri="{BB962C8B-B14F-4D97-AF65-F5344CB8AC3E}">
        <p14:creationId xmlns:p14="http://schemas.microsoft.com/office/powerpoint/2010/main" val="263289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0"/>
            <a:ext cx="12191998" cy="68579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18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0"/>
            <a:ext cx="12192000" cy="68579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337052" y="2331691"/>
            <a:ext cx="3461285" cy="3110530"/>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800" b="1">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“Add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770042" y="2242938"/>
            <a:ext cx="10515600" cy="1325563"/>
          </a:xfrm>
        </p:spPr>
        <p:txBody>
          <a:bodyPr>
            <a:noAutofit/>
          </a:bodyPr>
          <a:lstStyle>
            <a:lvl1pPr>
              <a:defRPr sz="6000" b="1"/>
            </a:lvl1pPr>
          </a:lstStyle>
          <a:p>
            <a:r>
              <a:rPr lang="en-US"/>
              <a:t>Breaker slide 1</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41914" y="-121920"/>
            <a:ext cx="12408747" cy="697992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521688" y="2165645"/>
            <a:ext cx="10515600" cy="1325563"/>
          </a:xfrm>
        </p:spPr>
        <p:txBody>
          <a:bodyPr>
            <a:noAutofit/>
          </a:bodyPr>
          <a:lstStyle>
            <a:lvl1pPr>
              <a:defRPr sz="6000" b="1"/>
            </a:lvl1pPr>
          </a:lstStyle>
          <a:p>
            <a:r>
              <a:rPr lang="en-US"/>
              <a:t>Breaker </a:t>
            </a:r>
            <a:br>
              <a:rPr lang="en-US"/>
            </a:br>
            <a:r>
              <a:rPr lang="en-US"/>
              <a:t>slide 2</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16318" y="-148043"/>
            <a:ext cx="12499929" cy="7031210"/>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3</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747468" y="2165645"/>
            <a:ext cx="10515600" cy="1325563"/>
          </a:xfrm>
        </p:spPr>
        <p:txBody>
          <a:bodyPr>
            <a:noAutofit/>
          </a:bodyPr>
          <a:lstStyle>
            <a:lvl1pPr>
              <a:defRPr sz="6000" b="1"/>
            </a:lvl1pPr>
          </a:lstStyle>
          <a:p>
            <a:r>
              <a:rPr lang="en-US"/>
              <a:t>Breaker </a:t>
            </a:r>
            <a:br>
              <a:rPr lang="en-US"/>
            </a:br>
            <a:r>
              <a:rPr lang="en-US"/>
              <a:t>slide 4</a:t>
            </a:r>
            <a:endParaRPr lang="en-GB"/>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747468" y="2165645"/>
            <a:ext cx="4716354" cy="1325563"/>
          </a:xfrm>
        </p:spPr>
        <p:txBody>
          <a:bodyPr>
            <a:noAutofit/>
          </a:bodyPr>
          <a:lstStyle>
            <a:lvl1pPr>
              <a:defRPr sz="6000" b="1"/>
            </a:lvl1pPr>
          </a:lstStyle>
          <a:p>
            <a:r>
              <a:rPr lang="en-US"/>
              <a:t>Breaker </a:t>
            </a:r>
            <a:br>
              <a:rPr lang="en-US"/>
            </a:br>
            <a:r>
              <a:rPr lang="en-US"/>
              <a:t>slide 5</a:t>
            </a:r>
            <a:endParaRPr lang="en-GB"/>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2509143" y="-71523"/>
            <a:ext cx="10768951" cy="761623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10551045" y="364425"/>
            <a:ext cx="1208955" cy="979789"/>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a:t>
            </a:r>
            <a:r>
              <a:rPr kumimoji="0" lang="en-GB" sz="2400" b="1" i="0" u="none" strike="noStrike" kern="1200" cap="none" spc="20" normalizeH="0" baseline="0" noProof="0" err="1">
                <a:ln>
                  <a:noFill/>
                </a:ln>
                <a:solidFill>
                  <a:schemeClr val="tx1"/>
                </a:solidFill>
                <a:effectLst/>
                <a:uLnTx/>
                <a:uFillTx/>
                <a:latin typeface="+mn-lt"/>
                <a:ea typeface="+mn-ea"/>
                <a:cs typeface="+mn-cs"/>
              </a:rPr>
              <a:t>nhsengland</a:t>
            </a:r>
            <a:endParaRPr kumimoji="0" lang="en-GB" sz="2400" b="1" i="0" u="none" strike="noStrike" kern="1200" cap="none" spc="20" normalizeH="0" baseline="0" noProof="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872040" y="3665234"/>
            <a:ext cx="390144" cy="390144"/>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5885396" y="4266369"/>
            <a:ext cx="390144" cy="390144"/>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6"/>
              </a:ext>
            </a:extLst>
          </a:blip>
          <a:srcRect/>
          <a:stretch/>
        </p:blipFill>
        <p:spPr>
          <a:xfrm>
            <a:off x="5767074" y="4806522"/>
            <a:ext cx="600075" cy="600075"/>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3675108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632DDCA5-A307-96EA-64A8-CCBA8E5F6393}"/>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47413" y="3166643"/>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Content Placeholder 2"/>
          <p:cNvSpPr>
            <a:spLocks noGrp="1"/>
          </p:cNvSpPr>
          <p:nvPr>
            <p:ph idx="1" hasCustomPrompt="1"/>
          </p:nvPr>
        </p:nvSpPr>
        <p:spPr>
          <a:xfrm>
            <a:off x="412708" y="2106000"/>
            <a:ext cx="7632000" cy="4026443"/>
          </a:xfrm>
          <a:prstGeom prst="rect">
            <a:avLst/>
          </a:prstGeom>
        </p:spPr>
        <p:txBody>
          <a:bodyPr lIns="0" tIns="0" rIns="0" bIns="0">
            <a:normAutofit/>
          </a:bodyPr>
          <a:lstStyle>
            <a:lvl1pPr marL="0" indent="0">
              <a:lnSpc>
                <a:spcPct val="100000"/>
              </a:lnSpc>
              <a:spcBef>
                <a:spcPts val="0"/>
              </a:spcBef>
              <a:spcAft>
                <a:spcPts val="600"/>
              </a:spcAft>
              <a:buClr>
                <a:schemeClr val="tx1"/>
              </a:buClr>
              <a:buFont typeface="Arial" panose="020B0604020202020204" pitchFamily="34" charset="0"/>
              <a:buNone/>
              <a:defRPr sz="2200" b="0">
                <a:solidFill>
                  <a:schemeClr val="accent6"/>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6456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3568E66E-4300-C34D-B490-E2E6A73E585A}"/>
              </a:ext>
            </a:extLst>
          </p:cNvPr>
          <p:cNvSpPr/>
          <p:nvPr userDrawn="1"/>
        </p:nvSpPr>
        <p:spPr>
          <a:xfrm>
            <a:off x="3830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F337980B-A75B-014B-A7A8-965882204640}"/>
              </a:ext>
            </a:extLst>
          </p:cNvPr>
          <p:cNvSpPr/>
          <p:nvPr userDrawn="1"/>
        </p:nvSpPr>
        <p:spPr>
          <a:xfrm>
            <a:off x="1534525"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E8B5FF7D-C2EF-9E4C-A4CF-A835052E5DF8}"/>
              </a:ext>
            </a:extLst>
          </p:cNvPr>
          <p:cNvSpPr/>
          <p:nvPr userDrawn="1"/>
        </p:nvSpPr>
        <p:spPr>
          <a:xfrm>
            <a:off x="2685992"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177481C1-F4F0-BE4E-B991-152BB9620270}"/>
              </a:ext>
            </a:extLst>
          </p:cNvPr>
          <p:cNvSpPr/>
          <p:nvPr userDrawn="1"/>
        </p:nvSpPr>
        <p:spPr>
          <a:xfrm>
            <a:off x="3837459"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2FBC860F-BE8A-634D-9A96-33CE6D96B9F0}"/>
              </a:ext>
            </a:extLst>
          </p:cNvPr>
          <p:cNvSpPr/>
          <p:nvPr userDrawn="1"/>
        </p:nvSpPr>
        <p:spPr>
          <a:xfrm>
            <a:off x="4988926"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5FA913FF-786C-1944-BF18-E9AB064B3444}"/>
              </a:ext>
            </a:extLst>
          </p:cNvPr>
          <p:cNvSpPr/>
          <p:nvPr userDrawn="1"/>
        </p:nvSpPr>
        <p:spPr>
          <a:xfrm>
            <a:off x="6140393"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C22D839-E390-8340-B649-B4FC5A6CFD70}"/>
              </a:ext>
            </a:extLst>
          </p:cNvPr>
          <p:cNvSpPr/>
          <p:nvPr userDrawn="1"/>
        </p:nvSpPr>
        <p:spPr>
          <a:xfrm>
            <a:off x="7291860"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640EE3D-EEFC-874A-A65B-DDDE03FC3221}"/>
              </a:ext>
            </a:extLst>
          </p:cNvPr>
          <p:cNvSpPr/>
          <p:nvPr userDrawn="1"/>
        </p:nvSpPr>
        <p:spPr>
          <a:xfrm>
            <a:off x="8443327"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2A667BF2-B8EF-D949-9F15-FC3B3099AD58}"/>
              </a:ext>
            </a:extLst>
          </p:cNvPr>
          <p:cNvSpPr/>
          <p:nvPr userDrawn="1"/>
        </p:nvSpPr>
        <p:spPr>
          <a:xfrm>
            <a:off x="9594794"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7201170-3375-514F-99C2-E37C6903968A}"/>
              </a:ext>
            </a:extLst>
          </p:cNvPr>
          <p:cNvSpPr/>
          <p:nvPr userDrawn="1"/>
        </p:nvSpPr>
        <p:spPr>
          <a:xfrm>
            <a:off x="10746258" y="1811216"/>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5E67BC68-4FB2-EE4A-A33E-6A7AF0CF413F}"/>
              </a:ext>
            </a:extLst>
          </p:cNvPr>
          <p:cNvSpPr/>
          <p:nvPr userDrawn="1"/>
        </p:nvSpPr>
        <p:spPr>
          <a:xfrm>
            <a:off x="4988926"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0277C142-7A53-7A4A-A8FB-FBF33048E364}"/>
              </a:ext>
            </a:extLst>
          </p:cNvPr>
          <p:cNvSpPr/>
          <p:nvPr userDrawn="1"/>
        </p:nvSpPr>
        <p:spPr>
          <a:xfrm>
            <a:off x="6140393"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6ADC5831-BE66-5045-87AF-18EBDF02747B}"/>
              </a:ext>
            </a:extLst>
          </p:cNvPr>
          <p:cNvSpPr/>
          <p:nvPr userDrawn="1"/>
        </p:nvSpPr>
        <p:spPr>
          <a:xfrm>
            <a:off x="7291860"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CB65DE4-B016-474E-A1C1-495957C7CA04}"/>
              </a:ext>
            </a:extLst>
          </p:cNvPr>
          <p:cNvSpPr/>
          <p:nvPr userDrawn="1"/>
        </p:nvSpPr>
        <p:spPr>
          <a:xfrm>
            <a:off x="8443327"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58B3AA15-3E6B-C347-B0BE-F416C5684A23}"/>
              </a:ext>
            </a:extLst>
          </p:cNvPr>
          <p:cNvSpPr/>
          <p:nvPr userDrawn="1"/>
        </p:nvSpPr>
        <p:spPr>
          <a:xfrm>
            <a:off x="9594794"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AC0924D-A95B-1E43-84A3-825886C48DD3}"/>
              </a:ext>
            </a:extLst>
          </p:cNvPr>
          <p:cNvSpPr/>
          <p:nvPr userDrawn="1"/>
        </p:nvSpPr>
        <p:spPr>
          <a:xfrm>
            <a:off x="10746258" y="3175160"/>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FF522785-C8F3-734E-AF20-487FED2CEBCA}"/>
              </a:ext>
            </a:extLst>
          </p:cNvPr>
          <p:cNvSpPr/>
          <p:nvPr userDrawn="1"/>
        </p:nvSpPr>
        <p:spPr>
          <a:xfrm>
            <a:off x="4988926"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798AD1D6-A541-1941-8B56-2FF0936767C6}"/>
              </a:ext>
            </a:extLst>
          </p:cNvPr>
          <p:cNvSpPr/>
          <p:nvPr userDrawn="1"/>
        </p:nvSpPr>
        <p:spPr>
          <a:xfrm>
            <a:off x="6140393"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A844F750-124C-F246-BCDD-67595B93DC88}"/>
              </a:ext>
            </a:extLst>
          </p:cNvPr>
          <p:cNvSpPr/>
          <p:nvPr userDrawn="1"/>
        </p:nvSpPr>
        <p:spPr>
          <a:xfrm>
            <a:off x="7291860"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15499656-96AE-C649-B3C1-81D5C6F60DA6}"/>
              </a:ext>
            </a:extLst>
          </p:cNvPr>
          <p:cNvSpPr/>
          <p:nvPr userDrawn="1"/>
        </p:nvSpPr>
        <p:spPr>
          <a:xfrm>
            <a:off x="8443327"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B3150134-3C23-2A41-8EC0-2D0F308CD2FE}"/>
              </a:ext>
            </a:extLst>
          </p:cNvPr>
          <p:cNvSpPr/>
          <p:nvPr userDrawn="1"/>
        </p:nvSpPr>
        <p:spPr>
          <a:xfrm>
            <a:off x="9594794"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A542EAC-EEE9-2748-9DAC-6986FFF6348A}"/>
              </a:ext>
            </a:extLst>
          </p:cNvPr>
          <p:cNvSpPr/>
          <p:nvPr userDrawn="1"/>
        </p:nvSpPr>
        <p:spPr>
          <a:xfrm>
            <a:off x="10746258" y="4539104"/>
            <a:ext cx="1047157" cy="102465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a:extLst>
              <a:ext uri="{FF2B5EF4-FFF2-40B4-BE49-F238E27FC236}">
                <a16:creationId xmlns:a16="http://schemas.microsoft.com/office/drawing/2014/main" id="{2D1CDB1A-8B42-520A-323D-5D120AA42E9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09195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DF01C83-A866-28AC-7B1F-38947CCF6D80}"/>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EBB79D01-2A70-DAF1-6A65-BC0424C2FEEC}"/>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383058"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534525"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685992"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3837459" y="3175160"/>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383058"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534525"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685992"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3837459" y="4544899"/>
            <a:ext cx="1047157" cy="1024653"/>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5122911"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7474153"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9825395" y="3175160"/>
            <a:ext cx="1991467" cy="194866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Tree>
    <p:extLst>
      <p:ext uri="{BB962C8B-B14F-4D97-AF65-F5344CB8AC3E}">
        <p14:creationId xmlns:p14="http://schemas.microsoft.com/office/powerpoint/2010/main" val="4218441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2_Title, subhead, two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EA60DD58-05DE-E835-E697-CB9A9B0B94E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18E2133D-2149-6B45-BEAB-A2D5E225B5AD}"/>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129FE9CC-24C2-9AAC-6340-A9E7BC324939}"/>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5733269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C4A9B1-8C9A-5B25-6E7A-B9589ECCAD8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accent6"/>
                </a:solidFill>
              </a:defRPr>
            </a:lvl1pPr>
            <a:lvl2pPr>
              <a:buClr>
                <a:schemeClr val="tx1"/>
              </a:buClr>
              <a:defRPr sz="2200">
                <a:solidFill>
                  <a:schemeClr val="accent6"/>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slide with image A">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4" name="Rectangle: Top Corners Rounded 3">
            <a:extLst>
              <a:ext uri="{FF2B5EF4-FFF2-40B4-BE49-F238E27FC236}">
                <a16:creationId xmlns:a16="http://schemas.microsoft.com/office/drawing/2014/main" id="{B540671A-ED56-3548-A508-080ABBDB5E58}"/>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6" name="Picture 5">
            <a:extLst>
              <a:ext uri="{FF2B5EF4-FFF2-40B4-BE49-F238E27FC236}">
                <a16:creationId xmlns:a16="http://schemas.microsoft.com/office/drawing/2014/main" id="{2F244FF8-F4E4-0514-77D0-8D8D69F9337B}"/>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7" name="Straight Connector 6">
            <a:extLst>
              <a:ext uri="{FF2B5EF4-FFF2-40B4-BE49-F238E27FC236}">
                <a16:creationId xmlns:a16="http://schemas.microsoft.com/office/drawing/2014/main" id="{7DBEB741-20EA-C36A-7EF8-DE1CD1F1A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E9B26CA0-4967-284E-42B6-5686F8C6B07B}"/>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2000"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2000"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4324378" y="2699082"/>
            <a:ext cx="3564000" cy="3311999"/>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Lst>
          </p:cNvPr>
          <p:cNvSpPr/>
          <p:nvPr userDrawn="1"/>
        </p:nvSpPr>
        <p:spPr>
          <a:xfrm>
            <a:off x="4324378" y="1691082"/>
            <a:ext cx="3564000" cy="1008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pic>
        <p:nvPicPr>
          <p:cNvPr id="3" name="Picture 2">
            <a:extLst>
              <a:ext uri="{FF2B5EF4-FFF2-40B4-BE49-F238E27FC236}">
                <a16:creationId xmlns:a16="http://schemas.microsoft.com/office/drawing/2014/main" id="{6FD787DC-00EF-B13A-FE97-CE51273E8674}"/>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cxnSp>
        <p:nvCxnSpPr>
          <p:cNvPr id="5" name="Straight Connector 4">
            <a:extLst>
              <a:ext uri="{FF2B5EF4-FFF2-40B4-BE49-F238E27FC236}">
                <a16:creationId xmlns:a16="http://schemas.microsoft.com/office/drawing/2014/main" id="{20783BA3-377B-7D8A-0B7B-91C314676A0C}"/>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6616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28BBC9FB-69CA-ACB9-E6B9-6E2830215B65}"/>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Top Corners Rounded 17">
            <a:extLst>
              <a:ext uri="{FF2B5EF4-FFF2-40B4-BE49-F238E27FC236}">
                <a16:creationId xmlns:a16="http://schemas.microsoft.com/office/drawing/2014/main" id="{205929B3-ED58-E54F-B724-E24FB5F163DF}"/>
              </a:ext>
            </a:extLst>
          </p:cNvPr>
          <p:cNvSpPr/>
          <p:nvPr userDrawn="1"/>
        </p:nvSpPr>
        <p:spPr>
          <a:xfrm>
            <a:off x="43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432000"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392000"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Lst>
          </p:cNvPr>
          <p:cNvSpPr/>
          <p:nvPr userDrawn="1"/>
        </p:nvSpPr>
        <p:spPr>
          <a:xfrm>
            <a:off x="4392000"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43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4700954" y="6530388"/>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Lst>
          </p:cNvPr>
          <p:cNvSpPr/>
          <p:nvPr userDrawn="1"/>
        </p:nvSpPr>
        <p:spPr>
          <a:xfrm>
            <a:off x="43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392000" y="4644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Lst>
          </p:cNvPr>
          <p:cNvSpPr/>
          <p:nvPr userDrawn="1"/>
        </p:nvSpPr>
        <p:spPr>
          <a:xfrm>
            <a:off x="4392000" y="3744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540000" y="1296000"/>
            <a:ext cx="3348000" cy="684000"/>
          </a:xfrm>
        </p:spPr>
        <p:txBody>
          <a:bodyPr anchor="ctr"/>
          <a:lstStyle>
            <a:lvl1pPr algn="ctr">
              <a:buNone/>
              <a:defRPr sz="2200" b="1">
                <a:solidFill>
                  <a:schemeClr val="accent6"/>
                </a:solidFill>
              </a:defRPr>
            </a:lvl1pPr>
          </a:lstStyle>
          <a:p>
            <a:pPr lvl="0"/>
            <a:r>
              <a:rPr lang="en-GB"/>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4500000" y="1302462"/>
            <a:ext cx="3348000" cy="684000"/>
          </a:xfrm>
        </p:spPr>
        <p:txBody>
          <a:bodyPr anchor="ctr"/>
          <a:lstStyle>
            <a:lvl1pPr algn="ctr">
              <a:buNone/>
              <a:defRPr sz="2200" b="1">
                <a:solidFill>
                  <a:schemeClr val="accent6"/>
                </a:solidFill>
              </a:defRPr>
            </a:lvl1pPr>
          </a:lstStyle>
          <a:p>
            <a:pPr lvl="0"/>
            <a:r>
              <a:rPr lang="en-GB"/>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540000" y="3852000"/>
            <a:ext cx="3348000" cy="684000"/>
          </a:xfrm>
        </p:spPr>
        <p:txBody>
          <a:bodyPr anchor="ctr"/>
          <a:lstStyle>
            <a:lvl1pPr algn="ctr">
              <a:buNone/>
              <a:defRPr sz="2200" b="1">
                <a:solidFill>
                  <a:schemeClr val="accent6"/>
                </a:solidFill>
              </a:defRPr>
            </a:lvl1pPr>
          </a:lstStyle>
          <a:p>
            <a:pPr lvl="0"/>
            <a:r>
              <a:rPr lang="en-GB"/>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4500000" y="3852000"/>
            <a:ext cx="3348000" cy="684000"/>
          </a:xfrm>
        </p:spPr>
        <p:txBody>
          <a:bodyPr anchor="ctr"/>
          <a:lstStyle>
            <a:lvl1pPr algn="ctr">
              <a:buNone/>
              <a:defRPr sz="2200" b="1">
                <a:solidFill>
                  <a:schemeClr val="accent6"/>
                </a:solidFill>
              </a:defRPr>
            </a:lvl1pPr>
          </a:lstStyle>
          <a:p>
            <a:pPr lvl="0"/>
            <a:r>
              <a:rPr lang="en-GB"/>
              <a:t>Insert title</a:t>
            </a:r>
          </a:p>
        </p:txBody>
      </p:sp>
      <p:cxnSp>
        <p:nvCxnSpPr>
          <p:cNvPr id="29" name="Straight Connector 28">
            <a:extLst>
              <a:ext uri="{FF2B5EF4-FFF2-40B4-BE49-F238E27FC236}">
                <a16:creationId xmlns:a16="http://schemas.microsoft.com/office/drawing/2014/main" id="{59357DCD-A469-B34A-A880-D744CA731C14}"/>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271482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Quote blu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D0190978-5FC4-6858-371C-AF3DAD50E21F}"/>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537224" y="1314156"/>
            <a:ext cx="7503849" cy="3466727"/>
          </a:xfrm>
          <a:prstGeom prst="rect">
            <a:avLst/>
          </a:prstGeom>
        </p:spPr>
        <p:txBody>
          <a:bodyPr>
            <a:noAutofit/>
          </a:bodyPr>
          <a:lstStyle>
            <a:lvl1pPr marL="288000" indent="-288000" algn="l">
              <a:buNone/>
              <a:defRPr sz="42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left aligned text over multiple lines. Try to keep</a:t>
            </a:r>
            <a:br>
              <a:rPr lang="en-GB"/>
            </a:br>
            <a:r>
              <a:rPr lang="en-GB"/>
              <a:t>it to four lines if </a:t>
            </a:r>
            <a:r>
              <a:rPr lang="en-GB" err="1"/>
              <a:t>poss</a:t>
            </a:r>
            <a:r>
              <a:rPr lang="en-GB"/>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828000" y="4780883"/>
            <a:ext cx="7503849" cy="896938"/>
          </a:xfrm>
          <a:prstGeom prst="rect">
            <a:avLst/>
          </a:prstGeom>
        </p:spPr>
        <p:txBody>
          <a:bodyPr/>
          <a:lstStyle>
            <a:lvl1pPr marL="0" indent="0" algn="l">
              <a:buNone/>
              <a:defRPr b="1">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B43FE3F0-85CD-934D-A3A3-CF2B78D73A35}"/>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412778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7" name="TextBox 6">
            <a:extLst>
              <a:ext uri="{FF2B5EF4-FFF2-40B4-BE49-F238E27FC236}">
                <a16:creationId xmlns:a16="http://schemas.microsoft.com/office/drawing/2014/main" id="{2DFAD1B1-54FF-2FC6-D407-337D3737411D}"/>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38698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Lst>
          </p:cNvPr>
          <p:cNvPicPr>
            <a:picLocks noChangeAspect="1"/>
          </p:cNvPicPr>
          <p:nvPr userDrawn="1"/>
        </p:nvPicPr>
        <p:blipFill>
          <a:blip r:embed="rId2"/>
          <a:srcRect/>
          <a:stretch/>
        </p:blipFill>
        <p:spPr>
          <a:xfrm>
            <a:off x="1" y="0"/>
            <a:ext cx="12191998"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337052" y="1673324"/>
            <a:ext cx="3461285" cy="658367"/>
          </a:xfrm>
          <a:prstGeom prst="rect">
            <a:avLst/>
          </a:prstGeom>
        </p:spPr>
        <p:txBody>
          <a:bodyPr lIns="0" tIns="0" rIns="0" bIns="0">
            <a:noAutofit/>
          </a:bodyPr>
          <a:lstStyle>
            <a:lvl1pPr marL="0" indent="0">
              <a:buNone/>
              <a:defRPr sz="36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Heading label</a:t>
            </a:r>
          </a:p>
        </p:txBody>
      </p:sp>
      <p:sp>
        <p:nvSpPr>
          <p:cNvPr id="6" name="TextBox 5">
            <a:extLst>
              <a:ext uri="{FF2B5EF4-FFF2-40B4-BE49-F238E27FC236}">
                <a16:creationId xmlns:a16="http://schemas.microsoft.com/office/drawing/2014/main" id="{20A68404-D948-7642-8BC6-F42E883389E5}"/>
              </a:ext>
            </a:extLst>
          </p:cNvPr>
          <p:cNvSpPr txBox="1"/>
          <p:nvPr userDrawn="1"/>
        </p:nvSpPr>
        <p:spPr>
          <a:xfrm>
            <a:off x="1245609" y="2349016"/>
            <a:ext cx="3552728" cy="1200329"/>
          </a:xfrm>
          <a:prstGeom prst="rect">
            <a:avLst/>
          </a:prstGeom>
          <a:noFill/>
        </p:spPr>
        <p:txBody>
          <a:bodyPr wrap="square" rtlCol="0">
            <a:spAutoFit/>
          </a:bodyPr>
          <a:lstStyle/>
          <a:p>
            <a:r>
              <a:rPr lang="en-GB"/>
              <a:t>Text content goes over single column. Text content here goes over single column. Text content here goes over single column.  </a:t>
            </a:r>
          </a:p>
        </p:txBody>
      </p:sp>
    </p:spTree>
    <p:extLst>
      <p:ext uri="{BB962C8B-B14F-4D97-AF65-F5344CB8AC3E}">
        <p14:creationId xmlns:p14="http://schemas.microsoft.com/office/powerpoint/2010/main" val="405208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Lst>
          </p:cNvPr>
          <p:cNvPicPr>
            <a:picLocks noChangeAspect="1"/>
          </p:cNvPicPr>
          <p:nvPr userDrawn="1"/>
        </p:nvPicPr>
        <p:blipFill>
          <a:blip r:embed="rId2"/>
          <a:srcRect/>
          <a:stretch/>
        </p:blipFill>
        <p:spPr>
          <a:xfrm>
            <a:off x="0" y="0"/>
            <a:ext cx="12192000" cy="6857999"/>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2" name="TextBox 1">
            <a:extLst>
              <a:ext uri="{FF2B5EF4-FFF2-40B4-BE49-F238E27FC236}">
                <a16:creationId xmlns:a16="http://schemas.microsoft.com/office/drawing/2014/main" id="{B77551A3-9BAE-400C-B485-0F4ED3DB7306}"/>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2841820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3" name="Content Placeholder 2"/>
          <p:cNvSpPr>
            <a:spLocks noGrp="1"/>
          </p:cNvSpPr>
          <p:nvPr>
            <p:ph idx="1"/>
          </p:nvPr>
        </p:nvSpPr>
        <p:spPr>
          <a:xfrm>
            <a:off x="432000" y="2735992"/>
            <a:ext cx="11088000" cy="3456000"/>
          </a:xfrm>
          <a:prstGeom prst="rect">
            <a:avLst/>
          </a:prstGeom>
        </p:spPr>
        <p:txBody>
          <a:bodyPr lIns="0" tIns="0" rIns="0" bIns="0" numCol="2"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408789" y="6336000"/>
            <a:ext cx="11399211"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2437205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 </a:t>
            </a:r>
          </a:p>
        </p:txBody>
      </p:sp>
      <p:pic>
        <p:nvPicPr>
          <p:cNvPr id="6" name="Picture 5">
            <a:extLst>
              <a:ext uri="{FF2B5EF4-FFF2-40B4-BE49-F238E27FC236}">
                <a16:creationId xmlns:a16="http://schemas.microsoft.com/office/drawing/2014/main" id="{CEB4F947-0C85-DAF2-683C-40847EF7F07B}"/>
              </a:ext>
            </a:extLst>
          </p:cNvPr>
          <p:cNvPicPr>
            <a:picLocks noChangeAspect="1"/>
          </p:cNvPicPr>
          <p:nvPr userDrawn="1"/>
        </p:nvPicPr>
        <p:blipFill>
          <a:blip r:embed="rId2"/>
          <a:src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072D8FDB-A40F-9C14-5A8C-BCBBA006B64D}"/>
              </a:ext>
            </a:extLst>
          </p:cNvPr>
          <p:cNvSpPr txBox="1"/>
          <p:nvPr userDrawn="1"/>
        </p:nvSpPr>
        <p:spPr>
          <a:xfrm>
            <a:off x="1245609" y="2349016"/>
            <a:ext cx="3552728" cy="1384995"/>
          </a:xfrm>
          <a:prstGeom prst="rect">
            <a:avLst/>
          </a:prstGeom>
          <a:noFill/>
        </p:spPr>
        <p:txBody>
          <a:bodyPr wrap="square" rtlCol="0">
            <a:spAutoFit/>
          </a:bodyPr>
          <a:lstStyle/>
          <a:p>
            <a:r>
              <a:rPr lang="en-GB" sz="2800" b="1"/>
              <a:t>“Quote text here. Quote text here. Quote text here.”</a:t>
            </a:r>
          </a:p>
        </p:txBody>
      </p:sp>
    </p:spTree>
    <p:extLst>
      <p:ext uri="{BB962C8B-B14F-4D97-AF65-F5344CB8AC3E}">
        <p14:creationId xmlns:p14="http://schemas.microsoft.com/office/powerpoint/2010/main" val="123167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descr="A picture containing text&#10;&#10;Description automatically generated">
            <a:extLst>
              <a:ext uri="{FF2B5EF4-FFF2-40B4-BE49-F238E27FC236}">
                <a16:creationId xmlns:a16="http://schemas.microsoft.com/office/drawing/2014/main" id="{C30C3909-1482-1013-E118-A2CE0A1DD3D4}"/>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82932" y="3564000"/>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82932" y="2520000"/>
            <a:ext cx="6948488" cy="96361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33411987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37092F3-915E-341D-8AD1-B8E398E9BFA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Chart&#10;&#10;Description automatically generated with medium confidence">
            <a:extLst>
              <a:ext uri="{FF2B5EF4-FFF2-40B4-BE49-F238E27FC236}">
                <a16:creationId xmlns:a16="http://schemas.microsoft.com/office/drawing/2014/main" id="{0AF6C2AD-0E53-2A94-6EDF-C2BC1C35E66B}"/>
              </a:ext>
            </a:extLst>
          </p:cNvPr>
          <p:cNvPicPr>
            <a:picLocks noChangeAspect="1"/>
          </p:cNvPicPr>
          <p:nvPr userDrawn="1"/>
        </p:nvPicPr>
        <p:blipFill>
          <a:blip r:embed="rId2"/>
          <a:stretch>
            <a:fillRect/>
          </a:stretch>
        </p:blipFill>
        <p:spPr>
          <a:xfrm>
            <a:off x="-216747" y="-121920"/>
            <a:ext cx="12408747" cy="697992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12000"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612000"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21058953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7C9A4BA-CD7C-BF8C-6221-BCB58BC96EC4}"/>
              </a:ext>
            </a:extLst>
          </p:cNvPr>
          <p:cNvSpPr/>
          <p:nvPr userDrawn="1"/>
        </p:nvSpPr>
        <p:spPr>
          <a:xfrm>
            <a:off x="-14636" y="-34893"/>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icon&#10;&#10;Description automatically generated">
            <a:extLst>
              <a:ext uri="{FF2B5EF4-FFF2-40B4-BE49-F238E27FC236}">
                <a16:creationId xmlns:a16="http://schemas.microsoft.com/office/drawing/2014/main" id="{2D07C2D6-AB1B-B84B-BC13-7D79E8BCFCF8}"/>
              </a:ext>
            </a:extLst>
          </p:cNvPr>
          <p:cNvPicPr>
            <a:picLocks noChangeAspect="1"/>
          </p:cNvPicPr>
          <p:nvPr userDrawn="1"/>
        </p:nvPicPr>
        <p:blipFill>
          <a:blip r:embed="rId2"/>
          <a:stretch>
            <a:fillRect/>
          </a:stretch>
        </p:blipFill>
        <p:spPr>
          <a:xfrm>
            <a:off x="-52265" y="-122410"/>
            <a:ext cx="12499929" cy="703121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3609168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268FFC32-6059-0DED-CEB1-02D4D3CCBC8A}"/>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854598"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8" name="Text Placeholder 7">
            <a:extLst>
              <a:ext uri="{FF2B5EF4-FFF2-40B4-BE49-F238E27FC236}">
                <a16:creationId xmlns:a16="http://schemas.microsoft.com/office/drawing/2014/main" id="{1686C9C2-DC55-7944-8ED5-BCEF416D53FB}"/>
              </a:ext>
            </a:extLst>
          </p:cNvPr>
          <p:cNvSpPr>
            <a:spLocks noGrp="1"/>
          </p:cNvSpPr>
          <p:nvPr>
            <p:ph type="body" sz="quarter" idx="14" hasCustomPrompt="1"/>
          </p:nvPr>
        </p:nvSpPr>
        <p:spPr>
          <a:xfrm>
            <a:off x="854598"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t>‹#›</a:t>
            </a:fld>
            <a:endParaRPr lang="en-GB" sz="1200">
              <a:solidFill>
                <a:schemeClr val="tx1"/>
              </a:solidFill>
            </a:endParaRPr>
          </a:p>
        </p:txBody>
      </p:sp>
    </p:spTree>
    <p:extLst>
      <p:ext uri="{BB962C8B-B14F-4D97-AF65-F5344CB8AC3E}">
        <p14:creationId xmlns:p14="http://schemas.microsoft.com/office/powerpoint/2010/main" val="17417275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Headline slide with image A">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
        <p:nvSpPr>
          <p:cNvPr id="11" name="Rectangle 10">
            <a:extLst>
              <a:ext uri="{FF2B5EF4-FFF2-40B4-BE49-F238E27FC236}">
                <a16:creationId xmlns:a16="http://schemas.microsoft.com/office/drawing/2014/main" id="{72C3761D-E146-5B7A-CD68-6CC98EA19A5F}"/>
              </a:ext>
            </a:extLst>
          </p:cNvPr>
          <p:cNvSpPr/>
          <p:nvPr userDrawn="1"/>
        </p:nvSpPr>
        <p:spPr>
          <a:xfrm>
            <a:off x="0" y="0"/>
            <a:ext cx="6096000"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891916" y="3903218"/>
            <a:ext cx="3890150" cy="896938"/>
          </a:xfrm>
          <a:prstGeom prst="rect">
            <a:avLst/>
          </a:prstGeom>
        </p:spPr>
        <p:txBody>
          <a:bodyPr lIns="0" tIns="0" rIns="0" bIns="0"/>
          <a:lstStyle>
            <a:lvl1pPr marL="0" indent="0">
              <a:buNone/>
              <a:defRPr>
                <a:solidFill>
                  <a:schemeClr val="tx1"/>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Section subhead</a:t>
            </a:r>
          </a:p>
        </p:txBody>
      </p:sp>
      <p:sp>
        <p:nvSpPr>
          <p:cNvPr id="6" name="Text Placeholder 7">
            <a:extLst>
              <a:ext uri="{FF2B5EF4-FFF2-40B4-BE49-F238E27FC236}">
                <a16:creationId xmlns:a16="http://schemas.microsoft.com/office/drawing/2014/main" id="{5B6F326D-0ECB-4952-2659-CD1729198654}"/>
              </a:ext>
            </a:extLst>
          </p:cNvPr>
          <p:cNvSpPr>
            <a:spLocks noGrp="1"/>
          </p:cNvSpPr>
          <p:nvPr>
            <p:ph type="body" sz="quarter" idx="14" hasCustomPrompt="1"/>
          </p:nvPr>
        </p:nvSpPr>
        <p:spPr>
          <a:xfrm>
            <a:off x="891916" y="1917290"/>
            <a:ext cx="5685561" cy="1566322"/>
          </a:xfrm>
          <a:prstGeom prst="rect">
            <a:avLst/>
          </a:prstGeom>
        </p:spPr>
        <p:txBody>
          <a:bodyPr lIns="0" tIns="0" rIns="0" bIns="0">
            <a:noAutofit/>
          </a:bodyPr>
          <a:lstStyle>
            <a:lvl1pPr marL="0" indent="0">
              <a:buNone/>
              <a:defRPr sz="6000" b="1">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Breaker heading</a:t>
            </a:r>
          </a:p>
        </p:txBody>
      </p:sp>
    </p:spTree>
    <p:extLst>
      <p:ext uri="{BB962C8B-B14F-4D97-AF65-F5344CB8AC3E}">
        <p14:creationId xmlns:p14="http://schemas.microsoft.com/office/powerpoint/2010/main" val="1256846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F9D383FB-0467-4241-BEF0-D636E886723B}"/>
              </a:ext>
            </a:extLst>
          </p:cNvPr>
          <p:cNvCxnSpPr/>
          <p:nvPr userDrawn="1"/>
        </p:nvCxnSpPr>
        <p:spPr>
          <a:xfrm>
            <a:off x="5715926" y="2605852"/>
            <a:ext cx="86510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2" name="TextBox 1">
            <a:extLst>
              <a:ext uri="{FF2B5EF4-FFF2-40B4-BE49-F238E27FC236}">
                <a16:creationId xmlns:a16="http://schemas.microsoft.com/office/drawing/2014/main" id="{0390E57B-AF19-8642-9E47-AF887F52887B}"/>
              </a:ext>
            </a:extLst>
          </p:cNvPr>
          <p:cNvSpPr txBox="1"/>
          <p:nvPr userDrawn="1"/>
        </p:nvSpPr>
        <p:spPr>
          <a:xfrm>
            <a:off x="5610770" y="2808746"/>
            <a:ext cx="4343734" cy="2608032"/>
          </a:xfrm>
          <a:prstGeom prst="rect">
            <a:avLst/>
          </a:prstGeom>
          <a:noFill/>
        </p:spPr>
        <p:txBody>
          <a:bodyPr wrap="square" lIns="0" tIns="0" rIns="0" bIns="0" rtlCol="0">
            <a:noAutofit/>
          </a:bodyPr>
          <a:lstStyle/>
          <a:p>
            <a:pPr marL="0" marR="0" lvl="0" indent="0" algn="l" defTabSz="914400" rtl="0" eaLnBrk="1" fontAlgn="auto" latinLnBrk="0" hangingPunct="1">
              <a:lnSpc>
                <a:spcPct val="100000"/>
              </a:lnSpc>
              <a:spcBef>
                <a:spcPts val="0"/>
              </a:spcBef>
              <a:spcAft>
                <a:spcPts val="2400"/>
              </a:spcAft>
              <a:buClr>
                <a:srgbClr val="005EB8"/>
              </a:buClr>
              <a:buSzTx/>
              <a:buFont typeface="Arial" panose="020B0604020202020204" pitchFamily="34" charset="0"/>
              <a:buNone/>
              <a:tabLst/>
              <a:defRPr/>
            </a:pPr>
            <a:r>
              <a:rPr kumimoji="0" lang="en-GB" sz="3600" b="1" i="0" u="none" strike="noStrike" kern="1200" cap="none" spc="20" normalizeH="0" baseline="0" noProof="0">
                <a:ln>
                  <a:noFill/>
                </a:ln>
                <a:solidFill>
                  <a:schemeClr val="tx1"/>
                </a:solidFill>
                <a:effectLst/>
                <a:uLnTx/>
                <a:uFillTx/>
                <a:latin typeface="+mn-lt"/>
                <a:ea typeface="+mn-ea"/>
                <a:cs typeface="+mn-cs"/>
              </a:rPr>
              <a:t> Thank You</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company/nhsengland</a:t>
            </a:r>
          </a:p>
          <a:p>
            <a:pPr marL="0" marR="0" lvl="0" indent="0" algn="l" defTabSz="9144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400" b="1" i="0" u="none" strike="noStrike" kern="1200" cap="none" spc="20" normalizeH="0" baseline="0" noProof="0">
                <a:ln>
                  <a:noFill/>
                </a:ln>
                <a:solidFill>
                  <a:schemeClr val="tx1"/>
                </a:solidFill>
                <a:effectLst/>
                <a:uLnTx/>
                <a:uFillTx/>
                <a:latin typeface="+mn-lt"/>
                <a:ea typeface="+mn-ea"/>
                <a:cs typeface="+mn-cs"/>
              </a:rPr>
              <a:t>	england.nhs.uk</a:t>
            </a:r>
            <a:endParaRPr lang="en-GB" sz="2400" b="1">
              <a:solidFill>
                <a:schemeClr val="tx1"/>
              </a:solidFill>
            </a:endParaRPr>
          </a:p>
        </p:txBody>
      </p:sp>
      <p:pic>
        <p:nvPicPr>
          <p:cNvPr id="5" name="Picture 4">
            <a:extLst>
              <a:ext uri="{FF2B5EF4-FFF2-40B4-BE49-F238E27FC236}">
                <a16:creationId xmlns:a16="http://schemas.microsoft.com/office/drawing/2014/main" id="{6C1B65D7-2EE6-F44F-85AA-7C93787926CD}"/>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5872040" y="3665234"/>
            <a:ext cx="390144" cy="390144"/>
          </a:xfrm>
          <a:prstGeom prst="rect">
            <a:avLst/>
          </a:prstGeom>
        </p:spPr>
      </p:pic>
      <p:pic>
        <p:nvPicPr>
          <p:cNvPr id="8" name="Picture 7">
            <a:extLst>
              <a:ext uri="{FF2B5EF4-FFF2-40B4-BE49-F238E27FC236}">
                <a16:creationId xmlns:a16="http://schemas.microsoft.com/office/drawing/2014/main" id="{F2843EE8-F6F8-9D40-92C1-94FB4DCF14BB}"/>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85396" y="4266369"/>
            <a:ext cx="390144" cy="390144"/>
          </a:xfrm>
          <a:prstGeom prst="rect">
            <a:avLst/>
          </a:prstGeom>
        </p:spPr>
      </p:pic>
      <p:pic>
        <p:nvPicPr>
          <p:cNvPr id="72" name="Picture 96">
            <a:extLst>
              <a:ext uri="{FF2B5EF4-FFF2-40B4-BE49-F238E27FC236}">
                <a16:creationId xmlns:a16="http://schemas.microsoft.com/office/drawing/2014/main" id="{664BA24D-FA8C-EE4D-A2DC-491BF11D6FA6}"/>
              </a:ext>
            </a:extLst>
          </p:cNvPr>
          <p:cNvPicPr>
            <a:picLocks noChangeAspect="1"/>
          </p:cNvPicPr>
          <p:nvPr userDrawn="1"/>
        </p:nvPicPr>
        <p:blipFill>
          <a:blip>
            <a:extLst>
              <a:ext uri="{96DAC541-7B7A-43D3-8B79-37D633B846F1}">
                <asvg:svgBlip xmlns:asvg="http://schemas.microsoft.com/office/drawing/2016/SVG/main" r:embed="rId4"/>
              </a:ext>
            </a:extLst>
          </a:blip>
          <a:srcRect/>
          <a:stretch/>
        </p:blipFill>
        <p:spPr>
          <a:xfrm>
            <a:off x="5767074" y="4806522"/>
            <a:ext cx="600075" cy="600075"/>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5"/>
          <a:stretch>
            <a:fillRect/>
          </a:stretch>
        </p:blipFill>
        <p:spPr>
          <a:xfrm>
            <a:off x="10551045" y="364425"/>
            <a:ext cx="1208955" cy="979789"/>
          </a:xfrm>
          <a:prstGeom prst="rect">
            <a:avLst/>
          </a:prstGeom>
        </p:spPr>
      </p:pic>
      <p:pic>
        <p:nvPicPr>
          <p:cNvPr id="6" name="Picture 5" descr="Icon&#10;&#10;Description automatically generated">
            <a:extLst>
              <a:ext uri="{FF2B5EF4-FFF2-40B4-BE49-F238E27FC236}">
                <a16:creationId xmlns:a16="http://schemas.microsoft.com/office/drawing/2014/main" id="{76D92FD5-08EA-6BC8-29BC-BCF5EEFE18AA}"/>
              </a:ext>
            </a:extLst>
          </p:cNvPr>
          <p:cNvPicPr>
            <a:picLocks noChangeAspect="1"/>
          </p:cNvPicPr>
          <p:nvPr userDrawn="1"/>
        </p:nvPicPr>
        <p:blipFill>
          <a:blip r:embed="rId6"/>
          <a:stretch>
            <a:fillRect/>
          </a:stretch>
        </p:blipFill>
        <p:spPr>
          <a:xfrm rot="5400000">
            <a:off x="-2509143" y="-71523"/>
            <a:ext cx="10768951" cy="7616239"/>
          </a:xfrm>
          <a:prstGeom prst="rect">
            <a:avLst/>
          </a:prstGeom>
        </p:spPr>
      </p:pic>
    </p:spTree>
    <p:extLst>
      <p:ext uri="{BB962C8B-B14F-4D97-AF65-F5344CB8AC3E}">
        <p14:creationId xmlns:p14="http://schemas.microsoft.com/office/powerpoint/2010/main" val="4615233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3763076-72CB-117E-F240-98C1D1050D3E}"/>
              </a:ext>
            </a:extLst>
          </p:cNvPr>
          <p:cNvSpPr/>
          <p:nvPr userDrawn="1"/>
        </p:nvSpPr>
        <p:spPr>
          <a:xfrm>
            <a:off x="0" y="0"/>
            <a:ext cx="12206636" cy="6872615"/>
          </a:xfrm>
          <a:prstGeom prst="rect">
            <a:avLst/>
          </a:prstGeom>
          <a:solidFill>
            <a:srgbClr val="F6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itle 1"/>
          <p:cNvSpPr>
            <a:spLocks noGrp="1"/>
          </p:cNvSpPr>
          <p:nvPr>
            <p:ph type="title" hasCustomPrompt="1"/>
          </p:nvPr>
        </p:nvSpPr>
        <p:spPr>
          <a:xfrm>
            <a:off x="432000" y="310075"/>
            <a:ext cx="11404154" cy="426721"/>
          </a:xfrm>
          <a:prstGeom prst="rect">
            <a:avLst/>
          </a:prstGeom>
        </p:spPr>
        <p:txBody>
          <a:bodyPr lIns="0" tIns="0" rIns="0" bIns="0" anchor="t">
            <a:normAutofit/>
          </a:bodyPr>
          <a:lstStyle>
            <a:lvl1pPr>
              <a:defRPr sz="2400" b="1">
                <a:solidFill>
                  <a:schemeClr val="tx1"/>
                </a:solidFill>
              </a:defRPr>
            </a:lvl1pPr>
          </a:lstStyle>
          <a:p>
            <a:r>
              <a:rPr lang="en-GB"/>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2232561" y="3170712"/>
            <a:ext cx="0" cy="0"/>
          </a:xfrm>
          <a:prstGeom prst="rect">
            <a:avLst/>
          </a:prstGeom>
          <a:noFill/>
        </p:spPr>
        <p:txBody>
          <a:bodyPr wrap="none" lIns="0" tIns="0" rIns="0" bIns="0" rtlCol="0">
            <a:noAutofit/>
          </a:bodyPr>
          <a:lstStyle/>
          <a:p>
            <a:endParaRPr lang="en-GB" sz="1200" b="1">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Lst>
          </p:cNvPr>
          <p:cNvCxnSpPr>
            <a:cxnSpLocks/>
          </p:cNvCxnSpPr>
          <p:nvPr userDrawn="1"/>
        </p:nvCxnSpPr>
        <p:spPr>
          <a:xfrm>
            <a:off x="432000" y="63360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432001" y="767200"/>
            <a:ext cx="11012644" cy="577927"/>
          </a:xfrm>
          <a:prstGeom prst="rect">
            <a:avLst/>
          </a:prstGeom>
        </p:spPr>
        <p:txBody>
          <a:bodyPr lIns="0" tIns="0" rIns="0" bIns="0">
            <a:noAutofit/>
          </a:bodyPr>
          <a:lstStyle>
            <a:lvl1pPr marL="0" indent="0">
              <a:lnSpc>
                <a:spcPts val="2200"/>
              </a:lnSpc>
              <a:spcBef>
                <a:spcPts val="0"/>
              </a:spcBef>
              <a:spcAft>
                <a:spcPts val="900"/>
              </a:spcAft>
              <a:buClr>
                <a:schemeClr val="tx1"/>
              </a:buClr>
              <a:buNone/>
              <a:defRPr sz="18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Tree>
    <p:extLst>
      <p:ext uri="{BB962C8B-B14F-4D97-AF65-F5344CB8AC3E}">
        <p14:creationId xmlns:p14="http://schemas.microsoft.com/office/powerpoint/2010/main" val="110834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15626038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1">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Tree>
    <p:extLst>
      <p:ext uri="{BB962C8B-B14F-4D97-AF65-F5344CB8AC3E}">
        <p14:creationId xmlns:p14="http://schemas.microsoft.com/office/powerpoint/2010/main" val="9144089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32000" y="2736000"/>
            <a:ext cx="11088000" cy="3456000"/>
          </a:xfrm>
          <a:prstGeom prst="rect">
            <a:avLst/>
          </a:prstGeom>
        </p:spPr>
        <p:txBody>
          <a:bodyPr lIns="0" tIns="0" rIns="0" bIns="0" numCol="3" spcCol="432000">
            <a:noAutofit/>
          </a:bodyPr>
          <a:lstStyle>
            <a:lvl1pPr marL="0" indent="0">
              <a:lnSpc>
                <a:spcPct val="100000"/>
              </a:lnSpc>
              <a:spcBef>
                <a:spcPts val="0"/>
              </a:spcBef>
              <a:spcAft>
                <a:spcPts val="600"/>
              </a:spcAft>
              <a:buClr>
                <a:schemeClr val="tx1"/>
              </a:buClr>
              <a:buNone/>
              <a:defRPr sz="2200" b="0">
                <a:solidFill>
                  <a:schemeClr val="tx1"/>
                </a:solidFill>
              </a:defRPr>
            </a:lvl1pPr>
            <a:lvl2pPr>
              <a:buClr>
                <a:schemeClr val="tx1"/>
              </a:buClr>
              <a:defRPr sz="2200">
                <a:solidFill>
                  <a:schemeClr val="tx1"/>
                </a:solidFill>
              </a:defRPr>
            </a:lvl2pPr>
            <a:lvl3pPr>
              <a:buClr>
                <a:schemeClr val="tx1"/>
              </a:buClr>
              <a:defRPr sz="2200">
                <a:solidFill>
                  <a:schemeClr val="tx1"/>
                </a:solidFill>
              </a:defRPr>
            </a:lvl3pPr>
            <a:lvl4pPr>
              <a:buClr>
                <a:schemeClr val="tx1"/>
              </a:buClr>
              <a:defRPr sz="2200">
                <a:solidFill>
                  <a:schemeClr val="tx1"/>
                </a:solidFill>
              </a:defRPr>
            </a:lvl4pPr>
            <a:lvl5pPr>
              <a:buClr>
                <a:schemeClr val="tx1"/>
              </a:buClr>
              <a:defRPr sz="2200">
                <a:solidFill>
                  <a:schemeClr val="tx1"/>
                </a:solidFill>
              </a:defRPr>
            </a:lvl5pPr>
          </a:lstStyle>
          <a:p>
            <a:pPr lvl="0"/>
            <a:r>
              <a:rPr lang="en-GB"/>
              <a:t>Click to edit Master text styles</a:t>
            </a:r>
          </a:p>
          <a:p>
            <a:pPr lvl="1"/>
            <a:r>
              <a:rPr lang="en-GB"/>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432000" y="2087999"/>
            <a:ext cx="11050700" cy="462017"/>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2400" b="1">
                <a:solidFill>
                  <a:schemeClr val="accent6"/>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432000" y="432000"/>
            <a:ext cx="11404154" cy="865186"/>
          </a:xfrm>
          <a:prstGeom prst="rect">
            <a:avLst/>
          </a:prstGeom>
        </p:spPr>
        <p:txBody>
          <a:bodyPr lIns="0" tIns="0" rIns="0" bIns="0">
            <a:normAutofit/>
          </a:bodyPr>
          <a:lstStyle>
            <a:lvl1pPr>
              <a:defRPr sz="3600" b="1">
                <a:solidFill>
                  <a:schemeClr val="tx1"/>
                </a:solidFill>
              </a:defRPr>
            </a:lvl1pPr>
          </a:lstStyle>
          <a:p>
            <a:r>
              <a:rPr lang="en-GB"/>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432000" y="6348700"/>
            <a:ext cx="11376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2287011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6" name="TextBox 5">
            <a:extLst>
              <a:ext uri="{FF2B5EF4-FFF2-40B4-BE49-F238E27FC236}">
                <a16:creationId xmlns:a16="http://schemas.microsoft.com/office/drawing/2014/main" id="{17BDFC27-AE77-990E-E3A7-5DF7B8BEB8B0}"/>
              </a:ext>
            </a:extLst>
          </p:cNvPr>
          <p:cNvSpPr txBox="1"/>
          <p:nvPr userDrawn="1"/>
        </p:nvSpPr>
        <p:spPr>
          <a:xfrm>
            <a:off x="7202551" y="2249424"/>
            <a:ext cx="4428148" cy="1200329"/>
          </a:xfrm>
          <a:prstGeom prst="rect">
            <a:avLst/>
          </a:prstGeom>
          <a:noFill/>
        </p:spPr>
        <p:txBody>
          <a:bodyPr wrap="square" rtlCol="0">
            <a:spAutoFit/>
          </a:bodyPr>
          <a:lstStyle/>
          <a:p>
            <a:r>
              <a:rPr lang="en-GB">
                <a:solidFill>
                  <a:schemeClr val="bg1"/>
                </a:solidFill>
              </a:rPr>
              <a:t>Text content goes over single column. Text content here goes over single column. Text content here goes over single column.  </a:t>
            </a:r>
          </a:p>
        </p:txBody>
      </p:sp>
    </p:spTree>
    <p:extLst>
      <p:ext uri="{BB962C8B-B14F-4D97-AF65-F5344CB8AC3E}">
        <p14:creationId xmlns:p14="http://schemas.microsoft.com/office/powerpoint/2010/main" val="3783450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254628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Headline and image with header 4">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2"/>
                </a:solidFill>
              </a:rPr>
              <a:t>‹#›</a:t>
            </a:fld>
            <a:endParaRPr lang="en-GB" sz="1200">
              <a:solidFill>
                <a:schemeClr val="accent2"/>
              </a:solidFill>
            </a:endParaRPr>
          </a:p>
        </p:txBody>
      </p:sp>
      <p:sp>
        <p:nvSpPr>
          <p:cNvPr id="5" name="TextBox 4">
            <a:extLst>
              <a:ext uri="{FF2B5EF4-FFF2-40B4-BE49-F238E27FC236}">
                <a16:creationId xmlns:a16="http://schemas.microsoft.com/office/drawing/2014/main" id="{7BB6C65A-583E-CC43-8A40-D9FE20EAC65C}"/>
              </a:ext>
            </a:extLst>
          </p:cNvPr>
          <p:cNvSpPr txBox="1"/>
          <p:nvPr userDrawn="1"/>
        </p:nvSpPr>
        <p:spPr>
          <a:xfrm>
            <a:off x="1963271" y="-1210235"/>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Tree>
    <p:extLst>
      <p:ext uri="{BB962C8B-B14F-4D97-AF65-F5344CB8AC3E}">
        <p14:creationId xmlns:p14="http://schemas.microsoft.com/office/powerpoint/2010/main" val="1153162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631E-89C3-E9FC-E02F-F8912AEF21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7B4E53FF-AD4E-B60D-F6FE-1B10FD1CFF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E31F242-418B-772C-36A2-9CB1141F8570}"/>
              </a:ext>
            </a:extLst>
          </p:cNvPr>
          <p:cNvSpPr>
            <a:spLocks noGrp="1"/>
          </p:cNvSpPr>
          <p:nvPr>
            <p:ph type="dt" sz="half" idx="10"/>
          </p:nvPr>
        </p:nvSpPr>
        <p:spPr/>
        <p:txBody>
          <a:bodyPr/>
          <a:lstStyle/>
          <a:p>
            <a:fld id="{F99AD099-EF9A-48D2-8AEC-43B5B80CFFAA}" type="datetimeFigureOut">
              <a:rPr lang="en-GB" smtClean="0"/>
              <a:t>30/06/2026</a:t>
            </a:fld>
            <a:endParaRPr lang="en-GB"/>
          </a:p>
        </p:txBody>
      </p:sp>
      <p:sp>
        <p:nvSpPr>
          <p:cNvPr id="5" name="Footer Placeholder 4">
            <a:extLst>
              <a:ext uri="{FF2B5EF4-FFF2-40B4-BE49-F238E27FC236}">
                <a16:creationId xmlns:a16="http://schemas.microsoft.com/office/drawing/2014/main" id="{159DDC66-0663-0F8F-3BFC-F31561E57D1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E2EB5E-5C5C-8449-34D2-0CAD913BC022}"/>
              </a:ext>
            </a:extLst>
          </p:cNvPr>
          <p:cNvSpPr>
            <a:spLocks noGrp="1"/>
          </p:cNvSpPr>
          <p:nvPr>
            <p:ph type="sldNum" sz="quarter" idx="12"/>
          </p:nvPr>
        </p:nvSpPr>
        <p:spPr/>
        <p:txBody>
          <a:bodyPr/>
          <a:lstStyle/>
          <a:p>
            <a:fld id="{8C79AAB5-F46E-4A8B-8B85-B8D33C547F66}" type="slidenum">
              <a:rPr lang="en-GB" smtClean="0"/>
              <a:t>‹#›</a:t>
            </a:fld>
            <a:endParaRPr lang="en-GB"/>
          </a:p>
        </p:txBody>
      </p:sp>
    </p:spTree>
    <p:extLst>
      <p:ext uri="{BB962C8B-B14F-4D97-AF65-F5344CB8AC3E}">
        <p14:creationId xmlns:p14="http://schemas.microsoft.com/office/powerpoint/2010/main" val="835169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54093" y="1647568"/>
            <a:ext cx="4909569" cy="3130069"/>
          </a:xfrm>
          <a:prstGeom prst="rect">
            <a:avLst/>
          </a:prstGeom>
        </p:spPr>
        <p:txBody>
          <a:bodyPr anchor="t">
            <a:normAutofit/>
          </a:bodyPr>
          <a:lstStyle>
            <a:lvl1pPr marL="0" indent="0">
              <a:lnSpc>
                <a:spcPts val="4200"/>
              </a:lnSpc>
              <a:defRPr sz="3600" b="1">
                <a:solidFill>
                  <a:schemeClr val="tx1"/>
                </a:solidFill>
              </a:defRPr>
            </a:lvl1pPr>
          </a:lstStyle>
          <a:p>
            <a:r>
              <a:rPr lang="en-GB"/>
              <a:t>Headline over a number of lines,</a:t>
            </a:r>
            <a:br>
              <a:rPr lang="en-GB"/>
            </a:br>
            <a:r>
              <a:rPr lang="en-GB"/>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4700954" y="4232031"/>
            <a:ext cx="0" cy="0"/>
          </a:xfrm>
          <a:prstGeom prst="rect">
            <a:avLst/>
          </a:prstGeom>
          <a:noFill/>
        </p:spPr>
        <p:txBody>
          <a:bodyPr wrap="none" lIns="0" tIns="0" rIns="0" bIns="0" rtlCol="0">
            <a:noAutofit/>
          </a:bodyPr>
          <a:lstStyle/>
          <a:p>
            <a:endParaRPr lang="en-GB" sz="12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tx1"/>
                </a:solidFill>
              </a:rPr>
              <a:pPr algn="r"/>
              <a:t>‹#›</a:t>
            </a:fld>
            <a:endParaRPr lang="en-GB" sz="120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6096000" y="0"/>
            <a:ext cx="6096000" cy="6858000"/>
          </a:xfrm>
          <a:prstGeom prst="rect">
            <a:avLst/>
          </a:prstGeom>
          <a:solidFill>
            <a:schemeClr val="tx2"/>
          </a:solidFill>
        </p:spPr>
        <p:txBody>
          <a:bodyPr tIns="2340000"/>
          <a:lstStyle>
            <a:lvl1pPr algn="ctr">
              <a:buNone/>
              <a:defRPr/>
            </a:lvl1pPr>
          </a:lstStyle>
          <a:p>
            <a:r>
              <a:rPr lang="en-GB"/>
              <a:t>Click on icon to insert image (including Alt Text)</a:t>
            </a:r>
          </a:p>
        </p:txBody>
      </p:sp>
    </p:spTree>
    <p:extLst>
      <p:ext uri="{BB962C8B-B14F-4D97-AF65-F5344CB8AC3E}">
        <p14:creationId xmlns:p14="http://schemas.microsoft.com/office/powerpoint/2010/main" val="304328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Quote large Centred">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t>‹#›</a:t>
            </a:fld>
            <a:endParaRPr lang="en-GB" sz="1200">
              <a:solidFill>
                <a:schemeClr val="accent6"/>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1214367" y="1180298"/>
            <a:ext cx="9811265" cy="2983230"/>
          </a:xfrm>
          <a:prstGeom prst="rect">
            <a:avLst/>
          </a:prstGeom>
        </p:spPr>
        <p:txBody>
          <a:bodyPr>
            <a:noAutofit/>
          </a:bodyPr>
          <a:lstStyle>
            <a:lvl1pPr marL="0" indent="0" algn="ctr">
              <a:buNone/>
              <a:defRPr sz="4200" b="0">
                <a:solidFill>
                  <a:schemeClr val="tx1"/>
                </a:solidFill>
              </a:defRPr>
            </a:lvl1pPr>
            <a:lvl2pPr marL="357188" indent="0">
              <a:buNone/>
              <a:defRPr>
                <a:solidFill>
                  <a:schemeClr val="tx1"/>
                </a:solidFill>
              </a:defRPr>
            </a:lvl2pPr>
            <a:lvl3pPr marL="714375" indent="0">
              <a:buNone/>
              <a:defRPr>
                <a:solidFill>
                  <a:schemeClr val="tx1"/>
                </a:solidFill>
              </a:defRPr>
            </a:lvl3pPr>
            <a:lvl4pPr marL="1081087" indent="0">
              <a:buNone/>
              <a:defRPr>
                <a:solidFill>
                  <a:schemeClr val="tx1"/>
                </a:solidFill>
              </a:defRPr>
            </a:lvl4pPr>
            <a:lvl5pPr marL="1438275" indent="0">
              <a:buNone/>
              <a:defRPr>
                <a:solidFill>
                  <a:schemeClr val="tx1"/>
                </a:solidFill>
              </a:defRPr>
            </a:lvl5pPr>
          </a:lstStyle>
          <a:p>
            <a:pPr lvl="0"/>
            <a:r>
              <a:rPr lang="en-GB"/>
              <a:t>“Showcase quotation</a:t>
            </a:r>
            <a:br>
              <a:rPr lang="en-GB"/>
            </a:br>
            <a:r>
              <a:rPr lang="en-GB"/>
              <a:t>with centred text over multiple</a:t>
            </a:r>
            <a:br>
              <a:rPr lang="en-GB"/>
            </a:br>
            <a:r>
              <a:rPr lang="en-GB"/>
              <a:t>lines, try to make a harmonious shape like a diamond or </a:t>
            </a:r>
            <a:r>
              <a:rPr lang="en-GB" err="1"/>
              <a:t>xmas</a:t>
            </a:r>
            <a:r>
              <a:rPr lang="en-GB"/>
              <a:t> tree or</a:t>
            </a:r>
            <a:br>
              <a:rPr lang="en-GB"/>
            </a:br>
            <a:r>
              <a:rPr lang="en-GB"/>
              <a:t>something similar”</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4150923" y="5096236"/>
            <a:ext cx="3890150" cy="896938"/>
          </a:xfrm>
          <a:prstGeom prst="rect">
            <a:avLst/>
          </a:prstGeom>
        </p:spPr>
        <p:txBody>
          <a:bodyPr>
            <a:normAutofit/>
          </a:bodyPr>
          <a:lstStyle>
            <a:lvl1pPr marL="0" indent="0" algn="ctr">
              <a:buNone/>
              <a:defRPr sz="2200" b="1">
                <a:solidFill>
                  <a:schemeClr val="accent6"/>
                </a:solidFill>
              </a:defRPr>
            </a:lvl1pPr>
            <a:lvl2pPr marL="357188" indent="0">
              <a:buNone/>
              <a:defRPr/>
            </a:lvl2pPr>
            <a:lvl3pPr marL="714375" indent="0">
              <a:buNone/>
              <a:defRPr/>
            </a:lvl3pPr>
            <a:lvl4pPr marL="1081087" indent="0">
              <a:buNone/>
              <a:defRPr/>
            </a:lvl4pPr>
            <a:lvl5pPr marL="1438275" indent="0">
              <a:buNone/>
              <a:defRPr/>
            </a:lvl5pPr>
          </a:lstStyle>
          <a:p>
            <a:pPr lvl="0"/>
            <a:r>
              <a:rPr lang="en-GB"/>
              <a:t>Name Surname,</a:t>
            </a:r>
            <a:br>
              <a:rPr lang="en-GB"/>
            </a:br>
            <a:r>
              <a:rPr lang="en-GB"/>
              <a:t>Job Title</a:t>
            </a:r>
          </a:p>
        </p:txBody>
      </p:sp>
      <p:cxnSp>
        <p:nvCxnSpPr>
          <p:cNvPr id="8" name="Straight Connector 7">
            <a:extLst>
              <a:ext uri="{FF2B5EF4-FFF2-40B4-BE49-F238E27FC236}">
                <a16:creationId xmlns:a16="http://schemas.microsoft.com/office/drawing/2014/main" id="{A91AA706-8AF6-8441-8070-06566C40A690}"/>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42D3EEB-DBD8-CD48-C723-5F35F1DADF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Tree>
    <p:extLst>
      <p:ext uri="{BB962C8B-B14F-4D97-AF65-F5344CB8AC3E}">
        <p14:creationId xmlns:p14="http://schemas.microsoft.com/office/powerpoint/2010/main" val="1989577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9220370" y="244040"/>
            <a:ext cx="3064672" cy="18796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432000" y="432000"/>
            <a:ext cx="11404154" cy="695727"/>
          </a:xfrm>
          <a:prstGeom prst="rect">
            <a:avLst/>
          </a:prstGeom>
        </p:spPr>
        <p:txBody>
          <a:bodyPr lIns="0" tIns="0" rIns="0" bIns="0">
            <a:normAutofit/>
          </a:bodyPr>
          <a:lstStyle>
            <a:lvl1pPr>
              <a:defRPr sz="3600" b="1">
                <a:solidFill>
                  <a:schemeClr val="tx1"/>
                </a:solidFill>
              </a:defRPr>
            </a:lvl1pPr>
          </a:lstStyle>
          <a:p>
            <a:r>
              <a:rPr lang="en-GB"/>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2277721"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2277721" y="2088000"/>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6231884" y="1188000"/>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6231884" y="2089034"/>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2277721" y="3749267"/>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2277721" y="464926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6239447" y="3752201"/>
            <a:ext cx="3564000" cy="900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6231884" y="4650427"/>
            <a:ext cx="3564000" cy="1512000"/>
          </a:xfrm>
          <a:prstGeom prst="rect">
            <a:avLst/>
          </a:prstGeom>
          <a:solidFill>
            <a:srgbClr val="F2F2F2"/>
          </a:solidFill>
        </p:spPr>
        <p:txBody>
          <a:bodyPr lIns="216000" tIns="216000" rIns="216000" bIns="216000">
            <a:noAutofit/>
          </a:bodyPr>
          <a:lstStyle>
            <a:lvl1pPr marL="0" indent="0">
              <a:lnSpc>
                <a:spcPts val="2200"/>
              </a:lnSpc>
              <a:spcBef>
                <a:spcPts val="0"/>
              </a:spcBef>
              <a:spcAft>
                <a:spcPts val="900"/>
              </a:spcAft>
              <a:buClr>
                <a:schemeClr val="tx1"/>
              </a:buClr>
              <a:buNone/>
              <a:defRPr sz="1800">
                <a:solidFill>
                  <a:schemeClr val="tx1"/>
                </a:solidFill>
              </a:defRPr>
            </a:lvl1pPr>
            <a:lvl2pPr marL="357188" indent="0">
              <a:buClr>
                <a:schemeClr val="tx1"/>
              </a:buClr>
              <a:buNone/>
              <a:defRPr sz="1800">
                <a:solidFill>
                  <a:schemeClr val="tx1"/>
                </a:solidFill>
              </a:defRPr>
            </a:lvl2pPr>
            <a:lvl3pPr marL="714375" indent="0">
              <a:buClr>
                <a:schemeClr val="tx1"/>
              </a:buClr>
              <a:buNone/>
              <a:defRPr sz="1800">
                <a:solidFill>
                  <a:schemeClr val="tx1"/>
                </a:solidFill>
              </a:defRPr>
            </a:lvl3pPr>
            <a:lvl4pPr marL="1081087" indent="0">
              <a:buClr>
                <a:schemeClr val="tx1"/>
              </a:buClr>
              <a:buNone/>
              <a:defRPr sz="1800">
                <a:solidFill>
                  <a:schemeClr val="tx1"/>
                </a:solidFill>
              </a:defRPr>
            </a:lvl4pPr>
            <a:lvl5pPr marL="1438275" indent="0">
              <a:buClr>
                <a:schemeClr val="tx1"/>
              </a:buClr>
              <a:buNone/>
              <a:defRPr sz="180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432000" y="6336000"/>
            <a:ext cx="11384862"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11444644" y="6404977"/>
            <a:ext cx="372218" cy="276999"/>
          </a:xfrm>
          <a:prstGeom prst="rect">
            <a:avLst/>
          </a:prstGeom>
        </p:spPr>
        <p:txBody>
          <a:bodyPr wrap="none">
            <a:spAutoFit/>
          </a:bodyPr>
          <a:lstStyle/>
          <a:p>
            <a:pPr algn="r"/>
            <a:fld id="{BA3B713D-1FBB-0E4F-91D0-D2B735266E79}" type="slidenum">
              <a:rPr lang="en-GB" sz="1200" smtClean="0">
                <a:solidFill>
                  <a:schemeClr val="accent6"/>
                </a:solidFill>
              </a:rPr>
              <a:pPr algn="r"/>
              <a:t>‹#›</a:t>
            </a:fld>
            <a:endParaRPr lang="en-GB" sz="1200">
              <a:solidFill>
                <a:schemeClr val="accent6"/>
              </a:solidFill>
            </a:endParaRPr>
          </a:p>
        </p:txBody>
      </p:sp>
    </p:spTree>
    <p:extLst>
      <p:ext uri="{BB962C8B-B14F-4D97-AF65-F5344CB8AC3E}">
        <p14:creationId xmlns:p14="http://schemas.microsoft.com/office/powerpoint/2010/main" val="40491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24574AD-8404-48D7-8DB8-BCC9125C3396}" type="datetimeFigureOut">
              <a:rPr lang="en-GB" smtClean="0"/>
              <a:t>30/06/2026</a:t>
            </a:fld>
            <a:endParaRPr lang="en-GB"/>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8B67EA4-DCE3-FB49-A794-A4595EF638BC}" type="slidenum">
              <a:rPr lang="en-GB" smtClean="0"/>
              <a:t>‹#›</a:t>
            </a:fld>
            <a:endParaRPr lang="en-GB"/>
          </a:p>
        </p:txBody>
      </p:sp>
    </p:spTree>
    <p:extLst>
      <p:ext uri="{BB962C8B-B14F-4D97-AF65-F5344CB8AC3E}">
        <p14:creationId xmlns:p14="http://schemas.microsoft.com/office/powerpoint/2010/main" val="945044896"/>
      </p:ext>
    </p:extLst>
  </p:cSld>
  <p:clrMap bg1="dk1" tx1="lt1" bg2="dk2" tx2="lt2" accent1="accent1" accent2="accent2" accent3="accent3" accent4="accent4" accent5="accent5" accent6="accent6" hlink="hlink" folHlink="folHlink"/>
  <p:sldLayoutIdLst>
    <p:sldLayoutId id="2147483785" r:id="rId1"/>
    <p:sldLayoutId id="2147483942" r:id="rId2"/>
    <p:sldLayoutId id="2147483943" r:id="rId3"/>
    <p:sldLayoutId id="2147483944" r:id="rId4"/>
    <p:sldLayoutId id="2147483945" r:id="rId5"/>
    <p:sldLayoutId id="2147483946" r:id="rId6"/>
    <p:sldLayoutId id="2147483948" r:id="rId7"/>
    <p:sldLayoutId id="2147483791" r:id="rId8"/>
    <p:sldLayoutId id="2147483949" r:id="rId9"/>
    <p:sldLayoutId id="2147483950" r:id="rId10"/>
    <p:sldLayoutId id="2147483951" r:id="rId11"/>
    <p:sldLayoutId id="2147483792" r:id="rId12"/>
    <p:sldLayoutId id="2147483793" r:id="rId13"/>
    <p:sldLayoutId id="2147483794" r:id="rId14"/>
    <p:sldLayoutId id="2147483795" r:id="rId15"/>
    <p:sldLayoutId id="2147483796" r:id="rId16"/>
    <p:sldLayoutId id="2147483797" r:id="rId17"/>
    <p:sldLayoutId id="2147483798" r:id="rId18"/>
    <p:sldLayoutId id="2147483799" r:id="rId19"/>
    <p:sldLayoutId id="2147483800" r:id="rId20"/>
    <p:sldLayoutId id="2147483801" r:id="rId21"/>
    <p:sldLayoutId id="2147483802" r:id="rId22"/>
    <p:sldLayoutId id="2147483952" r:id="rId23"/>
    <p:sldLayoutId id="2147483953" r:id="rId24"/>
    <p:sldLayoutId id="2147483954" r:id="rId25"/>
    <p:sldLayoutId id="2147483955" r:id="rId26"/>
    <p:sldLayoutId id="2147483956" r:id="rId27"/>
    <p:sldLayoutId id="2147483957" r:id="rId28"/>
    <p:sldLayoutId id="2147483958" r:id="rId29"/>
    <p:sldLayoutId id="2147483959" r:id="rId30"/>
    <p:sldLayoutId id="2147483960" r:id="rId31"/>
    <p:sldLayoutId id="2147483961" r:id="rId32"/>
    <p:sldLayoutId id="2147483962" r:id="rId33"/>
    <p:sldLayoutId id="2147483809" r:id="rId34"/>
    <p:sldLayoutId id="2147483963" r:id="rId35"/>
    <p:sldLayoutId id="2147483817" r:id="rId36"/>
    <p:sldLayoutId id="2147483833" r:id="rId37"/>
    <p:sldLayoutId id="2147483834" r:id="rId38"/>
    <p:sldLayoutId id="2147483826" r:id="rId39"/>
    <p:sldLayoutId id="2147483931" r:id="rId40"/>
    <p:sldLayoutId id="2147483827" r:id="rId41"/>
    <p:sldLayoutId id="2147483818" r:id="rId42"/>
    <p:sldLayoutId id="2147483813" r:id="rId43"/>
    <p:sldLayoutId id="2147483814" r:id="rId44"/>
    <p:sldLayoutId id="2147483815" r:id="rId45"/>
    <p:sldLayoutId id="2147483719" r:id="rId46"/>
    <p:sldLayoutId id="2147483938" r:id="rId47"/>
    <p:sldLayoutId id="2147483939" r:id="rId48"/>
    <p:sldLayoutId id="2147483933" r:id="rId49"/>
    <p:sldLayoutId id="2147483824" r:id="rId50"/>
    <p:sldLayoutId id="2147483926" r:id="rId51"/>
    <p:sldLayoutId id="2147483927" r:id="rId52"/>
    <p:sldLayoutId id="2147483929" r:id="rId53"/>
    <p:sldLayoutId id="2147483928" r:id="rId54"/>
    <p:sldLayoutId id="2147483930" r:id="rId55"/>
    <p:sldLayoutId id="2147483924" r:id="rId56"/>
    <p:sldLayoutId id="2147483940" r:id="rId57"/>
    <p:sldLayoutId id="2147483934" r:id="rId58"/>
    <p:sldLayoutId id="2147483936" r:id="rId59"/>
    <p:sldLayoutId id="2147483937" r:id="rId60"/>
    <p:sldLayoutId id="2147483825" r:id="rId61"/>
    <p:sldLayoutId id="2147483935" r:id="rId62"/>
    <p:sldLayoutId id="2147483964" r:id="rId6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accent6"/>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accent6"/>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accent6"/>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accent6"/>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63.xml"/></Relationships>
</file>

<file path=ppt/slides/_rels/slide10.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e63b127b-f7c3-442b-b790-603c9c852570/ReportSection9aed045729a4edd7ad11?ctid=b7a2ec96-1f25-4ba8-b4e2-019abc93697f&amp;experience=power-bi"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digital.nhs.uk/data-and-information/data-collections-and-data-sets/data-collections/tobacco-dependence" TargetMode="External"/><Relationship Id="rId2" Type="http://schemas.openxmlformats.org/officeDocument/2006/relationships/hyperlink" Target="https://open.model.nhs.uk/"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cqc.org.uk/sites/default/files/2025-04/20250403_cmh24_QualityMethodology.odt" TargetMode="External"/><Relationship Id="rId2" Type="http://schemas.openxmlformats.org/officeDocument/2006/relationships/hyperlink" Target="https://www.cqc.org.uk/publications/surveys"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s://www.cqc.org.uk/sites/default/files/2025-04/20250403_cmh24_QualityMethodology.odt" TargetMode="External"/><Relationship Id="rId2" Type="http://schemas.openxmlformats.org/officeDocument/2006/relationships/hyperlink" Target="https://www.cqc.org.uk/publications/surveys" TargetMode="Externa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digital.nhs.uk/data-and-information/publications/statistical/mental-health-services-monthly-statistics"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slide" Target="slide5.xml"/><Relationship Id="rId7" Type="http://schemas.openxmlformats.org/officeDocument/2006/relationships/slide" Target="slide9.xml"/><Relationship Id="rId12" Type="http://schemas.openxmlformats.org/officeDocument/2006/relationships/slide" Target="slide15.xml"/><Relationship Id="rId2" Type="http://schemas.openxmlformats.org/officeDocument/2006/relationships/slide" Target="slide4.xml"/><Relationship Id="rId1" Type="http://schemas.openxmlformats.org/officeDocument/2006/relationships/slideLayout" Target="../slideLayouts/slideLayout2.xml"/><Relationship Id="rId6" Type="http://schemas.openxmlformats.org/officeDocument/2006/relationships/slide" Target="slide8.xml"/><Relationship Id="rId11" Type="http://schemas.openxmlformats.org/officeDocument/2006/relationships/slide" Target="slide13.xml"/><Relationship Id="rId5" Type="http://schemas.openxmlformats.org/officeDocument/2006/relationships/slide" Target="slide7.xml"/><Relationship Id="rId10" Type="http://schemas.openxmlformats.org/officeDocument/2006/relationships/slide" Target="slide12.xml"/><Relationship Id="rId4" Type="http://schemas.openxmlformats.org/officeDocument/2006/relationships/slide" Target="slide6.xml"/><Relationship Id="rId9" Type="http://schemas.openxmlformats.org/officeDocument/2006/relationships/slide" Target="slide11.xml"/></Relationships>
</file>

<file path=ppt/slides/_rels/slide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24c36aa5-c525-4ad9-9cc4-7f2f9a44c492/80f8c72171a85bfd452e?ctid=b7a2ec96-1f25-4ba8-b4e2-019abc93697f,b7a2ec96-1f25-4ba8-b4e2-019abc93697f&amp;experience=power-bi"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6159d1a5-49ce-4468-8237-0beed430ee89/58b82edb3583a745493b?ctid=b7a2ec96-1f25-4ba8-b4e2-019abc93697f&amp;experience=power-bi"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6159d1a5-49ce-4468-8237-0beed430ee89/58b82edb3583a745493b?ctid=b7a2ec96-1f25-4ba8-b4e2-019abc93697f&amp;experience=power-bi"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digital.nhs.uk/data-and-information/publications/statistical/nhs-talking-therapies-monthly-statistics-including-employment-advisors"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c0a6ddef-6edb-401c-9f9a-b052357bfe68/ReportSection1dae154aa34441e5d040?ctid=b7a2ec96-1f25-4ba8-b4e2-019abc93697f&amp;experience=power-bi"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digital.nhs.uk/data-and-information/publications/statistical/mental-health-services-monthly-statistics" TargetMode="External"/><Relationship Id="rId2" Type="http://schemas.openxmlformats.org/officeDocument/2006/relationships/hyperlink" Target="https://app.powerbi.com/groups/me/apps/cb4af33e-764a-4bb9-9bee-73e6bba5d03c/reports/c0a6ddef-6edb-401c-9f9a-b052357bfe68/ReportSectione70dbc3beee26a215c68?ctid=b7a2ec96-1f25-4ba8-b4e2-019abc93697f&amp;experience=power-bi"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965C7E-06D6-2931-3DAC-3866C1DECCC6}"/>
              </a:ext>
            </a:extLst>
          </p:cNvPr>
          <p:cNvSpPr>
            <a:spLocks noGrp="1"/>
          </p:cNvSpPr>
          <p:nvPr>
            <p:ph type="ctrTitle"/>
          </p:nvPr>
        </p:nvSpPr>
        <p:spPr>
          <a:xfrm>
            <a:off x="921638" y="2116392"/>
            <a:ext cx="10660761" cy="2387600"/>
          </a:xfrm>
        </p:spPr>
        <p:txBody>
          <a:bodyPr>
            <a:noAutofit/>
          </a:bodyPr>
          <a:lstStyle/>
          <a:p>
            <a:pPr algn="l"/>
            <a:r>
              <a:rPr lang="en-GB" sz="4400" b="1" dirty="0">
                <a:latin typeface="Aptos Display" panose="020B0004020202020204" pitchFamily="34" charset="0"/>
              </a:rPr>
              <a:t>2026/27 NHS Oversight Framework(NOF)</a:t>
            </a:r>
            <a:br>
              <a:rPr lang="en-GB" sz="4400" b="1" dirty="0">
                <a:latin typeface="Aptos Display" panose="020B0004020202020204" pitchFamily="34" charset="0"/>
              </a:rPr>
            </a:br>
            <a:br>
              <a:rPr lang="en-GB" sz="4400" b="1" dirty="0">
                <a:latin typeface="Aptos Display" panose="020B0004020202020204" pitchFamily="34" charset="0"/>
              </a:rPr>
            </a:br>
            <a:r>
              <a:rPr lang="en-GB" sz="4400" b="1" dirty="0">
                <a:latin typeface="Aptos Display" panose="020B0004020202020204" pitchFamily="34" charset="0"/>
              </a:rPr>
              <a:t>Adult Mental Health Services Metrics</a:t>
            </a:r>
            <a:br>
              <a:rPr lang="en-GB" sz="4400" b="1" dirty="0">
                <a:latin typeface="Aptos Display" panose="020B0004020202020204" pitchFamily="34" charset="0"/>
              </a:rPr>
            </a:br>
            <a:endParaRPr lang="en-GB" sz="4400" b="1" dirty="0">
              <a:latin typeface="Aptos Display" panose="020B0004020202020204" pitchFamily="34" charset="0"/>
            </a:endParaRPr>
          </a:p>
        </p:txBody>
      </p:sp>
      <p:pic>
        <p:nvPicPr>
          <p:cNvPr id="3" name="Picture 2">
            <a:extLst>
              <a:ext uri="{FF2B5EF4-FFF2-40B4-BE49-F238E27FC236}">
                <a16:creationId xmlns:a16="http://schemas.microsoft.com/office/drawing/2014/main" id="{32E3DD96-EDB8-8899-7A29-865F8066013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276347" y="121817"/>
            <a:ext cx="2788780" cy="1350587"/>
          </a:xfrm>
          <a:prstGeom prst="rect">
            <a:avLst/>
          </a:prstGeom>
        </p:spPr>
      </p:pic>
      <p:pic>
        <p:nvPicPr>
          <p:cNvPr id="4" name="Picture 3">
            <a:extLst>
              <a:ext uri="{FF2B5EF4-FFF2-40B4-BE49-F238E27FC236}">
                <a16:creationId xmlns:a16="http://schemas.microsoft.com/office/drawing/2014/main" id="{0291A052-AB9D-8E39-9ACE-B1EA96D5921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4796601"/>
            <a:ext cx="12192000" cy="2061400"/>
          </a:xfrm>
          <a:prstGeom prst="rect">
            <a:avLst/>
          </a:prstGeom>
        </p:spPr>
      </p:pic>
    </p:spTree>
    <p:extLst>
      <p:ext uri="{BB962C8B-B14F-4D97-AF65-F5344CB8AC3E}">
        <p14:creationId xmlns:p14="http://schemas.microsoft.com/office/powerpoint/2010/main" val="1895367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52DE0-F33F-1401-421F-D7040A72FBD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D4EEB988-B8E0-7EAA-A97F-1EF2D76486D6}"/>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2B8F320C-D5EA-9632-19AE-6C5F8F51F900}"/>
              </a:ext>
            </a:extLst>
          </p:cNvPr>
          <p:cNvSpPr>
            <a:spLocks noGrp="1"/>
          </p:cNvSpPr>
          <p:nvPr>
            <p:ph type="title"/>
          </p:nvPr>
        </p:nvSpPr>
        <p:spPr>
          <a:xfrm>
            <a:off x="432000" y="432000"/>
            <a:ext cx="11404154" cy="865186"/>
          </a:xfrm>
        </p:spPr>
        <p:txBody>
          <a:bodyPr>
            <a:normAutofit/>
          </a:bodyPr>
          <a:lstStyle/>
          <a:p>
            <a:r>
              <a:rPr lang="en-GB" sz="2800">
                <a:solidFill>
                  <a:srgbClr val="000000"/>
                </a:solidFill>
                <a:ea typeface="Aptos" panose="020B0004020202020204" pitchFamily="34" charset="0"/>
                <a:cs typeface="Aptos" panose="020B0004020202020204" pitchFamily="34" charset="0"/>
              </a:rPr>
              <a:t>The percentage of urgent/serious referrals to mental health crisis teams receiving their first face-to-face contact within 24 hours.</a:t>
            </a:r>
            <a:endParaRPr lang="en-GB" sz="280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1AF80A11-B8CC-3928-1781-98DCD4866B90}"/>
              </a:ext>
            </a:extLst>
          </p:cNvPr>
          <p:cNvGraphicFramePr>
            <a:graphicFrameLocks noGrp="1"/>
          </p:cNvGraphicFramePr>
          <p:nvPr>
            <p:ph idx="1"/>
            <p:extLst>
              <p:ext uri="{D42A27DB-BD31-4B8C-83A1-F6EECF244321}">
                <p14:modId xmlns:p14="http://schemas.microsoft.com/office/powerpoint/2010/main" val="2467684833"/>
              </p:ext>
            </p:extLst>
          </p:nvPr>
        </p:nvGraphicFramePr>
        <p:xfrm>
          <a:off x="542415" y="2108289"/>
          <a:ext cx="11183323" cy="4669480"/>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Urgent crisis response within 24 hours    </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Quarterly -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ct val="114999"/>
                        </a:lnSpc>
                        <a:spcAft>
                          <a:spcPts val="800"/>
                        </a:spcAft>
                        <a:buNone/>
                      </a:pPr>
                      <a:r>
                        <a:rPr lang="en-GB" sz="1200" b="0" i="0" u="none" strike="noStrike" kern="100" noProof="0" dirty="0">
                          <a:effectLst/>
                          <a:hlinkClick r:id="rId2"/>
                        </a:rPr>
                        <a:t>CrisisPathway - Crisis Pathway - Power BI</a:t>
                      </a:r>
                      <a:endParaRPr lang="en-US"/>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352217464"/>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200">
                          <a:solidFill>
                            <a:schemeClr val="tx1"/>
                          </a:solidFill>
                          <a:effectLst/>
                          <a:latin typeface="+mn-lt"/>
                          <a:ea typeface="+mn-ea"/>
                          <a:cs typeface="+mn-cs"/>
                        </a:rPr>
                        <a:t>Published measure CCR120c. </a:t>
                      </a:r>
                      <a:r>
                        <a:rPr lang="en-GB" sz="1200" u="sng" kern="1200" dirty="0">
                          <a:solidFill>
                            <a:schemeClr val="tx1"/>
                          </a:solidFill>
                          <a:effectLst/>
                          <a:latin typeface="+mn-lt"/>
                          <a:ea typeface="+mn-ea"/>
                          <a:cs typeface="+mn-cs"/>
                          <a:hlinkClick r:id="rId3"/>
                        </a:rPr>
                        <a:t>Mental Health Services Monthly Statistics - NHS England Digital</a:t>
                      </a:r>
                      <a:r>
                        <a:rPr lang="en-GB" sz="1200" kern="1200">
                          <a:solidFill>
                            <a:schemeClr val="tx1"/>
                          </a:solidFill>
                          <a:effectLst/>
                          <a:latin typeface="+mn-lt"/>
                          <a:ea typeface="+mn-ea"/>
                          <a:cs typeface="+mn-cs"/>
                        </a:rPr>
                        <a:t>.</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1" kern="100">
                          <a:effectLst/>
                          <a:latin typeface="+mj-lt"/>
                          <a:ea typeface="Aptos" panose="020B0004020202020204" pitchFamily="34" charset="0"/>
                          <a:cs typeface="Times New Roman"/>
                        </a:rPr>
                        <a:t>Numerator (CCR120)</a:t>
                      </a:r>
                      <a:r>
                        <a:rPr lang="en-GB" sz="1200" kern="100">
                          <a:effectLst/>
                          <a:latin typeface="+mj-lt"/>
                          <a:ea typeface="Aptos" panose="020B0004020202020204" pitchFamily="34" charset="0"/>
                          <a:cs typeface="Times New Roman"/>
                        </a:rPr>
                        <a:t>: Of the denominator, where the time from when the referral was received to first face-to-face contact was less than 24 hours.    </a:t>
                      </a:r>
                      <a:br>
                        <a:rPr lang="en-GB" sz="1200" kern="100" dirty="0">
                          <a:effectLst/>
                          <a:latin typeface="+mj-lt"/>
                          <a:ea typeface="Aptos" panose="020B0004020202020204" pitchFamily="34" charset="0"/>
                          <a:cs typeface="Times New Roman"/>
                        </a:rPr>
                      </a:br>
                      <a:r>
                        <a:rPr lang="en-GB" sz="1200" b="1" kern="100">
                          <a:effectLst/>
                          <a:latin typeface="+mj-lt"/>
                          <a:ea typeface="Aptos" panose="020B0004020202020204" pitchFamily="34" charset="0"/>
                          <a:cs typeface="Times New Roman"/>
                        </a:rPr>
                        <a:t>Denominator (CCR73)</a:t>
                      </a:r>
                      <a:r>
                        <a:rPr lang="en-GB" sz="1200" kern="100">
                          <a:effectLst/>
                          <a:latin typeface="+mj-lt"/>
                          <a:ea typeface="Aptos" panose="020B0004020202020204" pitchFamily="34" charset="0"/>
                          <a:cs typeface="Times New Roman"/>
                        </a:rPr>
                        <a:t>: Count of urgent/serious referrals to mental health crisis teams receiving their first face-to-face contact in the period. </a:t>
                      </a:r>
                      <a:br>
                        <a:rPr lang="en-GB" sz="1200" kern="100" dirty="0">
                          <a:effectLst/>
                          <a:latin typeface="+mj-lt"/>
                          <a:ea typeface="Aptos" panose="020B0004020202020204" pitchFamily="34" charset="0"/>
                          <a:cs typeface="Times New Roman"/>
                        </a:rPr>
                      </a:br>
                      <a:r>
                        <a:rPr lang="en-GB" sz="1200" b="1" kern="100">
                          <a:effectLst/>
                          <a:latin typeface="+mj-lt"/>
                          <a:ea typeface="Aptos" panose="020B0004020202020204" pitchFamily="34" charset="0"/>
                          <a:cs typeface="Times New Roman"/>
                        </a:rPr>
                        <a:t>Calculation (CCR120c)</a:t>
                      </a:r>
                      <a:r>
                        <a:rPr lang="en-GB" sz="1200" kern="100">
                          <a:effectLst/>
                          <a:latin typeface="+mj-lt"/>
                          <a:ea typeface="Aptos" panose="020B0004020202020204" pitchFamily="34" charset="0"/>
                          <a:cs typeface="Times New Roman"/>
                        </a:rPr>
                        <a:t>: Numerator as percentage of denominator</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urgent crisis response rates. Higher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≥80%</a:t>
                      </a:r>
                      <a:br>
                        <a:rPr lang="en-GB" sz="1200" b="1"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 71–79%</a:t>
                      </a:r>
                      <a:br>
                        <a:rPr lang="en-GB" sz="1200" b="1"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 45–70%</a:t>
                      </a:r>
                      <a:br>
                        <a:rPr lang="en-GB" sz="1200" b="1"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 ≤44%</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15ED4CC7-0661-998E-5CD2-012C3AF6E0FC}"/>
              </a:ext>
            </a:extLst>
          </p:cNvPr>
          <p:cNvSpPr txBox="1"/>
          <p:nvPr/>
        </p:nvSpPr>
        <p:spPr>
          <a:xfrm>
            <a:off x="355846" y="1192519"/>
            <a:ext cx="11785158" cy="1015663"/>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kern="100">
                <a:latin typeface="+mj-lt"/>
                <a:cs typeface="Times New Roman" panose="02020603050405020304" pitchFamily="18" charset="0"/>
              </a:rPr>
              <a:t>Timely access to crisis mental health services is critical for people experiencing acute distress. Delays can increase risk, worsen outcomes and drive avoidable use of emergency departments and inpatient admissions. Measuring the proportion of urgent referrals receiving a face-to-face response within 24 hours supports accountability for rapid crisis care and helps services intervene early to prevent escalation.</a:t>
            </a:r>
          </a:p>
          <a:p>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5644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B45EE2E-253A-7401-CA2B-9044FB5C07CB}"/>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Content Placeholder 1">
            <a:extLst>
              <a:ext uri="{FF2B5EF4-FFF2-40B4-BE49-F238E27FC236}">
                <a16:creationId xmlns:a16="http://schemas.microsoft.com/office/drawing/2014/main" id="{635EE404-4833-988C-A417-F8F4FE200224}"/>
              </a:ext>
            </a:extLst>
          </p:cNvPr>
          <p:cNvGraphicFramePr>
            <a:graphicFrameLocks/>
          </p:cNvGraphicFramePr>
          <p:nvPr>
            <p:extLst>
              <p:ext uri="{D42A27DB-BD31-4B8C-83A1-F6EECF244321}">
                <p14:modId xmlns:p14="http://schemas.microsoft.com/office/powerpoint/2010/main" val="877070999"/>
              </p:ext>
            </p:extLst>
          </p:nvPr>
        </p:nvGraphicFramePr>
        <p:xfrm>
          <a:off x="533770" y="1724974"/>
          <a:ext cx="11259478" cy="4800697"/>
        </p:xfrm>
        <a:graphic>
          <a:graphicData uri="http://schemas.openxmlformats.org/drawingml/2006/table">
            <a:tbl>
              <a:tblPr firstRow="1" firstCol="1" bandRow="1">
                <a:tableStyleId>{2D5ABB26-0587-4C30-8999-92F81FD0307C}</a:tableStyleId>
              </a:tblPr>
              <a:tblGrid>
                <a:gridCol w="2748026">
                  <a:extLst>
                    <a:ext uri="{9D8B030D-6E8A-4147-A177-3AD203B41FA5}">
                      <a16:colId xmlns:a16="http://schemas.microsoft.com/office/drawing/2014/main" val="2347316372"/>
                    </a:ext>
                  </a:extLst>
                </a:gridCol>
                <a:gridCol w="8511452">
                  <a:extLst>
                    <a:ext uri="{9D8B030D-6E8A-4147-A177-3AD203B41FA5}">
                      <a16:colId xmlns:a16="http://schemas.microsoft.com/office/drawing/2014/main" val="555863811"/>
                    </a:ext>
                  </a:extLst>
                </a:gridCol>
              </a:tblGrid>
              <a:tr h="163532">
                <a:tc>
                  <a:txBody>
                    <a:bodyPr/>
                    <a:lstStyle/>
                    <a:p>
                      <a:pPr>
                        <a:lnSpc>
                          <a:spcPts val="1800"/>
                        </a:lnSpc>
                        <a:spcAft>
                          <a:spcPts val="1400"/>
                        </a:spcAft>
                        <a:buNone/>
                      </a:pPr>
                      <a:r>
                        <a:rPr lang="en-GB" sz="1200" b="1" kern="1200">
                          <a:solidFill>
                            <a:srgbClr val="000000"/>
                          </a:solidFill>
                          <a:effectLst/>
                          <a:latin typeface="+mn-lt"/>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mn-lt"/>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73528">
                <a:tc>
                  <a:txBody>
                    <a:bodyPr/>
                    <a:lstStyle/>
                    <a:p>
                      <a:pPr>
                        <a:lnSpc>
                          <a:spcPct val="115000"/>
                        </a:lnSpc>
                        <a:spcAft>
                          <a:spcPts val="800"/>
                        </a:spcAft>
                        <a:buNone/>
                      </a:pPr>
                      <a:r>
                        <a:rPr lang="en-GB" sz="1200" b="1" kern="1200">
                          <a:solidFill>
                            <a:srgbClr val="000000"/>
                          </a:solidFill>
                          <a:effectLst/>
                          <a:latin typeface="+mn-lt"/>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a:solidFill>
                            <a:srgbClr val="000000"/>
                          </a:solidFill>
                          <a:effectLst/>
                          <a:latin typeface="+mn-lt"/>
                          <a:ea typeface="+mn-ea"/>
                          <a:cs typeface="Times New Roman" panose="02020603050405020304" pitchFamily="18" charset="0"/>
                        </a:rPr>
                        <a:t>Percentage of total Children and Young People’s mental health waits for help that are over 104 weeks.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3528">
                <a:tc>
                  <a:txBody>
                    <a:bodyPr/>
                    <a:lstStyle/>
                    <a:p>
                      <a:pPr>
                        <a:lnSpc>
                          <a:spcPct val="115000"/>
                        </a:lnSpc>
                        <a:spcAft>
                          <a:spcPts val="800"/>
                        </a:spcAft>
                        <a:buNone/>
                      </a:pPr>
                      <a:r>
                        <a:rPr lang="en-GB" sz="1200" b="1" kern="1200">
                          <a:solidFill>
                            <a:srgbClr val="000000"/>
                          </a:solidFill>
                          <a:effectLst/>
                          <a:latin typeface="+mn-lt"/>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a:solidFill>
                            <a:srgbClr val="000000"/>
                          </a:solidFill>
                          <a:effectLst/>
                          <a:latin typeface="+mn-lt"/>
                          <a:ea typeface="+mn-ea"/>
                          <a:cs typeface="Times New Roman" panose="02020603050405020304" pitchFamily="18" charset="0"/>
                        </a:rPr>
                        <a:t>Acute and 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3528">
                <a:tc>
                  <a:txBody>
                    <a:bodyPr/>
                    <a:lstStyle/>
                    <a:p>
                      <a:pPr>
                        <a:lnSpc>
                          <a:spcPct val="115000"/>
                        </a:lnSpc>
                        <a:spcAft>
                          <a:spcPts val="800"/>
                        </a:spcAft>
                        <a:buNone/>
                      </a:pPr>
                      <a:r>
                        <a:rPr lang="en-GB" sz="1200" b="1" kern="1200">
                          <a:solidFill>
                            <a:srgbClr val="000000"/>
                          </a:solidFill>
                          <a:effectLst/>
                          <a:latin typeface="+mn-lt"/>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a:solidFill>
                            <a:srgbClr val="000000"/>
                          </a:solidFill>
                          <a:effectLst/>
                          <a:latin typeface="+mn-lt"/>
                          <a:ea typeface="+mn-ea"/>
                          <a:cs typeface="Times New Roman" panose="02020603050405020304" pitchFamily="18" charset="0"/>
                        </a:rPr>
                        <a:t>Quarterly (Rolling 12 month period)</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08294">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endParaRPr lang="en-GB" sz="1200" b="0" i="0" u="none" strike="noStrike" baseline="0" dirty="0">
                        <a:solidFill>
                          <a:srgbClr val="000000"/>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1235448"/>
                  </a:ext>
                </a:extLst>
              </a:tr>
              <a:tr h="580194">
                <a:tc>
                  <a:txBody>
                    <a:bodyPr/>
                    <a:lstStyle/>
                    <a:p>
                      <a:pPr>
                        <a:lnSpc>
                          <a:spcPts val="1800"/>
                        </a:lnSpc>
                        <a:spcAft>
                          <a:spcPts val="1400"/>
                        </a:spcAft>
                        <a:buNone/>
                      </a:pPr>
                      <a:r>
                        <a:rPr lang="en-GB" sz="1200" b="1" kern="1200" dirty="0">
                          <a:solidFill>
                            <a:schemeClr val="tx1"/>
                          </a:solidFill>
                          <a:effectLst/>
                          <a:latin typeface="+mn-lt"/>
                          <a:cs typeface="Times New Roman" panose="02020603050405020304" pitchFamily="18" charset="0"/>
                        </a:rPr>
                        <a:t>Published source</a:t>
                      </a:r>
                      <a:endParaRPr lang="en-GB" sz="1200" b="1" kern="1200" dirty="0">
                        <a:solidFill>
                          <a:schemeClr val="tx1"/>
                        </a:solidFill>
                        <a:effectLst/>
                        <a:latin typeface="+mn-lt"/>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l"/>
                      <a:r>
                        <a:rPr lang="en-GB" sz="1200">
                          <a:latin typeface="+mn-lt"/>
                          <a:hlinkClick r:id="rId2"/>
                        </a:rPr>
                        <a:t>NHS England - Model Hospital</a:t>
                      </a:r>
                      <a:br>
                        <a:rPr lang="en-GB" sz="1200">
                          <a:latin typeface="+mn-lt"/>
                        </a:rPr>
                      </a:br>
                      <a:r>
                        <a:rPr lang="en-GB" sz="1200" b="0" i="0" u="none" strike="noStrike" baseline="0">
                          <a:solidFill>
                            <a:srgbClr val="000000"/>
                          </a:solidFill>
                          <a:latin typeface="+mn-lt"/>
                        </a:rPr>
                        <a:t>Underlying data can be accessed though the Tobacco Dependence</a:t>
                      </a:r>
                    </a:p>
                    <a:p>
                      <a:pPr algn="l"/>
                      <a:r>
                        <a:rPr lang="en-GB" sz="1200" b="0" i="0" u="none" strike="noStrike" baseline="0">
                          <a:solidFill>
                            <a:srgbClr val="000000"/>
                          </a:solidFill>
                          <a:latin typeface="+mn-lt"/>
                        </a:rPr>
                        <a:t>Patient Level Data Collection</a:t>
                      </a:r>
                      <a:br>
                        <a:rPr lang="en-GB" sz="1200" b="0" i="0" u="none" strike="noStrike" baseline="0">
                          <a:solidFill>
                            <a:srgbClr val="000000"/>
                          </a:solidFill>
                          <a:latin typeface="+mn-lt"/>
                        </a:rPr>
                      </a:br>
                      <a:r>
                        <a:rPr lang="en-GB" sz="1200">
                          <a:latin typeface="+mn-lt"/>
                          <a:hlinkClick r:id="rId3"/>
                        </a:rPr>
                        <a:t>Tobacco Dependence - NHS England Digital</a:t>
                      </a:r>
                      <a:endParaRPr lang="en-GB" sz="1200" b="0" i="0" u="none" strike="noStrike" baseline="0">
                        <a:solidFill>
                          <a:srgbClr val="000000"/>
                        </a:solidFill>
                        <a:latin typeface="+mn-l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160388">
                <a:tc>
                  <a:txBody>
                    <a:bodyPr/>
                    <a:lstStyle/>
                    <a:p>
                      <a:pPr>
                        <a:lnSpc>
                          <a:spcPts val="1800"/>
                        </a:lnSpc>
                        <a:spcAft>
                          <a:spcPts val="1400"/>
                        </a:spcAft>
                        <a:buNone/>
                      </a:pPr>
                      <a:r>
                        <a:rPr lang="en-GB" sz="1200" b="1" kern="1200">
                          <a:solidFill>
                            <a:srgbClr val="000000"/>
                          </a:solidFill>
                          <a:effectLst/>
                          <a:latin typeface="+mn-lt"/>
                          <a:cs typeface="Times New Roman" panose="02020603050405020304" pitchFamily="18" charset="0"/>
                        </a:rPr>
                        <a:t>Metric methodology</a:t>
                      </a:r>
                      <a:endParaRPr lang="en-GB" sz="1200" b="1" kern="1200">
                        <a:solidFill>
                          <a:srgbClr val="000000"/>
                        </a:solidFill>
                        <a:effectLst/>
                        <a:latin typeface="+mn-lt"/>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gn="l"/>
                      <a:r>
                        <a:rPr lang="en-GB" sz="1200" b="1" i="0" u="none" strike="noStrike" baseline="0">
                          <a:solidFill>
                            <a:srgbClr val="000000"/>
                          </a:solidFill>
                          <a:latin typeface="+mn-lt"/>
                        </a:rPr>
                        <a:t>Numerator:</a:t>
                      </a:r>
                      <a:r>
                        <a:rPr lang="en-GB" sz="1200" b="0" i="0" u="none" strike="noStrike" baseline="0">
                          <a:solidFill>
                            <a:srgbClr val="000000"/>
                          </a:solidFill>
                          <a:latin typeface="+mn-lt"/>
                        </a:rPr>
                        <a:t> Number of smokers identified on admission to hospital, who are referred to an in-house tobacco dependence treatment service and seen by that service who are provided with a care plan to support a quit attempt [TOBACCO DEPENDENCE CARE PLANs [#70, #80, #90] in the Tobacco Dependence Data Collection Specification: </a:t>
                      </a:r>
                      <a:r>
                        <a:rPr lang="en-GB" sz="1200" b="0" i="0" u="none" strike="noStrike" baseline="0">
                          <a:solidFill>
                            <a:srgbClr val="0063BF"/>
                          </a:solidFill>
                          <a:latin typeface="+mn-lt"/>
                        </a:rPr>
                        <a:t>Tobacco PLD Specification v4.5.2 - NHS Prevention Programme - Futures</a:t>
                      </a:r>
                    </a:p>
                    <a:p>
                      <a:pPr algn="l"/>
                      <a:r>
                        <a:rPr lang="en-GB" sz="1200" b="1" i="0" u="none" strike="noStrike" baseline="0">
                          <a:solidFill>
                            <a:srgbClr val="000000"/>
                          </a:solidFill>
                          <a:latin typeface="+mn-lt"/>
                        </a:rPr>
                        <a:t>Denominator</a:t>
                      </a:r>
                      <a:r>
                        <a:rPr lang="en-GB" sz="1200" b="0" i="0" u="none" strike="noStrike" baseline="0">
                          <a:solidFill>
                            <a:srgbClr val="000000"/>
                          </a:solidFill>
                          <a:latin typeface="+mn-lt"/>
                        </a:rPr>
                        <a:t>: Number of smokers identified on admission to hospital, who are referred to an in-house tobacco dependence treatment service and seen by that service. For trusts that have not submitted data the denominator is estimated using the methodology published here: </a:t>
                      </a:r>
                      <a:r>
                        <a:rPr lang="en-GB" sz="1200" b="0" i="0" u="none" strike="noStrike" baseline="0">
                          <a:solidFill>
                            <a:srgbClr val="0063BF"/>
                          </a:solidFill>
                          <a:latin typeface="+mn-lt"/>
                        </a:rPr>
                        <a:t>Tobacco Expected Prevalence Methodology - NHS Prevention Programme - Futures</a:t>
                      </a:r>
                    </a:p>
                    <a:p>
                      <a:pPr algn="l"/>
                      <a:r>
                        <a:rPr lang="en-GB" sz="1200" b="1" i="0" u="none" strike="noStrike" baseline="0">
                          <a:solidFill>
                            <a:srgbClr val="000000"/>
                          </a:solidFill>
                          <a:latin typeface="+mn-lt"/>
                        </a:rPr>
                        <a:t>Computation</a:t>
                      </a:r>
                      <a:r>
                        <a:rPr lang="en-GB" sz="1200" b="0" i="0" u="none" strike="noStrike" baseline="0">
                          <a:solidFill>
                            <a:srgbClr val="000000"/>
                          </a:solidFill>
                          <a:latin typeface="+mn-lt"/>
                        </a:rPr>
                        <a:t>: Numerator as a percentage of denominator</a:t>
                      </a:r>
                      <a:endParaRPr lang="en-GB" sz="1200" kern="1200">
                        <a:solidFill>
                          <a:srgbClr val="000000"/>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65430">
                <a:tc>
                  <a:txBody>
                    <a:bodyPr/>
                    <a:lstStyle/>
                    <a:p>
                      <a:pPr>
                        <a:lnSpc>
                          <a:spcPts val="1800"/>
                        </a:lnSpc>
                        <a:spcAft>
                          <a:spcPts val="1400"/>
                        </a:spcAft>
                        <a:buNone/>
                      </a:pPr>
                      <a:r>
                        <a:rPr lang="en-GB" sz="1200" b="1" kern="1200">
                          <a:solidFill>
                            <a:srgbClr val="000000"/>
                          </a:solidFill>
                          <a:effectLst/>
                          <a:latin typeface="+mn-lt"/>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000000"/>
                          </a:solidFill>
                          <a:effectLst/>
                          <a:latin typeface="+mn-lt"/>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791621">
                <a:tc>
                  <a:txBody>
                    <a:bodyPr/>
                    <a:lstStyle/>
                    <a:p>
                      <a:pPr>
                        <a:lnSpc>
                          <a:spcPts val="1800"/>
                        </a:lnSpc>
                        <a:spcAft>
                          <a:spcPts val="1400"/>
                        </a:spcAft>
                        <a:buNone/>
                      </a:pPr>
                      <a:r>
                        <a:rPr lang="en-GB" sz="1200" b="1" kern="1200">
                          <a:solidFill>
                            <a:srgbClr val="000000"/>
                          </a:solidFill>
                          <a:effectLst/>
                          <a:latin typeface="+mn-lt"/>
                          <a:cs typeface="Times New Roman" panose="02020603050405020304" pitchFamily="18" charset="0"/>
                        </a:rPr>
                        <a:t>Scoring methodology</a:t>
                      </a:r>
                      <a:endParaRPr lang="en-GB" sz="1200" b="1" kern="1200">
                        <a:solidFill>
                          <a:srgbClr val="000000"/>
                        </a:solidFill>
                        <a:effectLst/>
                        <a:latin typeface="+mn-lt"/>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Floor and spread </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Organisations = 0% score 4.00.</a:t>
                      </a:r>
                      <a:br>
                        <a:rPr lang="en-GB" sz="1200" kern="1200" dirty="0">
                          <a:solidFill>
                            <a:schemeClr val="tx1"/>
                          </a:solidFill>
                          <a:effectLst/>
                          <a:latin typeface="+mn-lt"/>
                          <a:ea typeface="+mn-ea"/>
                          <a:cs typeface="+mn-cs"/>
                        </a:rPr>
                      </a:br>
                      <a:r>
                        <a:rPr lang="en-GB" sz="1200" kern="1200" dirty="0">
                          <a:solidFill>
                            <a:schemeClr val="tx1"/>
                          </a:solidFill>
                          <a:effectLst/>
                          <a:latin typeface="+mn-lt"/>
                          <a:ea typeface="+mn-ea"/>
                          <a:cs typeface="+mn-cs"/>
                        </a:rPr>
                        <a:t>Remainder standardised from 1.00 – 3.00 on a continuous scale based on percentage (higher percentage is better)</a:t>
                      </a:r>
                      <a:endParaRPr lang="en-GB" sz="1200" b="1" dirty="0">
                        <a:solidFill>
                          <a:srgbClr val="FFC000"/>
                        </a:solidFill>
                        <a:effectLst/>
                        <a:latin typeface="+mn-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365B6864-84F8-000B-E796-79011BCBEB22}"/>
              </a:ext>
            </a:extLst>
          </p:cNvPr>
          <p:cNvSpPr txBox="1"/>
          <p:nvPr/>
        </p:nvSpPr>
        <p:spPr>
          <a:xfrm>
            <a:off x="398752" y="1078643"/>
            <a:ext cx="11615323" cy="646331"/>
          </a:xfrm>
          <a:prstGeom prst="rect">
            <a:avLst/>
          </a:prstGeom>
          <a:noFill/>
        </p:spPr>
        <p:txBody>
          <a:bodyPr wrap="square" rtlCol="0">
            <a:spAutoFit/>
          </a:bodyPr>
          <a:lstStyle/>
          <a:p>
            <a:r>
              <a:rPr lang="en-GB" sz="1200" b="1" dirty="0">
                <a:solidFill>
                  <a:srgbClr val="000000"/>
                </a:solidFill>
                <a:latin typeface="Arial" panose="020B0604020202020204" pitchFamily="34" charset="0"/>
                <a:cs typeface="Arial" panose="020B0604020202020204" pitchFamily="34" charset="0"/>
              </a:rPr>
              <a:t>Purpose</a:t>
            </a:r>
            <a:endParaRPr lang="en-GB" sz="1200" dirty="0">
              <a:solidFill>
                <a:srgbClr val="000000"/>
              </a:solidFill>
              <a:highlight>
                <a:srgbClr val="FFFF00"/>
              </a:highlight>
              <a:latin typeface="Arial" panose="020B0604020202020204" pitchFamily="34" charset="0"/>
              <a:cs typeface="Arial" panose="020B0604020202020204" pitchFamily="34" charset="0"/>
            </a:endParaRPr>
          </a:p>
          <a:p>
            <a:r>
              <a:rPr lang="en-GB" sz="1200" dirty="0">
                <a:solidFill>
                  <a:srgbClr val="000000"/>
                </a:solidFill>
                <a:latin typeface="Arial" panose="020B0604020202020204" pitchFamily="34" charset="0"/>
                <a:cs typeface="Times New Roman" panose="02020603050405020304" pitchFamily="18" charset="0"/>
              </a:rPr>
              <a:t>The NHS 10 year plan reaffirmed commitments that opt-out smoking cessation services would be integrated with routine care in hospitals. This is one of a number of key performance indicators that assesses the successful implementation of this commitment. </a:t>
            </a:r>
            <a:endParaRPr lang="en-GB" sz="1200" dirty="0">
              <a:solidFill>
                <a:srgbClr val="FF0000"/>
              </a:solidFill>
              <a:highlight>
                <a:srgbClr val="FFFF00"/>
              </a:highlight>
              <a:latin typeface="Arial" panose="020B0604020202020204" pitchFamily="34" charset="0"/>
              <a:cs typeface="Arial" panose="020B0604020202020204" pitchFamily="34" charset="0"/>
            </a:endParaRPr>
          </a:p>
        </p:txBody>
      </p:sp>
      <p:sp>
        <p:nvSpPr>
          <p:cNvPr id="2" name="Title 6">
            <a:extLst>
              <a:ext uri="{FF2B5EF4-FFF2-40B4-BE49-F238E27FC236}">
                <a16:creationId xmlns:a16="http://schemas.microsoft.com/office/drawing/2014/main" id="{0A5F1053-067C-E5F1-EB78-663ACC246709}"/>
              </a:ext>
            </a:extLst>
          </p:cNvPr>
          <p:cNvSpPr>
            <a:spLocks noGrp="1"/>
          </p:cNvSpPr>
          <p:nvPr>
            <p:ph type="title"/>
          </p:nvPr>
        </p:nvSpPr>
        <p:spPr>
          <a:xfrm>
            <a:off x="504337" y="213457"/>
            <a:ext cx="11404154" cy="865186"/>
          </a:xfrm>
        </p:spPr>
        <p:txBody>
          <a:bodyPr>
            <a:normAutofit fontScale="90000"/>
          </a:bodyPr>
          <a:lstStyle/>
          <a:p>
            <a:r>
              <a:rPr lang="en-GB" sz="2800">
                <a:solidFill>
                  <a:srgbClr val="000000"/>
                </a:solidFill>
                <a:ea typeface="Aptos" panose="020B0004020202020204" pitchFamily="34" charset="0"/>
                <a:cs typeface="Aptos" panose="020B0004020202020204" pitchFamily="34" charset="0"/>
              </a:rPr>
              <a:t>Percentage of inpatients referred to and seen by an in-house tobacco treatment services who make a supported attempt to stop smoking</a:t>
            </a:r>
          </a:p>
        </p:txBody>
      </p:sp>
    </p:spTree>
    <p:extLst>
      <p:ext uri="{BB962C8B-B14F-4D97-AF65-F5344CB8AC3E}">
        <p14:creationId xmlns:p14="http://schemas.microsoft.com/office/powerpoint/2010/main" val="1253040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B13C9-398A-DBA5-378C-D545BDF486F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C1A86A8-4A30-E0E6-FEE0-6F3A9C5F7F60}"/>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DA1FD025-99C5-1D22-8566-41FE6062A9B0}"/>
              </a:ext>
            </a:extLst>
          </p:cNvPr>
          <p:cNvSpPr>
            <a:spLocks noGrp="1"/>
          </p:cNvSpPr>
          <p:nvPr>
            <p:ph type="title"/>
          </p:nvPr>
        </p:nvSpPr>
        <p:spPr>
          <a:xfrm>
            <a:off x="432000" y="432000"/>
            <a:ext cx="11404154" cy="865186"/>
          </a:xfrm>
        </p:spPr>
        <p:txBody>
          <a:bodyPr>
            <a:normAutofit/>
          </a:bodyPr>
          <a:lstStyle/>
          <a:p>
            <a:r>
              <a:rPr lang="en-GB" sz="2800">
                <a:solidFill>
                  <a:srgbClr val="000000"/>
                </a:solidFill>
                <a:ea typeface="Aptos" panose="020B0004020202020204" pitchFamily="34" charset="0"/>
                <a:cs typeface="Aptos" panose="020B0004020202020204" pitchFamily="34" charset="0"/>
              </a:rPr>
              <a:t>CQC inpatient survey satisfaction rate</a:t>
            </a:r>
            <a:endParaRPr lang="en-GB" sz="280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03D05680-5F0F-9939-EF59-3A138E6C11D8}"/>
              </a:ext>
            </a:extLst>
          </p:cNvPr>
          <p:cNvGraphicFramePr>
            <a:graphicFrameLocks noGrp="1"/>
          </p:cNvGraphicFramePr>
          <p:nvPr>
            <p:ph idx="1"/>
            <p:extLst>
              <p:ext uri="{D42A27DB-BD31-4B8C-83A1-F6EECF244321}">
                <p14:modId xmlns:p14="http://schemas.microsoft.com/office/powerpoint/2010/main" val="2187891609"/>
              </p:ext>
            </p:extLst>
          </p:nvPr>
        </p:nvGraphicFramePr>
        <p:xfrm>
          <a:off x="542415" y="2108289"/>
          <a:ext cx="11183323" cy="4153814"/>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 – manual </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CQC inpatient survey satisfaction rate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 and integrated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678382"/>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a:hlinkClick r:id="rId2"/>
                        </a:rPr>
                        <a:t>Surveys - Care Quality Commission</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hlinkClick r:id="rId3"/>
                        </a:rPr>
                        <a:t>https://www.cqc.org.uk/sites/default/files/2025-04/20250403_cmh24_QualityMethodology.odt</a:t>
                      </a:r>
                      <a:br>
                        <a:rPr lang="en-GB" sz="1200" kern="100">
                          <a:effectLst/>
                          <a:latin typeface="+mj-lt"/>
                          <a:ea typeface="Aptos" panose="020B0004020202020204" pitchFamily="34" charset="0"/>
                          <a:cs typeface="Times New Roman" panose="02020603050405020304" pitchFamily="18" charset="0"/>
                        </a:rPr>
                      </a:br>
                      <a:r>
                        <a:rPr lang="en-GB" sz="1200" kern="100">
                          <a:effectLst/>
                          <a:latin typeface="+mj-lt"/>
                          <a:ea typeface="Aptos" panose="020B0004020202020204" pitchFamily="34" charset="0"/>
                          <a:cs typeface="Times New Roman" panose="02020603050405020304" pitchFamily="18" charset="0"/>
                        </a:rPr>
                        <a:t>Banded score for section 12 – overall experience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Proprietary CQC methodology, each org receives a band which we translate to a score (1.00 = better or much better than expected, 2.00 = somewhat better than expected or as expected, 3.00 = somewhat worse than expected, 4.00 = worse or much worse than expected)</a:t>
                      </a:r>
                      <a:endParaRPr lang="en-GB" sz="1200" b="1" kern="1200" dirty="0">
                        <a:solidFill>
                          <a:srgbClr val="FFC000"/>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27E2FCFC-A0C1-4F55-BDA4-0A919B4F033E}"/>
              </a:ext>
            </a:extLst>
          </p:cNvPr>
          <p:cNvSpPr txBox="1"/>
          <p:nvPr/>
        </p:nvSpPr>
        <p:spPr>
          <a:xfrm>
            <a:off x="355846" y="1192519"/>
            <a:ext cx="11785158" cy="646331"/>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kern="100">
                <a:latin typeface="+mj-lt"/>
                <a:cs typeface="Times New Roman" panose="02020603050405020304" pitchFamily="18" charset="0"/>
              </a:rPr>
              <a:t>Patient experience is a critical element of the quality of care provided by the NHS. This metric enables an objective independent view of the level of satisfaction patients at each trust experienced.</a:t>
            </a:r>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232436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F27328-8D54-04F6-8E04-4F58CCD6FA5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F9D49A1-1AC4-D623-5F51-BB77DDDADFE2}"/>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177BBD99-2D2F-4B63-11F9-45904B5F5DFD}"/>
              </a:ext>
            </a:extLst>
          </p:cNvPr>
          <p:cNvSpPr>
            <a:spLocks noGrp="1"/>
          </p:cNvSpPr>
          <p:nvPr>
            <p:ph type="title"/>
          </p:nvPr>
        </p:nvSpPr>
        <p:spPr>
          <a:xfrm>
            <a:off x="432000" y="432000"/>
            <a:ext cx="11404154" cy="865186"/>
          </a:xfrm>
        </p:spPr>
        <p:txBody>
          <a:bodyPr>
            <a:normAutofit/>
          </a:bodyPr>
          <a:lstStyle/>
          <a:p>
            <a:r>
              <a:rPr lang="en-GB" sz="2800">
                <a:solidFill>
                  <a:srgbClr val="000000"/>
                </a:solidFill>
                <a:ea typeface="Aptos" panose="020B0004020202020204" pitchFamily="34" charset="0"/>
                <a:cs typeface="Aptos" panose="020B0004020202020204" pitchFamily="34" charset="0"/>
              </a:rPr>
              <a:t>CQC community mental health survey satisfaction rate</a:t>
            </a:r>
            <a:endParaRPr lang="en-GB" sz="280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5CA96FA0-DB94-C094-4DC5-3EAD2A433FA5}"/>
              </a:ext>
            </a:extLst>
          </p:cNvPr>
          <p:cNvGraphicFramePr>
            <a:graphicFrameLocks noGrp="1"/>
          </p:cNvGraphicFramePr>
          <p:nvPr>
            <p:ph idx="1"/>
            <p:extLst>
              <p:ext uri="{D42A27DB-BD31-4B8C-83A1-F6EECF244321}">
                <p14:modId xmlns:p14="http://schemas.microsoft.com/office/powerpoint/2010/main" val="3157526031"/>
              </p:ext>
            </p:extLst>
          </p:nvPr>
        </p:nvGraphicFramePr>
        <p:xfrm>
          <a:off x="542415" y="2108289"/>
          <a:ext cx="11183323" cy="4153814"/>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 – manual </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a:solidFill>
                            <a:srgbClr val="000000"/>
                          </a:solidFill>
                          <a:ea typeface="Aptos" panose="020B0004020202020204" pitchFamily="34" charset="0"/>
                          <a:cs typeface="Aptos" panose="020B0004020202020204" pitchFamily="34" charset="0"/>
                        </a:rPr>
                        <a:t>CQC community mental health survey satisfaction rate</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 and integrated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Annual</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59215676"/>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a:hlinkClick r:id="rId2"/>
                        </a:rPr>
                        <a:t>Surveys - Care Quality Commission</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9209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hlinkClick r:id="rId3"/>
                        </a:rPr>
                        <a:t>https://www.cqc.org.uk/sites/default/files/2025-04/20250403_cmh24_QualityMethodology.odt</a:t>
                      </a:r>
                      <a:br>
                        <a:rPr lang="en-GB" sz="1200" kern="100">
                          <a:effectLst/>
                          <a:latin typeface="+mj-lt"/>
                          <a:ea typeface="Aptos" panose="020B0004020202020204" pitchFamily="34" charset="0"/>
                          <a:cs typeface="Times New Roman" panose="02020603050405020304" pitchFamily="18" charset="0"/>
                        </a:rPr>
                      </a:br>
                      <a:r>
                        <a:rPr lang="en-GB" sz="1200" kern="100">
                          <a:effectLst/>
                          <a:latin typeface="+mj-lt"/>
                          <a:ea typeface="Aptos" panose="020B0004020202020204" pitchFamily="34" charset="0"/>
                          <a:cs typeface="Times New Roman" panose="02020603050405020304" pitchFamily="18" charset="0"/>
                        </a:rPr>
                        <a:t>Banded score for section 12 – overall experience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Proprietary CQC methodology, each org receives a band which we translate to a score (1.00 = better or much better than expected, 2.00 = somewhat better than expected or as expected, 3.00 = somewhat worse than expected, 4.00 = worse or much worse than expected)</a:t>
                      </a:r>
                      <a:endParaRPr lang="en-GB" sz="1200" b="1" kern="1200" dirty="0">
                        <a:solidFill>
                          <a:srgbClr val="FFC000"/>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88D8DD79-7F89-EAF3-9B18-D57810CB5F5F}"/>
              </a:ext>
            </a:extLst>
          </p:cNvPr>
          <p:cNvSpPr txBox="1"/>
          <p:nvPr/>
        </p:nvSpPr>
        <p:spPr>
          <a:xfrm>
            <a:off x="355846" y="1192519"/>
            <a:ext cx="11785158" cy="646331"/>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kern="100">
                <a:latin typeface="+mj-lt"/>
                <a:cs typeface="Times New Roman" panose="02020603050405020304" pitchFamily="18" charset="0"/>
              </a:rPr>
              <a:t>Patient experience is a critical element of the quality of care provided by the NHS. This metric enables an objective independent view of the level of satisfaction patients at each trust experienced.</a:t>
            </a:r>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4144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E9BB-EDF9-2BB0-F80B-ABAB48717900}"/>
              </a:ext>
            </a:extLst>
          </p:cNvPr>
          <p:cNvSpPr>
            <a:spLocks noGrp="1"/>
          </p:cNvSpPr>
          <p:nvPr>
            <p:ph type="title"/>
          </p:nvPr>
        </p:nvSpPr>
        <p:spPr>
          <a:xfrm>
            <a:off x="6096000" y="3429000"/>
            <a:ext cx="5607091" cy="1761184"/>
          </a:xfrm>
        </p:spPr>
        <p:txBody>
          <a:bodyPr>
            <a:normAutofit/>
          </a:bodyPr>
          <a:lstStyle/>
          <a:p>
            <a:pPr algn="r"/>
            <a:r>
              <a:rPr lang="en-GB" sz="4800" dirty="0">
                <a:latin typeface="Aptos Display" panose="020B0004020202020204" pitchFamily="34" charset="0"/>
              </a:rPr>
              <a:t>Contextual metrics </a:t>
            </a:r>
          </a:p>
        </p:txBody>
      </p:sp>
      <p:pic>
        <p:nvPicPr>
          <p:cNvPr id="3" name="Picture 2">
            <a:extLst>
              <a:ext uri="{FF2B5EF4-FFF2-40B4-BE49-F238E27FC236}">
                <a16:creationId xmlns:a16="http://schemas.microsoft.com/office/drawing/2014/main" id="{5A0076DE-70B1-96FC-12DA-ECE0B0E115E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27158712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BB242-9DDC-925C-D214-C5E71AA5585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44ED6BE-05A2-DE9C-039E-4973A8BFD503}"/>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6" name="Content Placeholder 1">
            <a:extLst>
              <a:ext uri="{FF2B5EF4-FFF2-40B4-BE49-F238E27FC236}">
                <a16:creationId xmlns:a16="http://schemas.microsoft.com/office/drawing/2014/main" id="{FAF1E187-16C0-70A0-1D80-60D949FBDACA}"/>
              </a:ext>
            </a:extLst>
          </p:cNvPr>
          <p:cNvGraphicFramePr>
            <a:graphicFrameLocks noGrp="1"/>
          </p:cNvGraphicFramePr>
          <p:nvPr>
            <p:ph idx="1"/>
            <p:extLst>
              <p:ext uri="{D42A27DB-BD31-4B8C-83A1-F6EECF244321}">
                <p14:modId xmlns:p14="http://schemas.microsoft.com/office/powerpoint/2010/main" val="2379582706"/>
              </p:ext>
            </p:extLst>
          </p:nvPr>
        </p:nvGraphicFramePr>
        <p:xfrm>
          <a:off x="542415" y="2108289"/>
          <a:ext cx="11183323" cy="4236852"/>
        </p:xfrm>
        <a:graphic>
          <a:graphicData uri="http://schemas.openxmlformats.org/drawingml/2006/table">
            <a:tbl>
              <a:tblPr firstRow="1" firstCol="1" bandRow="1">
                <a:tableStyleId>{2D5ABB26-0587-4C30-8999-92F81FD0307C}</a:tableStyleId>
              </a:tblPr>
              <a:tblGrid>
                <a:gridCol w="2729438">
                  <a:extLst>
                    <a:ext uri="{9D8B030D-6E8A-4147-A177-3AD203B41FA5}">
                      <a16:colId xmlns:a16="http://schemas.microsoft.com/office/drawing/2014/main" val="2347316372"/>
                    </a:ext>
                  </a:extLst>
                </a:gridCol>
                <a:gridCol w="8453885">
                  <a:extLst>
                    <a:ext uri="{9D8B030D-6E8A-4147-A177-3AD203B41FA5}">
                      <a16:colId xmlns:a16="http://schemas.microsoft.com/office/drawing/2014/main" val="555863811"/>
                    </a:ext>
                  </a:extLst>
                </a:gridCol>
              </a:tblGrid>
              <a:tr h="160092">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dirty="0">
                          <a:solidFill>
                            <a:srgbClr val="000000"/>
                          </a:solidFill>
                          <a:effectLst/>
                          <a:latin typeface="Arial" panose="020B0604020202020204" pitchFamily="34" charset="0"/>
                          <a:ea typeface="+mn-ea"/>
                          <a:cs typeface="Times New Roman" panose="02020603050405020304" pitchFamily="18" charset="0"/>
                        </a:rPr>
                        <a:t>Contextual</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Crude rate of restrictive interventions per 1000 bed days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6777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Quarterly – latest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431070">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endParaRPr lang="en-GB" sz="1200" kern="100" dirty="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851015963"/>
                  </a:ext>
                </a:extLst>
              </a:tr>
              <a:tr h="431070">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200">
                          <a:solidFill>
                            <a:schemeClr val="tx1"/>
                          </a:solidFill>
                          <a:effectLst/>
                          <a:latin typeface="+mn-lt"/>
                          <a:ea typeface="+mn-ea"/>
                          <a:cs typeface="+mn-cs"/>
                        </a:rPr>
                        <a:t>Metric ID: MHS96. </a:t>
                      </a:r>
                      <a:r>
                        <a:rPr lang="en-GB" sz="1200" u="sng" kern="1200">
                          <a:solidFill>
                            <a:schemeClr val="tx1"/>
                          </a:solidFill>
                          <a:effectLst/>
                          <a:latin typeface="+mn-lt"/>
                          <a:ea typeface="+mn-ea"/>
                          <a:cs typeface="+mn-cs"/>
                          <a:hlinkClick r:id="rId2"/>
                        </a:rPr>
                        <a:t>Mental Health Services Monthly Statistics - NHS England Digital</a:t>
                      </a:r>
                      <a:r>
                        <a:rPr lang="en-GB" sz="1200" kern="1200">
                          <a:solidFill>
                            <a:schemeClr val="tx1"/>
                          </a:solidFill>
                          <a:effectLst/>
                          <a:latin typeface="+mn-lt"/>
                          <a:ea typeface="+mn-ea"/>
                          <a:cs typeface="+mn-cs"/>
                        </a:rPr>
                        <a:t>.</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00399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1" kern="100">
                          <a:solidFill>
                            <a:schemeClr val="tx1"/>
                          </a:solidFill>
                          <a:effectLst/>
                          <a:latin typeface="+mj-lt"/>
                          <a:ea typeface="Aptos" panose="020B0004020202020204" pitchFamily="34" charset="0"/>
                          <a:cs typeface="Times New Roman" panose="02020603050405020304" pitchFamily="18" charset="0"/>
                        </a:rPr>
                        <a:t>Numerator</a:t>
                      </a:r>
                      <a:r>
                        <a:rPr lang="en-GB" sz="1200" kern="100">
                          <a:solidFill>
                            <a:schemeClr val="tx1"/>
                          </a:solidFill>
                          <a:effectLst/>
                          <a:latin typeface="+mj-lt"/>
                          <a:ea typeface="Aptos" panose="020B0004020202020204" pitchFamily="34" charset="0"/>
                          <a:cs typeface="Times New Roman" panose="02020603050405020304" pitchFamily="18" charset="0"/>
                        </a:rPr>
                        <a:t>: The number of restrictive intervention types recorded for all inpatients in the period (multiplied by 1,000)</a:t>
                      </a:r>
                    </a:p>
                    <a:p>
                      <a:pPr>
                        <a:lnSpc>
                          <a:spcPct val="115000"/>
                        </a:lnSpc>
                        <a:spcAft>
                          <a:spcPts val="800"/>
                        </a:spcAft>
                        <a:buNone/>
                      </a:pPr>
                      <a:r>
                        <a:rPr lang="en-GB" sz="1200" b="1" kern="100">
                          <a:solidFill>
                            <a:schemeClr val="tx1"/>
                          </a:solidFill>
                          <a:effectLst/>
                          <a:latin typeface="+mj-lt"/>
                          <a:ea typeface="Aptos" panose="020B0004020202020204" pitchFamily="34" charset="0"/>
                          <a:cs typeface="Times New Roman" panose="02020603050405020304" pitchFamily="18" charset="0"/>
                        </a:rPr>
                        <a:t>Denominator</a:t>
                      </a:r>
                      <a:r>
                        <a:rPr lang="en-GB" sz="1200" kern="100">
                          <a:solidFill>
                            <a:schemeClr val="tx1"/>
                          </a:solidFill>
                          <a:effectLst/>
                          <a:latin typeface="+mj-lt"/>
                          <a:ea typeface="Aptos" panose="020B0004020202020204" pitchFamily="34" charset="0"/>
                          <a:cs typeface="Times New Roman" panose="02020603050405020304" pitchFamily="18" charset="0"/>
                        </a:rPr>
                        <a:t>: The total number of occupied hospital spell bed days in the period.</a:t>
                      </a:r>
                    </a:p>
                    <a:p>
                      <a:pPr>
                        <a:lnSpc>
                          <a:spcPct val="115000"/>
                        </a:lnSpc>
                        <a:spcAft>
                          <a:spcPts val="800"/>
                        </a:spcAft>
                        <a:buNone/>
                      </a:pPr>
                      <a:r>
                        <a:rPr lang="en-GB" sz="1200" b="1" kern="100">
                          <a:solidFill>
                            <a:schemeClr val="tx1"/>
                          </a:solidFill>
                          <a:effectLst/>
                          <a:latin typeface="+mj-lt"/>
                          <a:ea typeface="Aptos" panose="020B0004020202020204" pitchFamily="34" charset="0"/>
                          <a:cs typeface="Times New Roman" panose="02020603050405020304" pitchFamily="18" charset="0"/>
                        </a:rPr>
                        <a:t>Calculation: </a:t>
                      </a:r>
                      <a:r>
                        <a:rPr lang="en-GB" sz="1200" kern="100">
                          <a:solidFill>
                            <a:schemeClr val="tx1"/>
                          </a:solidFill>
                          <a:effectLst/>
                          <a:latin typeface="+mj-lt"/>
                          <a:ea typeface="Aptos" panose="020B0004020202020204" pitchFamily="34" charset="0"/>
                          <a:cs typeface="Times New Roman" panose="02020603050405020304" pitchFamily="18" charset="0"/>
                        </a:rPr>
                        <a:t>Numerator divided by denominator, expressed as rate.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59846">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N/A</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70077">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N/A</a:t>
                      </a:r>
                      <a:endParaRPr lang="en-GB" sz="1200" b="1" kern="1200" dirty="0">
                        <a:solidFill>
                          <a:srgbClr val="FFC000"/>
                        </a:solidFill>
                        <a:effectLst/>
                        <a:latin typeface="+mn-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B6720DA1-A5DE-BB85-4549-18C5AF1CEFD7}"/>
              </a:ext>
            </a:extLst>
          </p:cNvPr>
          <p:cNvSpPr txBox="1"/>
          <p:nvPr/>
        </p:nvSpPr>
        <p:spPr>
          <a:xfrm>
            <a:off x="375138" y="1238098"/>
            <a:ext cx="11785158" cy="646331"/>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kern="100">
                <a:latin typeface="+mj-lt"/>
                <a:cs typeface="Times New Roman" panose="02020603050405020304" pitchFamily="18" charset="0"/>
              </a:rPr>
              <a:t>This metric supports transparency and reduction of restrictive interventions in inpatient services by monitoring incidents per 1,000 bed days. It helps identify variation, target improvement activity and support compliance with the Use of Force Act 2018 and related reporting requirements</a:t>
            </a:r>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88CDFB88-C3D2-648B-731B-5B3F80AFB71F}"/>
              </a:ext>
            </a:extLst>
          </p:cNvPr>
          <p:cNvSpPr>
            <a:spLocks noGrp="1"/>
          </p:cNvSpPr>
          <p:nvPr>
            <p:ph type="title"/>
          </p:nvPr>
        </p:nvSpPr>
        <p:spPr/>
        <p:txBody>
          <a:bodyPr>
            <a:normAutofit fontScale="90000"/>
          </a:bodyPr>
          <a:lstStyle/>
          <a:p>
            <a:r>
              <a:rPr lang="en-GB"/>
              <a:t>Crude rate of restrictive interventions per 1000 bed days</a:t>
            </a:r>
          </a:p>
        </p:txBody>
      </p:sp>
    </p:spTree>
    <p:extLst>
      <p:ext uri="{BB962C8B-B14F-4D97-AF65-F5344CB8AC3E}">
        <p14:creationId xmlns:p14="http://schemas.microsoft.com/office/powerpoint/2010/main" val="3200419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0D33E0-D587-7A9B-C247-12684EE063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0C253B-03AB-72C0-D00D-52168BF42650}"/>
              </a:ext>
            </a:extLst>
          </p:cNvPr>
          <p:cNvSpPr>
            <a:spLocks noGrp="1"/>
          </p:cNvSpPr>
          <p:nvPr>
            <p:ph type="title"/>
          </p:nvPr>
        </p:nvSpPr>
        <p:spPr>
          <a:xfrm>
            <a:off x="664464" y="484632"/>
            <a:ext cx="9759696" cy="1761184"/>
          </a:xfrm>
        </p:spPr>
        <p:txBody>
          <a:bodyPr>
            <a:noAutofit/>
          </a:bodyPr>
          <a:lstStyle/>
          <a:p>
            <a:r>
              <a:rPr lang="en-GB" sz="2400" dirty="0">
                <a:latin typeface="Aptos Display" panose="020B0004020202020204" pitchFamily="34" charset="0"/>
              </a:rPr>
              <a:t>There are corporate measure the services need to be reporting on.</a:t>
            </a:r>
            <a:br>
              <a:rPr lang="en-GB" sz="2400" dirty="0">
                <a:latin typeface="Aptos Display" panose="020B0004020202020204" pitchFamily="34" charset="0"/>
              </a:rPr>
            </a:br>
            <a:br>
              <a:rPr lang="en-GB" sz="2400" dirty="0">
                <a:latin typeface="Aptos Display" panose="020B0004020202020204" pitchFamily="34" charset="0"/>
              </a:rPr>
            </a:br>
            <a:r>
              <a:rPr lang="en-GB" sz="2400" dirty="0">
                <a:latin typeface="Aptos Display" panose="020B0004020202020204" pitchFamily="34" charset="0"/>
              </a:rPr>
              <a:t>Please see Corporate measures pack: LINK</a:t>
            </a:r>
          </a:p>
        </p:txBody>
      </p:sp>
      <p:pic>
        <p:nvPicPr>
          <p:cNvPr id="3" name="Picture 2">
            <a:extLst>
              <a:ext uri="{FF2B5EF4-FFF2-40B4-BE49-F238E27FC236}">
                <a16:creationId xmlns:a16="http://schemas.microsoft.com/office/drawing/2014/main" id="{25163144-94F8-2E27-3D2D-5F678036C15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2327495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7B80-7CDD-C393-CB08-9801973A605A}"/>
              </a:ext>
            </a:extLst>
          </p:cNvPr>
          <p:cNvSpPr>
            <a:spLocks noGrp="1"/>
          </p:cNvSpPr>
          <p:nvPr>
            <p:ph type="title"/>
          </p:nvPr>
        </p:nvSpPr>
        <p:spPr/>
        <p:txBody>
          <a:bodyPr/>
          <a:lstStyle/>
          <a:p>
            <a:r>
              <a:rPr lang="en-GB" dirty="0"/>
              <a:t>Contents:</a:t>
            </a:r>
          </a:p>
        </p:txBody>
      </p:sp>
      <p:sp>
        <p:nvSpPr>
          <p:cNvPr id="3" name="Content Placeholder 2">
            <a:extLst>
              <a:ext uri="{FF2B5EF4-FFF2-40B4-BE49-F238E27FC236}">
                <a16:creationId xmlns:a16="http://schemas.microsoft.com/office/drawing/2014/main" id="{023533DC-F235-9F1D-372F-55DB892B5BA3}"/>
              </a:ext>
            </a:extLst>
          </p:cNvPr>
          <p:cNvSpPr>
            <a:spLocks noGrp="1"/>
          </p:cNvSpPr>
          <p:nvPr>
            <p:ph idx="1"/>
          </p:nvPr>
        </p:nvSpPr>
        <p:spPr>
          <a:xfrm>
            <a:off x="375139" y="1168890"/>
            <a:ext cx="11301750" cy="5378214"/>
          </a:xfrm>
        </p:spPr>
        <p:txBody>
          <a:bodyPr>
            <a:normAutofit/>
          </a:bodyPr>
          <a:lstStyle/>
          <a:p>
            <a:pPr>
              <a:lnSpc>
                <a:spcPct val="120000"/>
              </a:lnSpc>
            </a:pPr>
            <a:r>
              <a:rPr lang="en-GB" sz="1600" b="1" dirty="0">
                <a:latin typeface="Aptos Display" panose="020B0004020202020204" pitchFamily="34" charset="0"/>
              </a:rPr>
              <a:t>Scored measures</a:t>
            </a:r>
          </a:p>
          <a:p>
            <a:pPr marL="457200" indent="-457200">
              <a:lnSpc>
                <a:spcPct val="120000"/>
              </a:lnSpc>
              <a:buFont typeface="+mj-lt"/>
              <a:buAutoNum type="arabicPeriod"/>
            </a:pPr>
            <a:r>
              <a:rPr lang="en-GB" sz="1600" dirty="0">
                <a:latin typeface="Aptos Display" panose="020B0004020202020204" pitchFamily="34" charset="0"/>
                <a:hlinkClick r:id="rId2" action="ppaction://hlinksldjump"/>
              </a:rPr>
              <a:t>Percentage of people discharged from community mental health services with a paired outcome score recorded (all ages).</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3" action="ppaction://hlinksldjump"/>
              </a:rPr>
              <a:t>Mean length of stay for adult acute mental health and PICU patients</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4" action="ppaction://hlinksldjump"/>
              </a:rPr>
              <a:t>Mean length of stay for older adult acute mental health patients</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5" action="ppaction://hlinksldjump"/>
              </a:rPr>
              <a:t>Percentage of NHS talking therapies patients completing a course of treatment and achieving reliable recovery</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6" action="ppaction://hlinksldjump"/>
              </a:rPr>
              <a:t>Adult acute and rehabilitation mental health, learning disability and autism discharges followed up within 72 hours.</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7" action="ppaction://hlinksldjump"/>
              </a:rPr>
              <a:t>The percentage of discharges from adult acute mental health beds which were readmitted within 14 days of discharge</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8" action="ppaction://hlinksldjump"/>
              </a:rPr>
              <a:t>The percentage of urgent/serious referrals to mental health crisis teams receiving their first face-to-face contact within 24 hours.</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9" action="ppaction://hlinksldjump"/>
              </a:rPr>
              <a:t>Percentage of inpatients referred to and seen by an in-house tobacco treatment services who make a supported attempt to stop smoking</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10" action="ppaction://hlinksldjump"/>
              </a:rPr>
              <a:t>CQC inpatient survey satisfaction rate</a:t>
            </a:r>
            <a:endParaRPr lang="en-GB" sz="1600" dirty="0">
              <a:latin typeface="Aptos Display" panose="020B0004020202020204" pitchFamily="34" charset="0"/>
            </a:endParaRPr>
          </a:p>
          <a:p>
            <a:pPr marL="457200" indent="-457200">
              <a:lnSpc>
                <a:spcPct val="120000"/>
              </a:lnSpc>
              <a:buFont typeface="+mj-lt"/>
              <a:buAutoNum type="arabicPeriod"/>
            </a:pPr>
            <a:r>
              <a:rPr lang="en-GB" sz="1600" dirty="0">
                <a:latin typeface="Aptos Display" panose="020B0004020202020204" pitchFamily="34" charset="0"/>
                <a:hlinkClick r:id="rId11" action="ppaction://hlinksldjump"/>
              </a:rPr>
              <a:t>CQC community mental health survey satisfaction rate</a:t>
            </a:r>
            <a:endParaRPr lang="en-GB" sz="1600" dirty="0">
              <a:latin typeface="Aptos Display" panose="020B0004020202020204" pitchFamily="34" charset="0"/>
            </a:endParaRPr>
          </a:p>
          <a:p>
            <a:pPr>
              <a:lnSpc>
                <a:spcPct val="120000"/>
              </a:lnSpc>
            </a:pPr>
            <a:r>
              <a:rPr lang="en-GB" sz="1600" b="1" dirty="0">
                <a:latin typeface="Aptos Display" panose="020B0004020202020204" pitchFamily="34" charset="0"/>
              </a:rPr>
              <a:t>Contextual </a:t>
            </a:r>
          </a:p>
          <a:p>
            <a:pPr marL="457200" indent="-457200">
              <a:buFont typeface="+mj-lt"/>
              <a:buAutoNum type="arabicPeriod"/>
            </a:pPr>
            <a:r>
              <a:rPr lang="en-GB" sz="1600" dirty="0">
                <a:latin typeface="Aptos Display" panose="020B0004020202020204" pitchFamily="34" charset="0"/>
                <a:hlinkClick r:id="rId12" action="ppaction://hlinksldjump"/>
              </a:rPr>
              <a:t>Crude rate of restrictive interventions per 1000 bed days</a:t>
            </a:r>
            <a:endParaRPr lang="en-GB" sz="1600" dirty="0">
              <a:latin typeface="Aptos Display" panose="020B0004020202020204" pitchFamily="34" charset="0"/>
            </a:endParaRPr>
          </a:p>
          <a:p>
            <a:endParaRPr lang="en-GB" sz="1800" dirty="0">
              <a:latin typeface="Aptos Display" panose="020B0004020202020204" pitchFamily="34" charset="0"/>
            </a:endParaRPr>
          </a:p>
        </p:txBody>
      </p:sp>
    </p:spTree>
    <p:extLst>
      <p:ext uri="{BB962C8B-B14F-4D97-AF65-F5344CB8AC3E}">
        <p14:creationId xmlns:p14="http://schemas.microsoft.com/office/powerpoint/2010/main" val="10784068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2E9BB-EDF9-2BB0-F80B-ABAB48717900}"/>
              </a:ext>
            </a:extLst>
          </p:cNvPr>
          <p:cNvSpPr>
            <a:spLocks noGrp="1"/>
          </p:cNvSpPr>
          <p:nvPr>
            <p:ph type="title"/>
          </p:nvPr>
        </p:nvSpPr>
        <p:spPr>
          <a:xfrm>
            <a:off x="6096000" y="3429000"/>
            <a:ext cx="5607091" cy="1761184"/>
          </a:xfrm>
        </p:spPr>
        <p:txBody>
          <a:bodyPr>
            <a:normAutofit/>
          </a:bodyPr>
          <a:lstStyle/>
          <a:p>
            <a:pPr algn="r"/>
            <a:r>
              <a:rPr lang="en-GB" sz="4800" dirty="0">
                <a:latin typeface="Aptos Display" panose="020B0004020202020204" pitchFamily="34" charset="0"/>
              </a:rPr>
              <a:t>Scored metrics </a:t>
            </a:r>
          </a:p>
        </p:txBody>
      </p:sp>
      <p:pic>
        <p:nvPicPr>
          <p:cNvPr id="3" name="Picture 2">
            <a:extLst>
              <a:ext uri="{FF2B5EF4-FFF2-40B4-BE49-F238E27FC236}">
                <a16:creationId xmlns:a16="http://schemas.microsoft.com/office/drawing/2014/main" id="{163BD146-61A2-5F8E-A275-C02CB932C8B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0" y="4796601"/>
            <a:ext cx="12192000" cy="2061400"/>
          </a:xfrm>
          <a:prstGeom prst="rect">
            <a:avLst/>
          </a:prstGeom>
        </p:spPr>
      </p:pic>
    </p:spTree>
    <p:extLst>
      <p:ext uri="{BB962C8B-B14F-4D97-AF65-F5344CB8AC3E}">
        <p14:creationId xmlns:p14="http://schemas.microsoft.com/office/powerpoint/2010/main" val="906964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55528-3254-AF3A-E7E2-D52338C2CF8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C2EDD70-3A16-4B1A-8E0A-F5105CD5B1B5}"/>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E8EBB95A-EB2F-A0C1-D93F-2F66636C9CA3}"/>
              </a:ext>
            </a:extLst>
          </p:cNvPr>
          <p:cNvSpPr>
            <a:spLocks noGrp="1"/>
          </p:cNvSpPr>
          <p:nvPr>
            <p:ph type="title"/>
          </p:nvPr>
        </p:nvSpPr>
        <p:spPr>
          <a:xfrm>
            <a:off x="215999" y="457453"/>
            <a:ext cx="11975999" cy="865186"/>
          </a:xfrm>
        </p:spPr>
        <p:txBody>
          <a:bodyPr>
            <a:normAutofit/>
          </a:bodyPr>
          <a:lstStyle/>
          <a:p>
            <a:r>
              <a:rPr lang="en-GB" sz="3000"/>
              <a:t>Percentage of people discharged from community mental health services with a paired outcome score recorded (all ages).</a:t>
            </a:r>
            <a:endParaRPr lang="en-GB" sz="3000">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CCFBD7C1-ECAC-4F4C-1566-33AB24D2FF4F}"/>
              </a:ext>
            </a:extLst>
          </p:cNvPr>
          <p:cNvGraphicFramePr>
            <a:graphicFrameLocks noGrp="1"/>
          </p:cNvGraphicFramePr>
          <p:nvPr>
            <p:ph idx="1"/>
            <p:extLst>
              <p:ext uri="{D42A27DB-BD31-4B8C-83A1-F6EECF244321}">
                <p14:modId xmlns:p14="http://schemas.microsoft.com/office/powerpoint/2010/main" val="756417664"/>
              </p:ext>
            </p:extLst>
          </p:nvPr>
        </p:nvGraphicFramePr>
        <p:xfrm>
          <a:off x="292608" y="2171839"/>
          <a:ext cx="11630805" cy="4512826"/>
        </p:xfrm>
        <a:graphic>
          <a:graphicData uri="http://schemas.openxmlformats.org/drawingml/2006/table">
            <a:tbl>
              <a:tblPr firstRow="1" firstCol="1" bandRow="1">
                <a:tableStyleId>{2D5ABB26-0587-4C30-8999-92F81FD0307C}</a:tableStyleId>
              </a:tblPr>
              <a:tblGrid>
                <a:gridCol w="1828800">
                  <a:extLst>
                    <a:ext uri="{9D8B030D-6E8A-4147-A177-3AD203B41FA5}">
                      <a16:colId xmlns:a16="http://schemas.microsoft.com/office/drawing/2014/main" val="2347316372"/>
                    </a:ext>
                  </a:extLst>
                </a:gridCol>
                <a:gridCol w="9802005">
                  <a:extLst>
                    <a:ext uri="{9D8B030D-6E8A-4147-A177-3AD203B41FA5}">
                      <a16:colId xmlns:a16="http://schemas.microsoft.com/office/drawing/2014/main" val="555863811"/>
                    </a:ext>
                  </a:extLst>
                </a:gridCol>
              </a:tblGrid>
              <a:tr h="165955">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40866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a:solidFill>
                            <a:schemeClr val="tx1"/>
                          </a:solidFill>
                          <a:effectLst/>
                          <a:latin typeface="+mj-lt"/>
                          <a:ea typeface="+mn-ea"/>
                          <a:cs typeface="+mn-cs"/>
                        </a:rPr>
                        <a:t>Percentage of people discharged from community mental health services with paired outcome score recorded, all ages.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7757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a:solidFill>
                            <a:schemeClr val="tx1"/>
                          </a:solidFill>
                          <a:effectLst/>
                          <a:latin typeface="+mj-lt"/>
                          <a:ea typeface="+mn-ea"/>
                          <a:cs typeface="+mn-cs"/>
                        </a:rPr>
                        <a:t>Quarterly: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64055">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buNone/>
                      </a:pPr>
                      <a:r>
                        <a:rPr lang="en-GB" sz="1200" b="0" i="0" u="none" strike="noStrike" kern="1200" noProof="0" dirty="0">
                          <a:solidFill>
                            <a:srgbClr val="FF0000"/>
                          </a:solidFill>
                          <a:effectLst/>
                          <a:hlinkClick r:id="rId2"/>
                        </a:rPr>
                        <a:t>CMHT - iDW Quality - Power BI</a:t>
                      </a:r>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07179179"/>
                  </a:ext>
                </a:extLst>
              </a:tr>
              <a:tr h="40384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Published source</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GB" sz="1200" kern="1200">
                          <a:solidFill>
                            <a:schemeClr val="tx1"/>
                          </a:solidFill>
                          <a:effectLst/>
                          <a:latin typeface="+mn-lt"/>
                          <a:ea typeface="+mn-ea"/>
                          <a:cs typeface="+mn-cs"/>
                        </a:rPr>
                        <a:t>Adult CMH paired scores published measure ID TBC  </a:t>
                      </a:r>
                      <a:r>
                        <a:rPr lang="en-GB" sz="1200" u="sng" kern="1200" dirty="0">
                          <a:solidFill>
                            <a:schemeClr val="tx1"/>
                          </a:solidFill>
                          <a:effectLst/>
                          <a:latin typeface="+mn-lt"/>
                          <a:ea typeface="+mn-ea"/>
                          <a:cs typeface="+mn-cs"/>
                          <a:hlinkClick r:id="rId3"/>
                        </a:rPr>
                        <a:t>Mental Health Services Monthly Statistics - NHS England Digital</a:t>
                      </a:r>
                      <a:r>
                        <a:rPr lang="en-GB" sz="1200" kern="1200">
                          <a:solidFill>
                            <a:schemeClr val="tx1"/>
                          </a:solidFill>
                          <a:effectLst/>
                          <a:latin typeface="+mn-lt"/>
                          <a:ea typeface="+mn-ea"/>
                          <a:cs typeface="+mn-cs"/>
                        </a:rPr>
                        <a:t>.</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619815">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en-GB" sz="1050" kern="1200">
                        <a:solidFill>
                          <a:schemeClr val="tx1"/>
                        </a:solidFill>
                        <a:effectLst/>
                        <a:latin typeface="+mn-lt"/>
                        <a:ea typeface="+mn-ea"/>
                        <a:cs typeface="+mn-cs"/>
                      </a:endParaRPr>
                    </a:p>
                    <a:p>
                      <a:pPr lvl="0"/>
                      <a:r>
                        <a:rPr lang="en-GB" sz="1050" b="1" u="sng" kern="1200">
                          <a:solidFill>
                            <a:schemeClr val="tx1"/>
                          </a:solidFill>
                          <a:effectLst/>
                          <a:latin typeface="+mn-lt"/>
                          <a:ea typeface="+mn-ea"/>
                          <a:cs typeface="+mn-cs"/>
                        </a:rPr>
                        <a:t>Adult and older adult CMH paired outcomes </a:t>
                      </a:r>
                      <a:r>
                        <a:rPr lang="en-GB" sz="1050" kern="1200">
                          <a:solidFill>
                            <a:schemeClr val="tx1"/>
                          </a:solidFill>
                          <a:effectLst/>
                          <a:latin typeface="+mn-lt"/>
                          <a:ea typeface="+mn-ea"/>
                          <a:cs typeface="+mn-cs"/>
                        </a:rPr>
                        <a:t>(only patient reported outcome measures)</a:t>
                      </a:r>
                    </a:p>
                    <a:p>
                      <a:pPr lvl="0"/>
                      <a:r>
                        <a:rPr lang="en-GB" sz="1050" b="1" kern="1200">
                          <a:solidFill>
                            <a:schemeClr val="tx1"/>
                          </a:solidFill>
                          <a:effectLst/>
                          <a:latin typeface="+mn-lt"/>
                          <a:ea typeface="+mn-ea"/>
                          <a:cs typeface="+mn-cs"/>
                        </a:rPr>
                        <a:t>Numerator (TBC)</a:t>
                      </a:r>
                      <a:r>
                        <a:rPr lang="en-GB" sz="1050" kern="1200">
                          <a:solidFill>
                            <a:schemeClr val="tx1"/>
                          </a:solidFill>
                          <a:effectLst/>
                          <a:latin typeface="+mn-lt"/>
                          <a:ea typeface="+mn-ea"/>
                          <a:cs typeface="+mn-cs"/>
                        </a:rPr>
                        <a:t>: Count from within the denominator, with at least two of the same</a:t>
                      </a:r>
                    </a:p>
                    <a:p>
                      <a:pPr lvl="0"/>
                      <a:r>
                        <a:rPr lang="en-GB" sz="1050" kern="1200">
                          <a:solidFill>
                            <a:schemeClr val="tx1"/>
                          </a:solidFill>
                          <a:effectLst/>
                          <a:latin typeface="+mn-lt"/>
                          <a:ea typeface="+mn-ea"/>
                          <a:cs typeface="+mn-cs"/>
                        </a:rPr>
                        <a:t> patient-reported outcome measure recorded twice. </a:t>
                      </a:r>
                    </a:p>
                    <a:p>
                      <a:r>
                        <a:rPr lang="en-GB" sz="1050" b="1" kern="1200">
                          <a:solidFill>
                            <a:schemeClr val="tx1"/>
                          </a:solidFill>
                          <a:effectLst/>
                          <a:latin typeface="+mn-lt"/>
                          <a:ea typeface="+mn-ea"/>
                          <a:cs typeface="+mn-cs"/>
                        </a:rPr>
                        <a:t>Denominator (TBC)</a:t>
                      </a:r>
                      <a:r>
                        <a:rPr lang="en-GB" sz="1050" kern="1200">
                          <a:solidFill>
                            <a:schemeClr val="tx1"/>
                          </a:solidFill>
                          <a:effectLst/>
                          <a:latin typeface="+mn-lt"/>
                          <a:ea typeface="+mn-ea"/>
                          <a:cs typeface="+mn-cs"/>
                        </a:rPr>
                        <a:t>: closed adult referrals from CMH services with at least two contacts</a:t>
                      </a:r>
                    </a:p>
                    <a:p>
                      <a:r>
                        <a:rPr lang="en-GB" sz="1050" kern="1200">
                          <a:solidFill>
                            <a:schemeClr val="tx1"/>
                          </a:solidFill>
                          <a:effectLst/>
                          <a:latin typeface="+mn-lt"/>
                          <a:ea typeface="+mn-ea"/>
                          <a:cs typeface="+mn-cs"/>
                        </a:rPr>
                        <a:t> in the reporting period. </a:t>
                      </a:r>
                    </a:p>
                    <a:p>
                      <a:r>
                        <a:rPr lang="en-GB" sz="1050" b="1" kern="1200">
                          <a:solidFill>
                            <a:schemeClr val="tx1"/>
                          </a:solidFill>
                          <a:effectLst/>
                          <a:latin typeface="+mn-lt"/>
                          <a:ea typeface="+mn-ea"/>
                          <a:cs typeface="+mn-cs"/>
                        </a:rPr>
                        <a:t>Calculation (TBC)</a:t>
                      </a:r>
                      <a:r>
                        <a:rPr lang="en-GB" sz="1050" kern="1200">
                          <a:solidFill>
                            <a:schemeClr val="tx1"/>
                          </a:solidFill>
                          <a:effectLst/>
                          <a:latin typeface="+mn-lt"/>
                          <a:ea typeface="+mn-ea"/>
                          <a:cs typeface="+mn-cs"/>
                        </a:rPr>
                        <a:t>: Numerator as percentage of denominator.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63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574180">
                <a:tc>
                  <a:txBody>
                    <a:bodyPr/>
                    <a:lstStyle/>
                    <a:p>
                      <a:pPr>
                        <a:lnSpc>
                          <a:spcPts val="1800"/>
                        </a:lnSpc>
                        <a:spcAft>
                          <a:spcPts val="1400"/>
                        </a:spcAft>
                        <a:buNone/>
                      </a:pPr>
                      <a:r>
                        <a:rPr lang="en-GB" sz="1200" b="1" kern="1200">
                          <a:solidFill>
                            <a:schemeClr val="tx1"/>
                          </a:solidFill>
                          <a:effectLst/>
                          <a:latin typeface="+mj-lt"/>
                          <a:ea typeface="+mn-ea"/>
                          <a:cs typeface="+mn-cs"/>
                        </a:rPr>
                        <a:t>Scoring methodology</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en-GB" sz="1200" kern="1200" dirty="0">
                          <a:solidFill>
                            <a:schemeClr val="tx1"/>
                          </a:solidFill>
                          <a:effectLst/>
                          <a:latin typeface="+mj-lt"/>
                          <a:ea typeface="+mn-ea"/>
                          <a:cs typeface="+mn-cs"/>
                        </a:rPr>
                        <a:t>The scores for CYP and adult are combined into a single NOF metric score using a scoring matrix to assign NHS Trusts to scores 1-4 as set out below along with the thresholds used for each metric. The matrix takes the average score across the two metrics and rounds up to provide an overall score.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41C13187-06C4-9283-67B8-6D0A2F0E4057}"/>
              </a:ext>
            </a:extLst>
          </p:cNvPr>
          <p:cNvSpPr txBox="1"/>
          <p:nvPr/>
        </p:nvSpPr>
        <p:spPr>
          <a:xfrm>
            <a:off x="160586" y="1334006"/>
            <a:ext cx="11870827" cy="1015663"/>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latin typeface="+mj-lt"/>
              </a:rPr>
              <a:t>This indicator supports routine use and recording of outcome measures at discharge in children and young people’s community mental health services (clinician reported or patient reported outcome measures) and adult and older adult community mental health services (only patient reported outcome measures), to strengthen measurement of outcomes and quality.</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solidFill>
                  <a:srgbClr val="000000"/>
                </a:solidFill>
                <a:latin typeface="Arial" panose="020B0604020202020204" pitchFamily="34" charset="0"/>
                <a:ea typeface="Times New Roman" panose="02020603050405020304" pitchFamily="18" charset="0"/>
                <a:cs typeface="Arial" panose="020B0604020202020204" pitchFamily="34" charset="0"/>
              </a:rPr>
              <a:t> </a:t>
            </a:r>
          </a:p>
        </p:txBody>
      </p:sp>
      <p:graphicFrame>
        <p:nvGraphicFramePr>
          <p:cNvPr id="8" name="Table 7">
            <a:extLst>
              <a:ext uri="{FF2B5EF4-FFF2-40B4-BE49-F238E27FC236}">
                <a16:creationId xmlns:a16="http://schemas.microsoft.com/office/drawing/2014/main" id="{5CCE7B01-FE18-F034-D7C3-6F48FFA0D781}"/>
              </a:ext>
            </a:extLst>
          </p:cNvPr>
          <p:cNvGraphicFramePr>
            <a:graphicFrameLocks noGrp="1"/>
          </p:cNvGraphicFramePr>
          <p:nvPr>
            <p:extLst>
              <p:ext uri="{D42A27DB-BD31-4B8C-83A1-F6EECF244321}">
                <p14:modId xmlns:p14="http://schemas.microsoft.com/office/powerpoint/2010/main" val="1272511999"/>
              </p:ext>
            </p:extLst>
          </p:nvPr>
        </p:nvGraphicFramePr>
        <p:xfrm>
          <a:off x="8835350" y="4508332"/>
          <a:ext cx="2977566" cy="1158856"/>
        </p:xfrm>
        <a:graphic>
          <a:graphicData uri="http://schemas.openxmlformats.org/drawingml/2006/table">
            <a:tbl>
              <a:tblPr firstRow="1" firstCol="1" bandRow="1">
                <a:tableStyleId>{D7AC3CCA-C797-4891-BE02-D94E43425B78}</a:tableStyleId>
              </a:tblPr>
              <a:tblGrid>
                <a:gridCol w="670310">
                  <a:extLst>
                    <a:ext uri="{9D8B030D-6E8A-4147-A177-3AD203B41FA5}">
                      <a16:colId xmlns:a16="http://schemas.microsoft.com/office/drawing/2014/main" val="1593895403"/>
                    </a:ext>
                  </a:extLst>
                </a:gridCol>
                <a:gridCol w="532003">
                  <a:extLst>
                    <a:ext uri="{9D8B030D-6E8A-4147-A177-3AD203B41FA5}">
                      <a16:colId xmlns:a16="http://schemas.microsoft.com/office/drawing/2014/main" val="4285649451"/>
                    </a:ext>
                  </a:extLst>
                </a:gridCol>
                <a:gridCol w="434370">
                  <a:extLst>
                    <a:ext uri="{9D8B030D-6E8A-4147-A177-3AD203B41FA5}">
                      <a16:colId xmlns:a16="http://schemas.microsoft.com/office/drawing/2014/main" val="3600470185"/>
                    </a:ext>
                  </a:extLst>
                </a:gridCol>
                <a:gridCol w="472218">
                  <a:extLst>
                    <a:ext uri="{9D8B030D-6E8A-4147-A177-3AD203B41FA5}">
                      <a16:colId xmlns:a16="http://schemas.microsoft.com/office/drawing/2014/main" val="3640203603"/>
                    </a:ext>
                  </a:extLst>
                </a:gridCol>
                <a:gridCol w="438564">
                  <a:extLst>
                    <a:ext uri="{9D8B030D-6E8A-4147-A177-3AD203B41FA5}">
                      <a16:colId xmlns:a16="http://schemas.microsoft.com/office/drawing/2014/main" val="3812383274"/>
                    </a:ext>
                  </a:extLst>
                </a:gridCol>
                <a:gridCol w="430101">
                  <a:extLst>
                    <a:ext uri="{9D8B030D-6E8A-4147-A177-3AD203B41FA5}">
                      <a16:colId xmlns:a16="http://schemas.microsoft.com/office/drawing/2014/main" val="289797061"/>
                    </a:ext>
                  </a:extLst>
                </a:gridCol>
              </a:tblGrid>
              <a:tr h="101138">
                <a:tc rowSpan="2"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1" kern="1200">
                          <a:solidFill>
                            <a:schemeClr val="tx1"/>
                          </a:solidFill>
                          <a:latin typeface="+mn-lt"/>
                          <a:ea typeface="+mn-ea"/>
                          <a:cs typeface="+mn-cs"/>
                        </a:rPr>
                        <a:t>Scoring Matrix</a:t>
                      </a:r>
                    </a:p>
                  </a:txBody>
                  <a:tcPr marL="68580" marR="68580" marT="0" marB="0">
                    <a:lnB w="12700" cap="flat" cmpd="sng" algn="ctr">
                      <a:solidFill>
                        <a:schemeClr val="tx1"/>
                      </a:solidFill>
                      <a:prstDash val="solid"/>
                      <a:round/>
                      <a:headEnd type="none" w="med" len="med"/>
                      <a:tailEnd type="none" w="med" len="med"/>
                    </a:lnB>
                  </a:tcPr>
                </a:tc>
                <a:tc rowSpan="2" hMerge="1">
                  <a:txBody>
                    <a:bodyPr/>
                    <a:lstStyle/>
                    <a:p>
                      <a:pPr>
                        <a:lnSpc>
                          <a:spcPct val="115000"/>
                        </a:lnSpc>
                        <a:spcAft>
                          <a:spcPts val="800"/>
                        </a:spcAft>
                        <a:buNone/>
                      </a:pPr>
                      <a:endParaRPr lang="en-GB" sz="1200" kern="10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tc>
                <a:tc gridSpan="4">
                  <a:txBody>
                    <a:bodyPr/>
                    <a:lstStyle/>
                    <a:p>
                      <a:pPr algn="ctr">
                        <a:lnSpc>
                          <a:spcPct val="115000"/>
                        </a:lnSpc>
                        <a:spcAft>
                          <a:spcPts val="800"/>
                        </a:spcAft>
                        <a:buNone/>
                      </a:pPr>
                      <a:r>
                        <a:rPr lang="en-GB" sz="800" b="1" kern="100">
                          <a:solidFill>
                            <a:schemeClr val="tx1"/>
                          </a:solidFill>
                          <a:effectLst/>
                          <a:latin typeface="+mn-lt"/>
                          <a:ea typeface="+mn-ea"/>
                          <a:cs typeface="+mn-cs"/>
                        </a:rPr>
                        <a:t>CYP metric score</a:t>
                      </a:r>
                    </a:p>
                  </a:txBody>
                  <a:tcPr marL="68580" marR="68580" marT="0" marB="0">
                    <a:lnB w="12700" cap="flat" cmpd="sng" algn="ctr">
                      <a:solidFill>
                        <a:schemeClr val="tx1"/>
                      </a:solidFill>
                      <a:prstDash val="solid"/>
                      <a:round/>
                      <a:headEnd type="none" w="med" len="med"/>
                      <a:tailEnd type="none" w="med" len="med"/>
                    </a:lnB>
                    <a:solidFill>
                      <a:schemeClr val="accent4">
                        <a:lumMod val="60000"/>
                        <a:lumOff val="40000"/>
                      </a:schemeClr>
                    </a:solidFill>
                  </a:tcPr>
                </a:tc>
                <a:tc hMerge="1">
                  <a:txBody>
                    <a:bodyPr/>
                    <a:lstStyle/>
                    <a:p>
                      <a:endParaRPr lang="en-GB"/>
                    </a:p>
                  </a:txBody>
                  <a:tcPr/>
                </a:tc>
                <a:tc hMerge="1">
                  <a:txBody>
                    <a:bodyPr/>
                    <a:lstStyle/>
                    <a:p>
                      <a:endParaRPr lang="en-GB"/>
                    </a:p>
                  </a:txBody>
                  <a:tcPr/>
                </a:tc>
                <a:tc hMerge="1">
                  <a:txBody>
                    <a:bodyPr/>
                    <a:lstStyle/>
                    <a:p>
                      <a:pPr algn="ctr">
                        <a:lnSpc>
                          <a:spcPct val="115000"/>
                        </a:lnSpc>
                        <a:spcAft>
                          <a:spcPts val="800"/>
                        </a:spcAft>
                        <a:buNone/>
                      </a:pPr>
                      <a:endParaRPr lang="en-GB" sz="12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lnB w="12700" cap="flat" cmpd="sng" algn="ctr">
                      <a:solidFill>
                        <a:schemeClr val="tx1"/>
                      </a:solidFill>
                      <a:prstDash val="solid"/>
                      <a:round/>
                      <a:headEnd type="none" w="med" len="med"/>
                      <a:tailEnd type="none" w="med" len="med"/>
                    </a:lnB>
                    <a:solidFill>
                      <a:schemeClr val="accent4">
                        <a:lumMod val="60000"/>
                        <a:lumOff val="40000"/>
                      </a:schemeClr>
                    </a:solidFill>
                  </a:tcPr>
                </a:tc>
                <a:extLst>
                  <a:ext uri="{0D108BD9-81ED-4DB2-BD59-A6C34878D82A}">
                    <a16:rowId xmlns:a16="http://schemas.microsoft.com/office/drawing/2014/main" val="2026650407"/>
                  </a:ext>
                </a:extLst>
              </a:tr>
              <a:tr h="231231">
                <a:tc gridSpan="2" vMerge="1">
                  <a:txBody>
                    <a:bodyPr/>
                    <a:lstStyle/>
                    <a:p>
                      <a:endParaRPr/>
                    </a:p>
                  </a:txBody>
                  <a:tcPr marL="68580" marR="68580" marT="0" marB="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hMerge="1" vMerge="1">
                  <a:txBody>
                    <a:bodyPr/>
                    <a:lstStyle/>
                    <a:p>
                      <a:pPr>
                        <a:lnSpc>
                          <a:spcPct val="115000"/>
                        </a:lnSpc>
                        <a:spcAft>
                          <a:spcPts val="800"/>
                        </a:spcAft>
                        <a:buNone/>
                      </a:pPr>
                      <a:endParaRPr lang="en-GB" sz="800" kern="100">
                        <a:solidFill>
                          <a:schemeClr val="tx1"/>
                        </a:solidFill>
                        <a:effectLst/>
                        <a:latin typeface="Aptos" panose="020B000402020202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≥28%</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 20–27%</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13-19%</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4: ≤12%</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3670819079"/>
                  </a:ext>
                </a:extLst>
              </a:tr>
              <a:tr h="204102">
                <a:tc rowSpan="4">
                  <a:txBody>
                    <a:bodyPr/>
                    <a:lstStyle/>
                    <a:p>
                      <a:pPr marL="0" algn="l" defTabSz="914400" rtl="0" eaLnBrk="1" latinLnBrk="0" hangingPunct="1">
                        <a:lnSpc>
                          <a:spcPct val="115000"/>
                        </a:lnSpc>
                        <a:spcAft>
                          <a:spcPts val="800"/>
                        </a:spcAft>
                        <a:buNone/>
                      </a:pPr>
                      <a:r>
                        <a:rPr lang="en-GB" sz="800" b="1" kern="100">
                          <a:solidFill>
                            <a:schemeClr val="tx1"/>
                          </a:solidFill>
                          <a:effectLst/>
                          <a:latin typeface="+mn-lt"/>
                          <a:ea typeface="+mn-ea"/>
                          <a:cs typeface="+mn-cs"/>
                        </a:rPr>
                        <a:t>Adult metric score</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60000"/>
                        <a:lumOff val="40000"/>
                      </a:schemeClr>
                    </a:solidFill>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1: ≥12%</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1</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2056584328"/>
                  </a:ext>
                </a:extLst>
              </a:tr>
              <a:tr h="215600">
                <a:tc vMerge="1">
                  <a:txBody>
                    <a:bodyPr/>
                    <a:lstStyle/>
                    <a:p>
                      <a:endParaRPr lang="en-GB"/>
                    </a:p>
                  </a:txBody>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2: 8–11%</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extLst>
                  <a:ext uri="{0D108BD9-81ED-4DB2-BD59-A6C34878D82A}">
                    <a16:rowId xmlns:a16="http://schemas.microsoft.com/office/drawing/2014/main" val="1221155029"/>
                  </a:ext>
                </a:extLst>
              </a:tr>
              <a:tr h="204102">
                <a:tc vMerge="1">
                  <a:txBody>
                    <a:bodyPr/>
                    <a:lstStyle/>
                    <a:p>
                      <a:endParaRPr lang="en-GB"/>
                    </a:p>
                  </a:txBody>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3: 4–7%</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2757411153"/>
                  </a:ext>
                </a:extLst>
              </a:tr>
              <a:tr h="124789">
                <a:tc vMerge="1">
                  <a:txBody>
                    <a:bodyPr/>
                    <a:lstStyle/>
                    <a:p>
                      <a:endParaRPr lang="en-GB"/>
                    </a:p>
                  </a:txBody>
                  <a:tcPr/>
                </a:tc>
                <a:tc>
                  <a:txBody>
                    <a:bodyPr/>
                    <a:lstStyle/>
                    <a:p>
                      <a:pPr>
                        <a:lnSpc>
                          <a:spcPct val="115000"/>
                        </a:lnSpc>
                        <a:spcAft>
                          <a:spcPts val="800"/>
                        </a:spcAft>
                        <a:buNone/>
                      </a:pPr>
                      <a:r>
                        <a:rPr lang="en-GB" sz="800" b="1" kern="100">
                          <a:solidFill>
                            <a:srgbClr val="000000"/>
                          </a:solidFill>
                          <a:effectLst/>
                          <a:latin typeface="Aptos" panose="020B0004020202020204" pitchFamily="34" charset="0"/>
                          <a:ea typeface="Aptos" panose="020B0004020202020204" pitchFamily="34" charset="0"/>
                          <a:cs typeface="Times New Roman" panose="02020603050405020304" pitchFamily="18" charset="0"/>
                        </a:rPr>
                        <a:t>4: ≤3%</a:t>
                      </a:r>
                      <a:endParaRPr lang="en-GB" sz="800" b="1"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20000"/>
                        <a:lumOff val="80000"/>
                      </a:schemeClr>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3</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tc>
                  <a:txBody>
                    <a:bodyPr/>
                    <a:lstStyle/>
                    <a:p>
                      <a:pPr>
                        <a:lnSpc>
                          <a:spcPct val="115000"/>
                        </a:lnSpc>
                        <a:spcAft>
                          <a:spcPts val="800"/>
                        </a:spcAft>
                        <a:buNone/>
                      </a:pPr>
                      <a:r>
                        <a:rPr lang="en-GB" sz="800" kern="100">
                          <a:solidFill>
                            <a:schemeClr val="tx1"/>
                          </a:solidFill>
                          <a:effectLst/>
                          <a:latin typeface="Aptos" panose="020B0004020202020204" pitchFamily="34" charset="0"/>
                          <a:ea typeface="Aptos" panose="020B0004020202020204" pitchFamily="34" charset="0"/>
                          <a:cs typeface="Times New Roman" panose="02020603050405020304" pitchFamily="18" charset="0"/>
                        </a:rPr>
                        <a:t>4</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C000"/>
                    </a:solidFill>
                  </a:tcPr>
                </a:tc>
                <a:extLst>
                  <a:ext uri="{0D108BD9-81ED-4DB2-BD59-A6C34878D82A}">
                    <a16:rowId xmlns:a16="http://schemas.microsoft.com/office/drawing/2014/main" val="1065331046"/>
                  </a:ext>
                </a:extLst>
              </a:tr>
            </a:tbl>
          </a:graphicData>
        </a:graphic>
      </p:graphicFrame>
    </p:spTree>
    <p:extLst>
      <p:ext uri="{BB962C8B-B14F-4D97-AF65-F5344CB8AC3E}">
        <p14:creationId xmlns:p14="http://schemas.microsoft.com/office/powerpoint/2010/main" val="3505749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10505-4B24-CC33-5D93-A35F7208869B}"/>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C5B0D373-A122-3E54-D34D-F27D792A285C}"/>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itle 6">
            <a:extLst>
              <a:ext uri="{FF2B5EF4-FFF2-40B4-BE49-F238E27FC236}">
                <a16:creationId xmlns:a16="http://schemas.microsoft.com/office/drawing/2014/main" id="{7218C44B-F8D1-A1F7-A799-B5352E2F193E}"/>
              </a:ext>
            </a:extLst>
          </p:cNvPr>
          <p:cNvSpPr>
            <a:spLocks noGrp="1"/>
          </p:cNvSpPr>
          <p:nvPr>
            <p:ph type="title"/>
          </p:nvPr>
        </p:nvSpPr>
        <p:spPr>
          <a:xfrm>
            <a:off x="432000" y="432000"/>
            <a:ext cx="11848900" cy="865186"/>
          </a:xfrm>
        </p:spPr>
        <p:txBody>
          <a:bodyPr>
            <a:normAutofit/>
          </a:bodyPr>
          <a:lstStyle/>
          <a:p>
            <a:r>
              <a:rPr lang="en-GB" sz="3000">
                <a:solidFill>
                  <a:srgbClr val="000000"/>
                </a:solidFill>
                <a:ea typeface="Aptos" panose="020B0004020202020204" pitchFamily="34" charset="0"/>
                <a:cs typeface="Aptos" panose="020B0004020202020204" pitchFamily="34" charset="0"/>
              </a:rPr>
              <a:t>Mean length of stay for adult acute mental health and PICU patients</a:t>
            </a:r>
            <a:endParaRPr lang="en-GB" sz="3000">
              <a:ea typeface="Aptos" panose="020B0004020202020204" pitchFamily="34" charset="0"/>
              <a:cs typeface="Aptos" panose="020B0004020202020204" pitchFamily="34" charset="0"/>
            </a:endParaRPr>
          </a:p>
        </p:txBody>
      </p:sp>
      <p:graphicFrame>
        <p:nvGraphicFramePr>
          <p:cNvPr id="4" name="Content Placeholder 1">
            <a:extLst>
              <a:ext uri="{FF2B5EF4-FFF2-40B4-BE49-F238E27FC236}">
                <a16:creationId xmlns:a16="http://schemas.microsoft.com/office/drawing/2014/main" id="{8BF7AD23-3F66-242D-5162-8D9036957368}"/>
              </a:ext>
            </a:extLst>
          </p:cNvPr>
          <p:cNvGraphicFramePr>
            <a:graphicFrameLocks noGrp="1"/>
          </p:cNvGraphicFramePr>
          <p:nvPr>
            <p:ph idx="1"/>
            <p:extLst>
              <p:ext uri="{D42A27DB-BD31-4B8C-83A1-F6EECF244321}">
                <p14:modId xmlns:p14="http://schemas.microsoft.com/office/powerpoint/2010/main" val="225887792"/>
              </p:ext>
            </p:extLst>
          </p:nvPr>
        </p:nvGraphicFramePr>
        <p:xfrm>
          <a:off x="605838" y="2224684"/>
          <a:ext cx="10980323" cy="4480093"/>
        </p:xfrm>
        <a:graphic>
          <a:graphicData uri="http://schemas.openxmlformats.org/drawingml/2006/table">
            <a:tbl>
              <a:tblPr firstRow="1" firstCol="1" bandRow="1">
                <a:tableStyleId>{2D5ABB26-0587-4C30-8999-92F81FD0307C}</a:tableStyleId>
              </a:tblPr>
              <a:tblGrid>
                <a:gridCol w="2679895">
                  <a:extLst>
                    <a:ext uri="{9D8B030D-6E8A-4147-A177-3AD203B41FA5}">
                      <a16:colId xmlns:a16="http://schemas.microsoft.com/office/drawing/2014/main" val="2347316372"/>
                    </a:ext>
                  </a:extLst>
                </a:gridCol>
                <a:gridCol w="8300428">
                  <a:extLst>
                    <a:ext uri="{9D8B030D-6E8A-4147-A177-3AD203B41FA5}">
                      <a16:colId xmlns:a16="http://schemas.microsoft.com/office/drawing/2014/main" val="555863811"/>
                    </a:ext>
                  </a:extLst>
                </a:gridCol>
              </a:tblGrid>
              <a:tr h="150958">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252494">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Mean length of stay for adult acute mental health and PICU patients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252494">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252494">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Quarterly: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18326">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1800"/>
                        </a:lnSpc>
                        <a:spcAft>
                          <a:spcPts val="1400"/>
                        </a:spcAft>
                        <a:buNone/>
                      </a:pPr>
                      <a:r>
                        <a:rPr lang="en-GB" sz="1200" b="0" i="0" u="none" strike="noStrike" noProof="0" dirty="0">
                          <a:solidFill>
                            <a:srgbClr val="000000"/>
                          </a:solidFill>
                          <a:effectLst/>
                          <a:hlinkClick r:id="rId2"/>
                        </a:rPr>
                        <a:t>MH - Inpatient - iDWFlow - Power BI</a:t>
                      </a:r>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935741189"/>
                  </a:ext>
                </a:extLst>
              </a:tr>
              <a:tr h="318326">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j-lt"/>
                          <a:ea typeface="+mn-ea"/>
                          <a:cs typeface="+mn-cs"/>
                        </a:rPr>
                        <a:t>Published measure MHS156e from the monthly MHSDS statistics publication.  </a:t>
                      </a:r>
                      <a:r>
                        <a:rPr lang="en-GB" sz="1200" u="sng" kern="1200" dirty="0">
                          <a:solidFill>
                            <a:schemeClr val="tx1"/>
                          </a:solidFill>
                          <a:effectLst/>
                          <a:latin typeface="+mj-lt"/>
                          <a:ea typeface="+mn-ea"/>
                          <a:cs typeface="+mn-cs"/>
                          <a:hlinkClick r:id="rId3"/>
                        </a:rPr>
                        <a:t>Mental Health Services Monthly Statistics - NHS England Digital</a:t>
                      </a:r>
                      <a:r>
                        <a:rPr lang="en-GB" sz="1200" kern="1200">
                          <a:solidFill>
                            <a:schemeClr val="tx1"/>
                          </a:solidFill>
                          <a:effectLst/>
                          <a:latin typeface="+mj-lt"/>
                          <a:ea typeface="+mn-ea"/>
                          <a:cs typeface="+mn-cs"/>
                        </a:rPr>
                        <a:t>.</a:t>
                      </a:r>
                      <a:endParaRPr lang="en-GB" sz="12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820432">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a:solidFill>
                            <a:schemeClr val="tx1"/>
                          </a:solidFill>
                          <a:effectLst/>
                          <a:latin typeface="+mn-lt"/>
                          <a:ea typeface="+mn-ea"/>
                          <a:cs typeface="+mn-cs"/>
                        </a:rPr>
                        <a:t>Numerator (MHS156c)</a:t>
                      </a:r>
                      <a:r>
                        <a:rPr lang="en-GB" sz="1200" kern="1200">
                          <a:solidFill>
                            <a:schemeClr val="tx1"/>
                          </a:solidFill>
                          <a:effectLst/>
                          <a:latin typeface="+mn-lt"/>
                          <a:ea typeface="+mn-ea"/>
                          <a:cs typeface="+mn-cs"/>
                        </a:rPr>
                        <a:t>: Total bed days for adults (aged 18 and over) discharged from adult acute MH and PICU bed types.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Denominator (MHS156d)</a:t>
                      </a:r>
                      <a:r>
                        <a:rPr lang="en-GB" sz="1200" kern="1200">
                          <a:solidFill>
                            <a:schemeClr val="tx1"/>
                          </a:solidFill>
                          <a:effectLst/>
                          <a:latin typeface="+mn-lt"/>
                          <a:ea typeface="+mn-ea"/>
                          <a:cs typeface="+mn-cs"/>
                        </a:rPr>
                        <a:t>: Count of discharged hospital spells (aged 18 and over) from adult acute MH and PICU bed types in the reporting period.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Calculation (MHS156e)</a:t>
                      </a:r>
                      <a:r>
                        <a:rPr lang="en-GB" sz="1200" kern="1200">
                          <a:solidFill>
                            <a:schemeClr val="tx1"/>
                          </a:solidFill>
                          <a:effectLst/>
                          <a:latin typeface="+mn-lt"/>
                          <a:ea typeface="+mn-ea"/>
                          <a:cs typeface="+mn-cs"/>
                        </a:rPr>
                        <a:t>: Numerator divided by denominator, expressed as a mean. </a:t>
                      </a:r>
                      <a:endParaRPr lang="en-GB" sz="1200" kern="120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245020">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820432">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mean length of stay (days). Lower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≤40</a:t>
                      </a:r>
                      <a:br>
                        <a:rPr lang="en-GB" sz="1200" b="1" kern="1200" dirty="0">
                          <a:solidFill>
                            <a:srgbClr val="00B0F0"/>
                          </a:solidFill>
                          <a:effectLst/>
                          <a:latin typeface="+mn-lt"/>
                          <a:ea typeface="+mn-ea"/>
                          <a:cs typeface="+mn-cs"/>
                        </a:rPr>
                      </a:br>
                      <a:r>
                        <a:rPr lang="en-GB" sz="1200" b="1" kern="1200" dirty="0">
                          <a:solidFill>
                            <a:srgbClr val="92D050"/>
                          </a:solidFill>
                          <a:effectLst/>
                          <a:latin typeface="+mn-lt"/>
                          <a:ea typeface="+mn-ea"/>
                          <a:cs typeface="+mn-cs"/>
                        </a:rPr>
                        <a:t>Score 2: 41–49</a:t>
                      </a:r>
                      <a:br>
                        <a:rPr lang="en-GB" sz="1200" b="1" kern="1200" dirty="0">
                          <a:solidFill>
                            <a:srgbClr val="00B0F0"/>
                          </a:solidFill>
                          <a:effectLst/>
                          <a:latin typeface="+mn-lt"/>
                          <a:ea typeface="+mn-ea"/>
                          <a:cs typeface="+mn-cs"/>
                        </a:rPr>
                      </a:br>
                      <a:r>
                        <a:rPr lang="en-GB" sz="1200" b="1" kern="1200" dirty="0">
                          <a:solidFill>
                            <a:srgbClr val="F2DB00"/>
                          </a:solidFill>
                          <a:effectLst/>
                          <a:latin typeface="+mn-lt"/>
                          <a:ea typeface="+mn-ea"/>
                          <a:cs typeface="+mn-cs"/>
                        </a:rPr>
                        <a:t>Score 3: 50–70</a:t>
                      </a:r>
                      <a:br>
                        <a:rPr lang="en-GB" sz="1200" b="1" kern="1200" dirty="0">
                          <a:solidFill>
                            <a:srgbClr val="00B0F0"/>
                          </a:solidFill>
                          <a:effectLst/>
                          <a:latin typeface="+mn-lt"/>
                          <a:ea typeface="+mn-ea"/>
                          <a:cs typeface="+mn-cs"/>
                        </a:rPr>
                      </a:br>
                      <a:r>
                        <a:rPr lang="en-GB" sz="1200" b="1" kern="1200" dirty="0">
                          <a:solidFill>
                            <a:srgbClr val="FFC000"/>
                          </a:solidFill>
                          <a:effectLst/>
                          <a:latin typeface="+mn-lt"/>
                          <a:ea typeface="+mn-ea"/>
                          <a:cs typeface="+mn-cs"/>
                        </a:rPr>
                        <a:t>Score 4: ≥71</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5" name="TextBox 4">
            <a:extLst>
              <a:ext uri="{FF2B5EF4-FFF2-40B4-BE49-F238E27FC236}">
                <a16:creationId xmlns:a16="http://schemas.microsoft.com/office/drawing/2014/main" id="{76F6E70E-9260-312B-AE54-1E8E57984FB6}"/>
              </a:ext>
            </a:extLst>
          </p:cNvPr>
          <p:cNvSpPr txBox="1"/>
          <p:nvPr/>
        </p:nvSpPr>
        <p:spPr>
          <a:xfrm>
            <a:off x="432000" y="1297186"/>
            <a:ext cx="11760000" cy="830997"/>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solidFill>
                  <a:srgbClr val="000000"/>
                </a:solidFill>
                <a:latin typeface="Arial" panose="020B0604020202020204" pitchFamily="34" charset="0"/>
                <a:cs typeface="Times New Roman" panose="02020603050405020304" pitchFamily="18" charset="0"/>
              </a:rPr>
              <a:t>Monitoring the mean lengths of stay (as well as other contextual metrics), helps to highlight where people are getting stuck in hospital for a very long time, which can be indicative of an admission that is not therapeutic or purposeful, or where there are barriers to discharge that need addressing. To understand true length of stay, it is important to look at the full length of stay in hospital (which may include a number of consecutive ward stays), rather than the length of individual stays on a ward. </a:t>
            </a:r>
          </a:p>
        </p:txBody>
      </p:sp>
    </p:spTree>
    <p:extLst>
      <p:ext uri="{BB962C8B-B14F-4D97-AF65-F5344CB8AC3E}">
        <p14:creationId xmlns:p14="http://schemas.microsoft.com/office/powerpoint/2010/main" val="41266275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515B9A-BBE4-7C4A-EC70-0BFDC0B1418D}"/>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50E64521-105D-CF69-8029-C1C5A09C71C9}"/>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itle 6">
            <a:extLst>
              <a:ext uri="{FF2B5EF4-FFF2-40B4-BE49-F238E27FC236}">
                <a16:creationId xmlns:a16="http://schemas.microsoft.com/office/drawing/2014/main" id="{FB5C93BA-0FEC-8555-A2B6-5A460779D4C6}"/>
              </a:ext>
            </a:extLst>
          </p:cNvPr>
          <p:cNvSpPr>
            <a:spLocks noGrp="1"/>
          </p:cNvSpPr>
          <p:nvPr>
            <p:ph type="title"/>
          </p:nvPr>
        </p:nvSpPr>
        <p:spPr>
          <a:xfrm>
            <a:off x="432000" y="432000"/>
            <a:ext cx="11404154" cy="865186"/>
          </a:xfrm>
        </p:spPr>
        <p:txBody>
          <a:bodyPr>
            <a:normAutofit fontScale="90000"/>
          </a:bodyPr>
          <a:lstStyle/>
          <a:p>
            <a:r>
              <a:rPr lang="en-GB">
                <a:solidFill>
                  <a:srgbClr val="000000"/>
                </a:solidFill>
                <a:ea typeface="Aptos" panose="020B0004020202020204" pitchFamily="34" charset="0"/>
                <a:cs typeface="Aptos" panose="020B0004020202020204" pitchFamily="34" charset="0"/>
              </a:rPr>
              <a:t>Mean length of stay for older adult acute mental health patients</a:t>
            </a:r>
            <a:endParaRPr lang="en-GB" sz="3200">
              <a:ea typeface="Aptos" panose="020B0004020202020204" pitchFamily="34" charset="0"/>
              <a:cs typeface="Aptos" panose="020B0004020202020204" pitchFamily="34" charset="0"/>
            </a:endParaRPr>
          </a:p>
        </p:txBody>
      </p:sp>
      <p:graphicFrame>
        <p:nvGraphicFramePr>
          <p:cNvPr id="4" name="Content Placeholder 1">
            <a:extLst>
              <a:ext uri="{FF2B5EF4-FFF2-40B4-BE49-F238E27FC236}">
                <a16:creationId xmlns:a16="http://schemas.microsoft.com/office/drawing/2014/main" id="{638FB78F-5BC5-6E63-84C9-10D4D7D8B40F}"/>
              </a:ext>
            </a:extLst>
          </p:cNvPr>
          <p:cNvGraphicFramePr>
            <a:graphicFrameLocks noGrp="1"/>
          </p:cNvGraphicFramePr>
          <p:nvPr>
            <p:ph idx="1"/>
            <p:extLst>
              <p:ext uri="{D42A27DB-BD31-4B8C-83A1-F6EECF244321}">
                <p14:modId xmlns:p14="http://schemas.microsoft.com/office/powerpoint/2010/main" val="1132134759"/>
              </p:ext>
            </p:extLst>
          </p:nvPr>
        </p:nvGraphicFramePr>
        <p:xfrm>
          <a:off x="466261" y="2403193"/>
          <a:ext cx="11259477" cy="4228992"/>
        </p:xfrm>
        <a:graphic>
          <a:graphicData uri="http://schemas.openxmlformats.org/drawingml/2006/table">
            <a:tbl>
              <a:tblPr firstRow="1" firstCol="1" bandRow="1">
                <a:tableStyleId>{2D5ABB26-0587-4C30-8999-92F81FD0307C}</a:tableStyleId>
              </a:tblPr>
              <a:tblGrid>
                <a:gridCol w="2748025">
                  <a:extLst>
                    <a:ext uri="{9D8B030D-6E8A-4147-A177-3AD203B41FA5}">
                      <a16:colId xmlns:a16="http://schemas.microsoft.com/office/drawing/2014/main" val="2347316372"/>
                    </a:ext>
                  </a:extLst>
                </a:gridCol>
                <a:gridCol w="8511452">
                  <a:extLst>
                    <a:ext uri="{9D8B030D-6E8A-4147-A177-3AD203B41FA5}">
                      <a16:colId xmlns:a16="http://schemas.microsoft.com/office/drawing/2014/main" val="555863811"/>
                    </a:ext>
                  </a:extLst>
                </a:gridCol>
              </a:tblGrid>
              <a:tr h="196103">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Mean length of stay for older adult acute mental health patients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Quarterly: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196103">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1800"/>
                        </a:lnSpc>
                        <a:spcAft>
                          <a:spcPts val="1400"/>
                        </a:spcAft>
                        <a:buNone/>
                      </a:pPr>
                      <a:r>
                        <a:rPr lang="en-GB" sz="1200" b="0" i="0" u="none" strike="noStrike" noProof="0" dirty="0">
                          <a:solidFill>
                            <a:srgbClr val="000000"/>
                          </a:solidFill>
                          <a:effectLst/>
                          <a:hlinkClick r:id="rId2"/>
                        </a:rPr>
                        <a:t>MH - Inpatient - iDWFlow - Power BI</a:t>
                      </a:r>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18731525"/>
                  </a:ext>
                </a:extLst>
              </a:tr>
              <a:tr h="196103">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j-lt"/>
                          <a:ea typeface="+mn-ea"/>
                          <a:cs typeface="+mn-cs"/>
                        </a:rPr>
                        <a:t>Published measure MHS156h from the monthly MHSDS statistics publication.  </a:t>
                      </a:r>
                      <a:r>
                        <a:rPr lang="en-GB" sz="1200" u="sng" kern="1200" dirty="0">
                          <a:solidFill>
                            <a:schemeClr val="tx1"/>
                          </a:solidFill>
                          <a:effectLst/>
                          <a:latin typeface="+mj-lt"/>
                          <a:ea typeface="+mn-ea"/>
                          <a:cs typeface="+mn-cs"/>
                          <a:hlinkClick r:id="rId3"/>
                        </a:rPr>
                        <a:t>Mental Health Services Monthly Statistics - NHS England Digital</a:t>
                      </a:r>
                      <a:r>
                        <a:rPr lang="en-GB" sz="1200" kern="1200">
                          <a:solidFill>
                            <a:schemeClr val="tx1"/>
                          </a:solidFill>
                          <a:effectLst/>
                          <a:latin typeface="+mj-lt"/>
                          <a:ea typeface="+mn-ea"/>
                          <a:cs typeface="+mn-cs"/>
                        </a:rPr>
                        <a:t>.</a:t>
                      </a:r>
                      <a:endParaRPr lang="en-GB" sz="12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58263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a:solidFill>
                            <a:schemeClr val="tx1"/>
                          </a:solidFill>
                          <a:effectLst/>
                          <a:latin typeface="+mn-lt"/>
                          <a:ea typeface="+mn-ea"/>
                          <a:cs typeface="+mn-cs"/>
                        </a:rPr>
                        <a:t>Numerator (MHS156f)</a:t>
                      </a:r>
                      <a:r>
                        <a:rPr lang="en-GB" sz="1200" kern="1200">
                          <a:solidFill>
                            <a:schemeClr val="tx1"/>
                          </a:solidFill>
                          <a:effectLst/>
                          <a:latin typeface="+mn-lt"/>
                          <a:ea typeface="+mn-ea"/>
                          <a:cs typeface="+mn-cs"/>
                        </a:rPr>
                        <a:t>: Total bed days for adults (aged 18 and over) discharged from older adult acute MH bed types.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Denominator (MHS156g)</a:t>
                      </a:r>
                      <a:r>
                        <a:rPr lang="en-GB" sz="1200" kern="1200">
                          <a:solidFill>
                            <a:schemeClr val="tx1"/>
                          </a:solidFill>
                          <a:effectLst/>
                          <a:latin typeface="+mn-lt"/>
                          <a:ea typeface="+mn-ea"/>
                          <a:cs typeface="+mn-cs"/>
                        </a:rPr>
                        <a:t>: Count of discharged hospital spells (aged 18 and over) from older adult acute MH bed types in the reporting period.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Calculation (MHS156h)</a:t>
                      </a:r>
                      <a:r>
                        <a:rPr lang="en-GB" sz="1200" kern="1200">
                          <a:solidFill>
                            <a:schemeClr val="tx1"/>
                          </a:solidFill>
                          <a:effectLst/>
                          <a:latin typeface="+mn-lt"/>
                          <a:ea typeface="+mn-ea"/>
                          <a:cs typeface="+mn-cs"/>
                        </a:rPr>
                        <a:t>: Numerator divided by denominator, expressed as a mean. </a:t>
                      </a:r>
                      <a:endParaRPr lang="en-GB" sz="1200" kern="120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334660">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106579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mean length of stay (days). Lower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a:t>
                      </a:r>
                      <a:r>
                        <a:rPr lang="en-GB" sz="1200" kern="1200" dirty="0">
                          <a:solidFill>
                            <a:srgbClr val="00B0F0"/>
                          </a:solidFill>
                          <a:effectLst/>
                          <a:latin typeface="+mn-lt"/>
                          <a:ea typeface="+mn-ea"/>
                          <a:cs typeface="+mn-cs"/>
                        </a:rPr>
                        <a:t>: </a:t>
                      </a:r>
                      <a:r>
                        <a:rPr lang="en-GB" sz="1200" b="1" kern="1200" dirty="0">
                          <a:solidFill>
                            <a:srgbClr val="00B0F0"/>
                          </a:solidFill>
                          <a:effectLst/>
                          <a:latin typeface="+mn-lt"/>
                          <a:ea typeface="+mn-ea"/>
                          <a:cs typeface="+mn-cs"/>
                        </a:rPr>
                        <a:t>≤73</a:t>
                      </a:r>
                      <a:br>
                        <a:rPr lang="en-GB" sz="1200"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a:t>
                      </a:r>
                      <a:r>
                        <a:rPr lang="en-GB" sz="1200" kern="1200" dirty="0">
                          <a:solidFill>
                            <a:srgbClr val="92D050"/>
                          </a:solidFill>
                          <a:effectLst/>
                          <a:latin typeface="+mn-lt"/>
                          <a:ea typeface="+mn-ea"/>
                          <a:cs typeface="+mn-cs"/>
                        </a:rPr>
                        <a:t>: </a:t>
                      </a:r>
                      <a:r>
                        <a:rPr lang="en-GB" sz="1200" b="1" kern="1200" dirty="0">
                          <a:solidFill>
                            <a:srgbClr val="92D050"/>
                          </a:solidFill>
                          <a:effectLst/>
                          <a:latin typeface="+mn-lt"/>
                          <a:ea typeface="+mn-ea"/>
                          <a:cs typeface="+mn-cs"/>
                        </a:rPr>
                        <a:t>74–93</a:t>
                      </a:r>
                      <a:br>
                        <a:rPr lang="en-GB" sz="1200"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a:t>
                      </a:r>
                      <a:r>
                        <a:rPr lang="en-GB" sz="1200" kern="1200" dirty="0">
                          <a:solidFill>
                            <a:srgbClr val="F2DB00"/>
                          </a:solidFill>
                          <a:effectLst/>
                          <a:latin typeface="+mn-lt"/>
                          <a:ea typeface="+mn-ea"/>
                          <a:cs typeface="+mn-cs"/>
                        </a:rPr>
                        <a:t>: </a:t>
                      </a:r>
                      <a:r>
                        <a:rPr lang="en-GB" sz="1200" b="1" kern="1200" dirty="0">
                          <a:solidFill>
                            <a:srgbClr val="F2DB00"/>
                          </a:solidFill>
                          <a:effectLst/>
                          <a:latin typeface="+mn-lt"/>
                          <a:ea typeface="+mn-ea"/>
                          <a:cs typeface="+mn-cs"/>
                        </a:rPr>
                        <a:t>94–125</a:t>
                      </a:r>
                      <a:br>
                        <a:rPr lang="en-GB" sz="1200"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a:t>
                      </a:r>
                      <a:r>
                        <a:rPr lang="en-GB" sz="1200" kern="1200" dirty="0">
                          <a:solidFill>
                            <a:srgbClr val="FFC000"/>
                          </a:solidFill>
                          <a:effectLst/>
                          <a:latin typeface="+mn-lt"/>
                          <a:ea typeface="+mn-ea"/>
                          <a:cs typeface="+mn-cs"/>
                        </a:rPr>
                        <a:t>: </a:t>
                      </a:r>
                      <a:r>
                        <a:rPr lang="en-GB" sz="1200" b="1" kern="1200" dirty="0">
                          <a:solidFill>
                            <a:srgbClr val="FFC000"/>
                          </a:solidFill>
                          <a:effectLst/>
                          <a:latin typeface="+mn-lt"/>
                          <a:ea typeface="+mn-ea"/>
                          <a:cs typeface="+mn-cs"/>
                        </a:rPr>
                        <a:t>≥126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5" name="TextBox 4">
            <a:extLst>
              <a:ext uri="{FF2B5EF4-FFF2-40B4-BE49-F238E27FC236}">
                <a16:creationId xmlns:a16="http://schemas.microsoft.com/office/drawing/2014/main" id="{0C9FDCA2-7411-CB58-4316-DEDFD66633D7}"/>
              </a:ext>
            </a:extLst>
          </p:cNvPr>
          <p:cNvSpPr txBox="1"/>
          <p:nvPr/>
        </p:nvSpPr>
        <p:spPr>
          <a:xfrm>
            <a:off x="432000" y="1365340"/>
            <a:ext cx="11839248" cy="1200329"/>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solidFill>
                  <a:srgbClr val="000000"/>
                </a:solidFill>
                <a:latin typeface="Arial" panose="020B0604020202020204" pitchFamily="34" charset="0"/>
                <a:cs typeface="Times New Roman" panose="02020603050405020304" pitchFamily="18" charset="0"/>
              </a:rPr>
              <a:t>People’s experience of care, their outcomes and system capacity all benefit when people do not spend longer than necessary in restrictive inpatient environments. Monitoring and reducing (where clinically appropriate) the mean length of stay in older adult acute mental health beds helps identify long stays that may indicate</a:t>
            </a:r>
          </a:p>
          <a:p>
            <a:r>
              <a:rPr lang="en-GB" sz="1200">
                <a:solidFill>
                  <a:srgbClr val="000000"/>
                </a:solidFill>
                <a:latin typeface="Arial" panose="020B0604020202020204" pitchFamily="34" charset="0"/>
                <a:cs typeface="Times New Roman" panose="02020603050405020304" pitchFamily="18" charset="0"/>
              </a:rPr>
              <a:t>barriers to discharge, suboptimal therapeutic benefit, or gaps in community and intermediate care. To understand true length of stay, it is important to look at the full length of stay in hospital (which may include a number of consecutive ward stays), rather than the length of individual stays on a ward. </a:t>
            </a:r>
          </a:p>
          <a:p>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14570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3E941-6160-5524-C9AF-412A55442A50}"/>
            </a:ext>
          </a:extLst>
        </p:cNvPr>
        <p:cNvGrpSpPr/>
        <p:nvPr/>
      </p:nvGrpSpPr>
      <p:grpSpPr>
        <a:xfrm>
          <a:off x="0" y="0"/>
          <a:ext cx="0" cy="0"/>
          <a:chOff x="0" y="0"/>
          <a:chExt cx="0" cy="0"/>
        </a:xfrm>
      </p:grpSpPr>
      <p:sp>
        <p:nvSpPr>
          <p:cNvPr id="2" name="Rectangle 3">
            <a:extLst>
              <a:ext uri="{FF2B5EF4-FFF2-40B4-BE49-F238E27FC236}">
                <a16:creationId xmlns:a16="http://schemas.microsoft.com/office/drawing/2014/main" id="{4832E5FA-2FB3-489A-992C-01BFB9F76E59}"/>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3" name="Title 6">
            <a:extLst>
              <a:ext uri="{FF2B5EF4-FFF2-40B4-BE49-F238E27FC236}">
                <a16:creationId xmlns:a16="http://schemas.microsoft.com/office/drawing/2014/main" id="{943FD338-8A8A-2A3E-9F18-D9D57CAA96FE}"/>
              </a:ext>
            </a:extLst>
          </p:cNvPr>
          <p:cNvSpPr>
            <a:spLocks noGrp="1"/>
          </p:cNvSpPr>
          <p:nvPr>
            <p:ph type="title"/>
          </p:nvPr>
        </p:nvSpPr>
        <p:spPr>
          <a:xfrm>
            <a:off x="432000" y="432000"/>
            <a:ext cx="11404154" cy="865186"/>
          </a:xfrm>
        </p:spPr>
        <p:txBody>
          <a:bodyPr>
            <a:normAutofit fontScale="90000"/>
          </a:bodyPr>
          <a:lstStyle/>
          <a:p>
            <a:r>
              <a:rPr lang="en-GB">
                <a:solidFill>
                  <a:srgbClr val="000000"/>
                </a:solidFill>
                <a:ea typeface="Aptos" panose="020B0004020202020204" pitchFamily="34" charset="0"/>
                <a:cs typeface="Aptos" panose="020B0004020202020204" pitchFamily="34" charset="0"/>
              </a:rPr>
              <a:t>Percentage of NHS talking therapies patients completing a course of treatment and achieving reliable recovery</a:t>
            </a:r>
            <a:endParaRPr lang="en-GB" sz="3200">
              <a:ea typeface="Aptos" panose="020B0004020202020204" pitchFamily="34" charset="0"/>
              <a:cs typeface="Aptos" panose="020B0004020202020204" pitchFamily="34" charset="0"/>
            </a:endParaRPr>
          </a:p>
        </p:txBody>
      </p:sp>
      <p:graphicFrame>
        <p:nvGraphicFramePr>
          <p:cNvPr id="4" name="Content Placeholder 1">
            <a:extLst>
              <a:ext uri="{FF2B5EF4-FFF2-40B4-BE49-F238E27FC236}">
                <a16:creationId xmlns:a16="http://schemas.microsoft.com/office/drawing/2014/main" id="{75103101-0F48-A4B5-AD89-896555D1C593}"/>
              </a:ext>
            </a:extLst>
          </p:cNvPr>
          <p:cNvGraphicFramePr>
            <a:graphicFrameLocks noGrp="1"/>
          </p:cNvGraphicFramePr>
          <p:nvPr>
            <p:ph idx="1"/>
            <p:extLst>
              <p:ext uri="{D42A27DB-BD31-4B8C-83A1-F6EECF244321}">
                <p14:modId xmlns:p14="http://schemas.microsoft.com/office/powerpoint/2010/main" val="1191570477"/>
              </p:ext>
            </p:extLst>
          </p:nvPr>
        </p:nvGraphicFramePr>
        <p:xfrm>
          <a:off x="432000" y="2150170"/>
          <a:ext cx="11328000" cy="4457592"/>
        </p:xfrm>
        <a:graphic>
          <a:graphicData uri="http://schemas.openxmlformats.org/drawingml/2006/table">
            <a:tbl>
              <a:tblPr firstRow="1" firstCol="1" bandRow="1">
                <a:tableStyleId>{2D5ABB26-0587-4C30-8999-92F81FD0307C}</a:tableStyleId>
              </a:tblPr>
              <a:tblGrid>
                <a:gridCol w="2764748">
                  <a:extLst>
                    <a:ext uri="{9D8B030D-6E8A-4147-A177-3AD203B41FA5}">
                      <a16:colId xmlns:a16="http://schemas.microsoft.com/office/drawing/2014/main" val="2347316372"/>
                    </a:ext>
                  </a:extLst>
                </a:gridCol>
                <a:gridCol w="8563252">
                  <a:extLst>
                    <a:ext uri="{9D8B030D-6E8A-4147-A177-3AD203B41FA5}">
                      <a16:colId xmlns:a16="http://schemas.microsoft.com/office/drawing/2014/main" val="555863811"/>
                    </a:ext>
                  </a:extLst>
                </a:gridCol>
              </a:tblGrid>
              <a:tr h="196103">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Percentage of NHS Talking Therapies patients completing a course of treatment and achieving reliable recovery. </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ICBs and 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196103">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marL="0" algn="l" defTabSz="914400" rtl="0" eaLnBrk="1" latinLnBrk="0" hangingPunct="1">
                        <a:lnSpc>
                          <a:spcPct val="115000"/>
                        </a:lnSpc>
                        <a:spcAft>
                          <a:spcPts val="8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Quarterly: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196103">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a:solidFill>
                            <a:srgbClr val="FF0000"/>
                          </a:solidFill>
                          <a:effectLst/>
                          <a:latin typeface="+mj-lt"/>
                          <a:ea typeface="Times New Roman" panose="02020603050405020304" pitchFamily="18" charset="0"/>
                          <a:cs typeface="Times New Roman"/>
                        </a:rPr>
                        <a:t>[sent by IAPT]</a:t>
                      </a:r>
                      <a:endParaRPr lang="en-GB" sz="1200" dirty="0">
                        <a:solidFill>
                          <a:srgbClr val="FF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7802595"/>
                  </a:ext>
                </a:extLst>
              </a:tr>
              <a:tr h="196103">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Published measure M195 from the monthly/quarterly NHS Talking Therapies statistics publication.  </a:t>
                      </a:r>
                      <a:r>
                        <a:rPr lang="en-GB" sz="1200" u="sng" kern="1200" dirty="0">
                          <a:solidFill>
                            <a:schemeClr val="tx1"/>
                          </a:solidFill>
                          <a:effectLst/>
                          <a:latin typeface="+mn-lt"/>
                          <a:ea typeface="+mn-ea"/>
                          <a:cs typeface="+mn-cs"/>
                          <a:hlinkClick r:id="rId2"/>
                        </a:rPr>
                        <a:t>NHS Talking Therapies Monthly Statistics Including Employment Advisors - NHS England Digital</a:t>
                      </a:r>
                      <a:endParaRPr lang="en-GB" sz="1200" dirty="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58263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dirty="0">
                          <a:solidFill>
                            <a:schemeClr val="tx1"/>
                          </a:solidFill>
                          <a:effectLst/>
                          <a:latin typeface="+mn-lt"/>
                          <a:ea typeface="+mn-ea"/>
                          <a:cs typeface="+mn-cs"/>
                        </a:rPr>
                        <a:t>Numerator (M193)</a:t>
                      </a:r>
                      <a:r>
                        <a:rPr lang="en-GB" sz="1200" kern="1200" dirty="0">
                          <a:solidFill>
                            <a:schemeClr val="tx1"/>
                          </a:solidFill>
                          <a:effectLst/>
                          <a:latin typeface="+mn-lt"/>
                          <a:ea typeface="+mn-ea"/>
                          <a:cs typeface="+mn-cs"/>
                        </a:rPr>
                        <a:t>: Of the denominator, referrals that have showed reliable recovery (service user moved to recovery and shown reliable improvement).  </a:t>
                      </a:r>
                      <a:br>
                        <a:rPr lang="en-GB" sz="1200" kern="1200" dirty="0">
                          <a:solidFill>
                            <a:srgbClr val="231F20"/>
                          </a:solidFill>
                          <a:effectLst/>
                          <a:latin typeface="+mn-lt"/>
                          <a:ea typeface="+mn-ea"/>
                          <a:cs typeface="+mn-cs"/>
                        </a:rPr>
                      </a:br>
                      <a:r>
                        <a:rPr lang="en-GB" sz="1200" b="1" kern="1200" dirty="0">
                          <a:solidFill>
                            <a:schemeClr val="tx1"/>
                          </a:solidFill>
                          <a:effectLst/>
                          <a:latin typeface="+mn-lt"/>
                          <a:ea typeface="+mn-ea"/>
                          <a:cs typeface="+mn-cs"/>
                        </a:rPr>
                        <a:t>Denominator (M076-M179)</a:t>
                      </a:r>
                      <a:r>
                        <a:rPr lang="en-GB" sz="1200" kern="1200" dirty="0">
                          <a:solidFill>
                            <a:schemeClr val="tx1"/>
                          </a:solidFill>
                          <a:effectLst/>
                          <a:latin typeface="+mn-lt"/>
                          <a:ea typeface="+mn-ea"/>
                          <a:cs typeface="+mn-cs"/>
                        </a:rPr>
                        <a:t>: Count of referrals finishing a course of treatment minus those finishing a course of treatment who were not at ‘</a:t>
                      </a:r>
                      <a:r>
                        <a:rPr lang="en-GB" sz="1200" kern="1200" dirty="0" err="1">
                          <a:solidFill>
                            <a:schemeClr val="tx1"/>
                          </a:solidFill>
                          <a:effectLst/>
                          <a:latin typeface="+mn-lt"/>
                          <a:ea typeface="+mn-ea"/>
                          <a:cs typeface="+mn-cs"/>
                        </a:rPr>
                        <a:t>caseness</a:t>
                      </a:r>
                      <a:r>
                        <a:rPr lang="en-GB" sz="1200" kern="1200" dirty="0">
                          <a:solidFill>
                            <a:schemeClr val="tx1"/>
                          </a:solidFill>
                          <a:effectLst/>
                          <a:latin typeface="+mn-lt"/>
                          <a:ea typeface="+mn-ea"/>
                          <a:cs typeface="+mn-cs"/>
                        </a:rPr>
                        <a:t>’ at initial assessment.  </a:t>
                      </a:r>
                      <a:br>
                        <a:rPr lang="en-GB" sz="1200" kern="1200" dirty="0">
                          <a:solidFill>
                            <a:srgbClr val="231F20"/>
                          </a:solidFill>
                          <a:effectLst/>
                          <a:latin typeface="+mn-lt"/>
                          <a:ea typeface="+mn-ea"/>
                          <a:cs typeface="+mn-cs"/>
                        </a:rPr>
                      </a:br>
                      <a:r>
                        <a:rPr lang="en-GB" sz="1200" b="1" kern="1200" dirty="0">
                          <a:solidFill>
                            <a:schemeClr val="tx1"/>
                          </a:solidFill>
                          <a:effectLst/>
                          <a:latin typeface="+mn-lt"/>
                          <a:ea typeface="+mn-ea"/>
                          <a:cs typeface="+mn-cs"/>
                        </a:rPr>
                        <a:t>Calculation (M195)</a:t>
                      </a:r>
                      <a:r>
                        <a:rPr lang="en-GB" sz="1200" kern="1200" dirty="0">
                          <a:solidFill>
                            <a:schemeClr val="tx1"/>
                          </a:solidFill>
                          <a:effectLst/>
                          <a:latin typeface="+mn-lt"/>
                          <a:ea typeface="+mn-ea"/>
                          <a:cs typeface="+mn-cs"/>
                        </a:rPr>
                        <a:t>: Numerator as percentage of denominator</a:t>
                      </a:r>
                      <a:endParaRPr lang="en-GB" sz="1200" kern="1200" dirty="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334660">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1065791">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the reliable recovery rate. Higher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≥52%</a:t>
                      </a:r>
                      <a:br>
                        <a:rPr lang="en-GB" sz="1200" b="1"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 50-51</a:t>
                      </a:r>
                      <a:br>
                        <a:rPr lang="en-GB" sz="1200" b="1"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 47–49</a:t>
                      </a:r>
                      <a:br>
                        <a:rPr lang="en-GB" sz="1200" b="1"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 ≤46%</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5" name="TextBox 4">
            <a:extLst>
              <a:ext uri="{FF2B5EF4-FFF2-40B4-BE49-F238E27FC236}">
                <a16:creationId xmlns:a16="http://schemas.microsoft.com/office/drawing/2014/main" id="{24EF4445-3D52-A2BD-268B-B06EE0C54454}"/>
              </a:ext>
            </a:extLst>
          </p:cNvPr>
          <p:cNvSpPr txBox="1"/>
          <p:nvPr/>
        </p:nvSpPr>
        <p:spPr>
          <a:xfrm>
            <a:off x="432000" y="1365340"/>
            <a:ext cx="11404154" cy="1569660"/>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latin typeface="+mj-lt"/>
              </a:rPr>
              <a:t>This indicator measures the proportion of NHS Talking Therapies patients who reliably recover, supporting quality improvement and consistent delivery of effective evidence-based treatment for anxiety and depression.</a:t>
            </a:r>
            <a:endParaRPr lang="en-GB" sz="1200">
              <a:solidFill>
                <a:srgbClr val="000000"/>
              </a:solidFill>
              <a:latin typeface="+mj-lt"/>
              <a:cs typeface="Arial" panose="020B0604020202020204" pitchFamily="34" charset="0"/>
            </a:endParaRPr>
          </a:p>
          <a:p>
            <a:endParaRPr lang="en-GB" sz="1200">
              <a:solidFill>
                <a:srgbClr val="000000"/>
              </a:solidFill>
              <a:highlight>
                <a:srgbClr val="FFFF00"/>
              </a:highlight>
              <a:latin typeface="Arial" panose="020B0604020202020204" pitchFamily="34" charset="0"/>
              <a:cs typeface="Arial" panose="020B0604020202020204" pitchFamily="34" charset="0"/>
            </a:endParaRPr>
          </a:p>
          <a:p>
            <a:endParaRPr lang="en-GB" sz="1200">
              <a:solidFill>
                <a:srgbClr val="000000"/>
              </a:solidFill>
              <a:highlight>
                <a:srgbClr val="FFFF00"/>
              </a:highlight>
              <a:latin typeface="Arial" panose="020B0604020202020204" pitchFamily="34" charset="0"/>
              <a:cs typeface="Arial" panose="020B0604020202020204" pitchFamily="34" charset="0"/>
            </a:endParaRPr>
          </a:p>
          <a:p>
            <a:endParaRPr lang="en-GB" sz="1200">
              <a:solidFill>
                <a:srgbClr val="000000"/>
              </a:solidFill>
              <a:highlight>
                <a:srgbClr val="FFFF00"/>
              </a:highlight>
              <a:latin typeface="Arial" panose="020B0604020202020204" pitchFamily="34" charset="0"/>
              <a:cs typeface="Arial" panose="020B0604020202020204" pitchFamily="34" charset="0"/>
            </a:endParaRPr>
          </a:p>
          <a:p>
            <a:endParaRPr lang="en-GB" sz="1200">
              <a:solidFill>
                <a:srgbClr val="000000"/>
              </a:solidFill>
              <a:highlight>
                <a:srgbClr val="FFFF00"/>
              </a:highlight>
              <a:latin typeface="Arial" panose="020B0604020202020204" pitchFamily="34" charset="0"/>
              <a:cs typeface="Arial" panose="020B0604020202020204" pitchFamily="34" charset="0"/>
            </a:endParaRPr>
          </a:p>
          <a:p>
            <a:endParaRPr lang="en-GB" sz="1200">
              <a:solidFill>
                <a:srgbClr val="000000"/>
              </a:solidFill>
              <a:highlight>
                <a:srgbClr val="FFFF00"/>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80948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59A53D-E6B6-DD2F-B86B-45C73C2B77C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E55D5313-037A-4B2C-A83A-AC4D506C36B4}"/>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F59DD2A7-F81E-D99A-F90E-03963E5D1B45}"/>
              </a:ext>
            </a:extLst>
          </p:cNvPr>
          <p:cNvSpPr>
            <a:spLocks noGrp="1"/>
          </p:cNvSpPr>
          <p:nvPr>
            <p:ph type="title"/>
          </p:nvPr>
        </p:nvSpPr>
        <p:spPr>
          <a:xfrm>
            <a:off x="432000" y="432000"/>
            <a:ext cx="11404154" cy="865186"/>
          </a:xfrm>
        </p:spPr>
        <p:txBody>
          <a:bodyPr>
            <a:normAutofit/>
          </a:bodyPr>
          <a:lstStyle/>
          <a:p>
            <a:r>
              <a:rPr lang="en-GB" sz="3000">
                <a:solidFill>
                  <a:srgbClr val="000000"/>
                </a:solidFill>
              </a:rPr>
              <a:t>Adult acute and rehabilitation mental health, learning disability and autism discharges followed up within 72 hours.</a:t>
            </a:r>
            <a:endParaRPr lang="en-GB" sz="3000">
              <a:solidFill>
                <a:srgbClr val="000000"/>
              </a:solidFill>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627A3A6A-F3BB-B46D-91D5-4394DB7C1A0D}"/>
              </a:ext>
            </a:extLst>
          </p:cNvPr>
          <p:cNvGraphicFramePr>
            <a:graphicFrameLocks noGrp="1"/>
          </p:cNvGraphicFramePr>
          <p:nvPr>
            <p:ph idx="1"/>
            <p:extLst>
              <p:ext uri="{D42A27DB-BD31-4B8C-83A1-F6EECF244321}">
                <p14:modId xmlns:p14="http://schemas.microsoft.com/office/powerpoint/2010/main" val="2550594293"/>
              </p:ext>
            </p:extLst>
          </p:nvPr>
        </p:nvGraphicFramePr>
        <p:xfrm>
          <a:off x="383577" y="2142033"/>
          <a:ext cx="11404154" cy="4347744"/>
        </p:xfrm>
        <a:graphic>
          <a:graphicData uri="http://schemas.openxmlformats.org/drawingml/2006/table">
            <a:tbl>
              <a:tblPr firstRow="1" firstCol="1" bandRow="1">
                <a:tableStyleId>{2D5ABB26-0587-4C30-8999-92F81FD0307C}</a:tableStyleId>
              </a:tblPr>
              <a:tblGrid>
                <a:gridCol w="2783335">
                  <a:extLst>
                    <a:ext uri="{9D8B030D-6E8A-4147-A177-3AD203B41FA5}">
                      <a16:colId xmlns:a16="http://schemas.microsoft.com/office/drawing/2014/main" val="2347316372"/>
                    </a:ext>
                  </a:extLst>
                </a:gridCol>
                <a:gridCol w="8620819">
                  <a:extLst>
                    <a:ext uri="{9D8B030D-6E8A-4147-A177-3AD203B41FA5}">
                      <a16:colId xmlns:a16="http://schemas.microsoft.com/office/drawing/2014/main" val="555863811"/>
                    </a:ext>
                  </a:extLst>
                </a:gridCol>
              </a:tblGrid>
              <a:tr h="10661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17831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a:solidFill>
                            <a:schemeClr val="tx1"/>
                          </a:solidFill>
                          <a:effectLst/>
                          <a:latin typeface="+mn-lt"/>
                          <a:ea typeface="+mn-ea"/>
                          <a:cs typeface="+mn-cs"/>
                        </a:rPr>
                        <a:t>Adult acute and rehabilitation mental health, learning disability and autism discharges followed up within 72 hours.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17831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200">
                          <a:solidFill>
                            <a:schemeClr val="tx1"/>
                          </a:solidFill>
                          <a:effectLst/>
                          <a:latin typeface="+mn-lt"/>
                          <a:ea typeface="+mn-ea"/>
                          <a:cs typeface="+mn-cs"/>
                        </a:rPr>
                        <a:t>Mental health trusts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178319">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200">
                          <a:solidFill>
                            <a:schemeClr val="tx1"/>
                          </a:solidFill>
                          <a:effectLst/>
                          <a:latin typeface="+mn-lt"/>
                          <a:ea typeface="+mn-ea"/>
                          <a:cs typeface="+mn-cs"/>
                        </a:rPr>
                        <a:t>Quarterly -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224812">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ts val="1800"/>
                        </a:lnSpc>
                        <a:spcAft>
                          <a:spcPts val="1400"/>
                        </a:spcAft>
                        <a:buNone/>
                      </a:pPr>
                      <a:r>
                        <a:rPr lang="en-GB" sz="1200" b="0" i="0" u="none" strike="noStrike" noProof="0" dirty="0">
                          <a:solidFill>
                            <a:srgbClr val="000000"/>
                          </a:solidFill>
                          <a:effectLst/>
                          <a:hlinkClick r:id="rId2"/>
                        </a:rPr>
                        <a:t>InPatient - iDW Quality - Power BI</a:t>
                      </a:r>
                      <a:endParaRPr lang="en-US"/>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756066732"/>
                  </a:ext>
                </a:extLst>
              </a:tr>
              <a:tr h="224812">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Published measure MHS80 from the monthly MHSDS statistics publication.  </a:t>
                      </a:r>
                      <a:r>
                        <a:rPr lang="en-GB" sz="1200" u="sng" kern="1200" dirty="0">
                          <a:solidFill>
                            <a:schemeClr val="tx1"/>
                          </a:solidFill>
                          <a:effectLst/>
                          <a:latin typeface="+mn-lt"/>
                          <a:ea typeface="+mn-ea"/>
                          <a:cs typeface="+mn-cs"/>
                          <a:hlinkClick r:id="rId3"/>
                        </a:rPr>
                        <a:t>Mental Health Services Monthly Statistics - NHS England Digital</a:t>
                      </a:r>
                      <a:r>
                        <a:rPr lang="en-GB" sz="1200" kern="1200">
                          <a:solidFill>
                            <a:schemeClr val="tx1"/>
                          </a:solidFill>
                          <a:effectLst/>
                          <a:latin typeface="+mn-lt"/>
                          <a:ea typeface="+mn-ea"/>
                          <a:cs typeface="+mn-cs"/>
                        </a:rPr>
                        <a:t>.</a:t>
                      </a:r>
                      <a:endParaRPr lang="en-GB" sz="1200">
                        <a:solidFill>
                          <a:srgbClr val="000000"/>
                        </a:solidFill>
                        <a:effectLst/>
                        <a:latin typeface="+mj-lt"/>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461214">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a:solidFill>
                            <a:schemeClr val="tx1"/>
                          </a:solidFill>
                          <a:effectLst/>
                          <a:latin typeface="+mn-lt"/>
                          <a:ea typeface="+mn-ea"/>
                          <a:cs typeface="+mn-cs"/>
                        </a:rPr>
                        <a:t>Numerator (MHS79): </a:t>
                      </a:r>
                      <a:r>
                        <a:rPr lang="en-GB" sz="1200" kern="1200">
                          <a:solidFill>
                            <a:schemeClr val="tx1"/>
                          </a:solidFill>
                          <a:effectLst/>
                          <a:latin typeface="+mn-lt"/>
                          <a:ea typeface="+mn-ea"/>
                          <a:cs typeface="+mn-cs"/>
                        </a:rPr>
                        <a:t>Of the denominator, people receiving a follow-up with the responsible provider within 72 hours of the discharge date.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Denominator (MHS78): </a:t>
                      </a:r>
                      <a:r>
                        <a:rPr lang="en-GB" sz="1200" kern="1200">
                          <a:solidFill>
                            <a:schemeClr val="tx1"/>
                          </a:solidFill>
                          <a:effectLst/>
                          <a:latin typeface="+mn-lt"/>
                          <a:ea typeface="+mn-ea"/>
                          <a:cs typeface="+mn-cs"/>
                        </a:rPr>
                        <a:t>Count of adult mental health hospital spells with a discharge date in the period.  </a:t>
                      </a:r>
                      <a:br>
                        <a:rPr lang="en-GB" sz="1200" kern="1200" dirty="0">
                          <a:solidFill>
                            <a:srgbClr val="231F20"/>
                          </a:solidFill>
                          <a:effectLst/>
                          <a:latin typeface="+mn-lt"/>
                          <a:ea typeface="+mn-ea"/>
                          <a:cs typeface="+mn-cs"/>
                        </a:rPr>
                      </a:br>
                      <a:r>
                        <a:rPr lang="en-GB" sz="1200" b="1" kern="1200">
                          <a:solidFill>
                            <a:schemeClr val="tx1"/>
                          </a:solidFill>
                          <a:effectLst/>
                          <a:latin typeface="+mn-lt"/>
                          <a:ea typeface="+mn-ea"/>
                          <a:cs typeface="+mn-cs"/>
                        </a:rPr>
                        <a:t>Calculation (MHS80): </a:t>
                      </a:r>
                      <a:r>
                        <a:rPr lang="en-GB" sz="1200" kern="1200">
                          <a:solidFill>
                            <a:schemeClr val="tx1"/>
                          </a:solidFill>
                          <a:effectLst/>
                          <a:latin typeface="+mn-lt"/>
                          <a:ea typeface="+mn-ea"/>
                          <a:cs typeface="+mn-cs"/>
                        </a:rPr>
                        <a:t>Numerator as percentage of denominator</a:t>
                      </a:r>
                      <a:endParaRPr lang="en-GB" sz="1200" kern="120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173041">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Higher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697615">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the percentage of discharges followed up within 72 hours. Higher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≥80%</a:t>
                      </a:r>
                      <a:br>
                        <a:rPr lang="en-GB" sz="1200" b="1"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 71-79</a:t>
                      </a:r>
                      <a:br>
                        <a:rPr lang="en-GB" sz="1200" b="1"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 63–70</a:t>
                      </a:r>
                      <a:br>
                        <a:rPr lang="en-GB" sz="1200" b="1"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 ≤62%</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5B980358-F1C0-B649-914B-524B77D294F7}"/>
              </a:ext>
            </a:extLst>
          </p:cNvPr>
          <p:cNvSpPr txBox="1"/>
          <p:nvPr/>
        </p:nvSpPr>
        <p:spPr>
          <a:xfrm>
            <a:off x="335154" y="1321137"/>
            <a:ext cx="11501000" cy="646331"/>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t>Timely follow-up after discharge is a key component of safe, high-quality care and supports recovery, continuity and risk management. A 72-hour follow-up standard has been included in the NHS Standard Contract since 1 April 2020, with a target of at least 80% of patients followed up in this timeframe</a:t>
            </a:r>
          </a:p>
        </p:txBody>
      </p:sp>
    </p:spTree>
    <p:extLst>
      <p:ext uri="{BB962C8B-B14F-4D97-AF65-F5344CB8AC3E}">
        <p14:creationId xmlns:p14="http://schemas.microsoft.com/office/powerpoint/2010/main" val="1582633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CBBBFA-819B-1312-D168-4ADD04CF557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7176B9A-07E6-9157-9906-0FD5B7795805}"/>
              </a:ext>
            </a:extLst>
          </p:cNvPr>
          <p:cNvSpPr>
            <a:spLocks noChangeArrowheads="1"/>
          </p:cNvSpPr>
          <p:nvPr/>
        </p:nvSpPr>
        <p:spPr bwMode="auto">
          <a:xfrm>
            <a:off x="432000" y="1471751"/>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5" name="Title 6">
            <a:extLst>
              <a:ext uri="{FF2B5EF4-FFF2-40B4-BE49-F238E27FC236}">
                <a16:creationId xmlns:a16="http://schemas.microsoft.com/office/drawing/2014/main" id="{DD97467E-853E-5FC2-8EC7-578E5BF84342}"/>
              </a:ext>
            </a:extLst>
          </p:cNvPr>
          <p:cNvSpPr>
            <a:spLocks noGrp="1"/>
          </p:cNvSpPr>
          <p:nvPr>
            <p:ph type="title"/>
          </p:nvPr>
        </p:nvSpPr>
        <p:spPr>
          <a:xfrm>
            <a:off x="432000" y="432000"/>
            <a:ext cx="11760000" cy="865186"/>
          </a:xfrm>
        </p:spPr>
        <p:txBody>
          <a:bodyPr>
            <a:normAutofit/>
          </a:bodyPr>
          <a:lstStyle/>
          <a:p>
            <a:r>
              <a:rPr lang="en-GB" sz="3000">
                <a:solidFill>
                  <a:srgbClr val="000000"/>
                </a:solidFill>
              </a:rPr>
              <a:t>The percentage of discharges from adult acute mental health beds which were readmitted within 14 days of discharge.</a:t>
            </a:r>
            <a:endParaRPr lang="en-GB" sz="3000">
              <a:solidFill>
                <a:srgbClr val="000000"/>
              </a:solidFill>
              <a:ea typeface="Aptos" panose="020B0004020202020204" pitchFamily="34" charset="0"/>
              <a:cs typeface="Aptos" panose="020B0004020202020204" pitchFamily="34" charset="0"/>
            </a:endParaRPr>
          </a:p>
        </p:txBody>
      </p:sp>
      <p:graphicFrame>
        <p:nvGraphicFramePr>
          <p:cNvPr id="6" name="Content Placeholder 1">
            <a:extLst>
              <a:ext uri="{FF2B5EF4-FFF2-40B4-BE49-F238E27FC236}">
                <a16:creationId xmlns:a16="http://schemas.microsoft.com/office/drawing/2014/main" id="{AA8A688A-6461-AC35-4621-40146BE0A820}"/>
              </a:ext>
            </a:extLst>
          </p:cNvPr>
          <p:cNvGraphicFramePr>
            <a:graphicFrameLocks noGrp="1"/>
          </p:cNvGraphicFramePr>
          <p:nvPr>
            <p:ph idx="1"/>
            <p:extLst>
              <p:ext uri="{D42A27DB-BD31-4B8C-83A1-F6EECF244321}">
                <p14:modId xmlns:p14="http://schemas.microsoft.com/office/powerpoint/2010/main" val="3458471937"/>
              </p:ext>
            </p:extLst>
          </p:nvPr>
        </p:nvGraphicFramePr>
        <p:xfrm>
          <a:off x="310586" y="2194888"/>
          <a:ext cx="11576614" cy="4587033"/>
        </p:xfrm>
        <a:graphic>
          <a:graphicData uri="http://schemas.openxmlformats.org/drawingml/2006/table">
            <a:tbl>
              <a:tblPr firstRow="1" firstCol="1" bandRow="1">
                <a:tableStyleId>{2D5ABB26-0587-4C30-8999-92F81FD0307C}</a:tableStyleId>
              </a:tblPr>
              <a:tblGrid>
                <a:gridCol w="2825426">
                  <a:extLst>
                    <a:ext uri="{9D8B030D-6E8A-4147-A177-3AD203B41FA5}">
                      <a16:colId xmlns:a16="http://schemas.microsoft.com/office/drawing/2014/main" val="2347316372"/>
                    </a:ext>
                  </a:extLst>
                </a:gridCol>
                <a:gridCol w="8751188">
                  <a:extLst>
                    <a:ext uri="{9D8B030D-6E8A-4147-A177-3AD203B41FA5}">
                      <a16:colId xmlns:a16="http://schemas.microsoft.com/office/drawing/2014/main" val="555863811"/>
                    </a:ext>
                  </a:extLst>
                </a:gridCol>
              </a:tblGrid>
              <a:tr h="187817">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Status</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b="0" kern="1200">
                          <a:solidFill>
                            <a:srgbClr val="000000"/>
                          </a:solidFill>
                          <a:effectLst/>
                          <a:latin typeface="Arial" panose="020B0604020202020204" pitchFamily="34" charset="0"/>
                          <a:ea typeface="+mn-ea"/>
                          <a:cs typeface="Times New Roman" panose="02020603050405020304" pitchFamily="18" charset="0"/>
                        </a:rPr>
                        <a:t>Scored</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191283522"/>
                  </a:ext>
                </a:extLst>
              </a:tr>
              <a:tr h="314147">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Metric Name</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Mental health 14-day readmission rate.    </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3989760874"/>
                  </a:ext>
                </a:extLst>
              </a:tr>
              <a:tr h="314147">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Granularity</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00">
                          <a:solidFill>
                            <a:srgbClr val="000000"/>
                          </a:solidFill>
                          <a:effectLst/>
                          <a:latin typeface="+mj-lt"/>
                          <a:ea typeface="Aptos" panose="020B0004020202020204" pitchFamily="34" charset="0"/>
                          <a:cs typeface="Times New Roman" panose="02020603050405020304" pitchFamily="18" charset="0"/>
                        </a:rPr>
                        <a:t>Mental health trusts</a:t>
                      </a:r>
                      <a:endParaRPr lang="en-GB" sz="1200" kern="100">
                        <a:effectLst/>
                        <a:latin typeface="+mj-lt"/>
                        <a:ea typeface="Aptos" panose="020B0004020202020204" pitchFamily="34" charset="0"/>
                        <a:cs typeface="Times New Roman" panose="02020603050405020304" pitchFamily="18" charset="0"/>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3278724"/>
                  </a:ext>
                </a:extLst>
              </a:tr>
              <a:tr h="314147">
                <a:tc>
                  <a:txBody>
                    <a:bodyPr/>
                    <a:lstStyle/>
                    <a:p>
                      <a:pPr>
                        <a:lnSpc>
                          <a:spcPct val="115000"/>
                        </a:lnSpc>
                        <a:spcAft>
                          <a:spcPts val="800"/>
                        </a:spcAft>
                        <a:buNone/>
                      </a:pPr>
                      <a:r>
                        <a:rPr lang="en-GB" sz="1200" b="1" kern="1200">
                          <a:solidFill>
                            <a:srgbClr val="000000"/>
                          </a:solidFill>
                          <a:effectLst/>
                          <a:latin typeface="Arial" panose="020B0604020202020204" pitchFamily="34" charset="0"/>
                          <a:ea typeface="+mn-ea"/>
                          <a:cs typeface="Times New Roman" panose="02020603050405020304" pitchFamily="18" charset="0"/>
                        </a:rPr>
                        <a:t>Basis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800"/>
                        </a:spcAft>
                        <a:buNone/>
                      </a:pPr>
                      <a:r>
                        <a:rPr lang="en-GB" sz="1200" kern="100">
                          <a:effectLst/>
                          <a:latin typeface="+mj-lt"/>
                          <a:ea typeface="Aptos" panose="020B0004020202020204" pitchFamily="34" charset="0"/>
                          <a:cs typeface="Times New Roman" panose="02020603050405020304" pitchFamily="18" charset="0"/>
                        </a:rPr>
                        <a:t>Quarterly - latest rolling three months</a:t>
                      </a: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439900607"/>
                  </a:ext>
                </a:extLst>
              </a:tr>
              <a:tr h="322504">
                <a:tc>
                  <a:txBody>
                    <a:bodyPr/>
                    <a:lstStyle/>
                    <a:p>
                      <a:pPr marL="0" marR="0" lvl="0" indent="0" algn="l" defTabSz="914400" rtl="0" eaLnBrk="1" fontAlgn="auto" latinLnBrk="0" hangingPunct="1">
                        <a:lnSpc>
                          <a:spcPts val="1800"/>
                        </a:lnSpc>
                        <a:spcBef>
                          <a:spcPts val="0"/>
                        </a:spcBef>
                        <a:spcAft>
                          <a:spcPts val="1400"/>
                        </a:spcAft>
                        <a:buClrTx/>
                        <a:buSzTx/>
                        <a:buFontTx/>
                        <a:buNone/>
                        <a:tabLst/>
                        <a:defRPr/>
                      </a:pPr>
                      <a:r>
                        <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Local ELFT reporting</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lvl="0">
                        <a:lnSpc>
                          <a:spcPct val="114999"/>
                        </a:lnSpc>
                        <a:spcAft>
                          <a:spcPts val="800"/>
                        </a:spcAft>
                        <a:buNone/>
                      </a:pPr>
                      <a:r>
                        <a:rPr lang="en-GB" sz="1200" b="0" i="0" u="none" strike="noStrike" kern="100" noProof="0" dirty="0">
                          <a:effectLst/>
                          <a:hlinkClick r:id="rId2"/>
                        </a:rPr>
                        <a:t>InPatient - iDW Quality - Power BI</a:t>
                      </a:r>
                      <a:endParaRPr lang="en-US"/>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47450602"/>
                  </a:ext>
                </a:extLst>
              </a:tr>
              <a:tr h="505723">
                <a:tc>
                  <a:txBody>
                    <a:bodyPr/>
                    <a:lstStyle/>
                    <a:p>
                      <a:pPr>
                        <a:lnSpc>
                          <a:spcPts val="1800"/>
                        </a:lnSpc>
                        <a:spcAft>
                          <a:spcPts val="1400"/>
                        </a:spcAft>
                        <a:buNone/>
                      </a:pPr>
                      <a:r>
                        <a:rPr lang="en-GB" sz="1200" b="1" kern="1200" dirty="0">
                          <a:solidFill>
                            <a:srgbClr val="000000"/>
                          </a:solidFill>
                          <a:effectLst/>
                          <a:latin typeface="Arial" panose="020B0604020202020204" pitchFamily="34" charset="0"/>
                          <a:cs typeface="Times New Roman" panose="02020603050405020304" pitchFamily="18" charset="0"/>
                        </a:rPr>
                        <a:t>Published source</a:t>
                      </a:r>
                      <a:endParaRPr lang="en-GB" sz="1200" b="1" kern="12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ct val="115000"/>
                        </a:lnSpc>
                        <a:spcAft>
                          <a:spcPts val="800"/>
                        </a:spcAft>
                        <a:buNone/>
                      </a:pPr>
                      <a:r>
                        <a:rPr lang="en-GB" sz="1200" kern="1200">
                          <a:solidFill>
                            <a:schemeClr val="tx1"/>
                          </a:solidFill>
                          <a:effectLst/>
                          <a:latin typeface="+mj-lt"/>
                          <a:ea typeface="+mn-ea"/>
                          <a:cs typeface="+mn-cs"/>
                        </a:rPr>
                        <a:t>Published measure TBC in the monthly MHSDS statistics publication.  </a:t>
                      </a:r>
                      <a:r>
                        <a:rPr lang="en-GB" sz="1200" u="sng" kern="1200" dirty="0">
                          <a:solidFill>
                            <a:schemeClr val="tx1"/>
                          </a:solidFill>
                          <a:effectLst/>
                          <a:latin typeface="+mj-lt"/>
                          <a:ea typeface="+mn-ea"/>
                          <a:cs typeface="+mn-cs"/>
                          <a:hlinkClick r:id="rId3"/>
                        </a:rPr>
                        <a:t>Mental Health Services Monthly Statistics - NHS England Digital</a:t>
                      </a:r>
                      <a:r>
                        <a:rPr lang="en-GB" sz="1200" kern="100">
                          <a:solidFill>
                            <a:srgbClr val="000000"/>
                          </a:solidFill>
                          <a:effectLst/>
                          <a:latin typeface="+mj-lt"/>
                          <a:ea typeface="Aptos" panose="020B0004020202020204" pitchFamily="34" charset="0"/>
                          <a:cs typeface="Times New Roman"/>
                        </a:rPr>
                        <a:t>.</a:t>
                      </a:r>
                      <a:endParaRPr lang="en-GB" sz="1200" kern="100">
                        <a:effectLst/>
                        <a:latin typeface="+mj-lt"/>
                        <a:ea typeface="Aptos" panose="020B0004020202020204" pitchFamily="34" charset="0"/>
                        <a:cs typeface="Times New Roman"/>
                      </a:endParaRPr>
                    </a:p>
                  </a:txBody>
                  <a:tcPr marL="76200" marR="76200" marT="76200" marB="762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3345608"/>
                  </a:ext>
                </a:extLst>
              </a:tr>
              <a:tr h="10207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Metric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0"/>
                        </a:spcAft>
                        <a:buNone/>
                      </a:pPr>
                      <a:r>
                        <a:rPr lang="en-GB" sz="1200" b="1" kern="1200">
                          <a:solidFill>
                            <a:schemeClr val="tx1"/>
                          </a:solidFill>
                          <a:effectLst/>
                          <a:latin typeface="+mn-lt"/>
                          <a:ea typeface="+mn-ea"/>
                          <a:cs typeface="+mn-cs"/>
                        </a:rPr>
                        <a:t>Numerator: </a:t>
                      </a:r>
                      <a:r>
                        <a:rPr lang="en-GB" sz="1200" b="0" kern="1200">
                          <a:solidFill>
                            <a:schemeClr val="tx1"/>
                          </a:solidFill>
                          <a:effectLst/>
                          <a:latin typeface="+mn-lt"/>
                          <a:ea typeface="+mn-ea"/>
                          <a:cs typeface="+mn-cs"/>
                        </a:rPr>
                        <a:t>Of the denominator, people who had any other admission to a mental health bed within 14 days of discharge.</a:t>
                      </a:r>
                    </a:p>
                    <a:p>
                      <a:pPr>
                        <a:lnSpc>
                          <a:spcPts val="1800"/>
                        </a:lnSpc>
                        <a:spcAft>
                          <a:spcPts val="0"/>
                        </a:spcAft>
                        <a:buNone/>
                      </a:pPr>
                      <a:r>
                        <a:rPr lang="en-GB" sz="1200" b="1" kern="1200">
                          <a:solidFill>
                            <a:schemeClr val="tx1"/>
                          </a:solidFill>
                          <a:effectLst/>
                          <a:latin typeface="+mn-lt"/>
                          <a:ea typeface="+mn-ea"/>
                          <a:cs typeface="+mn-cs"/>
                        </a:rPr>
                        <a:t>Denominator: </a:t>
                      </a:r>
                      <a:r>
                        <a:rPr lang="en-GB" sz="1200" b="0" kern="1200">
                          <a:solidFill>
                            <a:schemeClr val="tx1"/>
                          </a:solidFill>
                          <a:effectLst/>
                          <a:latin typeface="+mn-lt"/>
                          <a:ea typeface="+mn-ea"/>
                          <a:cs typeface="+mn-cs"/>
                        </a:rPr>
                        <a:t>Count of discharges from adult acute, older adult acute, and PICU wards in the period. Excluding transfers to other inpatient settings.</a:t>
                      </a:r>
                    </a:p>
                    <a:p>
                      <a:pPr>
                        <a:lnSpc>
                          <a:spcPts val="1800"/>
                        </a:lnSpc>
                        <a:spcAft>
                          <a:spcPts val="0"/>
                        </a:spcAft>
                        <a:buNone/>
                      </a:pPr>
                      <a:r>
                        <a:rPr lang="en-GB" sz="1200" b="1" kern="1200">
                          <a:solidFill>
                            <a:schemeClr val="tx1"/>
                          </a:solidFill>
                          <a:effectLst/>
                          <a:latin typeface="+mn-lt"/>
                          <a:ea typeface="+mn-ea"/>
                          <a:cs typeface="+mn-cs"/>
                        </a:rPr>
                        <a:t>Calculation</a:t>
                      </a:r>
                      <a:r>
                        <a:rPr lang="en-GB" sz="1200" b="0" kern="1200">
                          <a:solidFill>
                            <a:schemeClr val="tx1"/>
                          </a:solidFill>
                          <a:effectLst/>
                          <a:latin typeface="+mn-lt"/>
                          <a:ea typeface="+mn-ea"/>
                          <a:cs typeface="+mn-cs"/>
                        </a:rPr>
                        <a:t>: Numerator as percentage of denominator</a:t>
                      </a:r>
                      <a:endParaRPr lang="en-GB" sz="1200" b="0" kern="1200">
                        <a:solidFill>
                          <a:srgbClr val="000000"/>
                        </a:solidFill>
                        <a:effectLst/>
                        <a:latin typeface="+mj-lt"/>
                        <a:ea typeface="+mn-ea"/>
                        <a:cs typeface="+mn-cs"/>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047148768"/>
                  </a:ext>
                </a:extLst>
              </a:tr>
              <a:tr h="304847">
                <a:tc>
                  <a:txBody>
                    <a:bodyPr/>
                    <a:lstStyle/>
                    <a:p>
                      <a:pPr>
                        <a:lnSpc>
                          <a:spcPts val="1800"/>
                        </a:lnSpc>
                        <a:spcAft>
                          <a:spcPts val="1400"/>
                        </a:spcAft>
                        <a:buNone/>
                      </a:pPr>
                      <a:r>
                        <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Better Direction</a:t>
                      </a: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nSpc>
                          <a:spcPts val="1800"/>
                        </a:lnSpc>
                        <a:spcAft>
                          <a:spcPts val="1400"/>
                        </a:spcAft>
                        <a:buNone/>
                      </a:pPr>
                      <a:r>
                        <a:rPr lang="en-GB" sz="1200" kern="1200">
                          <a:solidFill>
                            <a:schemeClr val="tx1"/>
                          </a:solidFill>
                          <a:effectLst/>
                          <a:latin typeface="+mn-lt"/>
                          <a:ea typeface="+mn-ea"/>
                          <a:cs typeface="+mn-cs"/>
                        </a:rPr>
                        <a:t>Lower is better</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58230556"/>
                  </a:ext>
                </a:extLst>
              </a:tr>
              <a:tr h="1020759">
                <a:tc>
                  <a:txBody>
                    <a:bodyPr/>
                    <a:lstStyle/>
                    <a:p>
                      <a:pPr>
                        <a:lnSpc>
                          <a:spcPts val="1800"/>
                        </a:lnSpc>
                        <a:spcAft>
                          <a:spcPts val="1400"/>
                        </a:spcAft>
                        <a:buNone/>
                      </a:pPr>
                      <a:r>
                        <a:rPr lang="en-GB" sz="1200" b="1" kern="1200">
                          <a:solidFill>
                            <a:srgbClr val="000000"/>
                          </a:solidFill>
                          <a:effectLst/>
                          <a:latin typeface="Arial" panose="020B0604020202020204" pitchFamily="34" charset="0"/>
                          <a:cs typeface="Times New Roman" panose="02020603050405020304" pitchFamily="18" charset="0"/>
                        </a:rPr>
                        <a:t>Scoring methodology</a:t>
                      </a:r>
                      <a:endParaRPr lang="en-GB" sz="1200" b="1" kern="120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5227" marR="65227"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ts val="1800"/>
                        </a:lnSpc>
                        <a:spcAft>
                          <a:spcPts val="1400"/>
                        </a:spcAft>
                        <a:buNone/>
                      </a:pPr>
                      <a:r>
                        <a:rPr lang="en-GB" sz="1200" kern="1200" dirty="0">
                          <a:solidFill>
                            <a:schemeClr val="tx1"/>
                          </a:solidFill>
                          <a:effectLst/>
                          <a:latin typeface="+mn-lt"/>
                          <a:ea typeface="+mn-ea"/>
                          <a:cs typeface="+mn-cs"/>
                        </a:rPr>
                        <a:t>Performance is scored using fixed thresholds on the thresholds on the 14-day readmission rate. Lower values score better.</a:t>
                      </a:r>
                      <a:br>
                        <a:rPr lang="en-GB" sz="1200" kern="1200" dirty="0">
                          <a:solidFill>
                            <a:schemeClr val="tx1"/>
                          </a:solidFill>
                          <a:effectLst/>
                          <a:latin typeface="+mn-lt"/>
                          <a:ea typeface="+mn-ea"/>
                          <a:cs typeface="+mn-cs"/>
                        </a:rPr>
                      </a:br>
                      <a:r>
                        <a:rPr lang="en-GB" sz="1200" b="1" kern="1200" dirty="0">
                          <a:solidFill>
                            <a:srgbClr val="00B0F0"/>
                          </a:solidFill>
                          <a:effectLst/>
                          <a:latin typeface="+mn-lt"/>
                          <a:ea typeface="+mn-ea"/>
                          <a:cs typeface="+mn-cs"/>
                        </a:rPr>
                        <a:t>Score 1: ≤5%</a:t>
                      </a:r>
                      <a:br>
                        <a:rPr lang="en-GB" sz="1200" b="1" kern="1200" dirty="0">
                          <a:solidFill>
                            <a:schemeClr val="tx1"/>
                          </a:solidFill>
                          <a:effectLst/>
                          <a:latin typeface="+mn-lt"/>
                          <a:ea typeface="+mn-ea"/>
                          <a:cs typeface="+mn-cs"/>
                        </a:rPr>
                      </a:br>
                      <a:r>
                        <a:rPr lang="en-GB" sz="1200" b="1" kern="1200" dirty="0">
                          <a:solidFill>
                            <a:srgbClr val="92D050"/>
                          </a:solidFill>
                          <a:effectLst/>
                          <a:latin typeface="+mn-lt"/>
                          <a:ea typeface="+mn-ea"/>
                          <a:cs typeface="+mn-cs"/>
                        </a:rPr>
                        <a:t>Score 2: 6–10%</a:t>
                      </a:r>
                      <a:br>
                        <a:rPr lang="en-GB" sz="1200" b="1" kern="1200" dirty="0">
                          <a:solidFill>
                            <a:schemeClr val="tx1"/>
                          </a:solidFill>
                          <a:effectLst/>
                          <a:latin typeface="+mn-lt"/>
                          <a:ea typeface="+mn-ea"/>
                          <a:cs typeface="+mn-cs"/>
                        </a:rPr>
                      </a:br>
                      <a:r>
                        <a:rPr lang="en-GB" sz="1200" b="1" kern="1200" dirty="0">
                          <a:solidFill>
                            <a:srgbClr val="F2DB00"/>
                          </a:solidFill>
                          <a:effectLst/>
                          <a:latin typeface="+mn-lt"/>
                          <a:ea typeface="+mn-ea"/>
                          <a:cs typeface="+mn-cs"/>
                        </a:rPr>
                        <a:t>Score 3: 11–17%</a:t>
                      </a:r>
                      <a:br>
                        <a:rPr lang="en-GB" sz="1200" b="1" kern="1200" dirty="0">
                          <a:solidFill>
                            <a:schemeClr val="tx1"/>
                          </a:solidFill>
                          <a:effectLst/>
                          <a:latin typeface="+mn-lt"/>
                          <a:ea typeface="+mn-ea"/>
                          <a:cs typeface="+mn-cs"/>
                        </a:rPr>
                      </a:br>
                      <a:r>
                        <a:rPr lang="en-GB" sz="1200" b="1" kern="1200" dirty="0">
                          <a:solidFill>
                            <a:srgbClr val="FFC000"/>
                          </a:solidFill>
                          <a:effectLst/>
                          <a:latin typeface="+mn-lt"/>
                          <a:ea typeface="+mn-ea"/>
                          <a:cs typeface="+mn-cs"/>
                        </a:rPr>
                        <a:t>Score 4: ≥18%</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4122035084"/>
                  </a:ext>
                </a:extLst>
              </a:tr>
            </a:tbl>
          </a:graphicData>
        </a:graphic>
      </p:graphicFrame>
      <p:sp>
        <p:nvSpPr>
          <p:cNvPr id="7" name="TextBox 6">
            <a:extLst>
              <a:ext uri="{FF2B5EF4-FFF2-40B4-BE49-F238E27FC236}">
                <a16:creationId xmlns:a16="http://schemas.microsoft.com/office/drawing/2014/main" id="{C6FF8BD2-8103-0309-8B40-C0B584E763AA}"/>
              </a:ext>
            </a:extLst>
          </p:cNvPr>
          <p:cNvSpPr txBox="1"/>
          <p:nvPr/>
        </p:nvSpPr>
        <p:spPr>
          <a:xfrm>
            <a:off x="304800" y="1365340"/>
            <a:ext cx="11887200" cy="830997"/>
          </a:xfrm>
          <a:prstGeom prst="rect">
            <a:avLst/>
          </a:prstGeom>
          <a:noFill/>
        </p:spPr>
        <p:txBody>
          <a:bodyPr wrap="square" rtlCol="0">
            <a:spAutoFit/>
          </a:bodyPr>
          <a:lstStyle/>
          <a:p>
            <a:r>
              <a:rPr lang="en-GB" sz="1200" b="1">
                <a:solidFill>
                  <a:srgbClr val="000000"/>
                </a:solidFill>
                <a:latin typeface="Arial" panose="020B0604020202020204" pitchFamily="34" charset="0"/>
                <a:cs typeface="Arial" panose="020B0604020202020204" pitchFamily="34" charset="0"/>
              </a:rPr>
              <a:t>Purpose</a:t>
            </a:r>
            <a:endParaRPr lang="en-GB" sz="1200">
              <a:solidFill>
                <a:srgbClr val="000000"/>
              </a:solidFill>
              <a:highlight>
                <a:srgbClr val="FFFF00"/>
              </a:highlight>
              <a:latin typeface="Arial" panose="020B0604020202020204" pitchFamily="34" charset="0"/>
              <a:cs typeface="Arial" panose="020B0604020202020204" pitchFamily="34" charset="0"/>
            </a:endParaRPr>
          </a:p>
          <a:p>
            <a:r>
              <a:rPr lang="en-GB" sz="1200"/>
              <a:t>This metric supports improvement in discharge planning and continuity of care by monitoring whether people discharged from adult acute mental health inpatient settings are readmitted within 14 days. Higher rapid readmission rates can indicate gaps in discharge processes, follow-up, crisis support and community alternatives, and can contribute to avoidable pressure on inpatient capacity. Timely, appropriate and well-planned community support post-discharge is essential in avoiding repeated hospital spells.</a:t>
            </a:r>
          </a:p>
        </p:txBody>
      </p:sp>
    </p:spTree>
    <p:extLst>
      <p:ext uri="{BB962C8B-B14F-4D97-AF65-F5344CB8AC3E}">
        <p14:creationId xmlns:p14="http://schemas.microsoft.com/office/powerpoint/2010/main" val="5736305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194e418-5875-4308-b033-74eb9c181361" xsi:nil="true"/>
    <lcf76f155ced4ddcb4097134ff3c332f xmlns="4d648a74-5c83-46a7-8e4c-7f989ae960a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B519BAE8345774E8669FA46DF2DD9E1" ma:contentTypeVersion="20" ma:contentTypeDescription="Create a new document." ma:contentTypeScope="" ma:versionID="bea57982780628ea0725c13bf34f8228">
  <xsd:schema xmlns:xsd="http://www.w3.org/2001/XMLSchema" xmlns:xs="http://www.w3.org/2001/XMLSchema" xmlns:p="http://schemas.microsoft.com/office/2006/metadata/properties" xmlns:ns1="http://schemas.microsoft.com/sharepoint/v3" xmlns:ns2="4d648a74-5c83-46a7-8e4c-7f989ae960a5" xmlns:ns3="6194e418-5875-4308-b033-74eb9c181361" targetNamespace="http://schemas.microsoft.com/office/2006/metadata/properties" ma:root="true" ma:fieldsID="d9375f80ede122fd8bff70c4b4d80435" ns1:_="" ns2:_="" ns3:_="">
    <xsd:import namespace="http://schemas.microsoft.com/sharepoint/v3"/>
    <xsd:import namespace="4d648a74-5c83-46a7-8e4c-7f989ae960a5"/>
    <xsd:import namespace="6194e418-5875-4308-b033-74eb9c18136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1:_ip_UnifiedCompliancePolicyProperties" minOccurs="0"/>
                <xsd:element ref="ns1:_ip_UnifiedCompliancePolicyUIAction" minOccurs="0"/>
                <xsd:element ref="ns2:MediaServiceDateTaken" minOccurs="0"/>
                <xsd:element ref="ns2:MediaServiceLocation"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6" nillable="true" ma:displayName="Unified Compliance Policy Properties" ma:hidden="true" ma:internalName="_ip_UnifiedCompliancePolicyProperties">
      <xsd:simpleType>
        <xsd:restriction base="dms:Note"/>
      </xsd:simpleType>
    </xsd:element>
    <xsd:element name="_ip_UnifiedCompliancePolicyUIAction" ma:index="17"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d648a74-5c83-46a7-8e4c-7f989ae960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2c8d5fda-b97d-42c6-97e2-f76465e161c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94e418-5875-4308-b033-74eb9c181361" elementFormDefault="qualified">
    <xsd:import namespace="http://schemas.microsoft.com/office/2006/documentManagement/types"/>
    <xsd:import namespace="http://schemas.microsoft.com/office/infopath/2007/PartnerControls"/>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element name="TaxCatchAll" ma:index="25" nillable="true" ma:displayName="Taxonomy Catch All Column" ma:hidden="true" ma:list="{d6777f02-5793-47ea-9637-5fc0f7654bd6}" ma:internalName="TaxCatchAll" ma:showField="CatchAllData" ma:web="6194e418-5875-4308-b033-74eb9c18136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2B3C52-C4E5-4003-8240-632FDE102EAB}">
  <ds:schemaRefs>
    <ds:schemaRef ds:uri="4d648a74-5c83-46a7-8e4c-7f989ae960a5"/>
    <ds:schemaRef ds:uri="55c7dfe8-31bc-4f6c-ad0b-9168b291de96"/>
    <ds:schemaRef ds:uri="5bedd194-ad78-4f11-831c-b3f4fb92befa"/>
    <ds:schemaRef ds:uri="6194e418-5875-4308-b033-74eb9c18136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28403512-0E15-4C68-AF57-9E16C1E94566}">
  <ds:schemaRefs>
    <ds:schemaRef ds:uri="4d648a74-5c83-46a7-8e4c-7f989ae960a5"/>
    <ds:schemaRef ds:uri="6194e418-5875-4308-b033-74eb9c18136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7B6D4F5-ECA0-4A22-A4DD-3335756FD664}">
  <ds:schemaRefs>
    <ds:schemaRef ds:uri="http://schemas.microsoft.com/sharepoint/v3/contenttype/forms"/>
  </ds:schemaRefs>
</ds:datastoreItem>
</file>

<file path=docMetadata/LabelInfo.xml><?xml version="1.0" encoding="utf-8"?>
<clbl:labelList xmlns:clbl="http://schemas.microsoft.com/office/2020/mipLabelMetadata">
  <clbl:label id="{37c354b2-85b0-47f5-b222-07b48d774ee3}" enabled="0" method="" siteId="{37c354b2-85b0-47f5-b222-07b48d774ee3}" removed="1"/>
</clbl:labelList>
</file>

<file path=docProps/app.xml><?xml version="1.0" encoding="utf-8"?>
<Properties xmlns="http://schemas.openxmlformats.org/officeDocument/2006/extended-properties" xmlns:vt="http://schemas.openxmlformats.org/officeDocument/2006/docPropsVTypes">
  <Template>NHSD-Refresh-Theme-NOV1120B</Template>
  <TotalTime>6</TotalTime>
  <Words>2883</Words>
  <Application>Microsoft Office PowerPoint</Application>
  <PresentationFormat>Widescreen</PresentationFormat>
  <Paragraphs>290</Paragraphs>
  <Slides>16</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Aptos</vt:lpstr>
      <vt:lpstr>Aptos Display</vt:lpstr>
      <vt:lpstr>Arial</vt:lpstr>
      <vt:lpstr>Calibri</vt:lpstr>
      <vt:lpstr>NHSD-Refresh-Theme-NOV1120B</vt:lpstr>
      <vt:lpstr>2026/27 NHS Oversight Framework(NOF)  Adult Mental Health Services Metrics </vt:lpstr>
      <vt:lpstr>Contents:</vt:lpstr>
      <vt:lpstr>Scored metrics </vt:lpstr>
      <vt:lpstr>Percentage of people discharged from community mental health services with a paired outcome score recorded (all ages).</vt:lpstr>
      <vt:lpstr>Mean length of stay for adult acute mental health and PICU patients</vt:lpstr>
      <vt:lpstr>Mean length of stay for older adult acute mental health patients</vt:lpstr>
      <vt:lpstr>Percentage of NHS talking therapies patients completing a course of treatment and achieving reliable recovery</vt:lpstr>
      <vt:lpstr>Adult acute and rehabilitation mental health, learning disability and autism discharges followed up within 72 hours.</vt:lpstr>
      <vt:lpstr>The percentage of discharges from adult acute mental health beds which were readmitted within 14 days of discharge.</vt:lpstr>
      <vt:lpstr>The percentage of urgent/serious referrals to mental health crisis teams receiving their first face-to-face contact within 24 hours.</vt:lpstr>
      <vt:lpstr>Percentage of inpatients referred to and seen by an in-house tobacco treatment services who make a supported attempt to stop smoking</vt:lpstr>
      <vt:lpstr>CQC inpatient survey satisfaction rate</vt:lpstr>
      <vt:lpstr>CQC community mental health survey satisfaction rate</vt:lpstr>
      <vt:lpstr>Contextual metrics </vt:lpstr>
      <vt:lpstr>Crude rate of restrictive interventions per 1000 bed days</vt:lpstr>
      <vt:lpstr>There are corporate measure the services need to be reporting on.  Please see Corporate measures pack: LINK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template</dc:title>
  <dc:creator>Gregory Wye</dc:creator>
  <cp:lastModifiedBy>POPA, Patricia (EAST LONDON NHS FOUNDATION TRUST)</cp:lastModifiedBy>
  <cp:revision>16</cp:revision>
  <dcterms:created xsi:type="dcterms:W3CDTF">2020-11-30T10:49:03Z</dcterms:created>
  <dcterms:modified xsi:type="dcterms:W3CDTF">2026-06-30T09:16:49Z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0x0101007B519BAE8345774E8669FA46DF2DD9E1</vt:lpwstr>
  </property>
  <property fmtid="{D5CDD505-2E9C-101B-9397-08002B2CF9AE}" pid="3" name="_dlc_DocIdItemGuid">
    <vt:lpwstr>56579ddb-1cdf-4035-9a3d-2da04fab6c26</vt:lpwstr>
  </property>
  <property fmtid="{D5CDD505-2E9C-101B-9397-08002B2CF9AE}" pid="4" name="MediaServiceImageTags">
    <vt:lpwstr/>
  </property>
  <property fmtid="{D5CDD505-2E9C-101B-9397-08002B2CF9AE}" pid="5" name="_ExtendedDescription">
    <vt:lpwstr/>
  </property>
</Properties>
</file>