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vml" ContentType="application/vnd.openxmlformats-officedocument.vmlDrawing"/>
  <Default Extension="xls" ContentType="application/vnd.ms-exce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1" r:id="rId1"/>
  </p:sldMasterIdLst>
  <p:notesMasterIdLst>
    <p:notesMasterId r:id="rId77"/>
  </p:notesMasterIdLst>
  <p:sldIdLst>
    <p:sldId id="333" r:id="rId2"/>
    <p:sldId id="312" r:id="rId3"/>
    <p:sldId id="313" r:id="rId4"/>
    <p:sldId id="314" r:id="rId5"/>
    <p:sldId id="315" r:id="rId6"/>
    <p:sldId id="257" r:id="rId7"/>
    <p:sldId id="258" r:id="rId8"/>
    <p:sldId id="283" r:id="rId9"/>
    <p:sldId id="284" r:id="rId10"/>
    <p:sldId id="285" r:id="rId11"/>
    <p:sldId id="286" r:id="rId12"/>
    <p:sldId id="287" r:id="rId13"/>
    <p:sldId id="288" r:id="rId14"/>
    <p:sldId id="289" r:id="rId15"/>
    <p:sldId id="290" r:id="rId16"/>
    <p:sldId id="291" r:id="rId17"/>
    <p:sldId id="292" r:id="rId18"/>
    <p:sldId id="293" r:id="rId19"/>
    <p:sldId id="259" r:id="rId20"/>
    <p:sldId id="260" r:id="rId21"/>
    <p:sldId id="261" r:id="rId22"/>
    <p:sldId id="262" r:id="rId23"/>
    <p:sldId id="269" r:id="rId24"/>
    <p:sldId id="294" r:id="rId25"/>
    <p:sldId id="295" r:id="rId26"/>
    <p:sldId id="296" r:id="rId27"/>
    <p:sldId id="297" r:id="rId28"/>
    <p:sldId id="263" r:id="rId29"/>
    <p:sldId id="298" r:id="rId30"/>
    <p:sldId id="299" r:id="rId31"/>
    <p:sldId id="300" r:id="rId32"/>
    <p:sldId id="301" r:id="rId33"/>
    <p:sldId id="264" r:id="rId34"/>
    <p:sldId id="302" r:id="rId35"/>
    <p:sldId id="303" r:id="rId36"/>
    <p:sldId id="304" r:id="rId37"/>
    <p:sldId id="305" r:id="rId38"/>
    <p:sldId id="306" r:id="rId39"/>
    <p:sldId id="307" r:id="rId40"/>
    <p:sldId id="308" r:id="rId41"/>
    <p:sldId id="309" r:id="rId42"/>
    <p:sldId id="310" r:id="rId43"/>
    <p:sldId id="311" r:id="rId44"/>
    <p:sldId id="265" r:id="rId45"/>
    <p:sldId id="266" r:id="rId46"/>
    <p:sldId id="270" r:id="rId47"/>
    <p:sldId id="271" r:id="rId48"/>
    <p:sldId id="272" r:id="rId49"/>
    <p:sldId id="273" r:id="rId50"/>
    <p:sldId id="274" r:id="rId51"/>
    <p:sldId id="275" r:id="rId52"/>
    <p:sldId id="276" r:id="rId53"/>
    <p:sldId id="277" r:id="rId54"/>
    <p:sldId id="278" r:id="rId55"/>
    <p:sldId id="279" r:id="rId56"/>
    <p:sldId id="280" r:id="rId57"/>
    <p:sldId id="281" r:id="rId58"/>
    <p:sldId id="282" r:id="rId59"/>
    <p:sldId id="316" r:id="rId60"/>
    <p:sldId id="317" r:id="rId61"/>
    <p:sldId id="329" r:id="rId62"/>
    <p:sldId id="330" r:id="rId63"/>
    <p:sldId id="331" r:id="rId64"/>
    <p:sldId id="332" r:id="rId65"/>
    <p:sldId id="318" r:id="rId66"/>
    <p:sldId id="319" r:id="rId67"/>
    <p:sldId id="320" r:id="rId68"/>
    <p:sldId id="321" r:id="rId69"/>
    <p:sldId id="322" r:id="rId70"/>
    <p:sldId id="323" r:id="rId71"/>
    <p:sldId id="324" r:id="rId72"/>
    <p:sldId id="325" r:id="rId73"/>
    <p:sldId id="326" r:id="rId74"/>
    <p:sldId id="327" r:id="rId75"/>
    <p:sldId id="328" r:id="rId7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45" d="100"/>
          <a:sy n="45" d="100"/>
        </p:scale>
        <p:origin x="-53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viewProps" Target="viewProps.xml"/><Relationship Id="rId81" Type="http://schemas.openxmlformats.org/officeDocument/2006/relationships/theme" Target="theme/theme1.xml"/><Relationship Id="rId82" Type="http://schemas.openxmlformats.org/officeDocument/2006/relationships/tableStyles" Target="tableStyles.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notesMaster" Target="notesMasters/notesMaster1.xml"/><Relationship Id="rId78" Type="http://schemas.openxmlformats.org/officeDocument/2006/relationships/printerSettings" Target="printerSettings/printerSettings1.bin"/><Relationship Id="rId79" Type="http://schemas.openxmlformats.org/officeDocument/2006/relationships/presProps" Target="presProp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BFBD2C-3684-40DB-82B9-149052E6A0D1}" type="doc">
      <dgm:prSet loTypeId="urn:microsoft.com/office/officeart/2005/8/layout/lProcess1" loCatId="process" qsTypeId="urn:microsoft.com/office/officeart/2005/8/quickstyle/simple1#1" qsCatId="simple" csTypeId="urn:microsoft.com/office/officeart/2005/8/colors/accent1_2#1" csCatId="accent1" phldr="1"/>
      <dgm:spPr/>
      <dgm:t>
        <a:bodyPr/>
        <a:lstStyle/>
        <a:p>
          <a:endParaRPr lang="en-GB"/>
        </a:p>
      </dgm:t>
    </dgm:pt>
    <dgm:pt modelId="{329D7276-340B-4527-AC61-FBF9541E8789}">
      <dgm:prSet phldrT="[Text]"/>
      <dgm:spPr/>
      <dgm:t>
        <a:bodyPr/>
        <a:lstStyle/>
        <a:p>
          <a:r>
            <a:rPr lang="en-GB" dirty="0" smtClean="0"/>
            <a:t>Sustained release</a:t>
          </a:r>
          <a:endParaRPr lang="en-GB" dirty="0"/>
        </a:p>
      </dgm:t>
    </dgm:pt>
    <dgm:pt modelId="{CC37C0FA-EA78-4345-B20B-7BB3EC3F95E9}" type="parTrans" cxnId="{CB6636B2-8D54-489C-94E8-FE3474348E6F}">
      <dgm:prSet/>
      <dgm:spPr/>
      <dgm:t>
        <a:bodyPr/>
        <a:lstStyle/>
        <a:p>
          <a:endParaRPr lang="en-GB"/>
        </a:p>
      </dgm:t>
    </dgm:pt>
    <dgm:pt modelId="{471C0FEF-627E-4B7C-A450-ED369EE438B4}" type="sibTrans" cxnId="{CB6636B2-8D54-489C-94E8-FE3474348E6F}">
      <dgm:prSet/>
      <dgm:spPr/>
      <dgm:t>
        <a:bodyPr/>
        <a:lstStyle/>
        <a:p>
          <a:endParaRPr lang="en-GB"/>
        </a:p>
      </dgm:t>
    </dgm:pt>
    <dgm:pt modelId="{B6BC2861-2CEA-4B2D-9B4B-5C3793D2D9F0}">
      <dgm:prSet phldrT="[Text]" custT="1"/>
      <dgm:spPr/>
      <dgm:t>
        <a:bodyPr/>
        <a:lstStyle/>
        <a:p>
          <a:r>
            <a:rPr lang="en-GB" sz="3600" dirty="0" smtClean="0"/>
            <a:t>Tonic DA firing</a:t>
          </a:r>
          <a:endParaRPr lang="en-GB" sz="3600" dirty="0"/>
        </a:p>
      </dgm:t>
    </dgm:pt>
    <dgm:pt modelId="{6C6BFFB9-F373-4FAA-9735-44D380CE19F2}" type="sibTrans" cxnId="{48A34629-33FB-4686-8C21-18F25005B1CA}">
      <dgm:prSet/>
      <dgm:spPr/>
      <dgm:t>
        <a:bodyPr/>
        <a:lstStyle/>
        <a:p>
          <a:endParaRPr lang="en-GB"/>
        </a:p>
      </dgm:t>
    </dgm:pt>
    <dgm:pt modelId="{9060BB3F-EE0F-4EF6-996C-8F254EA1C3E6}" type="parTrans" cxnId="{48A34629-33FB-4686-8C21-18F25005B1CA}">
      <dgm:prSet/>
      <dgm:spPr/>
      <dgm:t>
        <a:bodyPr/>
        <a:lstStyle/>
        <a:p>
          <a:endParaRPr lang="en-GB"/>
        </a:p>
      </dgm:t>
    </dgm:pt>
    <dgm:pt modelId="{2FB1B1F2-C020-448F-B319-CA38FD7856A4}">
      <dgm:prSet/>
      <dgm:spPr/>
      <dgm:t>
        <a:bodyPr/>
        <a:lstStyle/>
        <a:p>
          <a:pPr algn="ctr"/>
          <a:r>
            <a:rPr lang="en-GB" dirty="0" smtClean="0"/>
            <a:t>-Sustained benefit during working day</a:t>
          </a:r>
        </a:p>
        <a:p>
          <a:pPr algn="ctr"/>
          <a:r>
            <a:rPr lang="en-GB" dirty="0" smtClean="0"/>
            <a:t>-Low  addiction risk</a:t>
          </a:r>
        </a:p>
        <a:p>
          <a:pPr algn="ctr"/>
          <a:r>
            <a:rPr lang="en-GB" dirty="0" smtClean="0"/>
            <a:t>-Low risk of diversion</a:t>
          </a:r>
          <a:endParaRPr lang="en-GB" dirty="0"/>
        </a:p>
      </dgm:t>
    </dgm:pt>
    <dgm:pt modelId="{09B2F46F-2FAE-4292-B094-045692815AB3}" type="sibTrans" cxnId="{B8F2D9D9-6210-4B01-8308-10B8C3E17631}">
      <dgm:prSet/>
      <dgm:spPr/>
      <dgm:t>
        <a:bodyPr/>
        <a:lstStyle/>
        <a:p>
          <a:endParaRPr lang="en-GB"/>
        </a:p>
      </dgm:t>
    </dgm:pt>
    <dgm:pt modelId="{105FD59E-6CA6-4E5A-8945-5757AE57DA8F}" type="parTrans" cxnId="{B8F2D9D9-6210-4B01-8308-10B8C3E17631}">
      <dgm:prSet/>
      <dgm:spPr/>
      <dgm:t>
        <a:bodyPr/>
        <a:lstStyle/>
        <a:p>
          <a:endParaRPr lang="en-GB"/>
        </a:p>
      </dgm:t>
    </dgm:pt>
    <dgm:pt modelId="{D6A66275-39DE-47D8-B4F8-5F4F03588BA7}">
      <dgm:prSet phldrT="[Text]"/>
      <dgm:spPr/>
      <dgm:t>
        <a:bodyPr/>
        <a:lstStyle/>
        <a:p>
          <a:r>
            <a:rPr lang="en-GB" dirty="0" smtClean="0"/>
            <a:t>Immediate release</a:t>
          </a:r>
          <a:endParaRPr lang="en-GB" dirty="0"/>
        </a:p>
      </dgm:t>
    </dgm:pt>
    <dgm:pt modelId="{2BE84D2D-99EF-49D2-B570-79101A51E793}" type="sibTrans" cxnId="{D8AB4197-F4B9-4A28-89ED-608F422B33D7}">
      <dgm:prSet/>
      <dgm:spPr/>
      <dgm:t>
        <a:bodyPr/>
        <a:lstStyle/>
        <a:p>
          <a:endParaRPr lang="en-GB"/>
        </a:p>
      </dgm:t>
    </dgm:pt>
    <dgm:pt modelId="{BB873B10-AB58-4237-86DC-CAFDEBADB068}" type="parTrans" cxnId="{D8AB4197-F4B9-4A28-89ED-608F422B33D7}">
      <dgm:prSet/>
      <dgm:spPr/>
      <dgm:t>
        <a:bodyPr/>
        <a:lstStyle/>
        <a:p>
          <a:endParaRPr lang="en-GB"/>
        </a:p>
      </dgm:t>
    </dgm:pt>
    <dgm:pt modelId="{79BAC130-8192-423D-AF49-2B5127D0CE73}">
      <dgm:prSet phldrT="[Text]" custT="1"/>
      <dgm:spPr/>
      <dgm:t>
        <a:bodyPr/>
        <a:lstStyle/>
        <a:p>
          <a:r>
            <a:rPr lang="en-GB" sz="3600" dirty="0" err="1" smtClean="0"/>
            <a:t>Phasic</a:t>
          </a:r>
          <a:r>
            <a:rPr lang="en-GB" sz="3600" dirty="0" smtClean="0"/>
            <a:t> DA firing</a:t>
          </a:r>
          <a:endParaRPr lang="en-GB" sz="3600" dirty="0"/>
        </a:p>
      </dgm:t>
    </dgm:pt>
    <dgm:pt modelId="{D8D29525-C23C-4AE3-A0E2-BC55FFFE0B36}" type="sibTrans" cxnId="{E0E81C6F-CCDD-47E9-81CA-7A21D523B354}">
      <dgm:prSet/>
      <dgm:spPr/>
      <dgm:t>
        <a:bodyPr/>
        <a:lstStyle/>
        <a:p>
          <a:endParaRPr lang="en-GB"/>
        </a:p>
      </dgm:t>
    </dgm:pt>
    <dgm:pt modelId="{43A6CB38-980B-4D34-ACA5-0E48768D0F8E}" type="parTrans" cxnId="{E0E81C6F-CCDD-47E9-81CA-7A21D523B354}">
      <dgm:prSet/>
      <dgm:spPr/>
      <dgm:t>
        <a:bodyPr/>
        <a:lstStyle/>
        <a:p>
          <a:endParaRPr lang="en-GB"/>
        </a:p>
      </dgm:t>
    </dgm:pt>
    <dgm:pt modelId="{B81AD2BB-EB32-46DA-8906-8951BA40C25E}">
      <dgm:prSet/>
      <dgm:spPr/>
      <dgm:t>
        <a:bodyPr/>
        <a:lstStyle/>
        <a:p>
          <a:r>
            <a:rPr lang="en-GB" dirty="0" smtClean="0"/>
            <a:t>-Short lived benefit</a:t>
          </a:r>
        </a:p>
        <a:p>
          <a:r>
            <a:rPr lang="en-GB" dirty="0" smtClean="0"/>
            <a:t>-Higher addiction risk</a:t>
          </a:r>
        </a:p>
        <a:p>
          <a:r>
            <a:rPr lang="en-GB" dirty="0" smtClean="0"/>
            <a:t>-Higher risk of diversion </a:t>
          </a:r>
          <a:endParaRPr lang="en-GB" dirty="0"/>
        </a:p>
      </dgm:t>
    </dgm:pt>
    <dgm:pt modelId="{C06F6D0C-4996-4160-A8C4-EF43E5630164}" type="sibTrans" cxnId="{B74D21D2-029D-4367-B3BC-53FB765B543E}">
      <dgm:prSet/>
      <dgm:spPr/>
      <dgm:t>
        <a:bodyPr/>
        <a:lstStyle/>
        <a:p>
          <a:endParaRPr lang="en-GB"/>
        </a:p>
      </dgm:t>
    </dgm:pt>
    <dgm:pt modelId="{DCEB5061-2B22-4FBC-B2AA-E30E1E879C3F}" type="parTrans" cxnId="{B74D21D2-029D-4367-B3BC-53FB765B543E}">
      <dgm:prSet/>
      <dgm:spPr/>
      <dgm:t>
        <a:bodyPr/>
        <a:lstStyle/>
        <a:p>
          <a:endParaRPr lang="en-GB"/>
        </a:p>
      </dgm:t>
    </dgm:pt>
    <dgm:pt modelId="{188C2B8C-DDA6-48C3-A4B3-85DF0BDE0AAE}" type="pres">
      <dgm:prSet presAssocID="{ADBFBD2C-3684-40DB-82B9-149052E6A0D1}" presName="Name0" presStyleCnt="0">
        <dgm:presLayoutVars>
          <dgm:dir/>
          <dgm:animLvl val="lvl"/>
          <dgm:resizeHandles val="exact"/>
        </dgm:presLayoutVars>
      </dgm:prSet>
      <dgm:spPr/>
      <dgm:t>
        <a:bodyPr/>
        <a:lstStyle/>
        <a:p>
          <a:endParaRPr lang="en-GB"/>
        </a:p>
      </dgm:t>
    </dgm:pt>
    <dgm:pt modelId="{E82E1D4F-5DA9-4C09-AAE7-46EDCCAC087A}" type="pres">
      <dgm:prSet presAssocID="{329D7276-340B-4527-AC61-FBF9541E8789}" presName="vertFlow" presStyleCnt="0"/>
      <dgm:spPr/>
    </dgm:pt>
    <dgm:pt modelId="{0678CC98-BA9A-4753-9D00-C01B1106BA3A}" type="pres">
      <dgm:prSet presAssocID="{329D7276-340B-4527-AC61-FBF9541E8789}" presName="header" presStyleLbl="node1" presStyleIdx="0" presStyleCnt="2"/>
      <dgm:spPr/>
      <dgm:t>
        <a:bodyPr/>
        <a:lstStyle/>
        <a:p>
          <a:endParaRPr lang="en-GB"/>
        </a:p>
      </dgm:t>
    </dgm:pt>
    <dgm:pt modelId="{D4BD25BB-0865-49A6-A0C2-24B31A60744C}" type="pres">
      <dgm:prSet presAssocID="{9060BB3F-EE0F-4EF6-996C-8F254EA1C3E6}" presName="parTrans" presStyleLbl="sibTrans2D1" presStyleIdx="0" presStyleCnt="4"/>
      <dgm:spPr/>
      <dgm:t>
        <a:bodyPr/>
        <a:lstStyle/>
        <a:p>
          <a:endParaRPr lang="en-GB"/>
        </a:p>
      </dgm:t>
    </dgm:pt>
    <dgm:pt modelId="{76DA523A-37BA-4DC5-A247-19971CF6728B}" type="pres">
      <dgm:prSet presAssocID="{B6BC2861-2CEA-4B2D-9B4B-5C3793D2D9F0}" presName="child" presStyleLbl="alignAccFollowNode1" presStyleIdx="0" presStyleCnt="4">
        <dgm:presLayoutVars>
          <dgm:chMax val="0"/>
          <dgm:bulletEnabled val="1"/>
        </dgm:presLayoutVars>
      </dgm:prSet>
      <dgm:spPr/>
      <dgm:t>
        <a:bodyPr/>
        <a:lstStyle/>
        <a:p>
          <a:endParaRPr lang="en-GB"/>
        </a:p>
      </dgm:t>
    </dgm:pt>
    <dgm:pt modelId="{A7773D50-F0B9-47D8-BA32-961DF2D78C06}" type="pres">
      <dgm:prSet presAssocID="{6C6BFFB9-F373-4FAA-9735-44D380CE19F2}" presName="sibTrans" presStyleLbl="sibTrans2D1" presStyleIdx="1" presStyleCnt="4"/>
      <dgm:spPr/>
      <dgm:t>
        <a:bodyPr/>
        <a:lstStyle/>
        <a:p>
          <a:endParaRPr lang="en-GB"/>
        </a:p>
      </dgm:t>
    </dgm:pt>
    <dgm:pt modelId="{6D344B0D-2152-4DA2-B9A8-3E1F758728A1}" type="pres">
      <dgm:prSet presAssocID="{2FB1B1F2-C020-448F-B319-CA38FD7856A4}" presName="child" presStyleLbl="alignAccFollowNode1" presStyleIdx="1" presStyleCnt="4" custScaleY="189579">
        <dgm:presLayoutVars>
          <dgm:chMax val="0"/>
          <dgm:bulletEnabled val="1"/>
        </dgm:presLayoutVars>
      </dgm:prSet>
      <dgm:spPr/>
      <dgm:t>
        <a:bodyPr/>
        <a:lstStyle/>
        <a:p>
          <a:endParaRPr lang="en-GB"/>
        </a:p>
      </dgm:t>
    </dgm:pt>
    <dgm:pt modelId="{E4364E62-1BFB-4E2F-B886-2837E3EB5FD8}" type="pres">
      <dgm:prSet presAssocID="{329D7276-340B-4527-AC61-FBF9541E8789}" presName="hSp" presStyleCnt="0"/>
      <dgm:spPr/>
    </dgm:pt>
    <dgm:pt modelId="{2D9A8E3A-D11C-4EA3-A31D-6D379892A09A}" type="pres">
      <dgm:prSet presAssocID="{D6A66275-39DE-47D8-B4F8-5F4F03588BA7}" presName="vertFlow" presStyleCnt="0"/>
      <dgm:spPr/>
    </dgm:pt>
    <dgm:pt modelId="{6E3EAF78-1A61-458C-9F1E-F479F1582DDD}" type="pres">
      <dgm:prSet presAssocID="{D6A66275-39DE-47D8-B4F8-5F4F03588BA7}" presName="header" presStyleLbl="node1" presStyleIdx="1" presStyleCnt="2"/>
      <dgm:spPr/>
      <dgm:t>
        <a:bodyPr/>
        <a:lstStyle/>
        <a:p>
          <a:endParaRPr lang="en-GB"/>
        </a:p>
      </dgm:t>
    </dgm:pt>
    <dgm:pt modelId="{7740B10E-B25F-4B02-B7E5-473A78906CF1}" type="pres">
      <dgm:prSet presAssocID="{43A6CB38-980B-4D34-ACA5-0E48768D0F8E}" presName="parTrans" presStyleLbl="sibTrans2D1" presStyleIdx="2" presStyleCnt="4"/>
      <dgm:spPr/>
      <dgm:t>
        <a:bodyPr/>
        <a:lstStyle/>
        <a:p>
          <a:endParaRPr lang="en-GB"/>
        </a:p>
      </dgm:t>
    </dgm:pt>
    <dgm:pt modelId="{5376DC20-28E2-41FD-819D-80B5CCB4CA10}" type="pres">
      <dgm:prSet presAssocID="{79BAC130-8192-423D-AF49-2B5127D0CE73}" presName="child" presStyleLbl="alignAccFollowNode1" presStyleIdx="2" presStyleCnt="4">
        <dgm:presLayoutVars>
          <dgm:chMax val="0"/>
          <dgm:bulletEnabled val="1"/>
        </dgm:presLayoutVars>
      </dgm:prSet>
      <dgm:spPr/>
      <dgm:t>
        <a:bodyPr/>
        <a:lstStyle/>
        <a:p>
          <a:endParaRPr lang="en-GB"/>
        </a:p>
      </dgm:t>
    </dgm:pt>
    <dgm:pt modelId="{41B10269-26C1-4614-A4FF-91EDEE2D1897}" type="pres">
      <dgm:prSet presAssocID="{D8D29525-C23C-4AE3-A0E2-BC55FFFE0B36}" presName="sibTrans" presStyleLbl="sibTrans2D1" presStyleIdx="3" presStyleCnt="4"/>
      <dgm:spPr/>
      <dgm:t>
        <a:bodyPr/>
        <a:lstStyle/>
        <a:p>
          <a:endParaRPr lang="en-GB"/>
        </a:p>
      </dgm:t>
    </dgm:pt>
    <dgm:pt modelId="{1B191532-9031-4E33-BB69-B32085F52F0A}" type="pres">
      <dgm:prSet presAssocID="{B81AD2BB-EB32-46DA-8906-8951BA40C25E}" presName="child" presStyleLbl="alignAccFollowNode1" presStyleIdx="3" presStyleCnt="4" custScaleY="195429" custLinFactNeighborX="1021" custLinFactNeighborY="-16893">
        <dgm:presLayoutVars>
          <dgm:chMax val="0"/>
          <dgm:bulletEnabled val="1"/>
        </dgm:presLayoutVars>
      </dgm:prSet>
      <dgm:spPr/>
      <dgm:t>
        <a:bodyPr/>
        <a:lstStyle/>
        <a:p>
          <a:endParaRPr lang="en-GB"/>
        </a:p>
      </dgm:t>
    </dgm:pt>
  </dgm:ptLst>
  <dgm:cxnLst>
    <dgm:cxn modelId="{84E3CA80-9338-274A-A195-20AF561ABB0F}" type="presOf" srcId="{D8D29525-C23C-4AE3-A0E2-BC55FFFE0B36}" destId="{41B10269-26C1-4614-A4FF-91EDEE2D1897}" srcOrd="0" destOrd="0" presId="urn:microsoft.com/office/officeart/2005/8/layout/lProcess1"/>
    <dgm:cxn modelId="{26685516-FDED-3247-A90F-320E63530F30}" type="presOf" srcId="{43A6CB38-980B-4D34-ACA5-0E48768D0F8E}" destId="{7740B10E-B25F-4B02-B7E5-473A78906CF1}" srcOrd="0" destOrd="0" presId="urn:microsoft.com/office/officeart/2005/8/layout/lProcess1"/>
    <dgm:cxn modelId="{E0E81C6F-CCDD-47E9-81CA-7A21D523B354}" srcId="{D6A66275-39DE-47D8-B4F8-5F4F03588BA7}" destId="{79BAC130-8192-423D-AF49-2B5127D0CE73}" srcOrd="0" destOrd="0" parTransId="{43A6CB38-980B-4D34-ACA5-0E48768D0F8E}" sibTransId="{D8D29525-C23C-4AE3-A0E2-BC55FFFE0B36}"/>
    <dgm:cxn modelId="{D8AB4197-F4B9-4A28-89ED-608F422B33D7}" srcId="{ADBFBD2C-3684-40DB-82B9-149052E6A0D1}" destId="{D6A66275-39DE-47D8-B4F8-5F4F03588BA7}" srcOrd="1" destOrd="0" parTransId="{BB873B10-AB58-4237-86DC-CAFDEBADB068}" sibTransId="{2BE84D2D-99EF-49D2-B570-79101A51E793}"/>
    <dgm:cxn modelId="{66EB7725-7511-5247-8BA2-1DD4B712B878}" type="presOf" srcId="{B6BC2861-2CEA-4B2D-9B4B-5C3793D2D9F0}" destId="{76DA523A-37BA-4DC5-A247-19971CF6728B}" srcOrd="0" destOrd="0" presId="urn:microsoft.com/office/officeart/2005/8/layout/lProcess1"/>
    <dgm:cxn modelId="{B8F2D9D9-6210-4B01-8308-10B8C3E17631}" srcId="{329D7276-340B-4527-AC61-FBF9541E8789}" destId="{2FB1B1F2-C020-448F-B319-CA38FD7856A4}" srcOrd="1" destOrd="0" parTransId="{105FD59E-6CA6-4E5A-8945-5757AE57DA8F}" sibTransId="{09B2F46F-2FAE-4292-B094-045692815AB3}"/>
    <dgm:cxn modelId="{2136F577-61E9-5C4A-A1DF-2B21C47E3F5C}" type="presOf" srcId="{329D7276-340B-4527-AC61-FBF9541E8789}" destId="{0678CC98-BA9A-4753-9D00-C01B1106BA3A}" srcOrd="0" destOrd="0" presId="urn:microsoft.com/office/officeart/2005/8/layout/lProcess1"/>
    <dgm:cxn modelId="{CC5A2A4D-5049-8A4F-98CC-93F7D989CD9C}" type="presOf" srcId="{D6A66275-39DE-47D8-B4F8-5F4F03588BA7}" destId="{6E3EAF78-1A61-458C-9F1E-F479F1582DDD}" srcOrd="0" destOrd="0" presId="urn:microsoft.com/office/officeart/2005/8/layout/lProcess1"/>
    <dgm:cxn modelId="{7CDD9D06-19B1-B74F-9372-FE8B5FDD378C}" type="presOf" srcId="{9060BB3F-EE0F-4EF6-996C-8F254EA1C3E6}" destId="{D4BD25BB-0865-49A6-A0C2-24B31A60744C}" srcOrd="0" destOrd="0" presId="urn:microsoft.com/office/officeart/2005/8/layout/lProcess1"/>
    <dgm:cxn modelId="{CB6636B2-8D54-489C-94E8-FE3474348E6F}" srcId="{ADBFBD2C-3684-40DB-82B9-149052E6A0D1}" destId="{329D7276-340B-4527-AC61-FBF9541E8789}" srcOrd="0" destOrd="0" parTransId="{CC37C0FA-EA78-4345-B20B-7BB3EC3F95E9}" sibTransId="{471C0FEF-627E-4B7C-A450-ED369EE438B4}"/>
    <dgm:cxn modelId="{B74D21D2-029D-4367-B3BC-53FB765B543E}" srcId="{D6A66275-39DE-47D8-B4F8-5F4F03588BA7}" destId="{B81AD2BB-EB32-46DA-8906-8951BA40C25E}" srcOrd="1" destOrd="0" parTransId="{DCEB5061-2B22-4FBC-B2AA-E30E1E879C3F}" sibTransId="{C06F6D0C-4996-4160-A8C4-EF43E5630164}"/>
    <dgm:cxn modelId="{48A34629-33FB-4686-8C21-18F25005B1CA}" srcId="{329D7276-340B-4527-AC61-FBF9541E8789}" destId="{B6BC2861-2CEA-4B2D-9B4B-5C3793D2D9F0}" srcOrd="0" destOrd="0" parTransId="{9060BB3F-EE0F-4EF6-996C-8F254EA1C3E6}" sibTransId="{6C6BFFB9-F373-4FAA-9735-44D380CE19F2}"/>
    <dgm:cxn modelId="{327B7420-843E-FF41-BA40-949A76391829}" type="presOf" srcId="{2FB1B1F2-C020-448F-B319-CA38FD7856A4}" destId="{6D344B0D-2152-4DA2-B9A8-3E1F758728A1}" srcOrd="0" destOrd="0" presId="urn:microsoft.com/office/officeart/2005/8/layout/lProcess1"/>
    <dgm:cxn modelId="{FEB492D4-DAAE-F245-93AD-94EFD070166D}" type="presOf" srcId="{79BAC130-8192-423D-AF49-2B5127D0CE73}" destId="{5376DC20-28E2-41FD-819D-80B5CCB4CA10}" srcOrd="0" destOrd="0" presId="urn:microsoft.com/office/officeart/2005/8/layout/lProcess1"/>
    <dgm:cxn modelId="{A659787B-5FA2-CF46-B0DB-31DA340FE50C}" type="presOf" srcId="{B81AD2BB-EB32-46DA-8906-8951BA40C25E}" destId="{1B191532-9031-4E33-BB69-B32085F52F0A}" srcOrd="0" destOrd="0" presId="urn:microsoft.com/office/officeart/2005/8/layout/lProcess1"/>
    <dgm:cxn modelId="{4BABB8E3-D3D4-3242-89E5-8E9E0AAE70FF}" type="presOf" srcId="{ADBFBD2C-3684-40DB-82B9-149052E6A0D1}" destId="{188C2B8C-DDA6-48C3-A4B3-85DF0BDE0AAE}" srcOrd="0" destOrd="0" presId="urn:microsoft.com/office/officeart/2005/8/layout/lProcess1"/>
    <dgm:cxn modelId="{E7C91C6A-7658-7342-AC9A-A55F40FF8D09}" type="presOf" srcId="{6C6BFFB9-F373-4FAA-9735-44D380CE19F2}" destId="{A7773D50-F0B9-47D8-BA32-961DF2D78C06}" srcOrd="0" destOrd="0" presId="urn:microsoft.com/office/officeart/2005/8/layout/lProcess1"/>
    <dgm:cxn modelId="{FF6B6F54-676C-6D42-9E35-B0BA83C20BA0}" type="presParOf" srcId="{188C2B8C-DDA6-48C3-A4B3-85DF0BDE0AAE}" destId="{E82E1D4F-5DA9-4C09-AAE7-46EDCCAC087A}" srcOrd="0" destOrd="0" presId="urn:microsoft.com/office/officeart/2005/8/layout/lProcess1"/>
    <dgm:cxn modelId="{12D1DCFE-8049-3843-9A65-B279F02F6574}" type="presParOf" srcId="{E82E1D4F-5DA9-4C09-AAE7-46EDCCAC087A}" destId="{0678CC98-BA9A-4753-9D00-C01B1106BA3A}" srcOrd="0" destOrd="0" presId="urn:microsoft.com/office/officeart/2005/8/layout/lProcess1"/>
    <dgm:cxn modelId="{8B8C8A67-91C1-7647-9F7C-2540B05F40D8}" type="presParOf" srcId="{E82E1D4F-5DA9-4C09-AAE7-46EDCCAC087A}" destId="{D4BD25BB-0865-49A6-A0C2-24B31A60744C}" srcOrd="1" destOrd="0" presId="urn:microsoft.com/office/officeart/2005/8/layout/lProcess1"/>
    <dgm:cxn modelId="{1F765F85-7F0D-F849-8A4D-FF09B5209B03}" type="presParOf" srcId="{E82E1D4F-5DA9-4C09-AAE7-46EDCCAC087A}" destId="{76DA523A-37BA-4DC5-A247-19971CF6728B}" srcOrd="2" destOrd="0" presId="urn:microsoft.com/office/officeart/2005/8/layout/lProcess1"/>
    <dgm:cxn modelId="{7CFF26AD-43A1-C34A-B113-7C0CF80011E7}" type="presParOf" srcId="{E82E1D4F-5DA9-4C09-AAE7-46EDCCAC087A}" destId="{A7773D50-F0B9-47D8-BA32-961DF2D78C06}" srcOrd="3" destOrd="0" presId="urn:microsoft.com/office/officeart/2005/8/layout/lProcess1"/>
    <dgm:cxn modelId="{16F4385F-C062-D342-AB64-A612A9A9A94A}" type="presParOf" srcId="{E82E1D4F-5DA9-4C09-AAE7-46EDCCAC087A}" destId="{6D344B0D-2152-4DA2-B9A8-3E1F758728A1}" srcOrd="4" destOrd="0" presId="urn:microsoft.com/office/officeart/2005/8/layout/lProcess1"/>
    <dgm:cxn modelId="{8C66E65F-3DCB-564D-A2F4-1644D5A9E01A}" type="presParOf" srcId="{188C2B8C-DDA6-48C3-A4B3-85DF0BDE0AAE}" destId="{E4364E62-1BFB-4E2F-B886-2837E3EB5FD8}" srcOrd="1" destOrd="0" presId="urn:microsoft.com/office/officeart/2005/8/layout/lProcess1"/>
    <dgm:cxn modelId="{8692EFC3-F2E1-2D46-8FF6-417A41547245}" type="presParOf" srcId="{188C2B8C-DDA6-48C3-A4B3-85DF0BDE0AAE}" destId="{2D9A8E3A-D11C-4EA3-A31D-6D379892A09A}" srcOrd="2" destOrd="0" presId="urn:microsoft.com/office/officeart/2005/8/layout/lProcess1"/>
    <dgm:cxn modelId="{40CA3346-0B55-B84D-A003-27E2863A398F}" type="presParOf" srcId="{2D9A8E3A-D11C-4EA3-A31D-6D379892A09A}" destId="{6E3EAF78-1A61-458C-9F1E-F479F1582DDD}" srcOrd="0" destOrd="0" presId="urn:microsoft.com/office/officeart/2005/8/layout/lProcess1"/>
    <dgm:cxn modelId="{FF593E6D-7D5C-C740-81E5-2B76FEEA6849}" type="presParOf" srcId="{2D9A8E3A-D11C-4EA3-A31D-6D379892A09A}" destId="{7740B10E-B25F-4B02-B7E5-473A78906CF1}" srcOrd="1" destOrd="0" presId="urn:microsoft.com/office/officeart/2005/8/layout/lProcess1"/>
    <dgm:cxn modelId="{3AF03C4A-4E82-9842-AFFA-B5CB741FA009}" type="presParOf" srcId="{2D9A8E3A-D11C-4EA3-A31D-6D379892A09A}" destId="{5376DC20-28E2-41FD-819D-80B5CCB4CA10}" srcOrd="2" destOrd="0" presId="urn:microsoft.com/office/officeart/2005/8/layout/lProcess1"/>
    <dgm:cxn modelId="{5592B535-2AE8-9442-8700-BC0E772FA590}" type="presParOf" srcId="{2D9A8E3A-D11C-4EA3-A31D-6D379892A09A}" destId="{41B10269-26C1-4614-A4FF-91EDEE2D1897}" srcOrd="3" destOrd="0" presId="urn:microsoft.com/office/officeart/2005/8/layout/lProcess1"/>
    <dgm:cxn modelId="{3D0F748D-493B-2348-BC21-2E0A0F5E55B4}" type="presParOf" srcId="{2D9A8E3A-D11C-4EA3-A31D-6D379892A09A}" destId="{1B191532-9031-4E33-BB69-B32085F52F0A}" srcOrd="4"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78CC98-BA9A-4753-9D00-C01B1106BA3A}">
      <dsp:nvSpPr>
        <dsp:cNvPr id="0" name=""/>
        <dsp:cNvSpPr/>
      </dsp:nvSpPr>
      <dsp:spPr>
        <a:xfrm>
          <a:off x="2634" y="277125"/>
          <a:ext cx="3843145" cy="9607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en-GB" sz="3500" kern="1200" dirty="0" smtClean="0"/>
            <a:t>Sustained release</a:t>
          </a:r>
          <a:endParaRPr lang="en-GB" sz="3500" kern="1200" dirty="0"/>
        </a:p>
      </dsp:txBody>
      <dsp:txXfrm>
        <a:off x="30774" y="305265"/>
        <a:ext cx="3786865" cy="904506"/>
      </dsp:txXfrm>
    </dsp:sp>
    <dsp:sp modelId="{D4BD25BB-0865-49A6-A0C2-24B31A60744C}">
      <dsp:nvSpPr>
        <dsp:cNvPr id="0" name=""/>
        <dsp:cNvSpPr/>
      </dsp:nvSpPr>
      <dsp:spPr>
        <a:xfrm rot="5400000">
          <a:off x="1840138" y="1321980"/>
          <a:ext cx="168137" cy="16813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6DA523A-37BA-4DC5-A247-19971CF6728B}">
      <dsp:nvSpPr>
        <dsp:cNvPr id="0" name=""/>
        <dsp:cNvSpPr/>
      </dsp:nvSpPr>
      <dsp:spPr>
        <a:xfrm>
          <a:off x="2634" y="1574186"/>
          <a:ext cx="3843145" cy="960786"/>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en-GB" sz="3600" kern="1200" dirty="0" smtClean="0"/>
            <a:t>Tonic DA firing</a:t>
          </a:r>
          <a:endParaRPr lang="en-GB" sz="3600" kern="1200" dirty="0"/>
        </a:p>
      </dsp:txBody>
      <dsp:txXfrm>
        <a:off x="30774" y="1602326"/>
        <a:ext cx="3786865" cy="904506"/>
      </dsp:txXfrm>
    </dsp:sp>
    <dsp:sp modelId="{A7773D50-F0B9-47D8-BA32-961DF2D78C06}">
      <dsp:nvSpPr>
        <dsp:cNvPr id="0" name=""/>
        <dsp:cNvSpPr/>
      </dsp:nvSpPr>
      <dsp:spPr>
        <a:xfrm rot="5400000">
          <a:off x="1840138" y="2619042"/>
          <a:ext cx="168137" cy="16813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D344B0D-2152-4DA2-B9A8-3E1F758728A1}">
      <dsp:nvSpPr>
        <dsp:cNvPr id="0" name=""/>
        <dsp:cNvSpPr/>
      </dsp:nvSpPr>
      <dsp:spPr>
        <a:xfrm>
          <a:off x="2634" y="2871248"/>
          <a:ext cx="3843145" cy="1821449"/>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GB" sz="2500" kern="1200" dirty="0" smtClean="0"/>
            <a:t>-Sustained benefit during working day</a:t>
          </a:r>
        </a:p>
        <a:p>
          <a:pPr lvl="0" algn="ctr" defTabSz="1111250">
            <a:lnSpc>
              <a:spcPct val="90000"/>
            </a:lnSpc>
            <a:spcBef>
              <a:spcPct val="0"/>
            </a:spcBef>
            <a:spcAft>
              <a:spcPct val="35000"/>
            </a:spcAft>
          </a:pPr>
          <a:r>
            <a:rPr lang="en-GB" sz="2500" kern="1200" dirty="0" smtClean="0"/>
            <a:t>-Low  addiction risk</a:t>
          </a:r>
        </a:p>
        <a:p>
          <a:pPr lvl="0" algn="ctr" defTabSz="1111250">
            <a:lnSpc>
              <a:spcPct val="90000"/>
            </a:lnSpc>
            <a:spcBef>
              <a:spcPct val="0"/>
            </a:spcBef>
            <a:spcAft>
              <a:spcPct val="35000"/>
            </a:spcAft>
          </a:pPr>
          <a:r>
            <a:rPr lang="en-GB" sz="2500" kern="1200" dirty="0" smtClean="0"/>
            <a:t>-Low risk of diversion</a:t>
          </a:r>
          <a:endParaRPr lang="en-GB" sz="2500" kern="1200" dirty="0"/>
        </a:p>
      </dsp:txBody>
      <dsp:txXfrm>
        <a:off x="55982" y="2924596"/>
        <a:ext cx="3736449" cy="1714753"/>
      </dsp:txXfrm>
    </dsp:sp>
    <dsp:sp modelId="{6E3EAF78-1A61-458C-9F1E-F479F1582DDD}">
      <dsp:nvSpPr>
        <dsp:cNvPr id="0" name=""/>
        <dsp:cNvSpPr/>
      </dsp:nvSpPr>
      <dsp:spPr>
        <a:xfrm>
          <a:off x="4383820" y="277125"/>
          <a:ext cx="3843145" cy="9607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en-GB" sz="3500" kern="1200" dirty="0" smtClean="0"/>
            <a:t>Immediate release</a:t>
          </a:r>
          <a:endParaRPr lang="en-GB" sz="3500" kern="1200" dirty="0"/>
        </a:p>
      </dsp:txBody>
      <dsp:txXfrm>
        <a:off x="4411960" y="305265"/>
        <a:ext cx="3786865" cy="904506"/>
      </dsp:txXfrm>
    </dsp:sp>
    <dsp:sp modelId="{7740B10E-B25F-4B02-B7E5-473A78906CF1}">
      <dsp:nvSpPr>
        <dsp:cNvPr id="0" name=""/>
        <dsp:cNvSpPr/>
      </dsp:nvSpPr>
      <dsp:spPr>
        <a:xfrm rot="5400000">
          <a:off x="6221323" y="1321980"/>
          <a:ext cx="168137" cy="16813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376DC20-28E2-41FD-819D-80B5CCB4CA10}">
      <dsp:nvSpPr>
        <dsp:cNvPr id="0" name=""/>
        <dsp:cNvSpPr/>
      </dsp:nvSpPr>
      <dsp:spPr>
        <a:xfrm>
          <a:off x="4383820" y="1574186"/>
          <a:ext cx="3843145" cy="960786"/>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en-GB" sz="3600" kern="1200" dirty="0" err="1" smtClean="0"/>
            <a:t>Phasic</a:t>
          </a:r>
          <a:r>
            <a:rPr lang="en-GB" sz="3600" kern="1200" dirty="0" smtClean="0"/>
            <a:t> DA firing</a:t>
          </a:r>
          <a:endParaRPr lang="en-GB" sz="3600" kern="1200" dirty="0"/>
        </a:p>
      </dsp:txBody>
      <dsp:txXfrm>
        <a:off x="4411960" y="1602326"/>
        <a:ext cx="3786865" cy="904506"/>
      </dsp:txXfrm>
    </dsp:sp>
    <dsp:sp modelId="{41B10269-26C1-4614-A4FF-91EDEE2D1897}">
      <dsp:nvSpPr>
        <dsp:cNvPr id="0" name=""/>
        <dsp:cNvSpPr/>
      </dsp:nvSpPr>
      <dsp:spPr>
        <a:xfrm rot="5394668">
          <a:off x="6250689" y="2590638"/>
          <a:ext cx="111330" cy="16813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B191532-9031-4E33-BB69-B32085F52F0A}">
      <dsp:nvSpPr>
        <dsp:cNvPr id="0" name=""/>
        <dsp:cNvSpPr/>
      </dsp:nvSpPr>
      <dsp:spPr>
        <a:xfrm>
          <a:off x="4386454" y="2814441"/>
          <a:ext cx="3843145" cy="1877655"/>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GB" sz="2500" kern="1200" dirty="0" smtClean="0"/>
            <a:t>-Short lived benefit</a:t>
          </a:r>
        </a:p>
        <a:p>
          <a:pPr lvl="0" algn="ctr" defTabSz="1111250">
            <a:lnSpc>
              <a:spcPct val="90000"/>
            </a:lnSpc>
            <a:spcBef>
              <a:spcPct val="0"/>
            </a:spcBef>
            <a:spcAft>
              <a:spcPct val="35000"/>
            </a:spcAft>
          </a:pPr>
          <a:r>
            <a:rPr lang="en-GB" sz="2500" kern="1200" dirty="0" smtClean="0"/>
            <a:t>-Higher addiction risk</a:t>
          </a:r>
        </a:p>
        <a:p>
          <a:pPr lvl="0" algn="ctr" defTabSz="1111250">
            <a:lnSpc>
              <a:spcPct val="90000"/>
            </a:lnSpc>
            <a:spcBef>
              <a:spcPct val="0"/>
            </a:spcBef>
            <a:spcAft>
              <a:spcPct val="35000"/>
            </a:spcAft>
          </a:pPr>
          <a:r>
            <a:rPr lang="en-GB" sz="2500" kern="1200" dirty="0" smtClean="0"/>
            <a:t>-Higher risk of diversion </a:t>
          </a:r>
          <a:endParaRPr lang="en-GB" sz="2500" kern="1200" dirty="0"/>
        </a:p>
      </dsp:txBody>
      <dsp:txXfrm>
        <a:off x="4441449" y="2869436"/>
        <a:ext cx="3733155" cy="1767665"/>
      </dsp:txXfrm>
    </dsp:sp>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14615A-BCB8-D143-9DEB-2FFBBB861E5C}" type="datetimeFigureOut">
              <a:rPr lang="en-US" smtClean="0"/>
              <a:t>09/07/15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77EB91-688A-B145-86EF-17575E4148F0}" type="slidenum">
              <a:rPr lang="en-GB" smtClean="0"/>
              <a:t>‹#›</a:t>
            </a:fld>
            <a:endParaRPr lang="en-GB"/>
          </a:p>
        </p:txBody>
      </p:sp>
    </p:spTree>
    <p:extLst>
      <p:ext uri="{BB962C8B-B14F-4D97-AF65-F5344CB8AC3E}">
        <p14:creationId xmlns:p14="http://schemas.microsoft.com/office/powerpoint/2010/main" val="309601003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1CFE13AA-E545-41CF-830A-1328B7B03FCF}" type="slidenum">
              <a:rPr lang="en-IE" smtClean="0"/>
              <a:pPr/>
              <a:t>1</a:t>
            </a:fld>
            <a:endParaRPr lang="en-IE"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6F0AD6-10F5-2740-9F3B-9125C27D0584}" type="slidenum">
              <a:rPr lang="en-GB"/>
              <a:pPr/>
              <a:t>12</a:t>
            </a:fld>
            <a:endParaRPr lang="en-GB"/>
          </a:p>
        </p:txBody>
      </p:sp>
      <p:sp>
        <p:nvSpPr>
          <p:cNvPr id="14336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433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A0C818-F599-0541-ACA9-0D6061A5D47C}" type="slidenum">
              <a:rPr lang="en-GB"/>
              <a:pPr/>
              <a:t>13</a:t>
            </a:fld>
            <a:endParaRPr lang="en-GB"/>
          </a:p>
        </p:txBody>
      </p:sp>
      <p:sp>
        <p:nvSpPr>
          <p:cNvPr id="14438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4438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1BD6F6-5E76-3A4A-84D6-ADCB9E72899E}" type="slidenum">
              <a:rPr lang="en-GB"/>
              <a:pPr/>
              <a:t>14</a:t>
            </a:fld>
            <a:endParaRPr lang="en-GB"/>
          </a:p>
        </p:txBody>
      </p:sp>
      <p:sp>
        <p:nvSpPr>
          <p:cNvPr id="14541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4541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A519F7-DF9A-4E4A-9319-F870489641E7}" type="slidenum">
              <a:rPr lang="en-GB"/>
              <a:pPr/>
              <a:t>15</a:t>
            </a:fld>
            <a:endParaRPr lang="en-GB"/>
          </a:p>
        </p:txBody>
      </p:sp>
      <p:sp>
        <p:nvSpPr>
          <p:cNvPr id="14643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4643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6C4F41-092F-834E-BD72-A0759944C738}" type="slidenum">
              <a:rPr lang="en-GB"/>
              <a:pPr/>
              <a:t>16</a:t>
            </a:fld>
            <a:endParaRPr lang="en-GB"/>
          </a:p>
        </p:txBody>
      </p:sp>
      <p:sp>
        <p:nvSpPr>
          <p:cNvPr id="14745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4745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EEC480-470A-4A4C-8802-37E9A6EDC529}" type="slidenum">
              <a:rPr lang="en-GB"/>
              <a:pPr/>
              <a:t>17</a:t>
            </a:fld>
            <a:endParaRPr lang="en-GB"/>
          </a:p>
        </p:txBody>
      </p:sp>
      <p:sp>
        <p:nvSpPr>
          <p:cNvPr id="14848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4848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AFCB96-2EE1-144B-B1AE-3265B08A753E}" type="slidenum">
              <a:rPr lang="en-GB"/>
              <a:pPr/>
              <a:t>18</a:t>
            </a:fld>
            <a:endParaRPr lang="en-GB"/>
          </a:p>
        </p:txBody>
      </p:sp>
      <p:sp>
        <p:nvSpPr>
          <p:cNvPr id="14950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4950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971760-EE1D-4549-8805-0658FF800E5B}" type="slidenum">
              <a:rPr lang="en-GB"/>
              <a:pPr/>
              <a:t>24</a:t>
            </a:fld>
            <a:endParaRPr lang="en-GB"/>
          </a:p>
        </p:txBody>
      </p:sp>
      <p:sp>
        <p:nvSpPr>
          <p:cNvPr id="21709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70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8A7886-58AD-CC4C-9988-8E708FEAA360}" type="slidenum">
              <a:rPr lang="en-GB"/>
              <a:pPr/>
              <a:t>25</a:t>
            </a:fld>
            <a:endParaRPr lang="en-GB"/>
          </a:p>
        </p:txBody>
      </p:sp>
      <p:sp>
        <p:nvSpPr>
          <p:cNvPr id="21094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094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22FEA2-2FB1-1E4A-9B98-5ED6DA7AC2C2}" type="slidenum">
              <a:rPr lang="en-GB"/>
              <a:pPr/>
              <a:t>26</a:t>
            </a:fld>
            <a:endParaRPr lang="en-GB"/>
          </a:p>
        </p:txBody>
      </p:sp>
      <p:sp>
        <p:nvSpPr>
          <p:cNvPr id="21299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299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5CFC91-1CEA-4A44-995F-36CDBDF249E5}" type="slidenum">
              <a:rPr lang="en-US"/>
              <a:pPr/>
              <a:t>2</a:t>
            </a:fld>
            <a:endParaRPr lang="en-US"/>
          </a:p>
        </p:txBody>
      </p:sp>
      <p:sp>
        <p:nvSpPr>
          <p:cNvPr id="9218"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val="1"/>
            </a:ext>
          </a:extLst>
        </p:spPr>
      </p:sp>
      <p:sp>
        <p:nvSpPr>
          <p:cNvPr id="9219" name="Rectangle 3"/>
          <p:cNvSpPr>
            <a:spLocks noGrp="1" noChangeArrowheads="1"/>
          </p:cNvSpPr>
          <p:nvPr>
            <p:ph type="body" idx="1"/>
          </p:nvPr>
        </p:nvSpPr>
        <p:spPr bwMode="auto">
          <a:xfrm>
            <a:off x="913968" y="4267103"/>
            <a:ext cx="5030064" cy="4115389"/>
          </a:xfrm>
          <a:prstGeom prst="rect">
            <a:avLst/>
          </a:prstGeo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90681" tIns="45341" rIns="90681" bIns="45341"/>
          <a:lstStyle/>
          <a:p>
            <a:pPr>
              <a:tabLst>
                <a:tab pos="0" algn="l"/>
              </a:tabLst>
            </a:pPr>
            <a:r>
              <a:rPr lang="en-GB" sz="1000"/>
              <a:t>The core symptoms of ADHD, as defined in the DSM-IV</a:t>
            </a:r>
            <a:r>
              <a:rPr lang="en-GB" sz="1000" baseline="30000"/>
              <a:t>1</a:t>
            </a:r>
            <a:r>
              <a:rPr lang="en-GB" sz="1000"/>
              <a:t> and ICD-10</a:t>
            </a:r>
            <a:r>
              <a:rPr lang="en-GB" sz="1000" baseline="30000"/>
              <a:t>2</a:t>
            </a:r>
            <a:r>
              <a:rPr lang="en-GB" sz="1000"/>
              <a:t> diagnostic criteria, are inattention, impulsivity and hyperactivity.</a:t>
            </a:r>
          </a:p>
          <a:p>
            <a:pPr>
              <a:tabLst>
                <a:tab pos="0" algn="l"/>
              </a:tabLst>
            </a:pPr>
            <a:r>
              <a:rPr lang="en-GB" sz="1000"/>
              <a:t>The differences between these diagnostic criteria will be outlined later.</a:t>
            </a:r>
          </a:p>
          <a:p>
            <a:pPr>
              <a:tabLst>
                <a:tab pos="0" algn="l"/>
              </a:tabLst>
            </a:pPr>
            <a:endParaRPr lang="en-GB" sz="1000"/>
          </a:p>
          <a:p>
            <a:pPr>
              <a:tabLst>
                <a:tab pos="0" algn="l"/>
              </a:tabLst>
            </a:pPr>
            <a:r>
              <a:rPr lang="en-GB" sz="1000" b="1"/>
              <a:t>References</a:t>
            </a:r>
            <a:endParaRPr lang="en-GB" sz="1000"/>
          </a:p>
          <a:p>
            <a:pPr marL="685800" lvl="1" indent="-228600">
              <a:buFont typeface="Times" charset="0"/>
              <a:buAutoNum type="arabicPeriod"/>
              <a:tabLst>
                <a:tab pos="0" algn="l"/>
              </a:tabLst>
            </a:pPr>
            <a:r>
              <a:rPr lang="en-GB" sz="800"/>
              <a:t>Diagnostic criteria for ADHD (DSM-IV). </a:t>
            </a:r>
            <a:r>
              <a:rPr lang="en-GB" sz="800" u="sng"/>
              <a:t>www.turnertoys.com/ADHD/APA_diagCriteria.htm  </a:t>
            </a:r>
          </a:p>
          <a:p>
            <a:pPr marL="685800" lvl="1" indent="-228600">
              <a:buFont typeface="Times" charset="0"/>
              <a:buAutoNum type="arabicPeriod"/>
              <a:tabLst>
                <a:tab pos="0" algn="l"/>
              </a:tabLst>
            </a:pPr>
            <a:r>
              <a:rPr lang="en-GB" sz="800"/>
              <a:t>The impact of classification on pharmacologic interventions. </a:t>
            </a:r>
            <a:r>
              <a:rPr lang="en-GB" sz="800" u="sng"/>
              <a:t>www.medscape.com/viewarticle/445220?src=searc</a:t>
            </a:r>
            <a:r>
              <a:rPr lang="en-US" sz="800" u="sng"/>
              <a:t>h</a:t>
            </a:r>
          </a:p>
          <a:p>
            <a:pPr marL="685800" lvl="1" indent="-228600">
              <a:buFont typeface="Times" charset="0"/>
              <a:buAutoNum type="arabicPeriod"/>
              <a:tabLst>
                <a:tab pos="0" algn="l"/>
              </a:tabLst>
            </a:pPr>
            <a:endParaRPr lang="en-US" sz="800" u="sng"/>
          </a:p>
          <a:p>
            <a:pPr marL="685800" lvl="1" indent="-228600">
              <a:buFont typeface="Times" charset="0"/>
              <a:buNone/>
              <a:tabLst>
                <a:tab pos="0" algn="l"/>
              </a:tabLst>
            </a:pPr>
            <a:endParaRPr lang="en-GB" sz="8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C73EFE-5DCC-AB40-AD57-046C2267E034}" type="slidenum">
              <a:rPr lang="en-GB"/>
              <a:pPr/>
              <a:t>27</a:t>
            </a:fld>
            <a:endParaRPr lang="en-GB"/>
          </a:p>
        </p:txBody>
      </p:sp>
      <p:sp>
        <p:nvSpPr>
          <p:cNvPr id="21504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50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6D48CE-A39D-6A45-A6EA-D435861592CA}" type="slidenum">
              <a:rPr lang="en-GB"/>
              <a:pPr/>
              <a:t>29</a:t>
            </a:fld>
            <a:endParaRPr lang="en-GB"/>
          </a:p>
        </p:txBody>
      </p:sp>
      <p:sp>
        <p:nvSpPr>
          <p:cNvPr id="21913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913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7601AD-D814-9142-957C-8A159BE2E4E2}" type="slidenum">
              <a:rPr lang="en-GB"/>
              <a:pPr/>
              <a:t>30</a:t>
            </a:fld>
            <a:endParaRPr lang="en-GB"/>
          </a:p>
        </p:txBody>
      </p:sp>
      <p:sp>
        <p:nvSpPr>
          <p:cNvPr id="22528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2528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182F95-BC95-464E-86F2-364B8D2F8037}" type="slidenum">
              <a:rPr lang="en-GB"/>
              <a:pPr/>
              <a:t>31</a:t>
            </a:fld>
            <a:endParaRPr lang="en-GB"/>
          </a:p>
        </p:txBody>
      </p:sp>
      <p:sp>
        <p:nvSpPr>
          <p:cNvPr id="16384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638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16A0FA-DCAB-EB46-BF73-28F62CE745C0}" type="slidenum">
              <a:rPr lang="en-GB"/>
              <a:pPr/>
              <a:t>32</a:t>
            </a:fld>
            <a:endParaRPr lang="en-GB"/>
          </a:p>
        </p:txBody>
      </p:sp>
      <p:sp>
        <p:nvSpPr>
          <p:cNvPr id="16589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658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8EC365-9F64-5043-9DAF-E6BF5CEDF3BF}" type="slidenum">
              <a:rPr lang="en-GB"/>
              <a:pPr/>
              <a:t>34</a:t>
            </a:fld>
            <a:endParaRPr lang="en-GB"/>
          </a:p>
        </p:txBody>
      </p:sp>
      <p:sp>
        <p:nvSpPr>
          <p:cNvPr id="16998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6998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46FCBD-D10F-FC41-81CA-ACFF8CC777C7}" type="slidenum">
              <a:rPr lang="en-GB"/>
              <a:pPr/>
              <a:t>35</a:t>
            </a:fld>
            <a:endParaRPr lang="en-GB"/>
          </a:p>
        </p:txBody>
      </p:sp>
      <p:sp>
        <p:nvSpPr>
          <p:cNvPr id="17203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7203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29957A-9E85-2D47-9AA6-1E2CD7ACA693}" type="slidenum">
              <a:rPr lang="en-GB"/>
              <a:pPr/>
              <a:t>36</a:t>
            </a:fld>
            <a:endParaRPr lang="en-GB"/>
          </a:p>
        </p:txBody>
      </p:sp>
      <p:sp>
        <p:nvSpPr>
          <p:cNvPr id="17613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7613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458EE8-C09B-0840-8432-32D8640E4786}" type="slidenum">
              <a:rPr lang="en-GB"/>
              <a:pPr/>
              <a:t>37</a:t>
            </a:fld>
            <a:endParaRPr lang="en-GB"/>
          </a:p>
        </p:txBody>
      </p:sp>
      <p:sp>
        <p:nvSpPr>
          <p:cNvPr id="17817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7817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502BC2-3C1C-AB40-99BF-907323D1E935}" type="slidenum">
              <a:rPr lang="en-GB"/>
              <a:pPr/>
              <a:t>38</a:t>
            </a:fld>
            <a:endParaRPr lang="en-GB"/>
          </a:p>
        </p:txBody>
      </p:sp>
      <p:sp>
        <p:nvSpPr>
          <p:cNvPr id="18022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8022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EAC276-2E33-014F-B28C-421CEB977C42}" type="slidenum">
              <a:rPr lang="en-US"/>
              <a:pPr/>
              <a:t>3</a:t>
            </a:fld>
            <a:endParaRPr lang="en-US"/>
          </a:p>
        </p:txBody>
      </p:sp>
      <p:sp>
        <p:nvSpPr>
          <p:cNvPr id="123906" name="Rectangle 2"/>
          <p:cNvSpPr>
            <a:spLocks noGrp="1" noChangeArrowheads="1"/>
          </p:cNvSpPr>
          <p:nvPr>
            <p:ph type="body" idx="1"/>
          </p:nvPr>
        </p:nvSpPr>
        <p:spPr>
          <a:noFill/>
          <a:ln/>
        </p:spPr>
        <p:txBody>
          <a:bodyPr/>
          <a:lstStyle/>
          <a:p>
            <a:r>
              <a:rPr lang="en-GB" sz="1000"/>
              <a:t>The core symptoms of ADHD and hyperkinetic disorder (HKD), a more severe form of ADHD, are developmentally inappropriate levels of inattention, hyperactivity and impulsivity.</a:t>
            </a:r>
          </a:p>
          <a:p>
            <a:r>
              <a:rPr lang="en-GB" sz="1000"/>
              <a:t>A diagnosis of ADHD by the DSM-IV requires the presence of six or more symptoms from at least one symptom group (inattention or hyperactivity–impulsivity).</a:t>
            </a:r>
          </a:p>
          <a:p>
            <a:r>
              <a:rPr lang="en-GB" sz="1000"/>
              <a:t>A diagnosis of HKD by the ICD-10 requires symptoms to be present in all three categories </a:t>
            </a:r>
            <a:r>
              <a:rPr lang="en-GB" sz="1000" i="1"/>
              <a:t>and</a:t>
            </a:r>
            <a:r>
              <a:rPr lang="en-GB" sz="1000"/>
              <a:t> in more than one situation (home, school, etc.).</a:t>
            </a:r>
          </a:p>
          <a:p>
            <a:r>
              <a:rPr lang="en-GB" sz="1000"/>
              <a:t>The ICD-10 criteria for HKD therefore describe a more severe condition that the DSM-IV criteria for ADHD.</a:t>
            </a:r>
          </a:p>
          <a:p>
            <a:endParaRPr lang="en-GB" sz="1000"/>
          </a:p>
          <a:p>
            <a:r>
              <a:rPr lang="en-GB" sz="1000" b="1"/>
              <a:t>References</a:t>
            </a:r>
            <a:endParaRPr lang="en-GB" sz="1000"/>
          </a:p>
          <a:p>
            <a:pPr marL="685800" lvl="1" indent="-228600">
              <a:buFont typeface="Times" charset="0"/>
              <a:buAutoNum type="arabicPeriod"/>
            </a:pPr>
            <a:r>
              <a:rPr lang="en-GB" sz="800"/>
              <a:t>Diagnostic criteria for ADHD (DSM-IV). </a:t>
            </a:r>
            <a:r>
              <a:rPr lang="en-GB" sz="800" u="sng"/>
              <a:t>www.turnertoys.com/ADHD/APA_diagCriteria.htm  </a:t>
            </a:r>
          </a:p>
          <a:p>
            <a:pPr marL="685800" lvl="1" indent="-228600">
              <a:buFont typeface="Times" charset="0"/>
              <a:buAutoNum type="arabicPeriod"/>
            </a:pPr>
            <a:r>
              <a:rPr lang="en-GB" sz="800"/>
              <a:t>The impact of classification on pharmacologic interventions. </a:t>
            </a:r>
            <a:r>
              <a:rPr lang="en-GB" sz="800" u="sng"/>
              <a:t>www.medscape.com/viewarticle/445220?src=searc</a:t>
            </a:r>
            <a:r>
              <a:rPr lang="en-US" sz="800" u="sng"/>
              <a:t>h</a:t>
            </a:r>
          </a:p>
        </p:txBody>
      </p:sp>
      <p:sp>
        <p:nvSpPr>
          <p:cNvPr id="123907" name="Rectangle 3"/>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EE8EDC-16F1-D443-83A0-87663774DD40}" type="slidenum">
              <a:rPr lang="en-GB"/>
              <a:pPr/>
              <a:t>39</a:t>
            </a:fld>
            <a:endParaRPr lang="en-GB"/>
          </a:p>
        </p:txBody>
      </p:sp>
      <p:sp>
        <p:nvSpPr>
          <p:cNvPr id="18227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8227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65E8BB-87D1-A247-BCDD-21D3DE430F0F}" type="slidenum">
              <a:rPr lang="en-GB"/>
              <a:pPr/>
              <a:t>40</a:t>
            </a:fld>
            <a:endParaRPr lang="en-GB"/>
          </a:p>
        </p:txBody>
      </p:sp>
      <p:sp>
        <p:nvSpPr>
          <p:cNvPr id="18637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8637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6C9F12-1664-0F4B-859C-B3EFFB0E1A06}" type="slidenum">
              <a:rPr lang="en-GB"/>
              <a:pPr/>
              <a:t>41</a:t>
            </a:fld>
            <a:endParaRPr lang="en-GB"/>
          </a:p>
        </p:txBody>
      </p:sp>
      <p:sp>
        <p:nvSpPr>
          <p:cNvPr id="22323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2323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1D7AB8-8343-AB44-A56A-36CDAAADCB9A}" type="slidenum">
              <a:rPr lang="en-GB"/>
              <a:pPr/>
              <a:t>42</a:t>
            </a:fld>
            <a:endParaRPr lang="en-GB"/>
          </a:p>
        </p:txBody>
      </p:sp>
      <p:sp>
        <p:nvSpPr>
          <p:cNvPr id="19046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904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AF5010-BE9C-BC42-B34A-F106355606ED}" type="slidenum">
              <a:rPr lang="en-GB"/>
              <a:pPr/>
              <a:t>43</a:t>
            </a:fld>
            <a:endParaRPr lang="en-GB"/>
          </a:p>
        </p:txBody>
      </p:sp>
      <p:sp>
        <p:nvSpPr>
          <p:cNvPr id="22733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2733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pperplate Gothic Bold" charset="0"/>
                <a:ea typeface="ＭＳ Ｐゴシック" charset="0"/>
              </a:defRPr>
            </a:lvl1pPr>
            <a:lvl2pPr marL="742950" indent="-285750" eaLnBrk="0" hangingPunct="0">
              <a:defRPr sz="2400">
                <a:solidFill>
                  <a:schemeClr val="tx1"/>
                </a:solidFill>
                <a:latin typeface="Copperplate Gothic Bold" charset="0"/>
                <a:ea typeface="ＭＳ Ｐゴシック" charset="0"/>
              </a:defRPr>
            </a:lvl2pPr>
            <a:lvl3pPr marL="1143000" indent="-228600" eaLnBrk="0" hangingPunct="0">
              <a:defRPr sz="2400">
                <a:solidFill>
                  <a:schemeClr val="tx1"/>
                </a:solidFill>
                <a:latin typeface="Copperplate Gothic Bold" charset="0"/>
                <a:ea typeface="ＭＳ Ｐゴシック" charset="0"/>
              </a:defRPr>
            </a:lvl3pPr>
            <a:lvl4pPr marL="1600200" indent="-228600" eaLnBrk="0" hangingPunct="0">
              <a:defRPr sz="2400">
                <a:solidFill>
                  <a:schemeClr val="tx1"/>
                </a:solidFill>
                <a:latin typeface="Copperplate Gothic Bold" charset="0"/>
                <a:ea typeface="ＭＳ Ｐゴシック" charset="0"/>
              </a:defRPr>
            </a:lvl4pPr>
            <a:lvl5pPr marL="2057400" indent="-228600" eaLnBrk="0" hangingPunct="0">
              <a:defRPr sz="2400">
                <a:solidFill>
                  <a:schemeClr val="tx1"/>
                </a:solidFill>
                <a:latin typeface="Copperplate Gothic Bold" charset="0"/>
                <a:ea typeface="ＭＳ Ｐゴシック" charset="0"/>
              </a:defRPr>
            </a:lvl5pPr>
            <a:lvl6pPr marL="2514600" indent="-228600" eaLnBrk="0" fontAlgn="base" hangingPunct="0">
              <a:spcBef>
                <a:spcPct val="0"/>
              </a:spcBef>
              <a:spcAft>
                <a:spcPct val="0"/>
              </a:spcAft>
              <a:defRPr sz="2400">
                <a:solidFill>
                  <a:schemeClr val="tx1"/>
                </a:solidFill>
                <a:latin typeface="Copperplate Gothic Bold" charset="0"/>
                <a:ea typeface="ＭＳ Ｐゴシック" charset="0"/>
              </a:defRPr>
            </a:lvl6pPr>
            <a:lvl7pPr marL="2971800" indent="-228600" eaLnBrk="0" fontAlgn="base" hangingPunct="0">
              <a:spcBef>
                <a:spcPct val="0"/>
              </a:spcBef>
              <a:spcAft>
                <a:spcPct val="0"/>
              </a:spcAft>
              <a:defRPr sz="2400">
                <a:solidFill>
                  <a:schemeClr val="tx1"/>
                </a:solidFill>
                <a:latin typeface="Copperplate Gothic Bold" charset="0"/>
                <a:ea typeface="ＭＳ Ｐゴシック" charset="0"/>
              </a:defRPr>
            </a:lvl7pPr>
            <a:lvl8pPr marL="3429000" indent="-228600" eaLnBrk="0" fontAlgn="base" hangingPunct="0">
              <a:spcBef>
                <a:spcPct val="0"/>
              </a:spcBef>
              <a:spcAft>
                <a:spcPct val="0"/>
              </a:spcAft>
              <a:defRPr sz="2400">
                <a:solidFill>
                  <a:schemeClr val="tx1"/>
                </a:solidFill>
                <a:latin typeface="Copperplate Gothic Bold" charset="0"/>
                <a:ea typeface="ＭＳ Ｐゴシック" charset="0"/>
              </a:defRPr>
            </a:lvl8pPr>
            <a:lvl9pPr marL="3886200" indent="-228600" eaLnBrk="0" fontAlgn="base" hangingPunct="0">
              <a:spcBef>
                <a:spcPct val="0"/>
              </a:spcBef>
              <a:spcAft>
                <a:spcPct val="0"/>
              </a:spcAft>
              <a:defRPr sz="2400">
                <a:solidFill>
                  <a:schemeClr val="tx1"/>
                </a:solidFill>
                <a:latin typeface="Copperplate Gothic Bold" charset="0"/>
                <a:ea typeface="ＭＳ Ｐゴシック" charset="0"/>
              </a:defRPr>
            </a:lvl9pPr>
          </a:lstStyle>
          <a:p>
            <a:pPr eaLnBrk="1" hangingPunct="1"/>
            <a:fld id="{9E8FC7B4-63CC-184A-9646-7C9C04393F7C}" type="slidenum">
              <a:rPr lang="en-US" sz="1200"/>
              <a:pPr eaLnBrk="1" hangingPunct="1"/>
              <a:t>69</a:t>
            </a:fld>
            <a:endParaRPr lang="en-US" sz="120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atin typeface="Times New Roman" charset="0"/>
              </a:rPr>
              <a:t>IDEA:</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6C6AAA-D0FC-164A-B2BB-2B37290F4E38}" type="slidenum">
              <a:rPr lang="en-US"/>
              <a:pPr/>
              <a:t>4</a:t>
            </a:fld>
            <a:endParaRPr lang="en-US"/>
          </a:p>
        </p:txBody>
      </p:sp>
      <p:sp>
        <p:nvSpPr>
          <p:cNvPr id="12595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2595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AE7B0B-F469-0349-BE60-70A6B03B153B}" type="slidenum">
              <a:rPr lang="en-US"/>
              <a:pPr/>
              <a:t>5</a:t>
            </a:fld>
            <a:endParaRPr lang="en-US"/>
          </a:p>
        </p:txBody>
      </p:sp>
      <p:sp>
        <p:nvSpPr>
          <p:cNvPr id="21506" name="Rectangle 2"/>
          <p:cNvSpPr>
            <a:spLocks noGrp="1" noChangeArrowheads="1"/>
          </p:cNvSpPr>
          <p:nvPr>
            <p:ph type="body" idx="1"/>
          </p:nvPr>
        </p:nvSpPr>
        <p:spPr bwMode="auto">
          <a:xfrm>
            <a:off x="913968" y="4343695"/>
            <a:ext cx="5030064" cy="4113916"/>
          </a:xfrm>
          <a:prstGeom prst="rect">
            <a:avLst/>
          </a:prstGeo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90681" tIns="45341" rIns="90681" bIns="45341"/>
          <a:lstStyle/>
          <a:p>
            <a:pPr marL="228600" indent="-228600"/>
            <a:r>
              <a:rPr lang="en-US" sz="1000"/>
              <a:t>Up to 60% of childhood ADHD has been shown to continue into adulthood.</a:t>
            </a:r>
            <a:r>
              <a:rPr lang="en-US" sz="1000" baseline="30000"/>
              <a:t>1</a:t>
            </a:r>
            <a:endParaRPr lang="en-US" sz="1000"/>
          </a:p>
          <a:p>
            <a:pPr marL="228600" indent="-228600"/>
            <a:endParaRPr lang="en-US" sz="1000"/>
          </a:p>
          <a:p>
            <a:pPr marL="228600" indent="-228600"/>
            <a:r>
              <a:rPr lang="en-US" sz="1000" b="1"/>
              <a:t>Reference</a:t>
            </a:r>
            <a:endParaRPr lang="en-US" sz="1000"/>
          </a:p>
          <a:p>
            <a:pPr marL="685800" lvl="1" indent="-228600">
              <a:buFontTx/>
              <a:buAutoNum type="arabicPeriod"/>
            </a:pPr>
            <a:r>
              <a:rPr lang="en-US" sz="800"/>
              <a:t>Baren M. ADHD in adolescents: Will you know it when you see it? Contemporary Pediatrics 2002; 19: 124-141.</a:t>
            </a:r>
            <a:endParaRPr lang="en-US" sz="1000"/>
          </a:p>
          <a:p>
            <a:pPr marL="228600" indent="-228600"/>
            <a:endParaRPr lang="en-GB" sz="1000"/>
          </a:p>
          <a:p>
            <a:pPr marL="228600" indent="-228600"/>
            <a:endParaRPr lang="en-GB" sz="1000"/>
          </a:p>
        </p:txBody>
      </p:sp>
      <p:sp>
        <p:nvSpPr>
          <p:cNvPr id="21507" name="Rectangle 3"/>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val="1"/>
            </a:ext>
          </a:extLst>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E7CE53-345F-6142-A2C2-9EAB76523018}" type="slidenum">
              <a:rPr lang="en-GB"/>
              <a:pPr/>
              <a:t>8</a:t>
            </a:fld>
            <a:endParaRPr lang="en-GB"/>
          </a:p>
        </p:txBody>
      </p:sp>
      <p:sp>
        <p:nvSpPr>
          <p:cNvPr id="13824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382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99A05F-0239-F844-832E-0242C51B4DF3}" type="slidenum">
              <a:rPr lang="en-GB"/>
              <a:pPr/>
              <a:t>9</a:t>
            </a:fld>
            <a:endParaRPr lang="en-GB"/>
          </a:p>
        </p:txBody>
      </p:sp>
      <p:sp>
        <p:nvSpPr>
          <p:cNvPr id="14029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402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83D147-716F-5846-9C30-C93E3ED34B20}" type="slidenum">
              <a:rPr lang="en-GB"/>
              <a:pPr/>
              <a:t>10</a:t>
            </a:fld>
            <a:endParaRPr lang="en-GB"/>
          </a:p>
        </p:txBody>
      </p:sp>
      <p:sp>
        <p:nvSpPr>
          <p:cNvPr id="14131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4131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9A8FCD-CFA5-384F-A08B-1150D552CE7C}" type="slidenum">
              <a:rPr lang="en-GB"/>
              <a:pPr/>
              <a:t>11</a:t>
            </a:fld>
            <a:endParaRPr lang="en-GB"/>
          </a:p>
        </p:txBody>
      </p:sp>
      <p:sp>
        <p:nvSpPr>
          <p:cNvPr id="14233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42339"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fld id="{EF77CF7A-65FA-4918-906A-AB8E2E074F38}" type="datetime1">
              <a:rPr lang="en-GB" smtClean="0"/>
              <a:t>09/07/15</a:t>
            </a:fld>
            <a:endParaRPr lang="en-GB"/>
          </a:p>
        </p:txBody>
      </p:sp>
      <p:sp>
        <p:nvSpPr>
          <p:cNvPr id="5"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6"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xmlns:p14="http://schemas.microsoft.com/office/powerpoint/2010/mai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21B120F2-DC4F-4F39-AA5B-2A4095A72E93}" type="datetime1">
              <a:rPr lang="en-GB" smtClean="0"/>
              <a:t>09/07/15</a:t>
            </a:fld>
            <a:endParaRPr lang="en-GB"/>
          </a:p>
        </p:txBody>
      </p:sp>
      <p:sp>
        <p:nvSpPr>
          <p:cNvPr id="5"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6"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xmlns:p14="http://schemas.microsoft.com/office/powerpoint/2010/mai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4DFEA3E6-9C42-4929-BB24-27B8A606A5E5}" type="datetime1">
              <a:rPr lang="en-GB" smtClean="0"/>
              <a:t>09/07/15</a:t>
            </a:fld>
            <a:endParaRPr lang="en-GB"/>
          </a:p>
        </p:txBody>
      </p:sp>
      <p:sp>
        <p:nvSpPr>
          <p:cNvPr id="5"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6"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xmlns:p14="http://schemas.microsoft.com/office/powerpoint/2010/mai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GB" smtClean="0"/>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r>
              <a:rPr lang="en-GB" noProof="0" smtClean="0"/>
              <a:t>Click icon to add chart</a:t>
            </a:r>
            <a:endParaRPr lang="en-GB" noProof="0" dirty="0" smtClean="0"/>
          </a:p>
        </p:txBody>
      </p:sp>
      <p:sp>
        <p:nvSpPr>
          <p:cNvPr id="4" name="Rectangle 4"/>
          <p:cNvSpPr>
            <a:spLocks noGrp="1" noChangeArrowheads="1"/>
          </p:cNvSpPr>
          <p:nvPr>
            <p:ph type="dt" sz="half" idx="10"/>
          </p:nvPr>
        </p:nvSpPr>
        <p:spPr>
          <a:ln/>
        </p:spPr>
        <p:txBody>
          <a:bodyPr/>
          <a:lstStyle>
            <a:lvl1pPr>
              <a:defRPr/>
            </a:lvl1pPr>
          </a:lstStyle>
          <a:p>
            <a:fld id="{8FE68566-B709-4465-8694-5679E0926532}" type="datetime1">
              <a:rPr lang="en-GB" smtClean="0"/>
              <a:t>09/07/15</a:t>
            </a:fld>
            <a:endParaRPr lang="en-GB"/>
          </a:p>
        </p:txBody>
      </p:sp>
      <p:sp>
        <p:nvSpPr>
          <p:cNvPr id="5"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6"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xmlns:p14="http://schemas.microsoft.com/office/powerpoint/2010/main" spd="med">
    <p:fade/>
  </p:transition>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GB" smtClean="0"/>
              <a:t>Click to edit Master title style</a:t>
            </a:r>
            <a:endParaRPr lang="en-GB"/>
          </a:p>
        </p:txBody>
      </p:sp>
      <p:sp>
        <p:nvSpPr>
          <p:cNvPr id="3" name="Text Placeholder 2"/>
          <p:cNvSpPr>
            <a:spLocks noGrp="1"/>
          </p:cNvSpPr>
          <p:nvPr>
            <p:ph type="body" sz="half" idx="1"/>
          </p:nvPr>
        </p:nvSpPr>
        <p:spPr>
          <a:xfrm>
            <a:off x="457200" y="1600200"/>
            <a:ext cx="4038600" cy="4530725"/>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Content Placeholder 3"/>
          <p:cNvSpPr>
            <a:spLocks noGrp="1"/>
          </p:cNvSpPr>
          <p:nvPr>
            <p:ph sz="half" idx="2"/>
          </p:nvPr>
        </p:nvSpPr>
        <p:spPr>
          <a:xfrm>
            <a:off x="4648200" y="1600200"/>
            <a:ext cx="4038600" cy="4530725"/>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D289D9A8-3024-294B-8FF6-F32D699717C9}" type="slidenum">
              <a:rPr lang="en-US"/>
              <a:pPr/>
              <a:t>‹#›</a:t>
            </a:fld>
            <a:endParaRPr lang="en-US"/>
          </a:p>
        </p:txBody>
      </p:sp>
    </p:spTree>
    <p:extLst>
      <p:ext uri="{BB962C8B-B14F-4D97-AF65-F5344CB8AC3E}">
        <p14:creationId xmlns:p14="http://schemas.microsoft.com/office/powerpoint/2010/main" val="2474376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8176477B-983B-4BF1-8AC5-A239E7ACF780}" type="datetime1">
              <a:rPr lang="en-GB" smtClean="0"/>
              <a:t>09/07/15</a:t>
            </a:fld>
            <a:endParaRPr lang="en-GB"/>
          </a:p>
        </p:txBody>
      </p:sp>
      <p:sp>
        <p:nvSpPr>
          <p:cNvPr id="5"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6"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xmlns:p14="http://schemas.microsoft.com/office/powerpoint/2010/mai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38FF9EC3-F25E-45E7-9195-A5E2E2E5D03C}" type="datetime1">
              <a:rPr lang="en-GB" smtClean="0"/>
              <a:t>09/07/15</a:t>
            </a:fld>
            <a:endParaRPr lang="en-GB"/>
          </a:p>
        </p:txBody>
      </p:sp>
      <p:sp>
        <p:nvSpPr>
          <p:cNvPr id="5"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6"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xmlns:p14="http://schemas.microsoft.com/office/powerpoint/2010/mai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7277B4AC-1552-41C7-94EF-016D15976054}" type="datetime1">
              <a:rPr lang="en-GB" smtClean="0"/>
              <a:t>09/07/15</a:t>
            </a:fld>
            <a:endParaRPr lang="en-GB"/>
          </a:p>
        </p:txBody>
      </p:sp>
      <p:sp>
        <p:nvSpPr>
          <p:cNvPr id="6"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7"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xmlns:p14="http://schemas.microsoft.com/office/powerpoint/2010/mai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28292289-1200-47EF-94E2-47AA8F25EDDB}" type="datetime1">
              <a:rPr lang="en-GB" smtClean="0"/>
              <a:t>09/07/15</a:t>
            </a:fld>
            <a:endParaRPr lang="en-GB"/>
          </a:p>
        </p:txBody>
      </p:sp>
      <p:sp>
        <p:nvSpPr>
          <p:cNvPr id="8"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9"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xmlns:p14="http://schemas.microsoft.com/office/powerpoint/2010/mai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BE9A3516-2B04-4FF8-BF40-419CA4D3E89F}" type="datetime1">
              <a:rPr lang="en-GB" smtClean="0"/>
              <a:t>09/07/15</a:t>
            </a:fld>
            <a:endParaRPr lang="en-GB"/>
          </a:p>
        </p:txBody>
      </p:sp>
      <p:sp>
        <p:nvSpPr>
          <p:cNvPr id="4"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5"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xmlns:p14="http://schemas.microsoft.com/office/powerpoint/2010/mai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F0149696-B21D-4008-A101-08DFEE6FE8A1}" type="datetime1">
              <a:rPr lang="en-GB" smtClean="0"/>
              <a:t>09/07/15</a:t>
            </a:fld>
            <a:endParaRPr lang="en-GB"/>
          </a:p>
        </p:txBody>
      </p:sp>
      <p:sp>
        <p:nvSpPr>
          <p:cNvPr id="3"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4"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xmlns:p14="http://schemas.microsoft.com/office/powerpoint/2010/mai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B84F30AF-AAC8-4C97-AA8B-E41A9C96201F}" type="datetime1">
              <a:rPr lang="en-GB" smtClean="0"/>
              <a:t>09/07/15</a:t>
            </a:fld>
            <a:endParaRPr lang="en-GB"/>
          </a:p>
        </p:txBody>
      </p:sp>
      <p:sp>
        <p:nvSpPr>
          <p:cNvPr id="6"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7"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xmlns:p14="http://schemas.microsoft.com/office/powerpoint/2010/mai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8F498291-7BC4-44B1-8A33-4A46146732FC}" type="datetime1">
              <a:rPr lang="en-GB" smtClean="0"/>
              <a:t>09/07/15</a:t>
            </a:fld>
            <a:endParaRPr lang="en-GB"/>
          </a:p>
        </p:txBody>
      </p:sp>
      <p:sp>
        <p:nvSpPr>
          <p:cNvPr id="6"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7"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xmlns:p14="http://schemas.microsoft.com/office/powerpoint/2010/main" spd="med">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5"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endParaRPr lang="en-GB" altLang="en-US" smtClean="0"/>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endParaRPr lang="en-GB" altLang="en-US"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9" charset="0"/>
                <a:ea typeface="+mn-ea"/>
              </a:defRPr>
            </a:lvl1pPr>
          </a:lstStyle>
          <a:p>
            <a:fld id="{8FE68566-B709-4465-8694-5679E0926532}" type="datetime1">
              <a:rPr lang="en-GB" smtClean="0"/>
              <a:t>09/07/15</a:t>
            </a:fld>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9" charset="0"/>
                <a:ea typeface="+mn-ea"/>
              </a:defRPr>
            </a:lvl1pPr>
          </a:lstStyle>
          <a:p>
            <a:r>
              <a:rPr lang="en-GB" smtClean="0"/>
              <a:t>MSc in Family Medicine Programme</a:t>
            </a: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109" charset="-128"/>
              </a:defRPr>
            </a:lvl1pPr>
          </a:lstStyle>
          <a:p>
            <a:fld id="{04E6FAC0-1F6D-4B8A-B968-9783C001D302}" type="slidenum">
              <a:rPr lang="en-GB" smtClean="0"/>
              <a:t>‹#›</a:t>
            </a:fld>
            <a:endParaRPr lang="en-GB"/>
          </a:p>
        </p:txBody>
      </p:sp>
      <p:pic>
        <p:nvPicPr>
          <p:cNvPr id="2055" name="Picture 7"/>
          <p:cNvPicPr>
            <a:picLocks noChangeAspect="1" noChangeArrowheads="1"/>
          </p:cNvPicPr>
          <p:nvPr/>
        </p:nvPicPr>
        <p:blipFill>
          <a:blip r:embed="rId15"/>
          <a:srcRect/>
          <a:stretch>
            <a:fillRect/>
          </a:stretch>
        </p:blipFill>
        <p:spPr bwMode="auto">
          <a:xfrm>
            <a:off x="0" y="5661025"/>
            <a:ext cx="9144000" cy="9683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142" r:id="rId1"/>
    <p:sldLayoutId id="2147484143" r:id="rId2"/>
    <p:sldLayoutId id="2147484144" r:id="rId3"/>
    <p:sldLayoutId id="2147484145" r:id="rId4"/>
    <p:sldLayoutId id="2147484146" r:id="rId5"/>
    <p:sldLayoutId id="2147484147" r:id="rId6"/>
    <p:sldLayoutId id="2147484148" r:id="rId7"/>
    <p:sldLayoutId id="2147484149" r:id="rId8"/>
    <p:sldLayoutId id="2147484150" r:id="rId9"/>
    <p:sldLayoutId id="2147484151" r:id="rId10"/>
    <p:sldLayoutId id="2147484152" r:id="rId11"/>
    <p:sldLayoutId id="2147484153" r:id="rId12"/>
    <p:sldLayoutId id="2147484154" r:id="rId13"/>
  </p:sldLayoutIdLst>
  <p:transition xmlns:p14="http://schemas.microsoft.com/office/powerpoint/2010/main" spd="med">
    <p:fade/>
  </p:transition>
  <p:hf sldNum="0" hdr="0" dt="0"/>
  <p:txStyles>
    <p:titleStyle>
      <a:lvl1pPr algn="ctr" rtl="0" eaLnBrk="1" fontAlgn="base" hangingPunct="1">
        <a:spcBef>
          <a:spcPct val="0"/>
        </a:spcBef>
        <a:spcAft>
          <a:spcPct val="0"/>
        </a:spcAft>
        <a:defRPr sz="4400">
          <a:solidFill>
            <a:srgbClr val="009900"/>
          </a:solidFill>
          <a:latin typeface="+mj-lt"/>
          <a:ea typeface="ＭＳ Ｐゴシック" pitchFamily="-109" charset="-128"/>
          <a:cs typeface="ＭＳ Ｐゴシック" pitchFamily="-109" charset="-128"/>
        </a:defRPr>
      </a:lvl1pPr>
      <a:lvl2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2pPr>
      <a:lvl3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3pPr>
      <a:lvl4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4pPr>
      <a:lvl5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5pPr>
      <a:lvl6pPr marL="457200" algn="ctr" rtl="0" eaLnBrk="1" fontAlgn="base" hangingPunct="1">
        <a:spcBef>
          <a:spcPct val="0"/>
        </a:spcBef>
        <a:spcAft>
          <a:spcPct val="0"/>
        </a:spcAft>
        <a:defRPr sz="4400">
          <a:solidFill>
            <a:srgbClr val="009900"/>
          </a:solidFill>
          <a:latin typeface="Arial" pitchFamily="-109" charset="0"/>
        </a:defRPr>
      </a:lvl6pPr>
      <a:lvl7pPr marL="914400" algn="ctr" rtl="0" eaLnBrk="1" fontAlgn="base" hangingPunct="1">
        <a:spcBef>
          <a:spcPct val="0"/>
        </a:spcBef>
        <a:spcAft>
          <a:spcPct val="0"/>
        </a:spcAft>
        <a:defRPr sz="4400">
          <a:solidFill>
            <a:srgbClr val="009900"/>
          </a:solidFill>
          <a:latin typeface="Arial" pitchFamily="-109" charset="0"/>
        </a:defRPr>
      </a:lvl7pPr>
      <a:lvl8pPr marL="1371600" algn="ctr" rtl="0" eaLnBrk="1" fontAlgn="base" hangingPunct="1">
        <a:spcBef>
          <a:spcPct val="0"/>
        </a:spcBef>
        <a:spcAft>
          <a:spcPct val="0"/>
        </a:spcAft>
        <a:defRPr sz="4400">
          <a:solidFill>
            <a:srgbClr val="009900"/>
          </a:solidFill>
          <a:latin typeface="Arial" pitchFamily="-109" charset="0"/>
        </a:defRPr>
      </a:lvl8pPr>
      <a:lvl9pPr marL="1828800" algn="ctr" rtl="0" eaLnBrk="1" fontAlgn="base" hangingPunct="1">
        <a:spcBef>
          <a:spcPct val="0"/>
        </a:spcBef>
        <a:spcAft>
          <a:spcPct val="0"/>
        </a:spcAft>
        <a:defRPr sz="4400">
          <a:solidFill>
            <a:srgbClr val="009900"/>
          </a:solidFill>
          <a:latin typeface="Arial" pitchFamily="-109"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ＭＳ Ｐゴシック" pitchFamily="-109" charset="-128"/>
          <a:cs typeface="ＭＳ Ｐゴシック" pitchFamily="-109" charset="-128"/>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pitchFamily="-109" charset="-128"/>
        </a:defRPr>
      </a:lvl2pPr>
      <a:lvl3pPr marL="1143000" indent="-228600" algn="l" rtl="0" eaLnBrk="1" fontAlgn="base" hangingPunct="1">
        <a:spcBef>
          <a:spcPct val="20000"/>
        </a:spcBef>
        <a:spcAft>
          <a:spcPct val="0"/>
        </a:spcAft>
        <a:buChar char="•"/>
        <a:defRPr sz="2400">
          <a:solidFill>
            <a:schemeClr val="tx1"/>
          </a:solidFill>
          <a:latin typeface="+mn-lt"/>
          <a:ea typeface="ＭＳ Ｐゴシック" pitchFamily="-109" charset="-128"/>
        </a:defRPr>
      </a:lvl3pPr>
      <a:lvl4pPr marL="16002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4pPr>
      <a:lvl5pPr marL="20574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Microsoft_Excel_97_-_2004_Worksheet1.xls"/><Relationship Id="rId4" Type="http://schemas.openxmlformats.org/officeDocument/2006/relationships/image" Target="../media/image2.png"/><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5.xml"/><Relationship Id="rId3" Type="http://schemas.openxmlformats.org/officeDocument/2006/relationships/image" Target="../media/image3.jpe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oleObject" Target="../embeddings/Microsoft_Excel_97_-_2004_Worksheet2.xls"/><Relationship Id="rId4" Type="http://schemas.openxmlformats.org/officeDocument/2006/relationships/image" Target="../media/image2.png"/><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wmf"/></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556792"/>
            <a:ext cx="7772400" cy="1470025"/>
          </a:xfrm>
        </p:spPr>
        <p:txBody>
          <a:bodyPr/>
          <a:lstStyle/>
          <a:p>
            <a:r>
              <a:rPr lang="en-IE" dirty="0" smtClean="0"/>
              <a:t>ELFT Training Packages</a:t>
            </a:r>
            <a:br>
              <a:rPr lang="en-IE" dirty="0" smtClean="0"/>
            </a:br>
            <a:r>
              <a:rPr lang="en-IE" dirty="0" smtClean="0"/>
              <a:t>for Primary Care </a:t>
            </a:r>
            <a:br>
              <a:rPr lang="en-IE" dirty="0" smtClean="0"/>
            </a:br>
            <a:r>
              <a:rPr lang="en-IE" dirty="0" smtClean="0"/>
              <a:t/>
            </a:r>
            <a:br>
              <a:rPr lang="en-IE" dirty="0" smtClean="0"/>
            </a:br>
            <a:r>
              <a:rPr lang="en-GB" sz="5400" i="1" dirty="0" smtClean="0">
                <a:solidFill>
                  <a:srgbClr val="C00000"/>
                </a:solidFill>
                <a:effectLst>
                  <a:outerShdw blurRad="38100" dist="38100" dir="2700000" algn="tl">
                    <a:srgbClr val="000000">
                      <a:alpha val="43137"/>
                    </a:srgbClr>
                  </a:outerShdw>
                </a:effectLst>
                <a:latin typeface="Calibri" panose="020F0502020204030204" pitchFamily="34" charset="0"/>
              </a:rPr>
              <a:t>ADHD and autism</a:t>
            </a:r>
            <a:r>
              <a:rPr lang="en-GB" sz="4000" i="1" dirty="0" smtClean="0">
                <a:solidFill>
                  <a:srgbClr val="C00000"/>
                </a:solidFill>
                <a:effectLst>
                  <a:outerShdw blurRad="38100" dist="38100" dir="2700000" algn="tl">
                    <a:srgbClr val="000000">
                      <a:alpha val="43137"/>
                    </a:srgbClr>
                  </a:outerShdw>
                </a:effectLst>
                <a:latin typeface="Calibri" panose="020F0502020204030204" pitchFamily="34" charset="0"/>
              </a:rPr>
              <a:t> </a:t>
            </a:r>
            <a:endParaRPr lang="en-IE" sz="4000" i="1" dirty="0">
              <a:solidFill>
                <a:srgbClr val="C00000"/>
              </a:solidFill>
              <a:effectLst>
                <a:outerShdw blurRad="38100" dist="38100" dir="2700000" algn="tl">
                  <a:srgbClr val="000000">
                    <a:alpha val="43137"/>
                  </a:srgbClr>
                </a:outerShdw>
              </a:effectLst>
              <a:latin typeface="Calibri" panose="020F0502020204030204" pitchFamily="34" charset="0"/>
            </a:endParaRPr>
          </a:p>
        </p:txBody>
      </p:sp>
      <p:sp>
        <p:nvSpPr>
          <p:cNvPr id="4" name="Subtitle 3"/>
          <p:cNvSpPr>
            <a:spLocks noGrp="1"/>
          </p:cNvSpPr>
          <p:nvPr>
            <p:ph type="subTitle" idx="1"/>
          </p:nvPr>
        </p:nvSpPr>
        <p:spPr>
          <a:xfrm>
            <a:off x="1403648" y="4437112"/>
            <a:ext cx="6400800" cy="1752600"/>
          </a:xfrm>
        </p:spPr>
        <p:txBody>
          <a:bodyPr/>
          <a:lstStyle/>
          <a:p>
            <a:r>
              <a:rPr lang="en-GB" sz="2400" dirty="0" smtClean="0"/>
              <a:t>Responsible Clinician for contact:</a:t>
            </a:r>
          </a:p>
          <a:p>
            <a:r>
              <a:rPr lang="en-GB" sz="2400" dirty="0" smtClean="0"/>
              <a:t>Frank </a:t>
            </a:r>
            <a:r>
              <a:rPr lang="en-GB" sz="2400" dirty="0" err="1" smtClean="0"/>
              <a:t>Röhricht</a:t>
            </a:r>
            <a:r>
              <a:rPr lang="en-GB" sz="2400" dirty="0" smtClean="0"/>
              <a:t> </a:t>
            </a:r>
          </a:p>
          <a:p>
            <a:r>
              <a:rPr lang="en-GB" sz="2400" dirty="0" smtClean="0"/>
              <a:t>Associate Medical Director</a:t>
            </a:r>
          </a:p>
          <a:p>
            <a:endParaRPr lang="en-GB" dirty="0"/>
          </a:p>
        </p:txBody>
      </p:sp>
    </p:spTree>
    <p:extLst>
      <p:ext uri="{BB962C8B-B14F-4D97-AF65-F5344CB8AC3E}">
        <p14:creationId xmlns:p14="http://schemas.microsoft.com/office/powerpoint/2010/main" val="2320475705"/>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GB" sz="3600"/>
              <a:t>ADHD Assessment  - </a:t>
            </a:r>
            <a:r>
              <a:rPr lang="en-GB" sz="2000"/>
              <a:t>Newham CFCS</a:t>
            </a:r>
            <a:endParaRPr lang="en-US" sz="2000"/>
          </a:p>
        </p:txBody>
      </p:sp>
      <p:sp>
        <p:nvSpPr>
          <p:cNvPr id="91139" name="Rectangle 3"/>
          <p:cNvSpPr>
            <a:spLocks noGrp="1" noChangeArrowheads="1"/>
          </p:cNvSpPr>
          <p:nvPr>
            <p:ph idx="1"/>
          </p:nvPr>
        </p:nvSpPr>
        <p:spPr/>
        <p:txBody>
          <a:bodyPr/>
          <a:lstStyle/>
          <a:p>
            <a:pPr marL="609600" indent="-609600">
              <a:buFontTx/>
              <a:buAutoNum type="arabicPeriod"/>
            </a:pPr>
            <a:r>
              <a:rPr lang="en-GB" sz="2800"/>
              <a:t>family interview</a:t>
            </a:r>
          </a:p>
          <a:p>
            <a:pPr marL="609600" indent="-609600">
              <a:buFontTx/>
              <a:buAutoNum type="arabicPeriod"/>
            </a:pPr>
            <a:r>
              <a:rPr lang="en-GB" sz="2800"/>
              <a:t>child interview</a:t>
            </a:r>
          </a:p>
          <a:p>
            <a:pPr marL="609600" indent="-609600">
              <a:buFontTx/>
              <a:buAutoNum type="arabicPeriod"/>
            </a:pPr>
            <a:r>
              <a:rPr lang="en-GB" sz="2800"/>
              <a:t>physical examination</a:t>
            </a:r>
          </a:p>
          <a:p>
            <a:pPr marL="609600" indent="-609600">
              <a:buFontTx/>
              <a:buAutoNum type="arabicPeriod"/>
            </a:pPr>
            <a:r>
              <a:rPr lang="en-GB" sz="2800"/>
              <a:t>psychometric assessment</a:t>
            </a:r>
          </a:p>
          <a:p>
            <a:pPr marL="609600" indent="-609600">
              <a:buFontTx/>
              <a:buAutoNum type="arabicPeriod"/>
            </a:pPr>
            <a:r>
              <a:rPr lang="en-GB" sz="2800"/>
              <a:t>school liaison +/- classroom observation </a:t>
            </a:r>
          </a:p>
          <a:p>
            <a:pPr marL="609600" indent="-609600">
              <a:buFontTx/>
              <a:buAutoNum type="arabicPeriod"/>
            </a:pPr>
            <a:r>
              <a:rPr lang="en-GB" sz="2800"/>
              <a:t>parent and teacher rating scales</a:t>
            </a:r>
          </a:p>
          <a:p>
            <a:pPr marL="609600" indent="-609600">
              <a:buFontTx/>
              <a:buAutoNum type="arabicPeriod"/>
            </a:pPr>
            <a:r>
              <a:rPr lang="en-GB" sz="2800"/>
              <a:t>feedback to parent and child</a:t>
            </a:r>
            <a:endParaRPr lang="en-US" sz="2800"/>
          </a:p>
        </p:txBody>
      </p:sp>
    </p:spTree>
    <p:extLst>
      <p:ext uri="{BB962C8B-B14F-4D97-AF65-F5344CB8AC3E}">
        <p14:creationId xmlns:p14="http://schemas.microsoft.com/office/powerpoint/2010/main" val="1579261811"/>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marL="838200" indent="-838200">
              <a:buFontTx/>
              <a:buAutoNum type="arabicPeriod"/>
            </a:pPr>
            <a:r>
              <a:rPr lang="en-GB" sz="3600"/>
              <a:t>Family interview</a:t>
            </a:r>
            <a:endParaRPr lang="en-US" sz="3600"/>
          </a:p>
        </p:txBody>
      </p:sp>
      <p:sp>
        <p:nvSpPr>
          <p:cNvPr id="80899" name="Rectangle 3"/>
          <p:cNvSpPr>
            <a:spLocks noGrp="1" noChangeArrowheads="1"/>
          </p:cNvSpPr>
          <p:nvPr>
            <p:ph idx="1"/>
          </p:nvPr>
        </p:nvSpPr>
        <p:spPr/>
        <p:txBody>
          <a:bodyPr/>
          <a:lstStyle/>
          <a:p>
            <a:r>
              <a:rPr lang="en-GB" sz="2800"/>
              <a:t>History of presenting complaint</a:t>
            </a:r>
            <a:endParaRPr lang="en-US" sz="2800"/>
          </a:p>
          <a:p>
            <a:r>
              <a:rPr lang="en-GB" sz="2800"/>
              <a:t>Information about school performance </a:t>
            </a:r>
          </a:p>
          <a:p>
            <a:r>
              <a:rPr lang="en-GB" sz="2800"/>
              <a:t>Assess for alternate or co-morbid disorders </a:t>
            </a:r>
          </a:p>
          <a:p>
            <a:r>
              <a:rPr lang="en-GB" sz="2800"/>
              <a:t>Obstetric history</a:t>
            </a:r>
          </a:p>
          <a:p>
            <a:r>
              <a:rPr lang="en-GB" sz="2800"/>
              <a:t>Developmental history</a:t>
            </a:r>
          </a:p>
          <a:p>
            <a:r>
              <a:rPr lang="en-GB" sz="2800"/>
              <a:t>Family history and functioning</a:t>
            </a:r>
          </a:p>
          <a:p>
            <a:r>
              <a:rPr lang="en-GB" sz="2800"/>
              <a:t>Past Medical / Psychiatric history</a:t>
            </a:r>
          </a:p>
          <a:p>
            <a:r>
              <a:rPr lang="en-GB" sz="2800"/>
              <a:t>Observations within the session</a:t>
            </a:r>
            <a:endParaRPr lang="en-US" sz="2800"/>
          </a:p>
        </p:txBody>
      </p:sp>
    </p:spTree>
    <p:extLst>
      <p:ext uri="{BB962C8B-B14F-4D97-AF65-F5344CB8AC3E}">
        <p14:creationId xmlns:p14="http://schemas.microsoft.com/office/powerpoint/2010/main" val="1189224593"/>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marL="838200" indent="-838200"/>
            <a:r>
              <a:rPr lang="en-GB" sz="3600"/>
              <a:t>2.	Child interview</a:t>
            </a:r>
            <a:endParaRPr lang="en-US" sz="3600"/>
          </a:p>
        </p:txBody>
      </p:sp>
      <p:sp>
        <p:nvSpPr>
          <p:cNvPr id="81923" name="Rectangle 3"/>
          <p:cNvSpPr>
            <a:spLocks noGrp="1" noChangeArrowheads="1"/>
          </p:cNvSpPr>
          <p:nvPr>
            <p:ph idx="1"/>
          </p:nvPr>
        </p:nvSpPr>
        <p:spPr/>
        <p:txBody>
          <a:bodyPr/>
          <a:lstStyle/>
          <a:p>
            <a:pPr>
              <a:lnSpc>
                <a:spcPct val="90000"/>
              </a:lnSpc>
            </a:pPr>
            <a:r>
              <a:rPr lang="en-GB" sz="2800"/>
              <a:t>functioning within the family, school and peer group</a:t>
            </a:r>
          </a:p>
          <a:p>
            <a:pPr>
              <a:lnSpc>
                <a:spcPct val="90000"/>
              </a:lnSpc>
            </a:pPr>
            <a:r>
              <a:rPr lang="en-GB" sz="2800"/>
              <a:t>general evaluation of psychopathology</a:t>
            </a:r>
          </a:p>
          <a:p>
            <a:pPr>
              <a:lnSpc>
                <a:spcPct val="90000"/>
              </a:lnSpc>
            </a:pPr>
            <a:r>
              <a:rPr lang="en-GB" sz="2800"/>
              <a:t>child’s attitude to and coping with their difficulties</a:t>
            </a:r>
          </a:p>
          <a:p>
            <a:pPr>
              <a:lnSpc>
                <a:spcPct val="90000"/>
              </a:lnSpc>
              <a:buFont typeface="Wingdings" charset="0"/>
              <a:buNone/>
            </a:pPr>
            <a:endParaRPr lang="en-GB" sz="2800"/>
          </a:p>
          <a:p>
            <a:pPr>
              <a:lnSpc>
                <a:spcPct val="90000"/>
              </a:lnSpc>
            </a:pPr>
            <a:r>
              <a:rPr lang="en-GB" sz="2800"/>
              <a:t>social skills deficits</a:t>
            </a:r>
          </a:p>
          <a:p>
            <a:pPr>
              <a:lnSpc>
                <a:spcPct val="90000"/>
              </a:lnSpc>
            </a:pPr>
            <a:r>
              <a:rPr lang="en-GB" sz="2800"/>
              <a:t>ability to concentrate and persist</a:t>
            </a:r>
          </a:p>
          <a:p>
            <a:pPr>
              <a:lnSpc>
                <a:spcPct val="90000"/>
              </a:lnSpc>
            </a:pPr>
            <a:r>
              <a:rPr lang="en-GB" sz="2800"/>
              <a:t>evidence of language disorder</a:t>
            </a:r>
          </a:p>
          <a:p>
            <a:pPr>
              <a:lnSpc>
                <a:spcPct val="90000"/>
              </a:lnSpc>
            </a:pPr>
            <a:r>
              <a:rPr lang="en-GB" sz="2800"/>
              <a:t>Internalising symptoms</a:t>
            </a:r>
          </a:p>
          <a:p>
            <a:pPr>
              <a:lnSpc>
                <a:spcPct val="90000"/>
              </a:lnSpc>
              <a:buFont typeface="Wingdings" charset="0"/>
              <a:buNone/>
            </a:pPr>
            <a:endParaRPr lang="en-US" sz="2800"/>
          </a:p>
        </p:txBody>
      </p:sp>
    </p:spTree>
    <p:extLst>
      <p:ext uri="{BB962C8B-B14F-4D97-AF65-F5344CB8AC3E}">
        <p14:creationId xmlns:p14="http://schemas.microsoft.com/office/powerpoint/2010/main" val="1501195628"/>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GB" sz="3600"/>
              <a:t>3.	Physical examination</a:t>
            </a:r>
            <a:endParaRPr lang="en-US" sz="3600"/>
          </a:p>
        </p:txBody>
      </p:sp>
      <p:sp>
        <p:nvSpPr>
          <p:cNvPr id="82947" name="Rectangle 3"/>
          <p:cNvSpPr>
            <a:spLocks noGrp="1" noChangeArrowheads="1"/>
          </p:cNvSpPr>
          <p:nvPr>
            <p:ph idx="1"/>
          </p:nvPr>
        </p:nvSpPr>
        <p:spPr/>
        <p:txBody>
          <a:bodyPr/>
          <a:lstStyle/>
          <a:p>
            <a:pPr>
              <a:lnSpc>
                <a:spcPct val="90000"/>
              </a:lnSpc>
            </a:pPr>
            <a:r>
              <a:rPr lang="en-GB" sz="2800"/>
              <a:t>Assessment of underlying medical problems contributing to presentation</a:t>
            </a:r>
          </a:p>
          <a:p>
            <a:pPr>
              <a:lnSpc>
                <a:spcPct val="90000"/>
              </a:lnSpc>
            </a:pPr>
            <a:r>
              <a:rPr lang="en-GB" sz="2800"/>
              <a:t>Assessment for potential contraindications to pharmacological intervention</a:t>
            </a:r>
          </a:p>
          <a:p>
            <a:pPr>
              <a:lnSpc>
                <a:spcPct val="90000"/>
              </a:lnSpc>
            </a:pPr>
            <a:r>
              <a:rPr lang="en-GB" sz="2800"/>
              <a:t>Baseline measurements of height, weight and blood pressure may be conveniently completed at this time</a:t>
            </a:r>
            <a:endParaRPr lang="en-US" sz="2800"/>
          </a:p>
          <a:p>
            <a:pPr>
              <a:lnSpc>
                <a:spcPct val="90000"/>
              </a:lnSpc>
            </a:pPr>
            <a:endParaRPr lang="en-GB" sz="2800"/>
          </a:p>
          <a:p>
            <a:pPr>
              <a:lnSpc>
                <a:spcPct val="90000"/>
              </a:lnSpc>
              <a:buFont typeface="Wingdings" charset="0"/>
              <a:buNone/>
            </a:pPr>
            <a:r>
              <a:rPr lang="en-GB" sz="2800"/>
              <a:t>	The child should be accompanied by their parent or carer for such examination</a:t>
            </a:r>
            <a:endParaRPr lang="en-US" sz="2800"/>
          </a:p>
        </p:txBody>
      </p:sp>
    </p:spTree>
    <p:extLst>
      <p:ext uri="{BB962C8B-B14F-4D97-AF65-F5344CB8AC3E}">
        <p14:creationId xmlns:p14="http://schemas.microsoft.com/office/powerpoint/2010/main" val="2301761932"/>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normAutofit fontScale="90000"/>
          </a:bodyPr>
          <a:lstStyle/>
          <a:p>
            <a:r>
              <a:rPr lang="en-GB" sz="4000"/>
              <a:t/>
            </a:r>
            <a:br>
              <a:rPr lang="en-GB" sz="4000"/>
            </a:br>
            <a:r>
              <a:rPr lang="en-GB" sz="3600"/>
              <a:t>4.	Psychometric assessment</a:t>
            </a:r>
            <a:r>
              <a:rPr lang="en-GB" sz="4000"/>
              <a:t/>
            </a:r>
            <a:br>
              <a:rPr lang="en-GB" sz="4000"/>
            </a:br>
            <a:endParaRPr lang="en-US" sz="4000"/>
          </a:p>
        </p:txBody>
      </p:sp>
      <p:sp>
        <p:nvSpPr>
          <p:cNvPr id="83971" name="Rectangle 3"/>
          <p:cNvSpPr>
            <a:spLocks noGrp="1" noChangeArrowheads="1"/>
          </p:cNvSpPr>
          <p:nvPr>
            <p:ph idx="1"/>
          </p:nvPr>
        </p:nvSpPr>
        <p:spPr/>
        <p:txBody>
          <a:bodyPr/>
          <a:lstStyle/>
          <a:p>
            <a:r>
              <a:rPr lang="en-GB" sz="2800"/>
              <a:t>no psychological test which decisively characterises ADHD</a:t>
            </a:r>
            <a:r>
              <a:rPr lang="en-US" sz="2800"/>
              <a:t> </a:t>
            </a:r>
            <a:endParaRPr lang="en-GB" sz="2800"/>
          </a:p>
          <a:p>
            <a:r>
              <a:rPr lang="en-GB" sz="2800"/>
              <a:t>basic assessment of the child’s cognitive functioning </a:t>
            </a:r>
          </a:p>
          <a:p>
            <a:r>
              <a:rPr lang="en-GB" sz="2800"/>
              <a:t>more formal psychometric testing </a:t>
            </a:r>
          </a:p>
          <a:p>
            <a:pPr>
              <a:buFont typeface="Wingdings" charset="0"/>
              <a:buNone/>
            </a:pPr>
            <a:r>
              <a:rPr lang="en-GB" sz="2800"/>
              <a:t>	(eg WISC) if cognitive delay suspected</a:t>
            </a:r>
            <a:endParaRPr lang="en-US" sz="2800"/>
          </a:p>
        </p:txBody>
      </p:sp>
    </p:spTree>
    <p:extLst>
      <p:ext uri="{BB962C8B-B14F-4D97-AF65-F5344CB8AC3E}">
        <p14:creationId xmlns:p14="http://schemas.microsoft.com/office/powerpoint/2010/main" val="2955568224"/>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GB" sz="3600"/>
              <a:t>5a.	School -  liaison</a:t>
            </a:r>
            <a:r>
              <a:rPr lang="en-GB"/>
              <a:t> </a:t>
            </a:r>
            <a:endParaRPr lang="en-US"/>
          </a:p>
        </p:txBody>
      </p:sp>
      <p:sp>
        <p:nvSpPr>
          <p:cNvPr id="84995" name="Rectangle 3"/>
          <p:cNvSpPr>
            <a:spLocks noGrp="1" noChangeArrowheads="1"/>
          </p:cNvSpPr>
          <p:nvPr>
            <p:ph idx="1"/>
          </p:nvPr>
        </p:nvSpPr>
        <p:spPr>
          <a:xfrm>
            <a:off x="468313" y="1628775"/>
            <a:ext cx="8229600" cy="4530725"/>
          </a:xfrm>
        </p:spPr>
        <p:txBody>
          <a:bodyPr/>
          <a:lstStyle/>
          <a:p>
            <a:pPr>
              <a:buFont typeface="Wingdings" charset="0"/>
              <a:buNone/>
            </a:pPr>
            <a:r>
              <a:rPr lang="en-GB" sz="2800"/>
              <a:t>Talk to class teacher or SENCO</a:t>
            </a:r>
          </a:p>
          <a:p>
            <a:r>
              <a:rPr lang="en-GB" sz="2800"/>
              <a:t>Information re core ADHD symptoms </a:t>
            </a:r>
          </a:p>
          <a:p>
            <a:r>
              <a:rPr lang="en-GB" sz="2800"/>
              <a:t>Other symptoms</a:t>
            </a:r>
          </a:p>
          <a:p>
            <a:r>
              <a:rPr lang="en-GB" sz="2800"/>
              <a:t>Peer and adult relationships</a:t>
            </a:r>
          </a:p>
          <a:p>
            <a:r>
              <a:rPr lang="en-GB" sz="2800"/>
              <a:t>Learning</a:t>
            </a:r>
          </a:p>
          <a:p>
            <a:r>
              <a:rPr lang="en-GB" sz="2800"/>
              <a:t>Statement / Level of extra help provided</a:t>
            </a:r>
          </a:p>
          <a:p>
            <a:r>
              <a:rPr lang="en-GB" sz="2800"/>
              <a:t>Teacher’s opinion of problem behaviour</a:t>
            </a:r>
            <a:endParaRPr lang="en-US" sz="2800"/>
          </a:p>
        </p:txBody>
      </p:sp>
    </p:spTree>
    <p:extLst>
      <p:ext uri="{BB962C8B-B14F-4D97-AF65-F5344CB8AC3E}">
        <p14:creationId xmlns:p14="http://schemas.microsoft.com/office/powerpoint/2010/main" val="2372808692"/>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GB" sz="3600"/>
              <a:t>5b.	School - observation</a:t>
            </a:r>
            <a:endParaRPr lang="en-US" sz="3600"/>
          </a:p>
        </p:txBody>
      </p:sp>
      <p:sp>
        <p:nvSpPr>
          <p:cNvPr id="92163" name="Rectangle 3"/>
          <p:cNvSpPr>
            <a:spLocks noGrp="1" noChangeArrowheads="1"/>
          </p:cNvSpPr>
          <p:nvPr>
            <p:ph idx="1"/>
          </p:nvPr>
        </p:nvSpPr>
        <p:spPr/>
        <p:txBody>
          <a:bodyPr/>
          <a:lstStyle/>
          <a:p>
            <a:pPr>
              <a:lnSpc>
                <a:spcPct val="90000"/>
              </a:lnSpc>
              <a:buFont typeface="Wingdings" charset="0"/>
              <a:buNone/>
            </a:pPr>
            <a:r>
              <a:rPr lang="en-GB" sz="2800"/>
              <a:t>Observation of 2 different types of activity e.g. structured work and playtime.</a:t>
            </a:r>
          </a:p>
          <a:p>
            <a:pPr>
              <a:lnSpc>
                <a:spcPct val="90000"/>
              </a:lnSpc>
            </a:pPr>
            <a:r>
              <a:rPr lang="en-GB" sz="2800"/>
              <a:t>Symptoms of overactivity and inattention</a:t>
            </a:r>
            <a:endParaRPr lang="en-GB" sz="2800" b="1" i="1"/>
          </a:p>
          <a:p>
            <a:pPr>
              <a:lnSpc>
                <a:spcPct val="90000"/>
              </a:lnSpc>
            </a:pPr>
            <a:r>
              <a:rPr lang="en-GB" sz="2800"/>
              <a:t>Attention-seeking behaviour</a:t>
            </a:r>
          </a:p>
          <a:p>
            <a:pPr>
              <a:lnSpc>
                <a:spcPct val="90000"/>
              </a:lnSpc>
            </a:pPr>
            <a:r>
              <a:rPr lang="en-GB" sz="2800"/>
              <a:t>Peer relationships</a:t>
            </a:r>
          </a:p>
          <a:p>
            <a:pPr>
              <a:lnSpc>
                <a:spcPct val="90000"/>
              </a:lnSpc>
            </a:pPr>
            <a:r>
              <a:rPr lang="en-GB" sz="2800"/>
              <a:t>Baseline activity level of whole class</a:t>
            </a:r>
          </a:p>
          <a:p>
            <a:pPr>
              <a:lnSpc>
                <a:spcPct val="90000"/>
              </a:lnSpc>
            </a:pPr>
            <a:r>
              <a:rPr lang="en-GB" sz="2800"/>
              <a:t>Actions of teaching staff to help contain behaviour</a:t>
            </a:r>
          </a:p>
          <a:p>
            <a:pPr>
              <a:lnSpc>
                <a:spcPct val="90000"/>
              </a:lnSpc>
            </a:pPr>
            <a:r>
              <a:rPr lang="en-GB" sz="2800"/>
              <a:t>Is this a typical day for this child? </a:t>
            </a:r>
            <a:endParaRPr lang="en-GB" sz="2800" b="1"/>
          </a:p>
          <a:p>
            <a:pPr>
              <a:lnSpc>
                <a:spcPct val="90000"/>
              </a:lnSpc>
              <a:buFont typeface="Wingdings" charset="0"/>
              <a:buNone/>
            </a:pPr>
            <a:endParaRPr lang="en-US" sz="2800"/>
          </a:p>
        </p:txBody>
      </p:sp>
    </p:spTree>
    <p:extLst>
      <p:ext uri="{BB962C8B-B14F-4D97-AF65-F5344CB8AC3E}">
        <p14:creationId xmlns:p14="http://schemas.microsoft.com/office/powerpoint/2010/main" val="3277083601"/>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GB" sz="3600"/>
              <a:t>6.	Rating scales</a:t>
            </a:r>
            <a:endParaRPr lang="en-US" sz="3600"/>
          </a:p>
        </p:txBody>
      </p:sp>
      <p:sp>
        <p:nvSpPr>
          <p:cNvPr id="86019" name="Rectangle 3"/>
          <p:cNvSpPr>
            <a:spLocks noGrp="1" noChangeArrowheads="1"/>
          </p:cNvSpPr>
          <p:nvPr>
            <p:ph idx="1"/>
          </p:nvPr>
        </p:nvSpPr>
        <p:spPr/>
        <p:txBody>
          <a:bodyPr/>
          <a:lstStyle/>
          <a:p>
            <a:pPr marL="609600" indent="-609600">
              <a:lnSpc>
                <a:spcPct val="90000"/>
              </a:lnSpc>
            </a:pPr>
            <a:r>
              <a:rPr lang="en-GB" sz="2400"/>
              <a:t>Parent Strengths &amp; Difficulties Questionnaire (SDQ)</a:t>
            </a:r>
          </a:p>
          <a:p>
            <a:pPr marL="609600" indent="-609600">
              <a:lnSpc>
                <a:spcPct val="90000"/>
              </a:lnSpc>
              <a:buFont typeface="Wingdings" charset="0"/>
              <a:buNone/>
            </a:pPr>
            <a:r>
              <a:rPr lang="en-GB" sz="2400"/>
              <a:t>	Conners Parent Rating Scale (Short or Long)</a:t>
            </a:r>
          </a:p>
          <a:p>
            <a:pPr marL="609600" indent="-609600">
              <a:lnSpc>
                <a:spcPct val="90000"/>
              </a:lnSpc>
              <a:buFont typeface="Wingdings" charset="0"/>
              <a:buNone/>
            </a:pPr>
            <a:r>
              <a:rPr lang="en-GB" sz="2400"/>
              <a:t>	</a:t>
            </a:r>
          </a:p>
          <a:p>
            <a:pPr marL="609600" indent="-609600">
              <a:lnSpc>
                <a:spcPct val="90000"/>
              </a:lnSpc>
            </a:pPr>
            <a:r>
              <a:rPr lang="en-GB" sz="2400"/>
              <a:t>Self SDQ</a:t>
            </a:r>
          </a:p>
          <a:p>
            <a:pPr marL="609600" indent="-609600">
              <a:lnSpc>
                <a:spcPct val="90000"/>
              </a:lnSpc>
              <a:buFont typeface="Wingdings" charset="0"/>
              <a:buNone/>
            </a:pPr>
            <a:r>
              <a:rPr lang="en-GB" sz="2400"/>
              <a:t>	Conners-Wells’ Self-Report Scale (Short or Long)</a:t>
            </a:r>
          </a:p>
          <a:p>
            <a:pPr marL="609600" indent="-609600">
              <a:lnSpc>
                <a:spcPct val="90000"/>
              </a:lnSpc>
              <a:buFont typeface="Wingdings" charset="0"/>
              <a:buNone/>
            </a:pPr>
            <a:r>
              <a:rPr lang="en-GB" sz="2400"/>
              <a:t>	</a:t>
            </a:r>
          </a:p>
          <a:p>
            <a:pPr marL="609600" indent="-609600">
              <a:lnSpc>
                <a:spcPct val="90000"/>
              </a:lnSpc>
            </a:pPr>
            <a:r>
              <a:rPr lang="en-GB" sz="2400"/>
              <a:t>Teacher SDQ </a:t>
            </a:r>
          </a:p>
          <a:p>
            <a:pPr marL="609600" indent="-609600">
              <a:lnSpc>
                <a:spcPct val="90000"/>
              </a:lnSpc>
              <a:buFont typeface="Wingdings" charset="0"/>
              <a:buNone/>
            </a:pPr>
            <a:r>
              <a:rPr lang="en-GB" sz="2400"/>
              <a:t>	Conners Teacher Rating Scale (Short or Long)</a:t>
            </a:r>
          </a:p>
          <a:p>
            <a:pPr marL="609600" indent="-609600">
              <a:lnSpc>
                <a:spcPct val="90000"/>
              </a:lnSpc>
              <a:buFont typeface="Wingdings" charset="0"/>
              <a:buNone/>
            </a:pPr>
            <a:endParaRPr lang="en-GB" sz="2400"/>
          </a:p>
          <a:p>
            <a:pPr marL="609600" indent="-609600">
              <a:lnSpc>
                <a:spcPct val="90000"/>
              </a:lnSpc>
            </a:pPr>
            <a:r>
              <a:rPr lang="en-GB" sz="2400"/>
              <a:t>Children’s Global Assessment Scale (CGAS) </a:t>
            </a:r>
            <a:endParaRPr lang="en-US" sz="2400"/>
          </a:p>
        </p:txBody>
      </p:sp>
    </p:spTree>
    <p:extLst>
      <p:ext uri="{BB962C8B-B14F-4D97-AF65-F5344CB8AC3E}">
        <p14:creationId xmlns:p14="http://schemas.microsoft.com/office/powerpoint/2010/main" val="1398210709"/>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GB" sz="3600"/>
              <a:t>7.	Feedback to parent and child</a:t>
            </a:r>
            <a:endParaRPr lang="en-US" sz="3600"/>
          </a:p>
        </p:txBody>
      </p:sp>
      <p:sp>
        <p:nvSpPr>
          <p:cNvPr id="87043" name="Rectangle 3"/>
          <p:cNvSpPr>
            <a:spLocks noGrp="1" noChangeArrowheads="1"/>
          </p:cNvSpPr>
          <p:nvPr>
            <p:ph idx="1"/>
          </p:nvPr>
        </p:nvSpPr>
        <p:spPr/>
        <p:txBody>
          <a:bodyPr/>
          <a:lstStyle/>
          <a:p>
            <a:r>
              <a:rPr lang="en-GB" sz="2800"/>
              <a:t>diagnoses &amp; management plan agreed </a:t>
            </a:r>
          </a:p>
          <a:p>
            <a:r>
              <a:rPr lang="en-GB" sz="2800"/>
              <a:t>follow-up arrangements made </a:t>
            </a:r>
          </a:p>
          <a:p>
            <a:r>
              <a:rPr lang="en-GB" sz="2800"/>
              <a:t>referral on to specialist services</a:t>
            </a:r>
            <a:r>
              <a:rPr lang="en-US" sz="2800"/>
              <a:t> if needed</a:t>
            </a:r>
          </a:p>
          <a:p>
            <a:r>
              <a:rPr lang="en-GB" sz="2800"/>
              <a:t>letter or report sent to GP and parent +/- child </a:t>
            </a:r>
          </a:p>
          <a:p>
            <a:r>
              <a:rPr lang="en-GB" sz="2800"/>
              <a:t>brief summary sent to the school</a:t>
            </a:r>
            <a:r>
              <a:rPr lang="en-US" sz="2800"/>
              <a:t> </a:t>
            </a:r>
          </a:p>
        </p:txBody>
      </p:sp>
    </p:spTree>
    <p:extLst>
      <p:ext uri="{BB962C8B-B14F-4D97-AF65-F5344CB8AC3E}">
        <p14:creationId xmlns:p14="http://schemas.microsoft.com/office/powerpoint/2010/main" val="702008883"/>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latin typeface="Arial" charset="0"/>
              </a:rPr>
              <a:t>Adult ADHD – future dx changes</a:t>
            </a:r>
            <a:endParaRPr lang="en-GB" dirty="0"/>
          </a:p>
        </p:txBody>
      </p:sp>
      <p:sp>
        <p:nvSpPr>
          <p:cNvPr id="4" name="Content Placeholder 3"/>
          <p:cNvSpPr>
            <a:spLocks noGrp="1"/>
          </p:cNvSpPr>
          <p:nvPr>
            <p:ph idx="1"/>
          </p:nvPr>
        </p:nvSpPr>
        <p:spPr/>
        <p:txBody>
          <a:bodyPr/>
          <a:lstStyle/>
          <a:p>
            <a:pPr>
              <a:lnSpc>
                <a:spcPct val="90000"/>
              </a:lnSpc>
            </a:pPr>
            <a:r>
              <a:rPr lang="en-GB" sz="2800" dirty="0">
                <a:latin typeface="Arial" charset="0"/>
              </a:rPr>
              <a:t>Changes in DSM – V</a:t>
            </a:r>
          </a:p>
          <a:p>
            <a:pPr lvl="1">
              <a:lnSpc>
                <a:spcPct val="90000"/>
              </a:lnSpc>
            </a:pPr>
            <a:r>
              <a:rPr lang="en-GB" sz="2400" dirty="0">
                <a:latin typeface="Arial" charset="0"/>
              </a:rPr>
              <a:t>Increasing the required age of onset for symptoms to age 12 or earlier (previously age 7 or earlier)</a:t>
            </a:r>
          </a:p>
          <a:p>
            <a:pPr lvl="1">
              <a:lnSpc>
                <a:spcPct val="90000"/>
              </a:lnSpc>
            </a:pPr>
            <a:r>
              <a:rPr lang="en-GB" sz="2400" dirty="0">
                <a:latin typeface="Arial" charset="0"/>
              </a:rPr>
              <a:t> Inclusion of additional examples of how symptoms typically look in older adolescents and adults</a:t>
            </a:r>
          </a:p>
          <a:p>
            <a:pPr lvl="1">
              <a:lnSpc>
                <a:spcPct val="90000"/>
              </a:lnSpc>
            </a:pPr>
            <a:r>
              <a:rPr lang="en-GB" sz="2400" dirty="0">
                <a:latin typeface="Arial" charset="0"/>
              </a:rPr>
              <a:t>Elimination of required “impairment”</a:t>
            </a:r>
          </a:p>
          <a:p>
            <a:pPr lvl="2">
              <a:lnSpc>
                <a:spcPct val="90000"/>
              </a:lnSpc>
            </a:pPr>
            <a:r>
              <a:rPr lang="en-GB" dirty="0">
                <a:latin typeface="Arial" charset="0"/>
              </a:rPr>
              <a:t>“There is clear evidence that the symptoms interfere with, or reduce, the quality of social, academic, or occupational functioning.”</a:t>
            </a:r>
          </a:p>
          <a:p>
            <a:endParaRPr lang="en-GB" dirty="0"/>
          </a:p>
        </p:txBody>
      </p:sp>
    </p:spTree>
    <p:extLst>
      <p:ext uri="{BB962C8B-B14F-4D97-AF65-F5344CB8AC3E}">
        <p14:creationId xmlns:p14="http://schemas.microsoft.com/office/powerpoint/2010/main" val="162998661"/>
      </p:ext>
    </p:extLst>
  </p:cSld>
  <p:clrMapOvr>
    <a:masterClrMapping/>
  </p:clrMapOvr>
  <p:transition xmlns:p14="http://schemas.microsoft.com/office/powerpoint/2010/mai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1016000" y="3505200"/>
            <a:ext cx="2235200" cy="1676400"/>
          </a:xfrm>
          <a:prstGeom prst="rect">
            <a:avLst/>
          </a:prstGeom>
          <a:solidFill>
            <a:srgbClr val="99CC00"/>
          </a:solidFill>
          <a:ln>
            <a:noFill/>
          </a:ln>
          <a:effectLst/>
          <a:scene3d>
            <a:camera prst="legacyPerspectiveTopRight"/>
            <a:lightRig rig="legacyFlat3" dir="b"/>
          </a:scene3d>
          <a:sp3d extrusionH="121893000" prstMaterial="legacyMatte">
            <a:bevelT w="13500" h="13500" prst="angle"/>
            <a:bevelB w="13500" h="13500" prst="angle"/>
            <a:extrusionClr>
              <a:srgbClr val="99CC00"/>
            </a:extrusionClr>
          </a:sp3d>
          <a:extLst>
            <a:ext uri="{91240B29-F687-4f45-9708-019B960494DF}">
              <a14:hiddenLine xmlns:a14="http://schemas.microsoft.com/office/drawing/2010/main" w="12700">
                <a:no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flatTx/>
          </a:bodyPr>
          <a:lstStyle/>
          <a:p>
            <a:pPr algn="ctr" eaLnBrk="1" hangingPunct="1">
              <a:spcBef>
                <a:spcPct val="50000"/>
              </a:spcBef>
            </a:pPr>
            <a:r>
              <a:rPr lang="en-GB" sz="2800" b="1"/>
              <a:t>Inattention</a:t>
            </a:r>
          </a:p>
        </p:txBody>
      </p:sp>
      <p:sp>
        <p:nvSpPr>
          <p:cNvPr id="8195" name="Rectangle 3"/>
          <p:cNvSpPr>
            <a:spLocks noChangeArrowheads="1"/>
          </p:cNvSpPr>
          <p:nvPr/>
        </p:nvSpPr>
        <p:spPr bwMode="auto">
          <a:xfrm>
            <a:off x="5961063" y="3505200"/>
            <a:ext cx="2235200" cy="1676400"/>
          </a:xfrm>
          <a:prstGeom prst="rect">
            <a:avLst/>
          </a:prstGeom>
          <a:solidFill>
            <a:srgbClr val="008080"/>
          </a:solidFill>
          <a:ln>
            <a:noFill/>
          </a:ln>
          <a:effectLst/>
          <a:scene3d>
            <a:camera prst="legacyPerspectiveTopLeft"/>
            <a:lightRig rig="legacyFlat3" dir="b"/>
          </a:scene3d>
          <a:sp3d extrusionH="121893000" prstMaterial="legacyMatte">
            <a:bevelT w="13500" h="13500" prst="angle"/>
            <a:bevelB w="13500" h="13500" prst="angle"/>
            <a:extrusionClr>
              <a:srgbClr val="008080"/>
            </a:extrusionClr>
          </a:sp3d>
          <a:extLst>
            <a:ext uri="{91240B29-F687-4f45-9708-019B960494DF}">
              <a14:hiddenLine xmlns:a14="http://schemas.microsoft.com/office/drawing/2010/main" w="12700">
                <a:no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flatTx/>
          </a:bodyPr>
          <a:lstStyle/>
          <a:p>
            <a:pPr algn="ctr" eaLnBrk="1" hangingPunct="1"/>
            <a:r>
              <a:rPr lang="en-GB" sz="2800" b="1">
                <a:latin typeface="Helvetica" charset="0"/>
              </a:rPr>
              <a:t>Hyperactivity</a:t>
            </a:r>
          </a:p>
        </p:txBody>
      </p:sp>
      <p:sp>
        <p:nvSpPr>
          <p:cNvPr id="8196" name="Rectangle 4"/>
          <p:cNvSpPr>
            <a:spLocks noChangeArrowheads="1"/>
          </p:cNvSpPr>
          <p:nvPr/>
        </p:nvSpPr>
        <p:spPr bwMode="auto">
          <a:xfrm>
            <a:off x="3511550" y="4221163"/>
            <a:ext cx="2119313" cy="1600200"/>
          </a:xfrm>
          <a:prstGeom prst="rect">
            <a:avLst/>
          </a:prstGeom>
          <a:solidFill>
            <a:srgbClr val="FF00FF"/>
          </a:solidFill>
          <a:ln>
            <a:noFill/>
          </a:ln>
          <a:effectLst/>
          <a:scene3d>
            <a:camera prst="legacyPerspectiveTop">
              <a:rot lat="300000" lon="0" rev="0"/>
            </a:camera>
            <a:lightRig rig="legacyFlat3" dir="b"/>
          </a:scene3d>
          <a:sp3d extrusionH="121893000" prstMaterial="legacyMatte">
            <a:bevelT w="13500" h="13500" prst="angle"/>
            <a:bevelB w="13500" h="13500" prst="angle"/>
            <a:extrusionClr>
              <a:srgbClr val="FF00FF"/>
            </a:extrusionClr>
          </a:sp3d>
          <a:extLst>
            <a:ext uri="{91240B29-F687-4f45-9708-019B960494DF}">
              <a14:hiddenLine xmlns:a14="http://schemas.microsoft.com/office/drawing/2010/main" w="12700">
                <a:no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flatTx/>
          </a:bodyPr>
          <a:lstStyle/>
          <a:p>
            <a:pPr algn="ctr" eaLnBrk="1" hangingPunct="1">
              <a:spcBef>
                <a:spcPct val="50000"/>
              </a:spcBef>
            </a:pPr>
            <a:r>
              <a:rPr lang="en-GB" sz="2800" b="1">
                <a:latin typeface="Helvetica" charset="0"/>
              </a:rPr>
              <a:t>Impulsivity</a:t>
            </a:r>
            <a:endParaRPr lang="en-GB" sz="2800" b="1" i="1">
              <a:latin typeface="Helvetica" charset="0"/>
            </a:endParaRPr>
          </a:p>
        </p:txBody>
      </p:sp>
      <p:sp>
        <p:nvSpPr>
          <p:cNvPr id="8197" name="Rectangle 5"/>
          <p:cNvSpPr>
            <a:spLocks noGrp="1" noChangeArrowheads="1"/>
          </p:cNvSpPr>
          <p:nvPr>
            <p:ph type="title"/>
          </p:nvPr>
        </p:nvSpPr>
        <p:spPr>
          <a:xfrm>
            <a:off x="685800" y="0"/>
            <a:ext cx="7772400" cy="1143000"/>
          </a:xfrm>
        </p:spPr>
        <p:txBody>
          <a:bodyPr/>
          <a:lstStyle/>
          <a:p>
            <a:r>
              <a:rPr lang="en-GB" sz="3200" b="1"/>
              <a:t>What is ADHD?</a:t>
            </a:r>
          </a:p>
        </p:txBody>
      </p:sp>
      <p:sp>
        <p:nvSpPr>
          <p:cNvPr id="8198" name="Rectangle 6"/>
          <p:cNvSpPr>
            <a:spLocks noChangeArrowheads="1"/>
          </p:cNvSpPr>
          <p:nvPr/>
        </p:nvSpPr>
        <p:spPr bwMode="auto">
          <a:xfrm>
            <a:off x="5470525" y="5621338"/>
            <a:ext cx="2984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spcBef>
                <a:spcPct val="30000"/>
              </a:spcBef>
              <a:buFont typeface="Wingdings" charset="0"/>
              <a:buChar char="n"/>
            </a:pPr>
            <a:endParaRPr lang="en-GB" sz="1200"/>
          </a:p>
        </p:txBody>
      </p:sp>
    </p:spTree>
    <p:extLst>
      <p:ext uri="{BB962C8B-B14F-4D97-AF65-F5344CB8AC3E}">
        <p14:creationId xmlns:p14="http://schemas.microsoft.com/office/powerpoint/2010/main" val="933599324"/>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8"/>
            <a:ext cx="8229600" cy="1143000"/>
          </a:xfrm>
        </p:spPr>
        <p:txBody>
          <a:bodyPr/>
          <a:lstStyle/>
          <a:p>
            <a:r>
              <a:rPr lang="en-GB" dirty="0">
                <a:latin typeface="Arial" charset="0"/>
              </a:rPr>
              <a:t>Differential </a:t>
            </a:r>
            <a:r>
              <a:rPr lang="en-GB" dirty="0" err="1">
                <a:latin typeface="Arial" charset="0"/>
              </a:rPr>
              <a:t>Dx</a:t>
            </a:r>
            <a:endParaRPr lang="en-GB" dirty="0"/>
          </a:p>
        </p:txBody>
      </p:sp>
      <p:sp>
        <p:nvSpPr>
          <p:cNvPr id="4" name="Content Placeholder 3"/>
          <p:cNvSpPr>
            <a:spLocks noGrp="1"/>
          </p:cNvSpPr>
          <p:nvPr>
            <p:ph idx="1"/>
          </p:nvPr>
        </p:nvSpPr>
        <p:spPr>
          <a:xfrm>
            <a:off x="457200" y="1226609"/>
            <a:ext cx="8229600" cy="4525963"/>
          </a:xfrm>
        </p:spPr>
        <p:txBody>
          <a:bodyPr/>
          <a:lstStyle/>
          <a:p>
            <a:pPr>
              <a:lnSpc>
                <a:spcPct val="90000"/>
              </a:lnSpc>
            </a:pPr>
            <a:r>
              <a:rPr lang="en-GB" sz="2600" dirty="0">
                <a:latin typeface="Arial" charset="0"/>
              </a:rPr>
              <a:t>‘Cornerstones’ of diagnosis</a:t>
            </a:r>
          </a:p>
          <a:p>
            <a:pPr lvl="1">
              <a:lnSpc>
                <a:spcPct val="90000"/>
              </a:lnSpc>
            </a:pPr>
            <a:r>
              <a:rPr lang="en-GB" dirty="0">
                <a:latin typeface="Arial" charset="0"/>
              </a:rPr>
              <a:t>Detailed clinical interview (+coping strategies)</a:t>
            </a:r>
          </a:p>
          <a:p>
            <a:pPr lvl="1">
              <a:lnSpc>
                <a:spcPct val="90000"/>
              </a:lnSpc>
            </a:pPr>
            <a:r>
              <a:rPr lang="en-GB" dirty="0">
                <a:latin typeface="Arial" charset="0"/>
              </a:rPr>
              <a:t>Symptom rating scales</a:t>
            </a:r>
          </a:p>
          <a:p>
            <a:pPr lvl="1">
              <a:lnSpc>
                <a:spcPct val="90000"/>
              </a:lnSpc>
            </a:pPr>
            <a:r>
              <a:rPr lang="en-GB" dirty="0">
                <a:latin typeface="Arial" charset="0"/>
              </a:rPr>
              <a:t>Collateral information – need evidence of developmental symptoms</a:t>
            </a:r>
          </a:p>
          <a:p>
            <a:pPr lvl="1">
              <a:lnSpc>
                <a:spcPct val="90000"/>
              </a:lnSpc>
            </a:pPr>
            <a:r>
              <a:rPr lang="en-GB" dirty="0">
                <a:latin typeface="Arial" charset="0"/>
              </a:rPr>
              <a:t>Assess </a:t>
            </a:r>
            <a:r>
              <a:rPr lang="en-GB" b="1" dirty="0">
                <a:latin typeface="Arial" charset="0"/>
              </a:rPr>
              <a:t>comorbidities</a:t>
            </a:r>
            <a:r>
              <a:rPr lang="en-GB" dirty="0">
                <a:latin typeface="Arial" charset="0"/>
              </a:rPr>
              <a:t> </a:t>
            </a:r>
          </a:p>
          <a:p>
            <a:pPr>
              <a:lnSpc>
                <a:spcPct val="90000"/>
              </a:lnSpc>
            </a:pPr>
            <a:r>
              <a:rPr lang="en-GB" sz="2600" dirty="0">
                <a:latin typeface="Arial" charset="0"/>
              </a:rPr>
              <a:t>Diagnostic dilemma for symptoms first noticed in adulthood</a:t>
            </a:r>
          </a:p>
          <a:p>
            <a:pPr lvl="1">
              <a:lnSpc>
                <a:spcPct val="90000"/>
              </a:lnSpc>
            </a:pPr>
            <a:r>
              <a:rPr lang="en-GB" dirty="0">
                <a:latin typeface="Arial" charset="0"/>
              </a:rPr>
              <a:t>Is it due to another disorder that overlaps (comorbidity) </a:t>
            </a:r>
            <a:r>
              <a:rPr lang="en-GB" b="1" dirty="0">
                <a:latin typeface="Arial" charset="0"/>
              </a:rPr>
              <a:t>OR</a:t>
            </a:r>
            <a:r>
              <a:rPr lang="en-GB" dirty="0">
                <a:latin typeface="Arial" charset="0"/>
              </a:rPr>
              <a:t> is it ADHD undiagnosed in childhood?</a:t>
            </a:r>
          </a:p>
          <a:p>
            <a:endParaRPr lang="en-GB" dirty="0"/>
          </a:p>
        </p:txBody>
      </p:sp>
    </p:spTree>
    <p:extLst>
      <p:ext uri="{BB962C8B-B14F-4D97-AF65-F5344CB8AC3E}">
        <p14:creationId xmlns:p14="http://schemas.microsoft.com/office/powerpoint/2010/main" val="1043070585"/>
      </p:ext>
    </p:extLst>
  </p:cSld>
  <p:clrMapOvr>
    <a:masterClrMapping/>
  </p:clrMapOvr>
  <p:transition xmlns:p14="http://schemas.microsoft.com/office/powerpoint/2010/mai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Arial" charset="0"/>
              </a:rPr>
              <a:t>Initial Presentation</a:t>
            </a:r>
            <a:endParaRPr lang="en-GB" dirty="0"/>
          </a:p>
        </p:txBody>
      </p:sp>
      <p:sp>
        <p:nvSpPr>
          <p:cNvPr id="4" name="Content Placeholder 3"/>
          <p:cNvSpPr>
            <a:spLocks noGrp="1"/>
          </p:cNvSpPr>
          <p:nvPr>
            <p:ph idx="1"/>
          </p:nvPr>
        </p:nvSpPr>
        <p:spPr/>
        <p:txBody>
          <a:bodyPr/>
          <a:lstStyle/>
          <a:p>
            <a:r>
              <a:rPr lang="en-GB" dirty="0">
                <a:latin typeface="Arial" charset="0"/>
              </a:rPr>
              <a:t>‘I did an online form’</a:t>
            </a:r>
          </a:p>
          <a:p>
            <a:r>
              <a:rPr lang="en-GB" dirty="0">
                <a:latin typeface="Arial" charset="0"/>
              </a:rPr>
              <a:t>‘my kid has it’</a:t>
            </a:r>
          </a:p>
          <a:p>
            <a:r>
              <a:rPr lang="en-GB" dirty="0">
                <a:latin typeface="Arial" charset="0"/>
              </a:rPr>
              <a:t>‘I use drugs’</a:t>
            </a:r>
          </a:p>
          <a:p>
            <a:r>
              <a:rPr lang="en-GB" dirty="0">
                <a:latin typeface="Arial" charset="0"/>
              </a:rPr>
              <a:t>‘I have feel unfulfilled for years’</a:t>
            </a:r>
          </a:p>
          <a:p>
            <a:r>
              <a:rPr lang="en-GB" dirty="0">
                <a:latin typeface="Arial" charset="0"/>
              </a:rPr>
              <a:t>‘I get into trouble’</a:t>
            </a:r>
          </a:p>
          <a:p>
            <a:r>
              <a:rPr lang="en-GB" dirty="0">
                <a:latin typeface="Arial" charset="0"/>
              </a:rPr>
              <a:t>‘I never get things right’</a:t>
            </a:r>
          </a:p>
          <a:p>
            <a:endParaRPr lang="en-GB" dirty="0"/>
          </a:p>
        </p:txBody>
      </p:sp>
      <p:sp>
        <p:nvSpPr>
          <p:cNvPr id="3" name="Footer Placeholder 2"/>
          <p:cNvSpPr>
            <a:spLocks noGrp="1"/>
          </p:cNvSpPr>
          <p:nvPr>
            <p:ph type="ftr" sz="quarter" idx="11"/>
          </p:nvPr>
        </p:nvSpPr>
        <p:spPr/>
        <p:txBody>
          <a:bodyPr/>
          <a:lstStyle/>
          <a:p>
            <a:r>
              <a:rPr lang="en-GB" smtClean="0"/>
              <a:t>MSc in Family Medicine Programme</a:t>
            </a:r>
            <a:endParaRPr lang="en-GB"/>
          </a:p>
        </p:txBody>
      </p:sp>
    </p:spTree>
    <p:extLst>
      <p:ext uri="{BB962C8B-B14F-4D97-AF65-F5344CB8AC3E}">
        <p14:creationId xmlns:p14="http://schemas.microsoft.com/office/powerpoint/2010/main" val="3358670545"/>
      </p:ext>
    </p:extLst>
  </p:cSld>
  <p:clrMapOvr>
    <a:masterClrMapping/>
  </p:clrMapOvr>
  <p:transition xmlns:p14="http://schemas.microsoft.com/office/powerpoint/2010/mai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Arial" charset="0"/>
              </a:rPr>
              <a:t>What Doctors worry about</a:t>
            </a:r>
            <a:endParaRPr lang="en-GB" dirty="0"/>
          </a:p>
        </p:txBody>
      </p:sp>
      <p:sp>
        <p:nvSpPr>
          <p:cNvPr id="4" name="Content Placeholder 3"/>
          <p:cNvSpPr>
            <a:spLocks noGrp="1"/>
          </p:cNvSpPr>
          <p:nvPr>
            <p:ph idx="1"/>
          </p:nvPr>
        </p:nvSpPr>
        <p:spPr/>
        <p:txBody>
          <a:bodyPr/>
          <a:lstStyle/>
          <a:p>
            <a:pPr>
              <a:lnSpc>
                <a:spcPct val="80000"/>
              </a:lnSpc>
            </a:pPr>
            <a:r>
              <a:rPr lang="en-GB" sz="2800" dirty="0">
                <a:latin typeface="Arial" charset="0"/>
              </a:rPr>
              <a:t>It’s just a popular fad</a:t>
            </a:r>
          </a:p>
          <a:p>
            <a:pPr>
              <a:lnSpc>
                <a:spcPct val="80000"/>
              </a:lnSpc>
            </a:pPr>
            <a:r>
              <a:rPr lang="en-GB" sz="2800" dirty="0">
                <a:latin typeface="Arial" charset="0"/>
              </a:rPr>
              <a:t>It’s a ‘choice’, not a illness</a:t>
            </a:r>
          </a:p>
          <a:p>
            <a:pPr>
              <a:lnSpc>
                <a:spcPct val="80000"/>
              </a:lnSpc>
            </a:pPr>
            <a:r>
              <a:rPr lang="en-GB" sz="2800" dirty="0">
                <a:latin typeface="Arial" charset="0"/>
              </a:rPr>
              <a:t>Stimulants are just used to improve studying</a:t>
            </a:r>
          </a:p>
          <a:p>
            <a:pPr>
              <a:lnSpc>
                <a:spcPct val="80000"/>
              </a:lnSpc>
            </a:pPr>
            <a:r>
              <a:rPr lang="en-GB" sz="2800" dirty="0">
                <a:latin typeface="Arial" charset="0"/>
              </a:rPr>
              <a:t>Stimulants are addictive</a:t>
            </a:r>
          </a:p>
          <a:p>
            <a:pPr>
              <a:lnSpc>
                <a:spcPct val="80000"/>
              </a:lnSpc>
            </a:pPr>
            <a:r>
              <a:rPr lang="en-GB" sz="2800" dirty="0">
                <a:latin typeface="Arial" charset="0"/>
              </a:rPr>
              <a:t>Stimulants are not licensed</a:t>
            </a:r>
          </a:p>
          <a:p>
            <a:pPr>
              <a:lnSpc>
                <a:spcPct val="80000"/>
              </a:lnSpc>
            </a:pPr>
            <a:r>
              <a:rPr lang="en-GB" sz="2800" dirty="0">
                <a:latin typeface="Arial" charset="0"/>
              </a:rPr>
              <a:t>Stimulant market value</a:t>
            </a:r>
          </a:p>
          <a:p>
            <a:pPr>
              <a:lnSpc>
                <a:spcPct val="80000"/>
              </a:lnSpc>
            </a:pPr>
            <a:r>
              <a:rPr lang="en-GB" sz="2800" dirty="0">
                <a:latin typeface="Arial" charset="0"/>
              </a:rPr>
              <a:t>Monitoring is complicated</a:t>
            </a:r>
          </a:p>
          <a:p>
            <a:pPr>
              <a:lnSpc>
                <a:spcPct val="80000"/>
              </a:lnSpc>
            </a:pPr>
            <a:r>
              <a:rPr lang="en-GB" sz="2800" dirty="0">
                <a:latin typeface="Arial" charset="0"/>
              </a:rPr>
              <a:t>Treatment is expensive</a:t>
            </a:r>
          </a:p>
          <a:p>
            <a:endParaRPr lang="en-GB" dirty="0"/>
          </a:p>
        </p:txBody>
      </p:sp>
      <p:sp>
        <p:nvSpPr>
          <p:cNvPr id="3" name="Footer Placeholder 2"/>
          <p:cNvSpPr>
            <a:spLocks noGrp="1"/>
          </p:cNvSpPr>
          <p:nvPr>
            <p:ph type="ftr" sz="quarter" idx="11"/>
          </p:nvPr>
        </p:nvSpPr>
        <p:spPr/>
        <p:txBody>
          <a:bodyPr/>
          <a:lstStyle/>
          <a:p>
            <a:r>
              <a:rPr lang="en-GB" smtClean="0"/>
              <a:t>MSc in Family Medicine Programme</a:t>
            </a:r>
            <a:endParaRPr lang="en-GB"/>
          </a:p>
        </p:txBody>
      </p:sp>
    </p:spTree>
    <p:extLst>
      <p:ext uri="{BB962C8B-B14F-4D97-AF65-F5344CB8AC3E}">
        <p14:creationId xmlns:p14="http://schemas.microsoft.com/office/powerpoint/2010/main" val="1367289888"/>
      </p:ext>
    </p:extLst>
  </p:cSld>
  <p:clrMapOvr>
    <a:masterClrMapping/>
  </p:clrMapOvr>
  <p:transition xmlns:p14="http://schemas.microsoft.com/office/powerpoint/2010/mai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idx="4294967295"/>
          </p:nvPr>
        </p:nvSpPr>
        <p:spPr>
          <a:xfrm>
            <a:off x="0" y="274638"/>
            <a:ext cx="8229600" cy="1143000"/>
          </a:xfrm>
        </p:spPr>
        <p:txBody>
          <a:bodyPr>
            <a:normAutofit fontScale="90000"/>
          </a:bodyPr>
          <a:lstStyle/>
          <a:p>
            <a:pPr eaLnBrk="1" hangingPunct="1"/>
            <a:r>
              <a:rPr lang="en-GB" sz="4000">
                <a:latin typeface="Arial" charset="0"/>
              </a:rPr>
              <a:t>Evolution of ADHD symptoms with age</a:t>
            </a:r>
            <a:br>
              <a:rPr lang="en-GB" sz="4000">
                <a:latin typeface="Arial" charset="0"/>
              </a:rPr>
            </a:br>
            <a:r>
              <a:rPr lang="en-GB" sz="2400" i="1">
                <a:latin typeface="Arial" charset="0"/>
              </a:rPr>
              <a:t>(adapted from Stahl’s Essential Psychopharmacology, 2013)</a:t>
            </a:r>
          </a:p>
        </p:txBody>
      </p:sp>
      <p:graphicFrame>
        <p:nvGraphicFramePr>
          <p:cNvPr id="9219" name="Content Placeholder 3"/>
          <p:cNvGraphicFramePr>
            <a:graphicFrameLocks noGrp="1"/>
          </p:cNvGraphicFramePr>
          <p:nvPr>
            <p:ph idx="4294967295"/>
          </p:nvPr>
        </p:nvGraphicFramePr>
        <p:xfrm>
          <a:off x="0" y="1412875"/>
          <a:ext cx="8331200" cy="4627563"/>
        </p:xfrm>
        <a:graphic>
          <a:graphicData uri="http://schemas.openxmlformats.org/presentationml/2006/ole">
            <mc:AlternateContent xmlns:mc="http://schemas.openxmlformats.org/markup-compatibility/2006">
              <mc:Choice xmlns:v="urn:schemas-microsoft-com:vml" Requires="v">
                <p:oleObj spid="_x0000_s2054" name="Chart" r:id="rId3" imgW="8327858" imgH="4627265" progId="Excel.Chart.8">
                  <p:embed/>
                </p:oleObj>
              </mc:Choice>
              <mc:Fallback>
                <p:oleObj name="Chart" r:id="rId3" imgW="8327858" imgH="4627265" progId="Excel.Chart.8">
                  <p:embed/>
                  <p:pic>
                    <p:nvPicPr>
                      <p:cNvPr id="0" name=""/>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412875"/>
                        <a:ext cx="8331200" cy="46275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01347261"/>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r>
              <a:rPr lang="en-GB" sz="3600"/>
              <a:t>Advice after Diagnosis </a:t>
            </a:r>
            <a:r>
              <a:rPr lang="en-GB" sz="2400"/>
              <a:t>NICE Sept 2008</a:t>
            </a:r>
          </a:p>
        </p:txBody>
      </p:sp>
      <p:sp>
        <p:nvSpPr>
          <p:cNvPr id="216067" name="Rectangle 3"/>
          <p:cNvSpPr>
            <a:spLocks noGrp="1" noChangeArrowheads="1"/>
          </p:cNvSpPr>
          <p:nvPr>
            <p:ph idx="1"/>
          </p:nvPr>
        </p:nvSpPr>
        <p:spPr/>
        <p:txBody>
          <a:bodyPr/>
          <a:lstStyle/>
          <a:p>
            <a:pPr>
              <a:lnSpc>
                <a:spcPct val="90000"/>
              </a:lnSpc>
              <a:buFont typeface="Wingdings" charset="0"/>
              <a:buNone/>
            </a:pPr>
            <a:endParaRPr lang="en-GB" sz="2800"/>
          </a:p>
          <a:p>
            <a:pPr>
              <a:lnSpc>
                <a:spcPct val="90000"/>
              </a:lnSpc>
            </a:pPr>
            <a:r>
              <a:rPr lang="en-GB" sz="2800"/>
              <a:t>Self-instruction manuals for parents and other materials based on behavioural techniques</a:t>
            </a:r>
          </a:p>
          <a:p>
            <a:pPr>
              <a:lnSpc>
                <a:spcPct val="90000"/>
              </a:lnSpc>
            </a:pPr>
            <a:r>
              <a:rPr lang="en-GB" sz="2800"/>
              <a:t>Stress value of balanced diet and regular exercise</a:t>
            </a:r>
          </a:p>
          <a:p>
            <a:pPr>
              <a:lnSpc>
                <a:spcPct val="90000"/>
              </a:lnSpc>
            </a:pPr>
            <a:r>
              <a:rPr lang="en-GB" sz="2800"/>
              <a:t>Dietary change generally not recommended</a:t>
            </a:r>
          </a:p>
          <a:p>
            <a:pPr>
              <a:lnSpc>
                <a:spcPct val="90000"/>
              </a:lnSpc>
            </a:pPr>
            <a:r>
              <a:rPr lang="en-GB" sz="2800"/>
              <a:t>Dietary fatty acids not recommended</a:t>
            </a:r>
          </a:p>
        </p:txBody>
      </p:sp>
    </p:spTree>
    <p:extLst>
      <p:ext uri="{BB962C8B-B14F-4D97-AF65-F5344CB8AC3E}">
        <p14:creationId xmlns:p14="http://schemas.microsoft.com/office/powerpoint/2010/main" val="475631595"/>
      </p:ext>
    </p:extLst>
  </p:cSld>
  <p:clrMapOvr>
    <a:masterClrMapping/>
  </p:clrMapOvr>
  <p:transition xmlns:p14="http://schemas.microsoft.com/office/powerpoint/2010/mai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r>
              <a:rPr lang="en-GB" sz="3600"/>
              <a:t>Pre-school children</a:t>
            </a:r>
            <a:r>
              <a:rPr lang="en-GB" sz="4000"/>
              <a:t>  </a:t>
            </a:r>
            <a:r>
              <a:rPr lang="en-GB" sz="2400"/>
              <a:t>NICE Sept 2008</a:t>
            </a:r>
          </a:p>
        </p:txBody>
      </p:sp>
      <p:sp>
        <p:nvSpPr>
          <p:cNvPr id="209923" name="Rectangle 3"/>
          <p:cNvSpPr>
            <a:spLocks noGrp="1" noChangeArrowheads="1"/>
          </p:cNvSpPr>
          <p:nvPr>
            <p:ph idx="1"/>
          </p:nvPr>
        </p:nvSpPr>
        <p:spPr/>
        <p:txBody>
          <a:bodyPr/>
          <a:lstStyle/>
          <a:p>
            <a:r>
              <a:rPr lang="en-GB"/>
              <a:t>Drug treatment not recommended</a:t>
            </a:r>
          </a:p>
          <a:p>
            <a:r>
              <a:rPr lang="en-GB"/>
              <a:t>Parent-training / education programme</a:t>
            </a:r>
          </a:p>
          <a:p>
            <a:r>
              <a:rPr lang="en-GB"/>
              <a:t>If effective, monitor for recurrence of symptoms</a:t>
            </a:r>
          </a:p>
          <a:p>
            <a:r>
              <a:rPr lang="en-GB"/>
              <a:t>If ineffective, consider referral to tertiary service</a:t>
            </a:r>
          </a:p>
        </p:txBody>
      </p:sp>
    </p:spTree>
    <p:extLst>
      <p:ext uri="{BB962C8B-B14F-4D97-AF65-F5344CB8AC3E}">
        <p14:creationId xmlns:p14="http://schemas.microsoft.com/office/powerpoint/2010/main" val="3260551682"/>
      </p:ext>
    </p:extLst>
  </p:cSld>
  <p:clrMapOvr>
    <a:masterClrMapping/>
  </p:clrMapOvr>
  <p:transition xmlns:p14="http://schemas.microsoft.com/office/powerpoint/2010/mai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normAutofit/>
          </a:bodyPr>
          <a:lstStyle/>
          <a:p>
            <a:r>
              <a:rPr lang="en-GB" sz="3200"/>
              <a:t>School-age, mod ADHD, mod impairment</a:t>
            </a:r>
            <a:r>
              <a:rPr lang="en-GB" sz="4000"/>
              <a:t/>
            </a:r>
            <a:br>
              <a:rPr lang="en-GB" sz="4000"/>
            </a:br>
            <a:r>
              <a:rPr lang="en-GB" sz="2400"/>
              <a:t>NICE Sept 2008</a:t>
            </a:r>
          </a:p>
        </p:txBody>
      </p:sp>
      <p:sp>
        <p:nvSpPr>
          <p:cNvPr id="211971" name="Rectangle 3"/>
          <p:cNvSpPr>
            <a:spLocks noGrp="1" noChangeArrowheads="1"/>
          </p:cNvSpPr>
          <p:nvPr>
            <p:ph idx="1"/>
          </p:nvPr>
        </p:nvSpPr>
        <p:spPr/>
        <p:txBody>
          <a:bodyPr/>
          <a:lstStyle/>
          <a:p>
            <a:r>
              <a:rPr lang="en-GB" sz="2800"/>
              <a:t>Drug treatment not indicated as first-line treatment</a:t>
            </a:r>
          </a:p>
          <a:p>
            <a:r>
              <a:rPr lang="en-GB" sz="2800"/>
              <a:t>Parent-training / education programme +/- group treatment (CBT/social skills training for child</a:t>
            </a:r>
          </a:p>
          <a:p>
            <a:r>
              <a:rPr lang="en-GB" sz="2800"/>
              <a:t>Consider individual psychological interventions for older adolescents</a:t>
            </a:r>
          </a:p>
          <a:p>
            <a:r>
              <a:rPr lang="en-GB" sz="2800"/>
              <a:t>If effective, review for comorbid problems</a:t>
            </a:r>
          </a:p>
          <a:p>
            <a:r>
              <a:rPr lang="en-GB" sz="2800"/>
              <a:t>If ineffective, consider drug treatment</a:t>
            </a:r>
          </a:p>
          <a:p>
            <a:endParaRPr lang="en-GB"/>
          </a:p>
          <a:p>
            <a:endParaRPr lang="en-GB"/>
          </a:p>
        </p:txBody>
      </p:sp>
    </p:spTree>
    <p:extLst>
      <p:ext uri="{BB962C8B-B14F-4D97-AF65-F5344CB8AC3E}">
        <p14:creationId xmlns:p14="http://schemas.microsoft.com/office/powerpoint/2010/main" val="3091798574"/>
      </p:ext>
    </p:extLst>
  </p:cSld>
  <p:clrMapOvr>
    <a:masterClrMapping/>
  </p:clrMapOvr>
  <p:transition xmlns:p14="http://schemas.microsoft.com/office/powerpoint/2010/mai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p:txBody>
          <a:bodyPr>
            <a:normAutofit/>
          </a:bodyPr>
          <a:lstStyle/>
          <a:p>
            <a:r>
              <a:rPr lang="en-GB" sz="3000"/>
              <a:t>School-age, severe ADHD, severe impairment</a:t>
            </a:r>
            <a:r>
              <a:rPr lang="en-GB" sz="4000"/>
              <a:t/>
            </a:r>
            <a:br>
              <a:rPr lang="en-GB" sz="4000"/>
            </a:br>
            <a:r>
              <a:rPr lang="en-GB" sz="2400"/>
              <a:t>NICE Sept 2008</a:t>
            </a:r>
          </a:p>
        </p:txBody>
      </p:sp>
      <p:sp>
        <p:nvSpPr>
          <p:cNvPr id="214019" name="Rectangle 3"/>
          <p:cNvSpPr>
            <a:spLocks noGrp="1" noChangeArrowheads="1"/>
          </p:cNvSpPr>
          <p:nvPr>
            <p:ph idx="1"/>
          </p:nvPr>
        </p:nvSpPr>
        <p:spPr>
          <a:xfrm>
            <a:off x="684213" y="1770063"/>
            <a:ext cx="7799387" cy="4276725"/>
          </a:xfrm>
        </p:spPr>
        <p:txBody>
          <a:bodyPr/>
          <a:lstStyle/>
          <a:p>
            <a:pPr>
              <a:buFont typeface="Wingdings" charset="0"/>
              <a:buNone/>
            </a:pPr>
            <a:endParaRPr lang="en-GB"/>
          </a:p>
          <a:p>
            <a:r>
              <a:rPr lang="en-GB" sz="2800"/>
              <a:t>Offer drug treatment as first-line treatment</a:t>
            </a:r>
          </a:p>
          <a:p>
            <a:r>
              <a:rPr lang="en-GB" sz="2800"/>
              <a:t>Parent-training / education programme</a:t>
            </a:r>
          </a:p>
          <a:p>
            <a:endParaRPr lang="en-GB" sz="2800"/>
          </a:p>
        </p:txBody>
      </p:sp>
    </p:spTree>
    <p:extLst>
      <p:ext uri="{BB962C8B-B14F-4D97-AF65-F5344CB8AC3E}">
        <p14:creationId xmlns:p14="http://schemas.microsoft.com/office/powerpoint/2010/main" val="1866884579"/>
      </p:ext>
    </p:extLst>
  </p:cSld>
  <p:clrMapOvr>
    <a:masterClrMapping/>
  </p:clrMapOvr>
  <p:transition xmlns:p14="http://schemas.microsoft.com/office/powerpoint/2010/mai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Arial" charset="0"/>
              </a:rPr>
              <a:t>Stimulants</a:t>
            </a:r>
            <a:endParaRPr lang="en-GB" dirty="0"/>
          </a:p>
        </p:txBody>
      </p:sp>
      <p:sp>
        <p:nvSpPr>
          <p:cNvPr id="4" name="Content Placeholder 3"/>
          <p:cNvSpPr>
            <a:spLocks noGrp="1"/>
          </p:cNvSpPr>
          <p:nvPr>
            <p:ph idx="1"/>
          </p:nvPr>
        </p:nvSpPr>
        <p:spPr>
          <a:xfrm>
            <a:off x="457200" y="1417638"/>
            <a:ext cx="8229600" cy="4525963"/>
          </a:xfrm>
        </p:spPr>
        <p:txBody>
          <a:bodyPr/>
          <a:lstStyle/>
          <a:p>
            <a:r>
              <a:rPr lang="en-GB" b="1" i="1" dirty="0">
                <a:latin typeface="Arial" charset="0"/>
              </a:rPr>
              <a:t>Methylphenidate                 </a:t>
            </a:r>
          </a:p>
          <a:p>
            <a:r>
              <a:rPr lang="en-GB" dirty="0">
                <a:latin typeface="Arial" charset="0"/>
              </a:rPr>
              <a:t>Sustained release</a:t>
            </a:r>
          </a:p>
          <a:p>
            <a:pPr lvl="1"/>
            <a:r>
              <a:rPr lang="en-GB" dirty="0" err="1">
                <a:latin typeface="Arial" charset="0"/>
              </a:rPr>
              <a:t>Concerta</a:t>
            </a:r>
            <a:r>
              <a:rPr lang="en-GB" dirty="0">
                <a:latin typeface="Arial" charset="0"/>
              </a:rPr>
              <a:t> XL (70/30)</a:t>
            </a:r>
          </a:p>
          <a:p>
            <a:pPr lvl="1"/>
            <a:r>
              <a:rPr lang="en-GB" dirty="0" err="1">
                <a:latin typeface="Arial" charset="0"/>
              </a:rPr>
              <a:t>Medikinet</a:t>
            </a:r>
            <a:r>
              <a:rPr lang="en-GB" dirty="0">
                <a:latin typeface="Arial" charset="0"/>
              </a:rPr>
              <a:t> XL (50/50)</a:t>
            </a:r>
          </a:p>
          <a:p>
            <a:pPr lvl="1"/>
            <a:r>
              <a:rPr lang="en-GB" dirty="0" err="1">
                <a:latin typeface="Arial" charset="0"/>
              </a:rPr>
              <a:t>Equasym</a:t>
            </a:r>
            <a:r>
              <a:rPr lang="en-GB" dirty="0">
                <a:latin typeface="Arial" charset="0"/>
              </a:rPr>
              <a:t> XL (50/50)</a:t>
            </a:r>
          </a:p>
          <a:p>
            <a:r>
              <a:rPr lang="en-GB" dirty="0">
                <a:latin typeface="Arial" charset="0"/>
              </a:rPr>
              <a:t>Immediate release</a:t>
            </a:r>
          </a:p>
          <a:p>
            <a:pPr lvl="1"/>
            <a:r>
              <a:rPr lang="en-GB" dirty="0">
                <a:latin typeface="Arial" charset="0"/>
              </a:rPr>
              <a:t>Ritalin</a:t>
            </a:r>
          </a:p>
          <a:p>
            <a:pPr lvl="1"/>
            <a:r>
              <a:rPr lang="en-GB" dirty="0" err="1">
                <a:latin typeface="Arial" charset="0"/>
              </a:rPr>
              <a:t>Methylphanidate</a:t>
            </a:r>
            <a:r>
              <a:rPr lang="en-GB" dirty="0">
                <a:latin typeface="Arial" charset="0"/>
              </a:rPr>
              <a:t> HCL</a:t>
            </a:r>
          </a:p>
          <a:p>
            <a:endParaRPr lang="en-GB" dirty="0"/>
          </a:p>
        </p:txBody>
      </p:sp>
    </p:spTree>
    <p:extLst>
      <p:ext uri="{BB962C8B-B14F-4D97-AF65-F5344CB8AC3E}">
        <p14:creationId xmlns:p14="http://schemas.microsoft.com/office/powerpoint/2010/main" val="1545167656"/>
      </p:ext>
    </p:extLst>
  </p:cSld>
  <p:clrMapOvr>
    <a:masterClrMapping/>
  </p:clrMapOvr>
  <p:transition xmlns:p14="http://schemas.microsoft.com/office/powerpoint/2010/mai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a:lstStyle/>
          <a:p>
            <a:r>
              <a:rPr lang="en-GB" sz="3600"/>
              <a:t>Choice of Drug Treatment</a:t>
            </a:r>
            <a:r>
              <a:rPr lang="en-GB"/>
              <a:t> </a:t>
            </a:r>
            <a:r>
              <a:rPr lang="en-GB" sz="2400"/>
              <a:t>NICE Sept 2008</a:t>
            </a:r>
          </a:p>
        </p:txBody>
      </p:sp>
      <p:sp>
        <p:nvSpPr>
          <p:cNvPr id="218115" name="Rectangle 3"/>
          <p:cNvSpPr>
            <a:spLocks noGrp="1" noChangeArrowheads="1"/>
          </p:cNvSpPr>
          <p:nvPr>
            <p:ph idx="1"/>
          </p:nvPr>
        </p:nvSpPr>
        <p:spPr/>
        <p:txBody>
          <a:bodyPr/>
          <a:lstStyle/>
          <a:p>
            <a:pPr>
              <a:lnSpc>
                <a:spcPct val="80000"/>
              </a:lnSpc>
            </a:pPr>
            <a:r>
              <a:rPr lang="en-GB" sz="2800"/>
              <a:t>Methylphenidate, atomoxetine and dexamfetamine</a:t>
            </a:r>
          </a:p>
          <a:p>
            <a:pPr>
              <a:lnSpc>
                <a:spcPct val="80000"/>
              </a:lnSpc>
              <a:buFont typeface="Wingdings" charset="0"/>
              <a:buNone/>
            </a:pPr>
            <a:endParaRPr lang="en-GB" sz="2800"/>
          </a:p>
          <a:p>
            <a:pPr>
              <a:lnSpc>
                <a:spcPct val="80000"/>
              </a:lnSpc>
              <a:buFont typeface="Wingdings" charset="0"/>
              <a:buNone/>
            </a:pPr>
            <a:r>
              <a:rPr lang="en-GB" sz="2800"/>
              <a:t>Consider:</a:t>
            </a:r>
          </a:p>
          <a:p>
            <a:pPr>
              <a:lnSpc>
                <a:spcPct val="80000"/>
              </a:lnSpc>
            </a:pPr>
            <a:r>
              <a:rPr lang="en-GB" sz="2800"/>
              <a:t>Comorbidities (eg tics, epilepsy)</a:t>
            </a:r>
          </a:p>
          <a:p>
            <a:pPr>
              <a:lnSpc>
                <a:spcPct val="80000"/>
              </a:lnSpc>
            </a:pPr>
            <a:r>
              <a:rPr lang="en-GB" sz="2800"/>
              <a:t>Different adverse effects</a:t>
            </a:r>
          </a:p>
          <a:p>
            <a:pPr>
              <a:lnSpc>
                <a:spcPct val="80000"/>
              </a:lnSpc>
            </a:pPr>
            <a:r>
              <a:rPr lang="en-GB" sz="2800"/>
              <a:t>Potential problems with compliance</a:t>
            </a:r>
          </a:p>
          <a:p>
            <a:pPr>
              <a:lnSpc>
                <a:spcPct val="80000"/>
              </a:lnSpc>
            </a:pPr>
            <a:r>
              <a:rPr lang="en-GB" sz="2800"/>
              <a:t>Potential for drug diversion and misuse</a:t>
            </a:r>
          </a:p>
          <a:p>
            <a:pPr>
              <a:lnSpc>
                <a:spcPct val="80000"/>
              </a:lnSpc>
            </a:pPr>
            <a:r>
              <a:rPr lang="en-GB" sz="2800"/>
              <a:t>Family / child preference</a:t>
            </a:r>
          </a:p>
          <a:p>
            <a:pPr>
              <a:lnSpc>
                <a:spcPct val="80000"/>
              </a:lnSpc>
            </a:pPr>
            <a:r>
              <a:rPr lang="en-GB" sz="2800"/>
              <a:t>Cost</a:t>
            </a:r>
          </a:p>
        </p:txBody>
      </p:sp>
    </p:spTree>
    <p:extLst>
      <p:ext uri="{BB962C8B-B14F-4D97-AF65-F5344CB8AC3E}">
        <p14:creationId xmlns:p14="http://schemas.microsoft.com/office/powerpoint/2010/main" val="1142574449"/>
      </p:ext>
    </p:extLst>
  </p:cSld>
  <p:clrMapOvr>
    <a:masterClrMapping/>
  </p:clrMapOvr>
  <p:transition xmlns:p14="http://schemas.microsoft.com/office/powerpoint/2010/mai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ChangeArrowheads="1"/>
          </p:cNvSpPr>
          <p:nvPr/>
        </p:nvSpPr>
        <p:spPr bwMode="auto">
          <a:xfrm>
            <a:off x="1117600" y="0"/>
            <a:ext cx="6908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lgn="ctr" eaLnBrk="1" hangingPunct="1"/>
            <a:r>
              <a:rPr lang="en-GB" sz="3200" b="1">
                <a:solidFill>
                  <a:schemeClr val="tx2"/>
                </a:solidFill>
              </a:rPr>
              <a:t>Symptom groups</a:t>
            </a:r>
          </a:p>
        </p:txBody>
      </p:sp>
      <p:sp>
        <p:nvSpPr>
          <p:cNvPr id="122883" name="Rectangle 3"/>
          <p:cNvSpPr>
            <a:spLocks noChangeArrowheads="1"/>
          </p:cNvSpPr>
          <p:nvPr/>
        </p:nvSpPr>
        <p:spPr bwMode="auto">
          <a:xfrm>
            <a:off x="3182938" y="1341438"/>
            <a:ext cx="2776537" cy="3124200"/>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lnSpc>
                <a:spcPct val="90000"/>
              </a:lnSpc>
              <a:spcBef>
                <a:spcPct val="50000"/>
              </a:spcBef>
            </a:pPr>
            <a:r>
              <a:rPr lang="en-GB" sz="1800">
                <a:solidFill>
                  <a:srgbClr val="003300"/>
                </a:solidFill>
              </a:rPr>
              <a:t>	</a:t>
            </a:r>
          </a:p>
        </p:txBody>
      </p:sp>
      <p:graphicFrame>
        <p:nvGraphicFramePr>
          <p:cNvPr id="122884" name="Group 4"/>
          <p:cNvGraphicFramePr>
            <a:graphicFrameLocks noGrp="1"/>
          </p:cNvGraphicFramePr>
          <p:nvPr>
            <p:extLst>
              <p:ext uri="{D42A27DB-BD31-4B8C-83A1-F6EECF244321}">
                <p14:modId xmlns:p14="http://schemas.microsoft.com/office/powerpoint/2010/main" val="1702210100"/>
              </p:ext>
            </p:extLst>
          </p:nvPr>
        </p:nvGraphicFramePr>
        <p:xfrm>
          <a:off x="564447" y="1143001"/>
          <a:ext cx="8297331" cy="4304348"/>
        </p:xfrm>
        <a:graphic>
          <a:graphicData uri="http://schemas.openxmlformats.org/drawingml/2006/table">
            <a:tbl>
              <a:tblPr/>
              <a:tblGrid>
                <a:gridCol w="2791608"/>
                <a:gridCol w="2753762"/>
                <a:gridCol w="2751961"/>
              </a:tblGrid>
              <a:tr h="4458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a:ln>
                            <a:noFill/>
                          </a:ln>
                          <a:solidFill>
                            <a:srgbClr val="000000"/>
                          </a:solidFill>
                          <a:effectLst/>
                          <a:latin typeface="Arial" charset="0"/>
                          <a:ea typeface="ＭＳ Ｐゴシック" charset="0"/>
                          <a:cs typeface="Times New Roman" charset="0"/>
                        </a:rPr>
                        <a:t>Inattention</a:t>
                      </a:r>
                      <a:endParaRPr kumimoji="0" lang="en-GB" sz="1800" b="1" i="0" u="none" strike="noStrike" cap="none" normalizeH="0" baseline="0">
                        <a:ln>
                          <a:noFill/>
                        </a:ln>
                        <a:solidFill>
                          <a:srgbClr val="000000"/>
                        </a:solidFill>
                        <a:effectLst/>
                        <a:latin typeface="Arial"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a:ln>
                            <a:noFill/>
                          </a:ln>
                          <a:solidFill>
                            <a:srgbClr val="000000"/>
                          </a:solidFill>
                          <a:effectLst/>
                          <a:latin typeface="Arial" charset="0"/>
                          <a:ea typeface="ＭＳ Ｐゴシック" charset="0"/>
                          <a:cs typeface="Times New Roman" charset="0"/>
                        </a:rPr>
                        <a:t>Hyperactivity</a:t>
                      </a:r>
                      <a:endParaRPr kumimoji="0" lang="en-GB" sz="1800" b="1" i="0" u="none" strike="noStrike" cap="none" normalizeH="0" baseline="0" dirty="0">
                        <a:ln>
                          <a:noFill/>
                        </a:ln>
                        <a:solidFill>
                          <a:srgbClr val="000000"/>
                        </a:solidFill>
                        <a:effectLst/>
                        <a:latin typeface="Arial"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a:ln>
                            <a:noFill/>
                          </a:ln>
                          <a:solidFill>
                            <a:srgbClr val="000000"/>
                          </a:solidFill>
                          <a:effectLst/>
                          <a:latin typeface="Arial" charset="0"/>
                          <a:ea typeface="ＭＳ Ｐゴシック" charset="0"/>
                          <a:cs typeface="Times New Roman" charset="0"/>
                        </a:rPr>
                        <a:t>Impulsivity</a:t>
                      </a:r>
                      <a:endParaRPr kumimoji="0" lang="en-GB" sz="1800" b="1" i="0" u="none" strike="noStrike" cap="none" normalizeH="0" baseline="0">
                        <a:ln>
                          <a:noFill/>
                        </a:ln>
                        <a:solidFill>
                          <a:srgbClr val="000000"/>
                        </a:solidFill>
                        <a:effectLst/>
                        <a:latin typeface="Arial"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58510">
                <a:tc>
                  <a:txBody>
                    <a:bodyPr/>
                    <a:lstStyle/>
                    <a:p>
                      <a:pPr marL="273050" marR="0" lvl="0" indent="-273050" algn="l" defTabSz="914400" rtl="0" eaLnBrk="0" fontAlgn="base" latinLnBrk="0" hangingPunct="0">
                        <a:lnSpc>
                          <a:spcPct val="130000"/>
                        </a:lnSpc>
                        <a:spcBef>
                          <a:spcPct val="0"/>
                        </a:spcBef>
                        <a:spcAft>
                          <a:spcPct val="0"/>
                        </a:spcAft>
                        <a:buClrTx/>
                        <a:buSzTx/>
                        <a:buFontTx/>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Does not pay attention</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Tx/>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Avoids sustained effort </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Tx/>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Doesn’t seem to listen when spoken to</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Tx/>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Fails to finish tasks</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Tx/>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Can’t organise</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Tx/>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Loses things, ‘forgetful’</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Tx/>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Easily distracted	</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Fidgets	</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Leaves seat in class</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Runs/climbs excessively</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Cannot play/work quietly</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Always ‘on the go’</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Talks excessively</a:t>
                      </a:r>
                      <a:endParaRPr kumimoji="0" lang="en-GB" sz="1400" b="0" i="0" u="none" strike="noStrike" cap="none" normalizeH="0" baseline="0">
                        <a:ln>
                          <a:noFill/>
                        </a:ln>
                        <a:solidFill>
                          <a:srgbClr val="000000"/>
                        </a:solidFill>
                        <a:effectLst/>
                        <a:latin typeface="Arial"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dirty="0">
                          <a:ln>
                            <a:noFill/>
                          </a:ln>
                          <a:solidFill>
                            <a:srgbClr val="000000"/>
                          </a:solidFill>
                          <a:effectLst/>
                          <a:latin typeface="Arial" charset="0"/>
                          <a:ea typeface="ＭＳ Ｐゴシック" charset="0"/>
                          <a:cs typeface="Times New Roman" charset="0"/>
                        </a:rPr>
                        <a:t>Talks excessively</a:t>
                      </a:r>
                      <a:endParaRPr kumimoji="0" lang="en-US" sz="1400" b="0" i="0" u="none" strike="noStrike" cap="none" normalizeH="0" baseline="0" dirty="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dirty="0">
                          <a:ln>
                            <a:noFill/>
                          </a:ln>
                          <a:solidFill>
                            <a:srgbClr val="000000"/>
                          </a:solidFill>
                          <a:effectLst/>
                          <a:latin typeface="Arial" charset="0"/>
                          <a:ea typeface="ＭＳ Ｐゴシック" charset="0"/>
                          <a:cs typeface="Times New Roman" charset="0"/>
                        </a:rPr>
                        <a:t>Blurts out answers</a:t>
                      </a:r>
                      <a:endParaRPr kumimoji="0" lang="en-US" sz="1400" b="0" i="0" u="none" strike="noStrike" cap="none" normalizeH="0" baseline="0" dirty="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dirty="0">
                          <a:ln>
                            <a:noFill/>
                          </a:ln>
                          <a:solidFill>
                            <a:srgbClr val="000000"/>
                          </a:solidFill>
                          <a:effectLst/>
                          <a:latin typeface="Arial" charset="0"/>
                          <a:ea typeface="ＭＳ Ｐゴシック" charset="0"/>
                          <a:cs typeface="Times New Roman" charset="0"/>
                        </a:rPr>
                        <a:t>Cannot await turn</a:t>
                      </a:r>
                      <a:endParaRPr kumimoji="0" lang="en-US" sz="1400" b="0" i="0" u="none" strike="noStrike" cap="none" normalizeH="0" baseline="0" dirty="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dirty="0">
                          <a:ln>
                            <a:noFill/>
                          </a:ln>
                          <a:solidFill>
                            <a:srgbClr val="000000"/>
                          </a:solidFill>
                          <a:effectLst/>
                          <a:latin typeface="Arial" charset="0"/>
                          <a:ea typeface="ＭＳ Ｐゴシック" charset="0"/>
                          <a:cs typeface="Times New Roman" charset="0"/>
                        </a:rPr>
                        <a:t>Interrupts others</a:t>
                      </a:r>
                      <a:endParaRPr kumimoji="0" lang="en-US" sz="1400" b="0" i="0" u="none" strike="noStrike" cap="none" normalizeH="0" baseline="0" dirty="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dirty="0">
                          <a:ln>
                            <a:noFill/>
                          </a:ln>
                          <a:solidFill>
                            <a:srgbClr val="000000"/>
                          </a:solidFill>
                          <a:effectLst/>
                          <a:latin typeface="Arial" charset="0"/>
                          <a:ea typeface="ＭＳ Ｐゴシック" charset="0"/>
                          <a:cs typeface="Times New Roman" charset="0"/>
                        </a:rPr>
                        <a:t>Intrudes on others</a:t>
                      </a:r>
                      <a:endParaRPr kumimoji="0" lang="en-US" sz="1400" b="0" i="0" u="none" strike="noStrike" cap="none" normalizeH="0" baseline="0" dirty="0">
                        <a:ln>
                          <a:noFill/>
                        </a:ln>
                        <a:solidFill>
                          <a:srgbClr val="000000"/>
                        </a:solidFill>
                        <a:effectLst/>
                        <a:latin typeface="Arial" charset="0"/>
                        <a:ea typeface="ＭＳ Ｐゴシック" charset="0"/>
                        <a:cs typeface="Times New Roman"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270142645"/>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a:xfrm>
            <a:off x="457200" y="-21167"/>
            <a:ext cx="8229600" cy="1143000"/>
          </a:xfrm>
        </p:spPr>
        <p:txBody>
          <a:bodyPr/>
          <a:lstStyle/>
          <a:p>
            <a:r>
              <a:rPr lang="en-GB" sz="3200">
                <a:effectLst/>
              </a:rPr>
              <a:t>Behavioural &amp; Psychological</a:t>
            </a:r>
            <a:r>
              <a:rPr lang="en-GB" sz="3200"/>
              <a:t> interventions</a:t>
            </a:r>
            <a:endParaRPr lang="en-US" sz="3200"/>
          </a:p>
        </p:txBody>
      </p:sp>
      <p:sp>
        <p:nvSpPr>
          <p:cNvPr id="224259" name="Rectangle 3"/>
          <p:cNvSpPr>
            <a:spLocks noGrp="1" noChangeArrowheads="1"/>
          </p:cNvSpPr>
          <p:nvPr>
            <p:ph idx="1"/>
          </p:nvPr>
        </p:nvSpPr>
        <p:spPr>
          <a:xfrm>
            <a:off x="457200" y="1417638"/>
            <a:ext cx="8229600" cy="4525963"/>
          </a:xfrm>
        </p:spPr>
        <p:txBody>
          <a:bodyPr/>
          <a:lstStyle/>
          <a:p>
            <a:pPr>
              <a:lnSpc>
                <a:spcPct val="80000"/>
              </a:lnSpc>
            </a:pPr>
            <a:r>
              <a:rPr lang="en-GB" sz="2800" dirty="0"/>
              <a:t>Parent-training / education programmes</a:t>
            </a:r>
          </a:p>
          <a:p>
            <a:pPr lvl="1">
              <a:lnSpc>
                <a:spcPct val="80000"/>
              </a:lnSpc>
            </a:pPr>
            <a:r>
              <a:rPr lang="en-GB" sz="2400" dirty="0"/>
              <a:t>1</a:t>
            </a:r>
            <a:r>
              <a:rPr lang="en-GB" sz="2400" baseline="30000" dirty="0"/>
              <a:t>st</a:t>
            </a:r>
            <a:r>
              <a:rPr lang="en-GB" sz="2400" dirty="0"/>
              <a:t> line for &lt; 6yrs or not severe ADHD</a:t>
            </a:r>
          </a:p>
          <a:p>
            <a:pPr lvl="1">
              <a:lnSpc>
                <a:spcPct val="80000"/>
              </a:lnSpc>
            </a:pPr>
            <a:r>
              <a:rPr lang="en-GB" sz="2400" dirty="0"/>
              <a:t>associated with lower levels of medication </a:t>
            </a:r>
          </a:p>
          <a:p>
            <a:pPr lvl="1">
              <a:lnSpc>
                <a:spcPct val="80000"/>
              </a:lnSpc>
            </a:pPr>
            <a:r>
              <a:rPr lang="en-GB" sz="2400" dirty="0"/>
              <a:t>useful in the treatment of comorbid disorders        particularly oppositional or conduct disorders</a:t>
            </a:r>
            <a:r>
              <a:rPr lang="en-US" sz="2400" dirty="0"/>
              <a:t> </a:t>
            </a:r>
          </a:p>
          <a:p>
            <a:pPr lvl="1">
              <a:lnSpc>
                <a:spcPct val="80000"/>
              </a:lnSpc>
            </a:pPr>
            <a:r>
              <a:rPr lang="en-GB" sz="2400" dirty="0"/>
              <a:t>group or individual based</a:t>
            </a:r>
          </a:p>
          <a:p>
            <a:pPr>
              <a:lnSpc>
                <a:spcPct val="80000"/>
              </a:lnSpc>
            </a:pPr>
            <a:r>
              <a:rPr lang="en-GB" sz="2800" dirty="0"/>
              <a:t>Group CBT and social skills training</a:t>
            </a:r>
          </a:p>
          <a:p>
            <a:pPr lvl="1">
              <a:lnSpc>
                <a:spcPct val="80000"/>
              </a:lnSpc>
            </a:pPr>
            <a:r>
              <a:rPr lang="en-GB" sz="2400" dirty="0"/>
              <a:t>Social skills with peers</a:t>
            </a:r>
          </a:p>
          <a:p>
            <a:pPr lvl="1">
              <a:lnSpc>
                <a:spcPct val="80000"/>
              </a:lnSpc>
            </a:pPr>
            <a:r>
              <a:rPr lang="en-GB" sz="2400" dirty="0"/>
              <a:t>Problem solving</a:t>
            </a:r>
          </a:p>
          <a:p>
            <a:pPr lvl="1">
              <a:lnSpc>
                <a:spcPct val="80000"/>
              </a:lnSpc>
            </a:pPr>
            <a:r>
              <a:rPr lang="en-GB" sz="2400" dirty="0"/>
              <a:t>Self-control</a:t>
            </a:r>
          </a:p>
          <a:p>
            <a:pPr lvl="1">
              <a:lnSpc>
                <a:spcPct val="80000"/>
              </a:lnSpc>
            </a:pPr>
            <a:r>
              <a:rPr lang="en-GB" sz="2400" dirty="0"/>
              <a:t>Listening skills</a:t>
            </a:r>
          </a:p>
          <a:p>
            <a:pPr lvl="1">
              <a:lnSpc>
                <a:spcPct val="80000"/>
              </a:lnSpc>
            </a:pPr>
            <a:r>
              <a:rPr lang="en-GB" sz="2400" dirty="0"/>
              <a:t>Dealing with expressing feelings</a:t>
            </a:r>
          </a:p>
          <a:p>
            <a:pPr>
              <a:lnSpc>
                <a:spcPct val="80000"/>
              </a:lnSpc>
              <a:buFont typeface="Wingdings" charset="0"/>
              <a:buNone/>
            </a:pPr>
            <a:endParaRPr lang="en-US" sz="2800" dirty="0"/>
          </a:p>
        </p:txBody>
      </p:sp>
    </p:spTree>
    <p:extLst>
      <p:ext uri="{BB962C8B-B14F-4D97-AF65-F5344CB8AC3E}">
        <p14:creationId xmlns:p14="http://schemas.microsoft.com/office/powerpoint/2010/main" val="1471211293"/>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24258"/>
                                        </p:tgtEl>
                                        <p:attrNameLst>
                                          <p:attrName>style.visibility</p:attrName>
                                        </p:attrNameLst>
                                      </p:cBhvr>
                                      <p:to>
                                        <p:strVal val="visible"/>
                                      </p:to>
                                    </p:set>
                                    <p:anim calcmode="lin" valueType="num">
                                      <p:cBhvr>
                                        <p:cTn id="7" dur="1000" fill="hold"/>
                                        <p:tgtEl>
                                          <p:spTgt spid="224258"/>
                                        </p:tgtEl>
                                        <p:attrNameLst>
                                          <p:attrName>ppt_x</p:attrName>
                                        </p:attrNameLst>
                                      </p:cBhvr>
                                      <p:tavLst>
                                        <p:tav tm="0">
                                          <p:val>
                                            <p:strVal val="#ppt_x-.2"/>
                                          </p:val>
                                        </p:tav>
                                        <p:tav tm="100000">
                                          <p:val>
                                            <p:strVal val="#ppt_x"/>
                                          </p:val>
                                        </p:tav>
                                      </p:tavLst>
                                    </p:anim>
                                    <p:anim calcmode="lin" valueType="num">
                                      <p:cBhvr>
                                        <p:cTn id="8" dur="1000" fill="hold"/>
                                        <p:tgtEl>
                                          <p:spTgt spid="224258"/>
                                        </p:tgtEl>
                                        <p:attrNameLst>
                                          <p:attrName>ppt_y</p:attrName>
                                        </p:attrNameLst>
                                      </p:cBhvr>
                                      <p:tavLst>
                                        <p:tav tm="0">
                                          <p:val>
                                            <p:strVal val="#ppt_y"/>
                                          </p:val>
                                        </p:tav>
                                        <p:tav tm="100000">
                                          <p:val>
                                            <p:strVal val="#ppt_y"/>
                                          </p:val>
                                        </p:tav>
                                      </p:tavLst>
                                    </p:anim>
                                    <p:animEffect transition="in" filter="wipe(right)" prLst="gradientSize: 0.1">
                                      <p:cBhvr>
                                        <p:cTn id="9" dur="1000"/>
                                        <p:tgtEl>
                                          <p:spTgt spid="22425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224259">
                                            <p:txEl>
                                              <p:pRg st="0" end="0"/>
                                            </p:txEl>
                                          </p:spTgt>
                                        </p:tgtEl>
                                        <p:attrNameLst>
                                          <p:attrName>style.visibility</p:attrName>
                                        </p:attrNameLst>
                                      </p:cBhvr>
                                      <p:to>
                                        <p:strVal val="visible"/>
                                      </p:to>
                                    </p:set>
                                    <p:animEffect transition="in" filter="fade">
                                      <p:cBhvr>
                                        <p:cTn id="14" dur="500"/>
                                        <p:tgtEl>
                                          <p:spTgt spid="224259">
                                            <p:txEl>
                                              <p:pRg st="0" end="0"/>
                                            </p:txEl>
                                          </p:spTgt>
                                        </p:tgtEl>
                                      </p:cBhvr>
                                    </p:animEffect>
                                    <p:anim calcmode="lin" valueType="num">
                                      <p:cBhvr>
                                        <p:cTn id="15" dur="500" fill="hold"/>
                                        <p:tgtEl>
                                          <p:spTgt spid="22425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224259">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224259">
                                            <p:txEl>
                                              <p:pRg st="1" end="1"/>
                                            </p:txEl>
                                          </p:spTgt>
                                        </p:tgtEl>
                                        <p:attrNameLst>
                                          <p:attrName>style.visibility</p:attrName>
                                        </p:attrNameLst>
                                      </p:cBhvr>
                                      <p:to>
                                        <p:strVal val="visible"/>
                                      </p:to>
                                    </p:set>
                                    <p:animEffect transition="in" filter="fade">
                                      <p:cBhvr>
                                        <p:cTn id="21" dur="500"/>
                                        <p:tgtEl>
                                          <p:spTgt spid="224259">
                                            <p:txEl>
                                              <p:pRg st="1" end="1"/>
                                            </p:txEl>
                                          </p:spTgt>
                                        </p:tgtEl>
                                      </p:cBhvr>
                                    </p:animEffect>
                                    <p:anim calcmode="lin" valueType="num">
                                      <p:cBhvr>
                                        <p:cTn id="22" dur="500" fill="hold"/>
                                        <p:tgtEl>
                                          <p:spTgt spid="224259">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224259">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224259">
                                            <p:txEl>
                                              <p:pRg st="2" end="2"/>
                                            </p:txEl>
                                          </p:spTgt>
                                        </p:tgtEl>
                                        <p:attrNameLst>
                                          <p:attrName>style.visibility</p:attrName>
                                        </p:attrNameLst>
                                      </p:cBhvr>
                                      <p:to>
                                        <p:strVal val="visible"/>
                                      </p:to>
                                    </p:set>
                                    <p:animEffect transition="in" filter="fade">
                                      <p:cBhvr>
                                        <p:cTn id="28" dur="500"/>
                                        <p:tgtEl>
                                          <p:spTgt spid="224259">
                                            <p:txEl>
                                              <p:pRg st="2" end="2"/>
                                            </p:txEl>
                                          </p:spTgt>
                                        </p:tgtEl>
                                      </p:cBhvr>
                                    </p:animEffect>
                                    <p:anim calcmode="lin" valueType="num">
                                      <p:cBhvr>
                                        <p:cTn id="29" dur="500" fill="hold"/>
                                        <p:tgtEl>
                                          <p:spTgt spid="224259">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224259">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224259">
                                            <p:txEl>
                                              <p:pRg st="3" end="3"/>
                                            </p:txEl>
                                          </p:spTgt>
                                        </p:tgtEl>
                                        <p:attrNameLst>
                                          <p:attrName>style.visibility</p:attrName>
                                        </p:attrNameLst>
                                      </p:cBhvr>
                                      <p:to>
                                        <p:strVal val="visible"/>
                                      </p:to>
                                    </p:set>
                                    <p:animEffect transition="in" filter="fade">
                                      <p:cBhvr>
                                        <p:cTn id="35" dur="500"/>
                                        <p:tgtEl>
                                          <p:spTgt spid="224259">
                                            <p:txEl>
                                              <p:pRg st="3" end="3"/>
                                            </p:txEl>
                                          </p:spTgt>
                                        </p:tgtEl>
                                      </p:cBhvr>
                                    </p:animEffect>
                                    <p:anim calcmode="lin" valueType="num">
                                      <p:cBhvr>
                                        <p:cTn id="36" dur="500" fill="hold"/>
                                        <p:tgtEl>
                                          <p:spTgt spid="224259">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224259">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4" presetClass="entr" presetSubtype="0" fill="hold" grpId="0" nodeType="clickEffect">
                                  <p:stCondLst>
                                    <p:cond delay="0"/>
                                  </p:stCondLst>
                                  <p:childTnLst>
                                    <p:set>
                                      <p:cBhvr>
                                        <p:cTn id="41" dur="1" fill="hold">
                                          <p:stCondLst>
                                            <p:cond delay="0"/>
                                          </p:stCondLst>
                                        </p:cTn>
                                        <p:tgtEl>
                                          <p:spTgt spid="224259">
                                            <p:txEl>
                                              <p:pRg st="4" end="4"/>
                                            </p:txEl>
                                          </p:spTgt>
                                        </p:tgtEl>
                                        <p:attrNameLst>
                                          <p:attrName>style.visibility</p:attrName>
                                        </p:attrNameLst>
                                      </p:cBhvr>
                                      <p:to>
                                        <p:strVal val="visible"/>
                                      </p:to>
                                    </p:set>
                                    <p:animEffect transition="in" filter="fade">
                                      <p:cBhvr>
                                        <p:cTn id="42" dur="500"/>
                                        <p:tgtEl>
                                          <p:spTgt spid="224259">
                                            <p:txEl>
                                              <p:pRg st="4" end="4"/>
                                            </p:txEl>
                                          </p:spTgt>
                                        </p:tgtEl>
                                      </p:cBhvr>
                                    </p:animEffect>
                                    <p:anim calcmode="lin" valueType="num">
                                      <p:cBhvr>
                                        <p:cTn id="43" dur="500" fill="hold"/>
                                        <p:tgtEl>
                                          <p:spTgt spid="224259">
                                            <p:txEl>
                                              <p:pRg st="4" end="4"/>
                                            </p:txEl>
                                          </p:spTgt>
                                        </p:tgtEl>
                                        <p:attrNameLst>
                                          <p:attrName>ppt_x</p:attrName>
                                        </p:attrNameLst>
                                      </p:cBhvr>
                                      <p:tavLst>
                                        <p:tav tm="0">
                                          <p:val>
                                            <p:strVal val="#ppt_x"/>
                                          </p:val>
                                        </p:tav>
                                        <p:tav tm="100000">
                                          <p:val>
                                            <p:strVal val="#ppt_x"/>
                                          </p:val>
                                        </p:tav>
                                      </p:tavLst>
                                    </p:anim>
                                    <p:anim calcmode="lin" valueType="num">
                                      <p:cBhvr>
                                        <p:cTn id="44" dur="500" fill="hold"/>
                                        <p:tgtEl>
                                          <p:spTgt spid="224259">
                                            <p:txEl>
                                              <p:pRg st="4" end="4"/>
                                            </p:txEl>
                                          </p:spTgt>
                                        </p:tgtEl>
                                        <p:attrNameLst>
                                          <p:attrName>ppt_y</p:attrName>
                                        </p:attrNameLst>
                                      </p:cBhvr>
                                      <p:tavLst>
                                        <p:tav tm="0">
                                          <p:val>
                                            <p:strVal val="#ppt_y+.05"/>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4" presetClass="entr" presetSubtype="0" fill="hold" grpId="0" nodeType="clickEffect">
                                  <p:stCondLst>
                                    <p:cond delay="0"/>
                                  </p:stCondLst>
                                  <p:childTnLst>
                                    <p:set>
                                      <p:cBhvr>
                                        <p:cTn id="48" dur="1" fill="hold">
                                          <p:stCondLst>
                                            <p:cond delay="0"/>
                                          </p:stCondLst>
                                        </p:cTn>
                                        <p:tgtEl>
                                          <p:spTgt spid="224259">
                                            <p:txEl>
                                              <p:pRg st="5" end="5"/>
                                            </p:txEl>
                                          </p:spTgt>
                                        </p:tgtEl>
                                        <p:attrNameLst>
                                          <p:attrName>style.visibility</p:attrName>
                                        </p:attrNameLst>
                                      </p:cBhvr>
                                      <p:to>
                                        <p:strVal val="visible"/>
                                      </p:to>
                                    </p:set>
                                    <p:animEffect transition="in" filter="fade">
                                      <p:cBhvr>
                                        <p:cTn id="49" dur="500"/>
                                        <p:tgtEl>
                                          <p:spTgt spid="224259">
                                            <p:txEl>
                                              <p:pRg st="5" end="5"/>
                                            </p:txEl>
                                          </p:spTgt>
                                        </p:tgtEl>
                                      </p:cBhvr>
                                    </p:animEffect>
                                    <p:anim calcmode="lin" valueType="num">
                                      <p:cBhvr>
                                        <p:cTn id="50" dur="500" fill="hold"/>
                                        <p:tgtEl>
                                          <p:spTgt spid="224259">
                                            <p:txEl>
                                              <p:pRg st="5" end="5"/>
                                            </p:txEl>
                                          </p:spTgt>
                                        </p:tgtEl>
                                        <p:attrNameLst>
                                          <p:attrName>ppt_x</p:attrName>
                                        </p:attrNameLst>
                                      </p:cBhvr>
                                      <p:tavLst>
                                        <p:tav tm="0">
                                          <p:val>
                                            <p:strVal val="#ppt_x"/>
                                          </p:val>
                                        </p:tav>
                                        <p:tav tm="100000">
                                          <p:val>
                                            <p:strVal val="#ppt_x"/>
                                          </p:val>
                                        </p:tav>
                                      </p:tavLst>
                                    </p:anim>
                                    <p:anim calcmode="lin" valueType="num">
                                      <p:cBhvr>
                                        <p:cTn id="51" dur="500" fill="hold"/>
                                        <p:tgtEl>
                                          <p:spTgt spid="224259">
                                            <p:txEl>
                                              <p:pRg st="5" end="5"/>
                                            </p:txEl>
                                          </p:spTgt>
                                        </p:tgtEl>
                                        <p:attrNameLst>
                                          <p:attrName>ppt_y</p:attrName>
                                        </p:attrNameLst>
                                      </p:cBhvr>
                                      <p:tavLst>
                                        <p:tav tm="0">
                                          <p:val>
                                            <p:strVal val="#ppt_y+.05"/>
                                          </p:val>
                                        </p:tav>
                                        <p:tav tm="100000">
                                          <p:val>
                                            <p:strVal val="#ppt_y"/>
                                          </p:val>
                                        </p:tav>
                                      </p:tavLst>
                                    </p:anim>
                                  </p:childTnLst>
                                </p:cTn>
                              </p:par>
                              <p:par>
                                <p:cTn id="52" presetID="44" presetClass="entr" presetSubtype="0" fill="hold" grpId="0" nodeType="withEffect">
                                  <p:stCondLst>
                                    <p:cond delay="0"/>
                                  </p:stCondLst>
                                  <p:childTnLst>
                                    <p:set>
                                      <p:cBhvr>
                                        <p:cTn id="53" dur="1" fill="hold">
                                          <p:stCondLst>
                                            <p:cond delay="0"/>
                                          </p:stCondLst>
                                        </p:cTn>
                                        <p:tgtEl>
                                          <p:spTgt spid="224259">
                                            <p:txEl>
                                              <p:pRg st="6" end="6"/>
                                            </p:txEl>
                                          </p:spTgt>
                                        </p:tgtEl>
                                        <p:attrNameLst>
                                          <p:attrName>style.visibility</p:attrName>
                                        </p:attrNameLst>
                                      </p:cBhvr>
                                      <p:to>
                                        <p:strVal val="visible"/>
                                      </p:to>
                                    </p:set>
                                    <p:animEffect transition="in" filter="fade">
                                      <p:cBhvr>
                                        <p:cTn id="54" dur="500"/>
                                        <p:tgtEl>
                                          <p:spTgt spid="224259">
                                            <p:txEl>
                                              <p:pRg st="6" end="6"/>
                                            </p:txEl>
                                          </p:spTgt>
                                        </p:tgtEl>
                                      </p:cBhvr>
                                    </p:animEffect>
                                    <p:anim calcmode="lin" valueType="num">
                                      <p:cBhvr>
                                        <p:cTn id="55" dur="500" fill="hold"/>
                                        <p:tgtEl>
                                          <p:spTgt spid="224259">
                                            <p:txEl>
                                              <p:pRg st="6" end="6"/>
                                            </p:txEl>
                                          </p:spTgt>
                                        </p:tgtEl>
                                        <p:attrNameLst>
                                          <p:attrName>ppt_x</p:attrName>
                                        </p:attrNameLst>
                                      </p:cBhvr>
                                      <p:tavLst>
                                        <p:tav tm="0">
                                          <p:val>
                                            <p:strVal val="#ppt_x"/>
                                          </p:val>
                                        </p:tav>
                                        <p:tav tm="100000">
                                          <p:val>
                                            <p:strVal val="#ppt_x"/>
                                          </p:val>
                                        </p:tav>
                                      </p:tavLst>
                                    </p:anim>
                                    <p:anim calcmode="lin" valueType="num">
                                      <p:cBhvr>
                                        <p:cTn id="56" dur="500" fill="hold"/>
                                        <p:tgtEl>
                                          <p:spTgt spid="224259">
                                            <p:txEl>
                                              <p:pRg st="6" end="6"/>
                                            </p:txEl>
                                          </p:spTgt>
                                        </p:tgtEl>
                                        <p:attrNameLst>
                                          <p:attrName>ppt_y</p:attrName>
                                        </p:attrNameLst>
                                      </p:cBhvr>
                                      <p:tavLst>
                                        <p:tav tm="0">
                                          <p:val>
                                            <p:strVal val="#ppt_y+.05"/>
                                          </p:val>
                                        </p:tav>
                                        <p:tav tm="100000">
                                          <p:val>
                                            <p:strVal val="#ppt_y"/>
                                          </p:val>
                                        </p:tav>
                                      </p:tavLst>
                                    </p:anim>
                                  </p:childTnLst>
                                </p:cTn>
                              </p:par>
                              <p:par>
                                <p:cTn id="57" presetID="44" presetClass="entr" presetSubtype="0" fill="hold" grpId="0" nodeType="withEffect">
                                  <p:stCondLst>
                                    <p:cond delay="0"/>
                                  </p:stCondLst>
                                  <p:childTnLst>
                                    <p:set>
                                      <p:cBhvr>
                                        <p:cTn id="58" dur="1" fill="hold">
                                          <p:stCondLst>
                                            <p:cond delay="0"/>
                                          </p:stCondLst>
                                        </p:cTn>
                                        <p:tgtEl>
                                          <p:spTgt spid="224259">
                                            <p:txEl>
                                              <p:pRg st="7" end="7"/>
                                            </p:txEl>
                                          </p:spTgt>
                                        </p:tgtEl>
                                        <p:attrNameLst>
                                          <p:attrName>style.visibility</p:attrName>
                                        </p:attrNameLst>
                                      </p:cBhvr>
                                      <p:to>
                                        <p:strVal val="visible"/>
                                      </p:to>
                                    </p:set>
                                    <p:animEffect transition="in" filter="fade">
                                      <p:cBhvr>
                                        <p:cTn id="59" dur="500"/>
                                        <p:tgtEl>
                                          <p:spTgt spid="224259">
                                            <p:txEl>
                                              <p:pRg st="7" end="7"/>
                                            </p:txEl>
                                          </p:spTgt>
                                        </p:tgtEl>
                                      </p:cBhvr>
                                    </p:animEffect>
                                    <p:anim calcmode="lin" valueType="num">
                                      <p:cBhvr>
                                        <p:cTn id="60" dur="500" fill="hold"/>
                                        <p:tgtEl>
                                          <p:spTgt spid="224259">
                                            <p:txEl>
                                              <p:pRg st="7" end="7"/>
                                            </p:txEl>
                                          </p:spTgt>
                                        </p:tgtEl>
                                        <p:attrNameLst>
                                          <p:attrName>ppt_x</p:attrName>
                                        </p:attrNameLst>
                                      </p:cBhvr>
                                      <p:tavLst>
                                        <p:tav tm="0">
                                          <p:val>
                                            <p:strVal val="#ppt_x"/>
                                          </p:val>
                                        </p:tav>
                                        <p:tav tm="100000">
                                          <p:val>
                                            <p:strVal val="#ppt_x"/>
                                          </p:val>
                                        </p:tav>
                                      </p:tavLst>
                                    </p:anim>
                                    <p:anim calcmode="lin" valueType="num">
                                      <p:cBhvr>
                                        <p:cTn id="61" dur="500" fill="hold"/>
                                        <p:tgtEl>
                                          <p:spTgt spid="224259">
                                            <p:txEl>
                                              <p:pRg st="7" end="7"/>
                                            </p:txEl>
                                          </p:spTgt>
                                        </p:tgtEl>
                                        <p:attrNameLst>
                                          <p:attrName>ppt_y</p:attrName>
                                        </p:attrNameLst>
                                      </p:cBhvr>
                                      <p:tavLst>
                                        <p:tav tm="0">
                                          <p:val>
                                            <p:strVal val="#ppt_y+.05"/>
                                          </p:val>
                                        </p:tav>
                                        <p:tav tm="100000">
                                          <p:val>
                                            <p:strVal val="#ppt_y"/>
                                          </p:val>
                                        </p:tav>
                                      </p:tavLst>
                                    </p:anim>
                                  </p:childTnLst>
                                </p:cTn>
                              </p:par>
                              <p:par>
                                <p:cTn id="62" presetID="44" presetClass="entr" presetSubtype="0" fill="hold" grpId="0" nodeType="withEffect">
                                  <p:stCondLst>
                                    <p:cond delay="0"/>
                                  </p:stCondLst>
                                  <p:childTnLst>
                                    <p:set>
                                      <p:cBhvr>
                                        <p:cTn id="63" dur="1" fill="hold">
                                          <p:stCondLst>
                                            <p:cond delay="0"/>
                                          </p:stCondLst>
                                        </p:cTn>
                                        <p:tgtEl>
                                          <p:spTgt spid="224259">
                                            <p:txEl>
                                              <p:pRg st="8" end="8"/>
                                            </p:txEl>
                                          </p:spTgt>
                                        </p:tgtEl>
                                        <p:attrNameLst>
                                          <p:attrName>style.visibility</p:attrName>
                                        </p:attrNameLst>
                                      </p:cBhvr>
                                      <p:to>
                                        <p:strVal val="visible"/>
                                      </p:to>
                                    </p:set>
                                    <p:animEffect transition="in" filter="fade">
                                      <p:cBhvr>
                                        <p:cTn id="64" dur="500"/>
                                        <p:tgtEl>
                                          <p:spTgt spid="224259">
                                            <p:txEl>
                                              <p:pRg st="8" end="8"/>
                                            </p:txEl>
                                          </p:spTgt>
                                        </p:tgtEl>
                                      </p:cBhvr>
                                    </p:animEffect>
                                    <p:anim calcmode="lin" valueType="num">
                                      <p:cBhvr>
                                        <p:cTn id="65" dur="500" fill="hold"/>
                                        <p:tgtEl>
                                          <p:spTgt spid="224259">
                                            <p:txEl>
                                              <p:pRg st="8" end="8"/>
                                            </p:txEl>
                                          </p:spTgt>
                                        </p:tgtEl>
                                        <p:attrNameLst>
                                          <p:attrName>ppt_x</p:attrName>
                                        </p:attrNameLst>
                                      </p:cBhvr>
                                      <p:tavLst>
                                        <p:tav tm="0">
                                          <p:val>
                                            <p:strVal val="#ppt_x"/>
                                          </p:val>
                                        </p:tav>
                                        <p:tav tm="100000">
                                          <p:val>
                                            <p:strVal val="#ppt_x"/>
                                          </p:val>
                                        </p:tav>
                                      </p:tavLst>
                                    </p:anim>
                                    <p:anim calcmode="lin" valueType="num">
                                      <p:cBhvr>
                                        <p:cTn id="66" dur="500" fill="hold"/>
                                        <p:tgtEl>
                                          <p:spTgt spid="224259">
                                            <p:txEl>
                                              <p:pRg st="8" end="8"/>
                                            </p:txEl>
                                          </p:spTgt>
                                        </p:tgtEl>
                                        <p:attrNameLst>
                                          <p:attrName>ppt_y</p:attrName>
                                        </p:attrNameLst>
                                      </p:cBhvr>
                                      <p:tavLst>
                                        <p:tav tm="0">
                                          <p:val>
                                            <p:strVal val="#ppt_y+.05"/>
                                          </p:val>
                                        </p:tav>
                                        <p:tav tm="100000">
                                          <p:val>
                                            <p:strVal val="#ppt_y"/>
                                          </p:val>
                                        </p:tav>
                                      </p:tavLst>
                                    </p:anim>
                                  </p:childTnLst>
                                </p:cTn>
                              </p:par>
                              <p:par>
                                <p:cTn id="67" presetID="44" presetClass="entr" presetSubtype="0" fill="hold" grpId="0" nodeType="withEffect">
                                  <p:stCondLst>
                                    <p:cond delay="0"/>
                                  </p:stCondLst>
                                  <p:childTnLst>
                                    <p:set>
                                      <p:cBhvr>
                                        <p:cTn id="68" dur="1" fill="hold">
                                          <p:stCondLst>
                                            <p:cond delay="0"/>
                                          </p:stCondLst>
                                        </p:cTn>
                                        <p:tgtEl>
                                          <p:spTgt spid="224259">
                                            <p:txEl>
                                              <p:pRg st="9" end="9"/>
                                            </p:txEl>
                                          </p:spTgt>
                                        </p:tgtEl>
                                        <p:attrNameLst>
                                          <p:attrName>style.visibility</p:attrName>
                                        </p:attrNameLst>
                                      </p:cBhvr>
                                      <p:to>
                                        <p:strVal val="visible"/>
                                      </p:to>
                                    </p:set>
                                    <p:animEffect transition="in" filter="fade">
                                      <p:cBhvr>
                                        <p:cTn id="69" dur="500"/>
                                        <p:tgtEl>
                                          <p:spTgt spid="224259">
                                            <p:txEl>
                                              <p:pRg st="9" end="9"/>
                                            </p:txEl>
                                          </p:spTgt>
                                        </p:tgtEl>
                                      </p:cBhvr>
                                    </p:animEffect>
                                    <p:anim calcmode="lin" valueType="num">
                                      <p:cBhvr>
                                        <p:cTn id="70" dur="500" fill="hold"/>
                                        <p:tgtEl>
                                          <p:spTgt spid="224259">
                                            <p:txEl>
                                              <p:pRg st="9" end="9"/>
                                            </p:txEl>
                                          </p:spTgt>
                                        </p:tgtEl>
                                        <p:attrNameLst>
                                          <p:attrName>ppt_x</p:attrName>
                                        </p:attrNameLst>
                                      </p:cBhvr>
                                      <p:tavLst>
                                        <p:tav tm="0">
                                          <p:val>
                                            <p:strVal val="#ppt_x"/>
                                          </p:val>
                                        </p:tav>
                                        <p:tav tm="100000">
                                          <p:val>
                                            <p:strVal val="#ppt_x"/>
                                          </p:val>
                                        </p:tav>
                                      </p:tavLst>
                                    </p:anim>
                                    <p:anim calcmode="lin" valueType="num">
                                      <p:cBhvr>
                                        <p:cTn id="71" dur="500" fill="hold"/>
                                        <p:tgtEl>
                                          <p:spTgt spid="224259">
                                            <p:txEl>
                                              <p:pRg st="9" end="9"/>
                                            </p:txEl>
                                          </p:spTgt>
                                        </p:tgtEl>
                                        <p:attrNameLst>
                                          <p:attrName>ppt_y</p:attrName>
                                        </p:attrNameLst>
                                      </p:cBhvr>
                                      <p:tavLst>
                                        <p:tav tm="0">
                                          <p:val>
                                            <p:strVal val="#ppt_y+.05"/>
                                          </p:val>
                                        </p:tav>
                                        <p:tav tm="100000">
                                          <p:val>
                                            <p:strVal val="#ppt_y"/>
                                          </p:val>
                                        </p:tav>
                                      </p:tavLst>
                                    </p:anim>
                                  </p:childTnLst>
                                </p:cTn>
                              </p:par>
                              <p:par>
                                <p:cTn id="72" presetID="44" presetClass="entr" presetSubtype="0" fill="hold" grpId="0" nodeType="withEffect">
                                  <p:stCondLst>
                                    <p:cond delay="0"/>
                                  </p:stCondLst>
                                  <p:childTnLst>
                                    <p:set>
                                      <p:cBhvr>
                                        <p:cTn id="73" dur="1" fill="hold">
                                          <p:stCondLst>
                                            <p:cond delay="0"/>
                                          </p:stCondLst>
                                        </p:cTn>
                                        <p:tgtEl>
                                          <p:spTgt spid="224259">
                                            <p:txEl>
                                              <p:pRg st="10" end="10"/>
                                            </p:txEl>
                                          </p:spTgt>
                                        </p:tgtEl>
                                        <p:attrNameLst>
                                          <p:attrName>style.visibility</p:attrName>
                                        </p:attrNameLst>
                                      </p:cBhvr>
                                      <p:to>
                                        <p:strVal val="visible"/>
                                      </p:to>
                                    </p:set>
                                    <p:animEffect transition="in" filter="fade">
                                      <p:cBhvr>
                                        <p:cTn id="74" dur="500"/>
                                        <p:tgtEl>
                                          <p:spTgt spid="224259">
                                            <p:txEl>
                                              <p:pRg st="10" end="10"/>
                                            </p:txEl>
                                          </p:spTgt>
                                        </p:tgtEl>
                                      </p:cBhvr>
                                    </p:animEffect>
                                    <p:anim calcmode="lin" valueType="num">
                                      <p:cBhvr>
                                        <p:cTn id="75" dur="500" fill="hold"/>
                                        <p:tgtEl>
                                          <p:spTgt spid="224259">
                                            <p:txEl>
                                              <p:pRg st="10" end="10"/>
                                            </p:txEl>
                                          </p:spTgt>
                                        </p:tgtEl>
                                        <p:attrNameLst>
                                          <p:attrName>ppt_x</p:attrName>
                                        </p:attrNameLst>
                                      </p:cBhvr>
                                      <p:tavLst>
                                        <p:tav tm="0">
                                          <p:val>
                                            <p:strVal val="#ppt_x"/>
                                          </p:val>
                                        </p:tav>
                                        <p:tav tm="100000">
                                          <p:val>
                                            <p:strVal val="#ppt_x"/>
                                          </p:val>
                                        </p:tav>
                                      </p:tavLst>
                                    </p:anim>
                                    <p:anim calcmode="lin" valueType="num">
                                      <p:cBhvr>
                                        <p:cTn id="76" dur="500" fill="hold"/>
                                        <p:tgtEl>
                                          <p:spTgt spid="224259">
                                            <p:txEl>
                                              <p:pRg st="10" end="1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58" grpId="0"/>
      <p:bldP spid="224259" grpId="0" build="p"/>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r>
              <a:rPr lang="en-GB" sz="3600"/>
              <a:t>Treatment – Newham CFCS</a:t>
            </a:r>
            <a:endParaRPr lang="en-US" sz="3600"/>
          </a:p>
        </p:txBody>
      </p:sp>
      <p:sp>
        <p:nvSpPr>
          <p:cNvPr id="162819" name="Rectangle 3"/>
          <p:cNvSpPr>
            <a:spLocks noGrp="1" noChangeArrowheads="1"/>
          </p:cNvSpPr>
          <p:nvPr>
            <p:ph idx="1"/>
          </p:nvPr>
        </p:nvSpPr>
        <p:spPr/>
        <p:txBody>
          <a:bodyPr/>
          <a:lstStyle/>
          <a:p>
            <a:r>
              <a:rPr lang="en-GB" sz="2800"/>
              <a:t>Psychoeducation</a:t>
            </a:r>
          </a:p>
          <a:p>
            <a:r>
              <a:rPr lang="en-GB" sz="2800"/>
              <a:t>Pharmacotherapy</a:t>
            </a:r>
          </a:p>
          <a:p>
            <a:pPr>
              <a:buFont typeface="Wingdings" charset="0"/>
              <a:buNone/>
            </a:pPr>
            <a:r>
              <a:rPr lang="en-GB" sz="2800"/>
              <a:t>	 - 1</a:t>
            </a:r>
            <a:r>
              <a:rPr lang="en-GB" sz="2800" baseline="30000"/>
              <a:t>st</a:t>
            </a:r>
            <a:r>
              <a:rPr lang="en-GB" sz="2800"/>
              <a:t> line </a:t>
            </a:r>
          </a:p>
          <a:p>
            <a:pPr>
              <a:buFont typeface="Wingdings" charset="0"/>
              <a:buNone/>
            </a:pPr>
            <a:r>
              <a:rPr lang="en-GB" sz="2800"/>
              <a:t>	 - 2nd line</a:t>
            </a:r>
          </a:p>
          <a:p>
            <a:pPr>
              <a:buFont typeface="Wingdings" charset="0"/>
              <a:buNone/>
            </a:pPr>
            <a:r>
              <a:rPr lang="en-GB" sz="2800"/>
              <a:t>	 - practicalities</a:t>
            </a:r>
          </a:p>
          <a:p>
            <a:pPr>
              <a:buFont typeface="Wingdings" charset="0"/>
              <a:buNone/>
            </a:pPr>
            <a:r>
              <a:rPr lang="en-GB" sz="2800"/>
              <a:t>	 - others medications</a:t>
            </a:r>
          </a:p>
          <a:p>
            <a:r>
              <a:rPr lang="en-GB" sz="2800">
                <a:effectLst/>
              </a:rPr>
              <a:t>Psychosocial</a:t>
            </a:r>
            <a:r>
              <a:rPr lang="en-GB" sz="2800"/>
              <a:t> interventions</a:t>
            </a:r>
          </a:p>
          <a:p>
            <a:r>
              <a:rPr lang="en-GB" sz="2800"/>
              <a:t>Treatment Algorithms</a:t>
            </a:r>
          </a:p>
          <a:p>
            <a:pPr>
              <a:buFont typeface="Wingdings" charset="0"/>
              <a:buNone/>
            </a:pPr>
            <a:endParaRPr lang="en-GB"/>
          </a:p>
          <a:p>
            <a:endParaRPr lang="en-US"/>
          </a:p>
        </p:txBody>
      </p:sp>
    </p:spTree>
    <p:extLst>
      <p:ext uri="{BB962C8B-B14F-4D97-AF65-F5344CB8AC3E}">
        <p14:creationId xmlns:p14="http://schemas.microsoft.com/office/powerpoint/2010/main" val="2183022298"/>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62818"/>
                                        </p:tgtEl>
                                        <p:attrNameLst>
                                          <p:attrName>style.visibility</p:attrName>
                                        </p:attrNameLst>
                                      </p:cBhvr>
                                      <p:to>
                                        <p:strVal val="visible"/>
                                      </p:to>
                                    </p:set>
                                    <p:anim calcmode="lin" valueType="num">
                                      <p:cBhvr>
                                        <p:cTn id="7" dur="1000" fill="hold"/>
                                        <p:tgtEl>
                                          <p:spTgt spid="162818"/>
                                        </p:tgtEl>
                                        <p:attrNameLst>
                                          <p:attrName>ppt_x</p:attrName>
                                        </p:attrNameLst>
                                      </p:cBhvr>
                                      <p:tavLst>
                                        <p:tav tm="0">
                                          <p:val>
                                            <p:strVal val="#ppt_x-.2"/>
                                          </p:val>
                                        </p:tav>
                                        <p:tav tm="100000">
                                          <p:val>
                                            <p:strVal val="#ppt_x"/>
                                          </p:val>
                                        </p:tav>
                                      </p:tavLst>
                                    </p:anim>
                                    <p:anim calcmode="lin" valueType="num">
                                      <p:cBhvr>
                                        <p:cTn id="8" dur="1000" fill="hold"/>
                                        <p:tgtEl>
                                          <p:spTgt spid="162818"/>
                                        </p:tgtEl>
                                        <p:attrNameLst>
                                          <p:attrName>ppt_y</p:attrName>
                                        </p:attrNameLst>
                                      </p:cBhvr>
                                      <p:tavLst>
                                        <p:tav tm="0">
                                          <p:val>
                                            <p:strVal val="#ppt_y"/>
                                          </p:val>
                                        </p:tav>
                                        <p:tav tm="100000">
                                          <p:val>
                                            <p:strVal val="#ppt_y"/>
                                          </p:val>
                                        </p:tav>
                                      </p:tavLst>
                                    </p:anim>
                                    <p:animEffect transition="in" filter="wipe(right)" prLst="gradientSize: 0.1">
                                      <p:cBhvr>
                                        <p:cTn id="9" dur="1000"/>
                                        <p:tgtEl>
                                          <p:spTgt spid="16281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62819">
                                            <p:txEl>
                                              <p:pRg st="0" end="0"/>
                                            </p:txEl>
                                          </p:spTgt>
                                        </p:tgtEl>
                                        <p:attrNameLst>
                                          <p:attrName>style.visibility</p:attrName>
                                        </p:attrNameLst>
                                      </p:cBhvr>
                                      <p:to>
                                        <p:strVal val="visible"/>
                                      </p:to>
                                    </p:set>
                                    <p:animEffect transition="in" filter="fade">
                                      <p:cBhvr>
                                        <p:cTn id="14" dur="500"/>
                                        <p:tgtEl>
                                          <p:spTgt spid="162819">
                                            <p:txEl>
                                              <p:pRg st="0" end="0"/>
                                            </p:txEl>
                                          </p:spTgt>
                                        </p:tgtEl>
                                      </p:cBhvr>
                                    </p:animEffect>
                                    <p:anim calcmode="lin" valueType="num">
                                      <p:cBhvr>
                                        <p:cTn id="15" dur="500" fill="hold"/>
                                        <p:tgtEl>
                                          <p:spTgt spid="16281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62819">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62819">
                                            <p:txEl>
                                              <p:pRg st="1" end="1"/>
                                            </p:txEl>
                                          </p:spTgt>
                                        </p:tgtEl>
                                        <p:attrNameLst>
                                          <p:attrName>style.visibility</p:attrName>
                                        </p:attrNameLst>
                                      </p:cBhvr>
                                      <p:to>
                                        <p:strVal val="visible"/>
                                      </p:to>
                                    </p:set>
                                    <p:animEffect transition="in" filter="fade">
                                      <p:cBhvr>
                                        <p:cTn id="21" dur="500"/>
                                        <p:tgtEl>
                                          <p:spTgt spid="162819">
                                            <p:txEl>
                                              <p:pRg st="1" end="1"/>
                                            </p:txEl>
                                          </p:spTgt>
                                        </p:tgtEl>
                                      </p:cBhvr>
                                    </p:animEffect>
                                    <p:anim calcmode="lin" valueType="num">
                                      <p:cBhvr>
                                        <p:cTn id="22" dur="500" fill="hold"/>
                                        <p:tgtEl>
                                          <p:spTgt spid="162819">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162819">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162819">
                                            <p:txEl>
                                              <p:pRg st="2" end="2"/>
                                            </p:txEl>
                                          </p:spTgt>
                                        </p:tgtEl>
                                        <p:attrNameLst>
                                          <p:attrName>style.visibility</p:attrName>
                                        </p:attrNameLst>
                                      </p:cBhvr>
                                      <p:to>
                                        <p:strVal val="visible"/>
                                      </p:to>
                                    </p:set>
                                    <p:animEffect transition="in" filter="fade">
                                      <p:cBhvr>
                                        <p:cTn id="28" dur="500"/>
                                        <p:tgtEl>
                                          <p:spTgt spid="162819">
                                            <p:txEl>
                                              <p:pRg st="2" end="2"/>
                                            </p:txEl>
                                          </p:spTgt>
                                        </p:tgtEl>
                                      </p:cBhvr>
                                    </p:animEffect>
                                    <p:anim calcmode="lin" valueType="num">
                                      <p:cBhvr>
                                        <p:cTn id="29" dur="500" fill="hold"/>
                                        <p:tgtEl>
                                          <p:spTgt spid="162819">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162819">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162819">
                                            <p:txEl>
                                              <p:pRg st="3" end="3"/>
                                            </p:txEl>
                                          </p:spTgt>
                                        </p:tgtEl>
                                        <p:attrNameLst>
                                          <p:attrName>style.visibility</p:attrName>
                                        </p:attrNameLst>
                                      </p:cBhvr>
                                      <p:to>
                                        <p:strVal val="visible"/>
                                      </p:to>
                                    </p:set>
                                    <p:animEffect transition="in" filter="fade">
                                      <p:cBhvr>
                                        <p:cTn id="35" dur="500"/>
                                        <p:tgtEl>
                                          <p:spTgt spid="162819">
                                            <p:txEl>
                                              <p:pRg st="3" end="3"/>
                                            </p:txEl>
                                          </p:spTgt>
                                        </p:tgtEl>
                                      </p:cBhvr>
                                    </p:animEffect>
                                    <p:anim calcmode="lin" valueType="num">
                                      <p:cBhvr>
                                        <p:cTn id="36" dur="500" fill="hold"/>
                                        <p:tgtEl>
                                          <p:spTgt spid="162819">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162819">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4" presetClass="entr" presetSubtype="0" fill="hold" grpId="0" nodeType="clickEffect">
                                  <p:stCondLst>
                                    <p:cond delay="0"/>
                                  </p:stCondLst>
                                  <p:childTnLst>
                                    <p:set>
                                      <p:cBhvr>
                                        <p:cTn id="41" dur="1" fill="hold">
                                          <p:stCondLst>
                                            <p:cond delay="0"/>
                                          </p:stCondLst>
                                        </p:cTn>
                                        <p:tgtEl>
                                          <p:spTgt spid="162819">
                                            <p:txEl>
                                              <p:pRg st="4" end="4"/>
                                            </p:txEl>
                                          </p:spTgt>
                                        </p:tgtEl>
                                        <p:attrNameLst>
                                          <p:attrName>style.visibility</p:attrName>
                                        </p:attrNameLst>
                                      </p:cBhvr>
                                      <p:to>
                                        <p:strVal val="visible"/>
                                      </p:to>
                                    </p:set>
                                    <p:animEffect transition="in" filter="fade">
                                      <p:cBhvr>
                                        <p:cTn id="42" dur="500"/>
                                        <p:tgtEl>
                                          <p:spTgt spid="162819">
                                            <p:txEl>
                                              <p:pRg st="4" end="4"/>
                                            </p:txEl>
                                          </p:spTgt>
                                        </p:tgtEl>
                                      </p:cBhvr>
                                    </p:animEffect>
                                    <p:anim calcmode="lin" valueType="num">
                                      <p:cBhvr>
                                        <p:cTn id="43" dur="500" fill="hold"/>
                                        <p:tgtEl>
                                          <p:spTgt spid="162819">
                                            <p:txEl>
                                              <p:pRg st="4" end="4"/>
                                            </p:txEl>
                                          </p:spTgt>
                                        </p:tgtEl>
                                        <p:attrNameLst>
                                          <p:attrName>ppt_x</p:attrName>
                                        </p:attrNameLst>
                                      </p:cBhvr>
                                      <p:tavLst>
                                        <p:tav tm="0">
                                          <p:val>
                                            <p:strVal val="#ppt_x"/>
                                          </p:val>
                                        </p:tav>
                                        <p:tav tm="100000">
                                          <p:val>
                                            <p:strVal val="#ppt_x"/>
                                          </p:val>
                                        </p:tav>
                                      </p:tavLst>
                                    </p:anim>
                                    <p:anim calcmode="lin" valueType="num">
                                      <p:cBhvr>
                                        <p:cTn id="44" dur="500" fill="hold"/>
                                        <p:tgtEl>
                                          <p:spTgt spid="162819">
                                            <p:txEl>
                                              <p:pRg st="4" end="4"/>
                                            </p:txEl>
                                          </p:spTgt>
                                        </p:tgtEl>
                                        <p:attrNameLst>
                                          <p:attrName>ppt_y</p:attrName>
                                        </p:attrNameLst>
                                      </p:cBhvr>
                                      <p:tavLst>
                                        <p:tav tm="0">
                                          <p:val>
                                            <p:strVal val="#ppt_y+.05"/>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4" presetClass="entr" presetSubtype="0" fill="hold" grpId="0" nodeType="clickEffect">
                                  <p:stCondLst>
                                    <p:cond delay="0"/>
                                  </p:stCondLst>
                                  <p:childTnLst>
                                    <p:set>
                                      <p:cBhvr>
                                        <p:cTn id="48" dur="1" fill="hold">
                                          <p:stCondLst>
                                            <p:cond delay="0"/>
                                          </p:stCondLst>
                                        </p:cTn>
                                        <p:tgtEl>
                                          <p:spTgt spid="162819">
                                            <p:txEl>
                                              <p:pRg st="5" end="5"/>
                                            </p:txEl>
                                          </p:spTgt>
                                        </p:tgtEl>
                                        <p:attrNameLst>
                                          <p:attrName>style.visibility</p:attrName>
                                        </p:attrNameLst>
                                      </p:cBhvr>
                                      <p:to>
                                        <p:strVal val="visible"/>
                                      </p:to>
                                    </p:set>
                                    <p:animEffect transition="in" filter="fade">
                                      <p:cBhvr>
                                        <p:cTn id="49" dur="500"/>
                                        <p:tgtEl>
                                          <p:spTgt spid="162819">
                                            <p:txEl>
                                              <p:pRg st="5" end="5"/>
                                            </p:txEl>
                                          </p:spTgt>
                                        </p:tgtEl>
                                      </p:cBhvr>
                                    </p:animEffect>
                                    <p:anim calcmode="lin" valueType="num">
                                      <p:cBhvr>
                                        <p:cTn id="50" dur="500" fill="hold"/>
                                        <p:tgtEl>
                                          <p:spTgt spid="162819">
                                            <p:txEl>
                                              <p:pRg st="5" end="5"/>
                                            </p:txEl>
                                          </p:spTgt>
                                        </p:tgtEl>
                                        <p:attrNameLst>
                                          <p:attrName>ppt_x</p:attrName>
                                        </p:attrNameLst>
                                      </p:cBhvr>
                                      <p:tavLst>
                                        <p:tav tm="0">
                                          <p:val>
                                            <p:strVal val="#ppt_x"/>
                                          </p:val>
                                        </p:tav>
                                        <p:tav tm="100000">
                                          <p:val>
                                            <p:strVal val="#ppt_x"/>
                                          </p:val>
                                        </p:tav>
                                      </p:tavLst>
                                    </p:anim>
                                    <p:anim calcmode="lin" valueType="num">
                                      <p:cBhvr>
                                        <p:cTn id="51" dur="500" fill="hold"/>
                                        <p:tgtEl>
                                          <p:spTgt spid="162819">
                                            <p:txEl>
                                              <p:pRg st="5" end="5"/>
                                            </p:txEl>
                                          </p:spTgt>
                                        </p:tgtEl>
                                        <p:attrNameLst>
                                          <p:attrName>ppt_y</p:attrName>
                                        </p:attrNameLst>
                                      </p:cBhvr>
                                      <p:tavLst>
                                        <p:tav tm="0">
                                          <p:val>
                                            <p:strVal val="#ppt_y+.05"/>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4" presetClass="entr" presetSubtype="0" fill="hold" grpId="0" nodeType="clickEffect">
                                  <p:stCondLst>
                                    <p:cond delay="0"/>
                                  </p:stCondLst>
                                  <p:childTnLst>
                                    <p:set>
                                      <p:cBhvr>
                                        <p:cTn id="55" dur="1" fill="hold">
                                          <p:stCondLst>
                                            <p:cond delay="0"/>
                                          </p:stCondLst>
                                        </p:cTn>
                                        <p:tgtEl>
                                          <p:spTgt spid="162819">
                                            <p:txEl>
                                              <p:pRg st="6" end="6"/>
                                            </p:txEl>
                                          </p:spTgt>
                                        </p:tgtEl>
                                        <p:attrNameLst>
                                          <p:attrName>style.visibility</p:attrName>
                                        </p:attrNameLst>
                                      </p:cBhvr>
                                      <p:to>
                                        <p:strVal val="visible"/>
                                      </p:to>
                                    </p:set>
                                    <p:animEffect transition="in" filter="fade">
                                      <p:cBhvr>
                                        <p:cTn id="56" dur="500"/>
                                        <p:tgtEl>
                                          <p:spTgt spid="162819">
                                            <p:txEl>
                                              <p:pRg st="6" end="6"/>
                                            </p:txEl>
                                          </p:spTgt>
                                        </p:tgtEl>
                                      </p:cBhvr>
                                    </p:animEffect>
                                    <p:anim calcmode="lin" valueType="num">
                                      <p:cBhvr>
                                        <p:cTn id="57" dur="500" fill="hold"/>
                                        <p:tgtEl>
                                          <p:spTgt spid="162819">
                                            <p:txEl>
                                              <p:pRg st="6" end="6"/>
                                            </p:txEl>
                                          </p:spTgt>
                                        </p:tgtEl>
                                        <p:attrNameLst>
                                          <p:attrName>ppt_x</p:attrName>
                                        </p:attrNameLst>
                                      </p:cBhvr>
                                      <p:tavLst>
                                        <p:tav tm="0">
                                          <p:val>
                                            <p:strVal val="#ppt_x"/>
                                          </p:val>
                                        </p:tav>
                                        <p:tav tm="100000">
                                          <p:val>
                                            <p:strVal val="#ppt_x"/>
                                          </p:val>
                                        </p:tav>
                                      </p:tavLst>
                                    </p:anim>
                                    <p:anim calcmode="lin" valueType="num">
                                      <p:cBhvr>
                                        <p:cTn id="58" dur="500" fill="hold"/>
                                        <p:tgtEl>
                                          <p:spTgt spid="162819">
                                            <p:txEl>
                                              <p:pRg st="6" end="6"/>
                                            </p:txEl>
                                          </p:spTgt>
                                        </p:tgtEl>
                                        <p:attrNameLst>
                                          <p:attrName>ppt_y</p:attrName>
                                        </p:attrNameLst>
                                      </p:cBhvr>
                                      <p:tavLst>
                                        <p:tav tm="0">
                                          <p:val>
                                            <p:strVal val="#ppt_y+.05"/>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4" presetClass="entr" presetSubtype="0" fill="hold" grpId="0" nodeType="clickEffect">
                                  <p:stCondLst>
                                    <p:cond delay="0"/>
                                  </p:stCondLst>
                                  <p:childTnLst>
                                    <p:set>
                                      <p:cBhvr>
                                        <p:cTn id="62" dur="1" fill="hold">
                                          <p:stCondLst>
                                            <p:cond delay="0"/>
                                          </p:stCondLst>
                                        </p:cTn>
                                        <p:tgtEl>
                                          <p:spTgt spid="162819">
                                            <p:txEl>
                                              <p:pRg st="7" end="7"/>
                                            </p:txEl>
                                          </p:spTgt>
                                        </p:tgtEl>
                                        <p:attrNameLst>
                                          <p:attrName>style.visibility</p:attrName>
                                        </p:attrNameLst>
                                      </p:cBhvr>
                                      <p:to>
                                        <p:strVal val="visible"/>
                                      </p:to>
                                    </p:set>
                                    <p:animEffect transition="in" filter="fade">
                                      <p:cBhvr>
                                        <p:cTn id="63" dur="500"/>
                                        <p:tgtEl>
                                          <p:spTgt spid="162819">
                                            <p:txEl>
                                              <p:pRg st="7" end="7"/>
                                            </p:txEl>
                                          </p:spTgt>
                                        </p:tgtEl>
                                      </p:cBhvr>
                                    </p:animEffect>
                                    <p:anim calcmode="lin" valueType="num">
                                      <p:cBhvr>
                                        <p:cTn id="64" dur="500" fill="hold"/>
                                        <p:tgtEl>
                                          <p:spTgt spid="162819">
                                            <p:txEl>
                                              <p:pRg st="7" end="7"/>
                                            </p:txEl>
                                          </p:spTgt>
                                        </p:tgtEl>
                                        <p:attrNameLst>
                                          <p:attrName>ppt_x</p:attrName>
                                        </p:attrNameLst>
                                      </p:cBhvr>
                                      <p:tavLst>
                                        <p:tav tm="0">
                                          <p:val>
                                            <p:strVal val="#ppt_x"/>
                                          </p:val>
                                        </p:tav>
                                        <p:tav tm="100000">
                                          <p:val>
                                            <p:strVal val="#ppt_x"/>
                                          </p:val>
                                        </p:tav>
                                      </p:tavLst>
                                    </p:anim>
                                    <p:anim calcmode="lin" valueType="num">
                                      <p:cBhvr>
                                        <p:cTn id="65" dur="500" fill="hold"/>
                                        <p:tgtEl>
                                          <p:spTgt spid="162819">
                                            <p:txEl>
                                              <p:pRg st="7" end="7"/>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8" grpId="0"/>
      <p:bldP spid="162819"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a:xfrm>
            <a:off x="457200" y="0"/>
            <a:ext cx="8229600" cy="1143000"/>
          </a:xfrm>
        </p:spPr>
        <p:txBody>
          <a:bodyPr/>
          <a:lstStyle/>
          <a:p>
            <a:r>
              <a:rPr lang="en-GB" sz="3600" dirty="0" err="1"/>
              <a:t>Psychoeducation</a:t>
            </a:r>
            <a:endParaRPr lang="en-US" sz="3600" dirty="0"/>
          </a:p>
        </p:txBody>
      </p:sp>
      <p:sp>
        <p:nvSpPr>
          <p:cNvPr id="164867" name="Rectangle 3"/>
          <p:cNvSpPr>
            <a:spLocks noGrp="1" noChangeArrowheads="1"/>
          </p:cNvSpPr>
          <p:nvPr>
            <p:ph idx="1"/>
          </p:nvPr>
        </p:nvSpPr>
        <p:spPr>
          <a:xfrm>
            <a:off x="457200" y="1143000"/>
            <a:ext cx="8229600" cy="4852988"/>
          </a:xfrm>
        </p:spPr>
        <p:txBody>
          <a:bodyPr/>
          <a:lstStyle/>
          <a:p>
            <a:r>
              <a:rPr lang="en-GB" sz="2800" dirty="0"/>
              <a:t>information to child, parents and teachers </a:t>
            </a:r>
          </a:p>
          <a:p>
            <a:r>
              <a:rPr lang="en-GB" sz="2800" dirty="0"/>
              <a:t>symptoms of the condition, aetiology, treatment options, management advice, medication effects and side-effects, expected course and prognostic features  </a:t>
            </a:r>
          </a:p>
          <a:p>
            <a:r>
              <a:rPr lang="en-GB" sz="2800" dirty="0"/>
              <a:t>information leaflets or booklets on ADHD and co-morbid diagnoses </a:t>
            </a:r>
          </a:p>
          <a:p>
            <a:r>
              <a:rPr lang="en-GB" sz="2800" dirty="0"/>
              <a:t>specific teaching and management recommendations </a:t>
            </a:r>
          </a:p>
          <a:p>
            <a:r>
              <a:rPr lang="en-GB" sz="2800" dirty="0"/>
              <a:t>Parent Support Group</a:t>
            </a:r>
            <a:endParaRPr lang="en-US" sz="2800" dirty="0"/>
          </a:p>
        </p:txBody>
      </p:sp>
    </p:spTree>
    <p:extLst>
      <p:ext uri="{BB962C8B-B14F-4D97-AF65-F5344CB8AC3E}">
        <p14:creationId xmlns:p14="http://schemas.microsoft.com/office/powerpoint/2010/main" val="2476772022"/>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64866"/>
                                        </p:tgtEl>
                                        <p:attrNameLst>
                                          <p:attrName>style.visibility</p:attrName>
                                        </p:attrNameLst>
                                      </p:cBhvr>
                                      <p:to>
                                        <p:strVal val="visible"/>
                                      </p:to>
                                    </p:set>
                                    <p:anim calcmode="lin" valueType="num">
                                      <p:cBhvr>
                                        <p:cTn id="7" dur="1000" fill="hold"/>
                                        <p:tgtEl>
                                          <p:spTgt spid="164866"/>
                                        </p:tgtEl>
                                        <p:attrNameLst>
                                          <p:attrName>ppt_x</p:attrName>
                                        </p:attrNameLst>
                                      </p:cBhvr>
                                      <p:tavLst>
                                        <p:tav tm="0">
                                          <p:val>
                                            <p:strVal val="#ppt_x-.2"/>
                                          </p:val>
                                        </p:tav>
                                        <p:tav tm="100000">
                                          <p:val>
                                            <p:strVal val="#ppt_x"/>
                                          </p:val>
                                        </p:tav>
                                      </p:tavLst>
                                    </p:anim>
                                    <p:anim calcmode="lin" valueType="num">
                                      <p:cBhvr>
                                        <p:cTn id="8" dur="1000" fill="hold"/>
                                        <p:tgtEl>
                                          <p:spTgt spid="16486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6486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64867">
                                            <p:txEl>
                                              <p:pRg st="0" end="0"/>
                                            </p:txEl>
                                          </p:spTgt>
                                        </p:tgtEl>
                                        <p:attrNameLst>
                                          <p:attrName>style.visibility</p:attrName>
                                        </p:attrNameLst>
                                      </p:cBhvr>
                                      <p:to>
                                        <p:strVal val="visible"/>
                                      </p:to>
                                    </p:set>
                                    <p:animEffect transition="in" filter="fade">
                                      <p:cBhvr>
                                        <p:cTn id="14" dur="500"/>
                                        <p:tgtEl>
                                          <p:spTgt spid="164867">
                                            <p:txEl>
                                              <p:pRg st="0" end="0"/>
                                            </p:txEl>
                                          </p:spTgt>
                                        </p:tgtEl>
                                      </p:cBhvr>
                                    </p:animEffect>
                                    <p:anim calcmode="lin" valueType="num">
                                      <p:cBhvr>
                                        <p:cTn id="15" dur="500" fill="hold"/>
                                        <p:tgtEl>
                                          <p:spTgt spid="164867">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64867">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64867">
                                            <p:txEl>
                                              <p:pRg st="1" end="1"/>
                                            </p:txEl>
                                          </p:spTgt>
                                        </p:tgtEl>
                                        <p:attrNameLst>
                                          <p:attrName>style.visibility</p:attrName>
                                        </p:attrNameLst>
                                      </p:cBhvr>
                                      <p:to>
                                        <p:strVal val="visible"/>
                                      </p:to>
                                    </p:set>
                                    <p:animEffect transition="in" filter="fade">
                                      <p:cBhvr>
                                        <p:cTn id="21" dur="500"/>
                                        <p:tgtEl>
                                          <p:spTgt spid="164867">
                                            <p:txEl>
                                              <p:pRg st="1" end="1"/>
                                            </p:txEl>
                                          </p:spTgt>
                                        </p:tgtEl>
                                      </p:cBhvr>
                                    </p:animEffect>
                                    <p:anim calcmode="lin" valueType="num">
                                      <p:cBhvr>
                                        <p:cTn id="22" dur="500" fill="hold"/>
                                        <p:tgtEl>
                                          <p:spTgt spid="164867">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164867">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164867">
                                            <p:txEl>
                                              <p:pRg st="2" end="2"/>
                                            </p:txEl>
                                          </p:spTgt>
                                        </p:tgtEl>
                                        <p:attrNameLst>
                                          <p:attrName>style.visibility</p:attrName>
                                        </p:attrNameLst>
                                      </p:cBhvr>
                                      <p:to>
                                        <p:strVal val="visible"/>
                                      </p:to>
                                    </p:set>
                                    <p:animEffect transition="in" filter="fade">
                                      <p:cBhvr>
                                        <p:cTn id="28" dur="500"/>
                                        <p:tgtEl>
                                          <p:spTgt spid="164867">
                                            <p:txEl>
                                              <p:pRg st="2" end="2"/>
                                            </p:txEl>
                                          </p:spTgt>
                                        </p:tgtEl>
                                      </p:cBhvr>
                                    </p:animEffect>
                                    <p:anim calcmode="lin" valueType="num">
                                      <p:cBhvr>
                                        <p:cTn id="29" dur="500" fill="hold"/>
                                        <p:tgtEl>
                                          <p:spTgt spid="164867">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164867">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164867">
                                            <p:txEl>
                                              <p:pRg st="3" end="3"/>
                                            </p:txEl>
                                          </p:spTgt>
                                        </p:tgtEl>
                                        <p:attrNameLst>
                                          <p:attrName>style.visibility</p:attrName>
                                        </p:attrNameLst>
                                      </p:cBhvr>
                                      <p:to>
                                        <p:strVal val="visible"/>
                                      </p:to>
                                    </p:set>
                                    <p:animEffect transition="in" filter="fade">
                                      <p:cBhvr>
                                        <p:cTn id="35" dur="500"/>
                                        <p:tgtEl>
                                          <p:spTgt spid="164867">
                                            <p:txEl>
                                              <p:pRg st="3" end="3"/>
                                            </p:txEl>
                                          </p:spTgt>
                                        </p:tgtEl>
                                      </p:cBhvr>
                                    </p:animEffect>
                                    <p:anim calcmode="lin" valueType="num">
                                      <p:cBhvr>
                                        <p:cTn id="36" dur="500" fill="hold"/>
                                        <p:tgtEl>
                                          <p:spTgt spid="164867">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164867">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4" presetClass="entr" presetSubtype="0" fill="hold" grpId="0" nodeType="clickEffect">
                                  <p:stCondLst>
                                    <p:cond delay="0"/>
                                  </p:stCondLst>
                                  <p:childTnLst>
                                    <p:set>
                                      <p:cBhvr>
                                        <p:cTn id="41" dur="1" fill="hold">
                                          <p:stCondLst>
                                            <p:cond delay="0"/>
                                          </p:stCondLst>
                                        </p:cTn>
                                        <p:tgtEl>
                                          <p:spTgt spid="164867">
                                            <p:txEl>
                                              <p:pRg st="4" end="4"/>
                                            </p:txEl>
                                          </p:spTgt>
                                        </p:tgtEl>
                                        <p:attrNameLst>
                                          <p:attrName>style.visibility</p:attrName>
                                        </p:attrNameLst>
                                      </p:cBhvr>
                                      <p:to>
                                        <p:strVal val="visible"/>
                                      </p:to>
                                    </p:set>
                                    <p:animEffect transition="in" filter="fade">
                                      <p:cBhvr>
                                        <p:cTn id="42" dur="500"/>
                                        <p:tgtEl>
                                          <p:spTgt spid="164867">
                                            <p:txEl>
                                              <p:pRg st="4" end="4"/>
                                            </p:txEl>
                                          </p:spTgt>
                                        </p:tgtEl>
                                      </p:cBhvr>
                                    </p:animEffect>
                                    <p:anim calcmode="lin" valueType="num">
                                      <p:cBhvr>
                                        <p:cTn id="43" dur="500" fill="hold"/>
                                        <p:tgtEl>
                                          <p:spTgt spid="164867">
                                            <p:txEl>
                                              <p:pRg st="4" end="4"/>
                                            </p:txEl>
                                          </p:spTgt>
                                        </p:tgtEl>
                                        <p:attrNameLst>
                                          <p:attrName>ppt_x</p:attrName>
                                        </p:attrNameLst>
                                      </p:cBhvr>
                                      <p:tavLst>
                                        <p:tav tm="0">
                                          <p:val>
                                            <p:strVal val="#ppt_x"/>
                                          </p:val>
                                        </p:tav>
                                        <p:tav tm="100000">
                                          <p:val>
                                            <p:strVal val="#ppt_x"/>
                                          </p:val>
                                        </p:tav>
                                      </p:tavLst>
                                    </p:anim>
                                    <p:anim calcmode="lin" valueType="num">
                                      <p:cBhvr>
                                        <p:cTn id="44" dur="500" fill="hold"/>
                                        <p:tgtEl>
                                          <p:spTgt spid="164867">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6" grpId="0"/>
      <p:bldP spid="164867"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charset="0"/>
              </a:rPr>
              <a:t>Stimulants-2</a:t>
            </a:r>
            <a:endParaRPr lang="en-GB" dirty="0"/>
          </a:p>
        </p:txBody>
      </p:sp>
      <p:sp>
        <p:nvSpPr>
          <p:cNvPr id="4" name="Content Placeholder 3"/>
          <p:cNvSpPr>
            <a:spLocks noGrp="1"/>
          </p:cNvSpPr>
          <p:nvPr>
            <p:ph idx="1"/>
          </p:nvPr>
        </p:nvSpPr>
        <p:spPr/>
        <p:txBody>
          <a:bodyPr/>
          <a:lstStyle/>
          <a:p>
            <a:r>
              <a:rPr lang="en-GB" dirty="0">
                <a:latin typeface="Arial" charset="0"/>
              </a:rPr>
              <a:t>Amphetamines</a:t>
            </a:r>
          </a:p>
          <a:p>
            <a:r>
              <a:rPr lang="en-GB" dirty="0">
                <a:latin typeface="Arial" charset="0"/>
              </a:rPr>
              <a:t>Sustained Release</a:t>
            </a:r>
          </a:p>
          <a:p>
            <a:pPr>
              <a:buNone/>
            </a:pPr>
            <a:r>
              <a:rPr lang="en-GB" dirty="0">
                <a:latin typeface="Arial" charset="0"/>
              </a:rPr>
              <a:t>– </a:t>
            </a:r>
            <a:r>
              <a:rPr lang="en-GB" dirty="0" err="1">
                <a:latin typeface="Arial" charset="0"/>
              </a:rPr>
              <a:t>Elvanse</a:t>
            </a:r>
            <a:r>
              <a:rPr lang="en-GB" dirty="0">
                <a:latin typeface="Arial" charset="0"/>
              </a:rPr>
              <a:t> (newly licensed)</a:t>
            </a:r>
          </a:p>
          <a:p>
            <a:pPr>
              <a:buNone/>
            </a:pPr>
            <a:r>
              <a:rPr lang="en-GB" dirty="0">
                <a:latin typeface="Arial" charset="0"/>
              </a:rPr>
              <a:t> - Adderall (USA)</a:t>
            </a:r>
          </a:p>
          <a:p>
            <a:pPr>
              <a:buNone/>
            </a:pPr>
            <a:r>
              <a:rPr lang="en-GB" dirty="0">
                <a:latin typeface="Arial" charset="0"/>
              </a:rPr>
              <a:t>Immediate Release</a:t>
            </a:r>
          </a:p>
          <a:p>
            <a:pPr>
              <a:buFontTx/>
              <a:buChar char="-"/>
            </a:pPr>
            <a:r>
              <a:rPr lang="en-GB" dirty="0">
                <a:latin typeface="Arial" charset="0"/>
              </a:rPr>
              <a:t>Dexamphetamine</a:t>
            </a:r>
          </a:p>
          <a:p>
            <a:pPr>
              <a:buFontTx/>
              <a:buChar char="-"/>
            </a:pPr>
            <a:r>
              <a:rPr lang="en-GB" dirty="0" err="1">
                <a:latin typeface="Arial" charset="0"/>
              </a:rPr>
              <a:t>Modafinil</a:t>
            </a:r>
            <a:r>
              <a:rPr lang="en-GB" dirty="0">
                <a:latin typeface="Arial" charset="0"/>
              </a:rPr>
              <a:t>  - histamine agonist??</a:t>
            </a:r>
          </a:p>
          <a:p>
            <a:endParaRPr lang="en-GB" dirty="0"/>
          </a:p>
        </p:txBody>
      </p:sp>
    </p:spTree>
    <p:extLst>
      <p:ext uri="{BB962C8B-B14F-4D97-AF65-F5344CB8AC3E}">
        <p14:creationId xmlns:p14="http://schemas.microsoft.com/office/powerpoint/2010/main" val="3387553608"/>
      </p:ext>
    </p:extLst>
  </p:cSld>
  <p:clrMapOvr>
    <a:masterClrMapping/>
  </p:clrMapOvr>
  <p:transition xmlns:p14="http://schemas.microsoft.com/office/powerpoint/2010/main" spd="med">
    <p:fade/>
  </p:transition>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r>
              <a:rPr lang="en-GB" sz="3600"/>
              <a:t>Pharmacotherapy – 1</a:t>
            </a:r>
            <a:r>
              <a:rPr lang="en-GB" sz="3600" baseline="30000"/>
              <a:t>st</a:t>
            </a:r>
            <a:r>
              <a:rPr lang="en-GB" sz="3600"/>
              <a:t> line</a:t>
            </a:r>
            <a:r>
              <a:rPr lang="en-GB"/>
              <a:t>  </a:t>
            </a:r>
            <a:endParaRPr lang="en-US"/>
          </a:p>
        </p:txBody>
      </p:sp>
      <p:sp>
        <p:nvSpPr>
          <p:cNvPr id="168963" name="Rectangle 3"/>
          <p:cNvSpPr>
            <a:spLocks noGrp="1" noChangeArrowheads="1"/>
          </p:cNvSpPr>
          <p:nvPr>
            <p:ph type="body" sz="half" idx="1"/>
          </p:nvPr>
        </p:nvSpPr>
        <p:spPr/>
        <p:txBody>
          <a:bodyPr/>
          <a:lstStyle/>
          <a:p>
            <a:pPr>
              <a:buFont typeface="Wingdings" charset="0"/>
              <a:buNone/>
            </a:pPr>
            <a:endParaRPr lang="en-GB" sz="2400"/>
          </a:p>
          <a:p>
            <a:r>
              <a:rPr lang="en-GB" sz="2400"/>
              <a:t>immediate-release methylphenidate 	</a:t>
            </a:r>
          </a:p>
          <a:p>
            <a:pPr lvl="1"/>
            <a:r>
              <a:rPr lang="en-GB" sz="1800"/>
              <a:t>Equasym®</a:t>
            </a:r>
          </a:p>
          <a:p>
            <a:pPr lvl="1"/>
            <a:r>
              <a:rPr lang="en-GB" sz="1800"/>
              <a:t>Ritalin®</a:t>
            </a:r>
          </a:p>
          <a:p>
            <a:pPr>
              <a:buFont typeface="Wingdings" charset="0"/>
              <a:buNone/>
            </a:pPr>
            <a:endParaRPr lang="en-GB" sz="2000"/>
          </a:p>
          <a:p>
            <a:r>
              <a:rPr lang="en-GB" sz="2400"/>
              <a:t>modified-release methylphenidate </a:t>
            </a:r>
          </a:p>
          <a:p>
            <a:pPr lvl="1"/>
            <a:r>
              <a:rPr lang="en-GB" sz="1800"/>
              <a:t>Concerta XL® </a:t>
            </a:r>
          </a:p>
          <a:p>
            <a:pPr lvl="1"/>
            <a:r>
              <a:rPr lang="en-GB" sz="1800"/>
              <a:t>Equasym XL® </a:t>
            </a:r>
          </a:p>
          <a:p>
            <a:pPr lvl="1"/>
            <a:r>
              <a:rPr lang="en-GB" sz="1800"/>
              <a:t>Medikinet XL®</a:t>
            </a:r>
          </a:p>
        </p:txBody>
      </p:sp>
      <p:pic>
        <p:nvPicPr>
          <p:cNvPr id="168965" name="Picture 5" descr="Ritalin 1"/>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500563" y="2276475"/>
            <a:ext cx="3959225" cy="291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808080">
                      <a:alpha val="74998"/>
                    </a:srgbClr>
                  </a:outerShdw>
                </a:effectLst>
              </a14:hiddenEffects>
            </a:ext>
          </a:extLst>
        </p:spPr>
      </p:pic>
    </p:spTree>
    <p:extLst>
      <p:ext uri="{BB962C8B-B14F-4D97-AF65-F5344CB8AC3E}">
        <p14:creationId xmlns:p14="http://schemas.microsoft.com/office/powerpoint/2010/main" val="166159971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r>
              <a:rPr lang="en-GB" sz="3600"/>
              <a:t>Pharmacotherapy – 2</a:t>
            </a:r>
            <a:r>
              <a:rPr lang="en-GB" sz="3600" baseline="30000"/>
              <a:t>nd</a:t>
            </a:r>
            <a:r>
              <a:rPr lang="en-GB" sz="3600"/>
              <a:t> &amp; 3</a:t>
            </a:r>
            <a:r>
              <a:rPr lang="en-GB" sz="3600" baseline="30000"/>
              <a:t>rd</a:t>
            </a:r>
            <a:r>
              <a:rPr lang="en-GB" sz="3600"/>
              <a:t> line</a:t>
            </a:r>
            <a:r>
              <a:rPr lang="en-GB"/>
              <a:t>  </a:t>
            </a:r>
            <a:endParaRPr lang="en-US"/>
          </a:p>
        </p:txBody>
      </p:sp>
      <p:sp>
        <p:nvSpPr>
          <p:cNvPr id="171011" name="Rectangle 3"/>
          <p:cNvSpPr>
            <a:spLocks noGrp="1" noChangeArrowheads="1"/>
          </p:cNvSpPr>
          <p:nvPr>
            <p:ph idx="1"/>
          </p:nvPr>
        </p:nvSpPr>
        <p:spPr/>
        <p:txBody>
          <a:bodyPr/>
          <a:lstStyle/>
          <a:p>
            <a:pPr marL="0" indent="0">
              <a:lnSpc>
                <a:spcPct val="90000"/>
              </a:lnSpc>
              <a:buNone/>
            </a:pPr>
            <a:endParaRPr lang="en-GB" sz="2800" dirty="0"/>
          </a:p>
          <a:p>
            <a:pPr>
              <a:lnSpc>
                <a:spcPct val="90000"/>
              </a:lnSpc>
            </a:pPr>
            <a:r>
              <a:rPr lang="en-GB" sz="2800" dirty="0" err="1"/>
              <a:t>Atomoxetine</a:t>
            </a:r>
            <a:r>
              <a:rPr lang="en-GB" dirty="0"/>
              <a:t> </a:t>
            </a:r>
            <a:r>
              <a:rPr lang="en-GB" sz="2400" dirty="0"/>
              <a:t>(Strattera®)</a:t>
            </a:r>
            <a:endParaRPr lang="en-US" sz="2400" dirty="0"/>
          </a:p>
          <a:p>
            <a:pPr>
              <a:lnSpc>
                <a:spcPct val="90000"/>
              </a:lnSpc>
              <a:buFont typeface="Wingdings" charset="0"/>
              <a:buNone/>
            </a:pPr>
            <a:endParaRPr lang="en-US" sz="2400" dirty="0"/>
          </a:p>
          <a:p>
            <a:pPr>
              <a:lnSpc>
                <a:spcPct val="90000"/>
              </a:lnSpc>
              <a:buFont typeface="Wingdings" charset="0"/>
              <a:buNone/>
            </a:pPr>
            <a:endParaRPr lang="en-US" sz="2400" dirty="0"/>
          </a:p>
          <a:p>
            <a:pPr>
              <a:lnSpc>
                <a:spcPct val="90000"/>
              </a:lnSpc>
            </a:pPr>
            <a:r>
              <a:rPr lang="en-GB" sz="2800" dirty="0" err="1"/>
              <a:t>Dexamfetamine</a:t>
            </a:r>
            <a:r>
              <a:rPr lang="en-GB" sz="2800" dirty="0"/>
              <a:t> sulphate</a:t>
            </a:r>
          </a:p>
          <a:p>
            <a:pPr lvl="1">
              <a:lnSpc>
                <a:spcPct val="90000"/>
              </a:lnSpc>
            </a:pPr>
            <a:r>
              <a:rPr lang="en-GB" sz="2000" dirty="0"/>
              <a:t>Immediate-release (Dexedrine®)</a:t>
            </a:r>
          </a:p>
          <a:p>
            <a:pPr lvl="1">
              <a:lnSpc>
                <a:spcPct val="90000"/>
              </a:lnSpc>
              <a:buFontTx/>
              <a:buNone/>
            </a:pPr>
            <a:endParaRPr lang="en-GB" sz="2000" dirty="0"/>
          </a:p>
          <a:p>
            <a:pPr>
              <a:lnSpc>
                <a:spcPct val="90000"/>
              </a:lnSpc>
            </a:pPr>
            <a:r>
              <a:rPr lang="en-GB" sz="2800" dirty="0" err="1"/>
              <a:t>Dexamfetamine</a:t>
            </a:r>
            <a:r>
              <a:rPr lang="en-GB" sz="2800" dirty="0"/>
              <a:t> </a:t>
            </a:r>
            <a:r>
              <a:rPr lang="en-GB" sz="2800" dirty="0" err="1"/>
              <a:t>dimesylate</a:t>
            </a:r>
            <a:endParaRPr lang="en-GB" sz="2800" dirty="0"/>
          </a:p>
          <a:p>
            <a:pPr lvl="1">
              <a:lnSpc>
                <a:spcPct val="90000"/>
              </a:lnSpc>
            </a:pPr>
            <a:r>
              <a:rPr lang="en-GB" sz="2000" dirty="0" err="1"/>
              <a:t>Prodrug</a:t>
            </a:r>
            <a:r>
              <a:rPr lang="en-GB" sz="2000" dirty="0"/>
              <a:t> (</a:t>
            </a:r>
            <a:r>
              <a:rPr lang="en-GB" sz="2000" dirty="0" err="1"/>
              <a:t>Elvanse</a:t>
            </a:r>
            <a:r>
              <a:rPr lang="en-GB" sz="2000" dirty="0"/>
              <a:t>®)</a:t>
            </a:r>
          </a:p>
        </p:txBody>
      </p:sp>
    </p:spTree>
    <p:extLst>
      <p:ext uri="{BB962C8B-B14F-4D97-AF65-F5344CB8AC3E}">
        <p14:creationId xmlns:p14="http://schemas.microsoft.com/office/powerpoint/2010/main" val="4203902841"/>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r>
              <a:rPr lang="en-GB" sz="3600"/>
              <a:t>1. Physical screen</a:t>
            </a:r>
            <a:endParaRPr lang="en-US" sz="3600"/>
          </a:p>
        </p:txBody>
      </p:sp>
      <p:sp>
        <p:nvSpPr>
          <p:cNvPr id="175107" name="Rectangle 3"/>
          <p:cNvSpPr>
            <a:spLocks noGrp="1" noChangeArrowheads="1"/>
          </p:cNvSpPr>
          <p:nvPr>
            <p:ph idx="1"/>
          </p:nvPr>
        </p:nvSpPr>
        <p:spPr/>
        <p:txBody>
          <a:bodyPr/>
          <a:lstStyle/>
          <a:p>
            <a:pPr>
              <a:lnSpc>
                <a:spcPct val="80000"/>
              </a:lnSpc>
            </a:pPr>
            <a:r>
              <a:rPr lang="en-GB" sz="2400"/>
              <a:t>Assessment of history of exercise syncope, undue SOB and other CVS symptoms</a:t>
            </a:r>
          </a:p>
          <a:p>
            <a:pPr>
              <a:lnSpc>
                <a:spcPct val="80000"/>
              </a:lnSpc>
            </a:pPr>
            <a:r>
              <a:rPr lang="en-GB" sz="2400"/>
              <a:t>Family history of heart disease or sudden death in young person</a:t>
            </a:r>
          </a:p>
          <a:p>
            <a:pPr>
              <a:lnSpc>
                <a:spcPct val="80000"/>
              </a:lnSpc>
            </a:pPr>
            <a:r>
              <a:rPr lang="en-GB" sz="2400"/>
              <a:t>Height &amp; weight</a:t>
            </a:r>
          </a:p>
          <a:p>
            <a:pPr>
              <a:lnSpc>
                <a:spcPct val="80000"/>
              </a:lnSpc>
            </a:pPr>
            <a:r>
              <a:rPr lang="en-GB" sz="2400"/>
              <a:t>Pulse &amp; blood pressure &amp; heart sounds</a:t>
            </a:r>
          </a:p>
          <a:p>
            <a:pPr>
              <a:lnSpc>
                <a:spcPct val="80000"/>
              </a:lnSpc>
            </a:pPr>
            <a:r>
              <a:rPr lang="en-GB" sz="2400"/>
              <a:t>If there are concerns regarding the child’s physical state, consider ECG or referral to GP or paediatrician for further assessment</a:t>
            </a:r>
          </a:p>
          <a:p>
            <a:pPr>
              <a:lnSpc>
                <a:spcPct val="80000"/>
              </a:lnSpc>
            </a:pPr>
            <a:r>
              <a:rPr lang="en-GB" sz="2400"/>
              <a:t>Risk assessment for substance misuse and drug diversion</a:t>
            </a:r>
          </a:p>
          <a:p>
            <a:pPr>
              <a:lnSpc>
                <a:spcPct val="80000"/>
              </a:lnSpc>
            </a:pPr>
            <a:r>
              <a:rPr lang="en-GB" sz="2400"/>
              <a:t>All examination results should be recorded in the medical notes</a:t>
            </a:r>
            <a:r>
              <a:rPr lang="en-US" sz="2400"/>
              <a:t> </a:t>
            </a:r>
          </a:p>
        </p:txBody>
      </p:sp>
    </p:spTree>
    <p:extLst>
      <p:ext uri="{BB962C8B-B14F-4D97-AF65-F5344CB8AC3E}">
        <p14:creationId xmlns:p14="http://schemas.microsoft.com/office/powerpoint/2010/main" val="4229259213"/>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75106"/>
                                        </p:tgtEl>
                                        <p:attrNameLst>
                                          <p:attrName>style.visibility</p:attrName>
                                        </p:attrNameLst>
                                      </p:cBhvr>
                                      <p:to>
                                        <p:strVal val="visible"/>
                                      </p:to>
                                    </p:set>
                                    <p:anim calcmode="lin" valueType="num">
                                      <p:cBhvr>
                                        <p:cTn id="7" dur="1000" fill="hold"/>
                                        <p:tgtEl>
                                          <p:spTgt spid="175106"/>
                                        </p:tgtEl>
                                        <p:attrNameLst>
                                          <p:attrName>ppt_x</p:attrName>
                                        </p:attrNameLst>
                                      </p:cBhvr>
                                      <p:tavLst>
                                        <p:tav tm="0">
                                          <p:val>
                                            <p:strVal val="#ppt_x-.2"/>
                                          </p:val>
                                        </p:tav>
                                        <p:tav tm="100000">
                                          <p:val>
                                            <p:strVal val="#ppt_x"/>
                                          </p:val>
                                        </p:tav>
                                      </p:tavLst>
                                    </p:anim>
                                    <p:anim calcmode="lin" valueType="num">
                                      <p:cBhvr>
                                        <p:cTn id="8" dur="1000" fill="hold"/>
                                        <p:tgtEl>
                                          <p:spTgt spid="17510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7510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75107">
                                            <p:txEl>
                                              <p:pRg st="0" end="0"/>
                                            </p:txEl>
                                          </p:spTgt>
                                        </p:tgtEl>
                                        <p:attrNameLst>
                                          <p:attrName>style.visibility</p:attrName>
                                        </p:attrNameLst>
                                      </p:cBhvr>
                                      <p:to>
                                        <p:strVal val="visible"/>
                                      </p:to>
                                    </p:set>
                                    <p:animEffect transition="in" filter="fade">
                                      <p:cBhvr>
                                        <p:cTn id="14" dur="500"/>
                                        <p:tgtEl>
                                          <p:spTgt spid="175107">
                                            <p:txEl>
                                              <p:pRg st="0" end="0"/>
                                            </p:txEl>
                                          </p:spTgt>
                                        </p:tgtEl>
                                      </p:cBhvr>
                                    </p:animEffect>
                                    <p:anim calcmode="lin" valueType="num">
                                      <p:cBhvr>
                                        <p:cTn id="15" dur="500" fill="hold"/>
                                        <p:tgtEl>
                                          <p:spTgt spid="175107">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75107">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75107">
                                            <p:txEl>
                                              <p:pRg st="1" end="1"/>
                                            </p:txEl>
                                          </p:spTgt>
                                        </p:tgtEl>
                                        <p:attrNameLst>
                                          <p:attrName>style.visibility</p:attrName>
                                        </p:attrNameLst>
                                      </p:cBhvr>
                                      <p:to>
                                        <p:strVal val="visible"/>
                                      </p:to>
                                    </p:set>
                                    <p:animEffect transition="in" filter="fade">
                                      <p:cBhvr>
                                        <p:cTn id="21" dur="500"/>
                                        <p:tgtEl>
                                          <p:spTgt spid="175107">
                                            <p:txEl>
                                              <p:pRg st="1" end="1"/>
                                            </p:txEl>
                                          </p:spTgt>
                                        </p:tgtEl>
                                      </p:cBhvr>
                                    </p:animEffect>
                                    <p:anim calcmode="lin" valueType="num">
                                      <p:cBhvr>
                                        <p:cTn id="22" dur="500" fill="hold"/>
                                        <p:tgtEl>
                                          <p:spTgt spid="175107">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175107">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175107">
                                            <p:txEl>
                                              <p:pRg st="2" end="2"/>
                                            </p:txEl>
                                          </p:spTgt>
                                        </p:tgtEl>
                                        <p:attrNameLst>
                                          <p:attrName>style.visibility</p:attrName>
                                        </p:attrNameLst>
                                      </p:cBhvr>
                                      <p:to>
                                        <p:strVal val="visible"/>
                                      </p:to>
                                    </p:set>
                                    <p:animEffect transition="in" filter="fade">
                                      <p:cBhvr>
                                        <p:cTn id="28" dur="500"/>
                                        <p:tgtEl>
                                          <p:spTgt spid="175107">
                                            <p:txEl>
                                              <p:pRg st="2" end="2"/>
                                            </p:txEl>
                                          </p:spTgt>
                                        </p:tgtEl>
                                      </p:cBhvr>
                                    </p:animEffect>
                                    <p:anim calcmode="lin" valueType="num">
                                      <p:cBhvr>
                                        <p:cTn id="29" dur="500" fill="hold"/>
                                        <p:tgtEl>
                                          <p:spTgt spid="175107">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175107">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175107">
                                            <p:txEl>
                                              <p:pRg st="3" end="3"/>
                                            </p:txEl>
                                          </p:spTgt>
                                        </p:tgtEl>
                                        <p:attrNameLst>
                                          <p:attrName>style.visibility</p:attrName>
                                        </p:attrNameLst>
                                      </p:cBhvr>
                                      <p:to>
                                        <p:strVal val="visible"/>
                                      </p:to>
                                    </p:set>
                                    <p:animEffect transition="in" filter="fade">
                                      <p:cBhvr>
                                        <p:cTn id="35" dur="500"/>
                                        <p:tgtEl>
                                          <p:spTgt spid="175107">
                                            <p:txEl>
                                              <p:pRg st="3" end="3"/>
                                            </p:txEl>
                                          </p:spTgt>
                                        </p:tgtEl>
                                      </p:cBhvr>
                                    </p:animEffect>
                                    <p:anim calcmode="lin" valueType="num">
                                      <p:cBhvr>
                                        <p:cTn id="36" dur="500" fill="hold"/>
                                        <p:tgtEl>
                                          <p:spTgt spid="175107">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175107">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4" presetClass="entr" presetSubtype="0" fill="hold" grpId="0" nodeType="clickEffect">
                                  <p:stCondLst>
                                    <p:cond delay="0"/>
                                  </p:stCondLst>
                                  <p:childTnLst>
                                    <p:set>
                                      <p:cBhvr>
                                        <p:cTn id="41" dur="1" fill="hold">
                                          <p:stCondLst>
                                            <p:cond delay="0"/>
                                          </p:stCondLst>
                                        </p:cTn>
                                        <p:tgtEl>
                                          <p:spTgt spid="175107">
                                            <p:txEl>
                                              <p:pRg st="4" end="4"/>
                                            </p:txEl>
                                          </p:spTgt>
                                        </p:tgtEl>
                                        <p:attrNameLst>
                                          <p:attrName>style.visibility</p:attrName>
                                        </p:attrNameLst>
                                      </p:cBhvr>
                                      <p:to>
                                        <p:strVal val="visible"/>
                                      </p:to>
                                    </p:set>
                                    <p:animEffect transition="in" filter="fade">
                                      <p:cBhvr>
                                        <p:cTn id="42" dur="500"/>
                                        <p:tgtEl>
                                          <p:spTgt spid="175107">
                                            <p:txEl>
                                              <p:pRg st="4" end="4"/>
                                            </p:txEl>
                                          </p:spTgt>
                                        </p:tgtEl>
                                      </p:cBhvr>
                                    </p:animEffect>
                                    <p:anim calcmode="lin" valueType="num">
                                      <p:cBhvr>
                                        <p:cTn id="43" dur="500" fill="hold"/>
                                        <p:tgtEl>
                                          <p:spTgt spid="175107">
                                            <p:txEl>
                                              <p:pRg st="4" end="4"/>
                                            </p:txEl>
                                          </p:spTgt>
                                        </p:tgtEl>
                                        <p:attrNameLst>
                                          <p:attrName>ppt_x</p:attrName>
                                        </p:attrNameLst>
                                      </p:cBhvr>
                                      <p:tavLst>
                                        <p:tav tm="0">
                                          <p:val>
                                            <p:strVal val="#ppt_x"/>
                                          </p:val>
                                        </p:tav>
                                        <p:tav tm="100000">
                                          <p:val>
                                            <p:strVal val="#ppt_x"/>
                                          </p:val>
                                        </p:tav>
                                      </p:tavLst>
                                    </p:anim>
                                    <p:anim calcmode="lin" valueType="num">
                                      <p:cBhvr>
                                        <p:cTn id="44" dur="500" fill="hold"/>
                                        <p:tgtEl>
                                          <p:spTgt spid="175107">
                                            <p:txEl>
                                              <p:pRg st="4" end="4"/>
                                            </p:txEl>
                                          </p:spTgt>
                                        </p:tgtEl>
                                        <p:attrNameLst>
                                          <p:attrName>ppt_y</p:attrName>
                                        </p:attrNameLst>
                                      </p:cBhvr>
                                      <p:tavLst>
                                        <p:tav tm="0">
                                          <p:val>
                                            <p:strVal val="#ppt_y+.05"/>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4" presetClass="entr" presetSubtype="0" fill="hold" grpId="0" nodeType="clickEffect">
                                  <p:stCondLst>
                                    <p:cond delay="0"/>
                                  </p:stCondLst>
                                  <p:childTnLst>
                                    <p:set>
                                      <p:cBhvr>
                                        <p:cTn id="48" dur="1" fill="hold">
                                          <p:stCondLst>
                                            <p:cond delay="0"/>
                                          </p:stCondLst>
                                        </p:cTn>
                                        <p:tgtEl>
                                          <p:spTgt spid="175107">
                                            <p:txEl>
                                              <p:pRg st="5" end="5"/>
                                            </p:txEl>
                                          </p:spTgt>
                                        </p:tgtEl>
                                        <p:attrNameLst>
                                          <p:attrName>style.visibility</p:attrName>
                                        </p:attrNameLst>
                                      </p:cBhvr>
                                      <p:to>
                                        <p:strVal val="visible"/>
                                      </p:to>
                                    </p:set>
                                    <p:animEffect transition="in" filter="fade">
                                      <p:cBhvr>
                                        <p:cTn id="49" dur="500"/>
                                        <p:tgtEl>
                                          <p:spTgt spid="175107">
                                            <p:txEl>
                                              <p:pRg st="5" end="5"/>
                                            </p:txEl>
                                          </p:spTgt>
                                        </p:tgtEl>
                                      </p:cBhvr>
                                    </p:animEffect>
                                    <p:anim calcmode="lin" valueType="num">
                                      <p:cBhvr>
                                        <p:cTn id="50" dur="500" fill="hold"/>
                                        <p:tgtEl>
                                          <p:spTgt spid="175107">
                                            <p:txEl>
                                              <p:pRg st="5" end="5"/>
                                            </p:txEl>
                                          </p:spTgt>
                                        </p:tgtEl>
                                        <p:attrNameLst>
                                          <p:attrName>ppt_x</p:attrName>
                                        </p:attrNameLst>
                                      </p:cBhvr>
                                      <p:tavLst>
                                        <p:tav tm="0">
                                          <p:val>
                                            <p:strVal val="#ppt_x"/>
                                          </p:val>
                                        </p:tav>
                                        <p:tav tm="100000">
                                          <p:val>
                                            <p:strVal val="#ppt_x"/>
                                          </p:val>
                                        </p:tav>
                                      </p:tavLst>
                                    </p:anim>
                                    <p:anim calcmode="lin" valueType="num">
                                      <p:cBhvr>
                                        <p:cTn id="51" dur="500" fill="hold"/>
                                        <p:tgtEl>
                                          <p:spTgt spid="175107">
                                            <p:txEl>
                                              <p:pRg st="5" end="5"/>
                                            </p:txEl>
                                          </p:spTgt>
                                        </p:tgtEl>
                                        <p:attrNameLst>
                                          <p:attrName>ppt_y</p:attrName>
                                        </p:attrNameLst>
                                      </p:cBhvr>
                                      <p:tavLst>
                                        <p:tav tm="0">
                                          <p:val>
                                            <p:strVal val="#ppt_y+.05"/>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4" presetClass="entr" presetSubtype="0" fill="hold" grpId="0" nodeType="clickEffect">
                                  <p:stCondLst>
                                    <p:cond delay="0"/>
                                  </p:stCondLst>
                                  <p:childTnLst>
                                    <p:set>
                                      <p:cBhvr>
                                        <p:cTn id="55" dur="1" fill="hold">
                                          <p:stCondLst>
                                            <p:cond delay="0"/>
                                          </p:stCondLst>
                                        </p:cTn>
                                        <p:tgtEl>
                                          <p:spTgt spid="175107">
                                            <p:txEl>
                                              <p:pRg st="6" end="6"/>
                                            </p:txEl>
                                          </p:spTgt>
                                        </p:tgtEl>
                                        <p:attrNameLst>
                                          <p:attrName>style.visibility</p:attrName>
                                        </p:attrNameLst>
                                      </p:cBhvr>
                                      <p:to>
                                        <p:strVal val="visible"/>
                                      </p:to>
                                    </p:set>
                                    <p:animEffect transition="in" filter="fade">
                                      <p:cBhvr>
                                        <p:cTn id="56" dur="500"/>
                                        <p:tgtEl>
                                          <p:spTgt spid="175107">
                                            <p:txEl>
                                              <p:pRg st="6" end="6"/>
                                            </p:txEl>
                                          </p:spTgt>
                                        </p:tgtEl>
                                      </p:cBhvr>
                                    </p:animEffect>
                                    <p:anim calcmode="lin" valueType="num">
                                      <p:cBhvr>
                                        <p:cTn id="57" dur="500" fill="hold"/>
                                        <p:tgtEl>
                                          <p:spTgt spid="175107">
                                            <p:txEl>
                                              <p:pRg st="6" end="6"/>
                                            </p:txEl>
                                          </p:spTgt>
                                        </p:tgtEl>
                                        <p:attrNameLst>
                                          <p:attrName>ppt_x</p:attrName>
                                        </p:attrNameLst>
                                      </p:cBhvr>
                                      <p:tavLst>
                                        <p:tav tm="0">
                                          <p:val>
                                            <p:strVal val="#ppt_x"/>
                                          </p:val>
                                        </p:tav>
                                        <p:tav tm="100000">
                                          <p:val>
                                            <p:strVal val="#ppt_x"/>
                                          </p:val>
                                        </p:tav>
                                      </p:tavLst>
                                    </p:anim>
                                    <p:anim calcmode="lin" valueType="num">
                                      <p:cBhvr>
                                        <p:cTn id="58" dur="500" fill="hold"/>
                                        <p:tgtEl>
                                          <p:spTgt spid="175107">
                                            <p:txEl>
                                              <p:pRg st="6" end="6"/>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106" grpId="0"/>
      <p:bldP spid="175107" grpId="0" build="p"/>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txBody>
          <a:bodyPr>
            <a:normAutofit fontScale="90000"/>
          </a:bodyPr>
          <a:lstStyle/>
          <a:p>
            <a:r>
              <a:rPr lang="en-GB" sz="3600"/>
              <a:t>2a. Initiation of treatment   Methylphenidate-IR</a:t>
            </a:r>
            <a:endParaRPr lang="en-US" sz="3600"/>
          </a:p>
        </p:txBody>
      </p:sp>
      <p:sp>
        <p:nvSpPr>
          <p:cNvPr id="177155" name="Rectangle 3"/>
          <p:cNvSpPr>
            <a:spLocks noGrp="1" noChangeArrowheads="1"/>
          </p:cNvSpPr>
          <p:nvPr>
            <p:ph idx="1"/>
          </p:nvPr>
        </p:nvSpPr>
        <p:spPr/>
        <p:txBody>
          <a:bodyPr/>
          <a:lstStyle/>
          <a:p>
            <a:r>
              <a:rPr lang="en-GB" sz="2800"/>
              <a:t>Dose titration over 4-6 wks </a:t>
            </a:r>
          </a:p>
          <a:p>
            <a:pPr>
              <a:buFont typeface="Wingdings" charset="0"/>
              <a:buNone/>
            </a:pPr>
            <a:r>
              <a:rPr lang="en-GB" sz="2800"/>
              <a:t>	- lowest effective dose / maximum therapeutic effect / minimum adverse effects</a:t>
            </a:r>
            <a:endParaRPr lang="en-US" sz="2800"/>
          </a:p>
          <a:p>
            <a:r>
              <a:rPr lang="en-GB" sz="2800"/>
              <a:t>response to MPH variable and cannot be predicted on a dose/body weight basis</a:t>
            </a:r>
            <a:endParaRPr lang="en-US" sz="2800"/>
          </a:p>
          <a:p>
            <a:r>
              <a:rPr lang="en-GB" sz="2800"/>
              <a:t>Commenced at a low level (0.2 mg/kg/dose) and be increased until either a good result is achieved, or adverse effects appear, or a ceiling of 0.7 mg/kg/dose t.d.s.</a:t>
            </a:r>
            <a:endParaRPr lang="en-US" sz="2800"/>
          </a:p>
        </p:txBody>
      </p:sp>
    </p:spTree>
    <p:extLst>
      <p:ext uri="{BB962C8B-B14F-4D97-AF65-F5344CB8AC3E}">
        <p14:creationId xmlns:p14="http://schemas.microsoft.com/office/powerpoint/2010/main" val="3092022537"/>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77154"/>
                                        </p:tgtEl>
                                        <p:attrNameLst>
                                          <p:attrName>style.visibility</p:attrName>
                                        </p:attrNameLst>
                                      </p:cBhvr>
                                      <p:to>
                                        <p:strVal val="visible"/>
                                      </p:to>
                                    </p:set>
                                    <p:anim calcmode="lin" valueType="num">
                                      <p:cBhvr>
                                        <p:cTn id="7" dur="1000" fill="hold"/>
                                        <p:tgtEl>
                                          <p:spTgt spid="177154"/>
                                        </p:tgtEl>
                                        <p:attrNameLst>
                                          <p:attrName>ppt_x</p:attrName>
                                        </p:attrNameLst>
                                      </p:cBhvr>
                                      <p:tavLst>
                                        <p:tav tm="0">
                                          <p:val>
                                            <p:strVal val="#ppt_x-.2"/>
                                          </p:val>
                                        </p:tav>
                                        <p:tav tm="100000">
                                          <p:val>
                                            <p:strVal val="#ppt_x"/>
                                          </p:val>
                                        </p:tav>
                                      </p:tavLst>
                                    </p:anim>
                                    <p:anim calcmode="lin" valueType="num">
                                      <p:cBhvr>
                                        <p:cTn id="8" dur="1000" fill="hold"/>
                                        <p:tgtEl>
                                          <p:spTgt spid="177154"/>
                                        </p:tgtEl>
                                        <p:attrNameLst>
                                          <p:attrName>ppt_y</p:attrName>
                                        </p:attrNameLst>
                                      </p:cBhvr>
                                      <p:tavLst>
                                        <p:tav tm="0">
                                          <p:val>
                                            <p:strVal val="#ppt_y"/>
                                          </p:val>
                                        </p:tav>
                                        <p:tav tm="100000">
                                          <p:val>
                                            <p:strVal val="#ppt_y"/>
                                          </p:val>
                                        </p:tav>
                                      </p:tavLst>
                                    </p:anim>
                                    <p:animEffect transition="in" filter="wipe(right)" prLst="gradientSize: 0.1">
                                      <p:cBhvr>
                                        <p:cTn id="9" dur="1000"/>
                                        <p:tgtEl>
                                          <p:spTgt spid="17715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77155">
                                            <p:txEl>
                                              <p:pRg st="0" end="0"/>
                                            </p:txEl>
                                          </p:spTgt>
                                        </p:tgtEl>
                                        <p:attrNameLst>
                                          <p:attrName>style.visibility</p:attrName>
                                        </p:attrNameLst>
                                      </p:cBhvr>
                                      <p:to>
                                        <p:strVal val="visible"/>
                                      </p:to>
                                    </p:set>
                                    <p:animEffect transition="in" filter="fade">
                                      <p:cBhvr>
                                        <p:cTn id="14" dur="500"/>
                                        <p:tgtEl>
                                          <p:spTgt spid="177155">
                                            <p:txEl>
                                              <p:pRg st="0" end="0"/>
                                            </p:txEl>
                                          </p:spTgt>
                                        </p:tgtEl>
                                      </p:cBhvr>
                                    </p:animEffect>
                                    <p:anim calcmode="lin" valueType="num">
                                      <p:cBhvr>
                                        <p:cTn id="15" dur="500" fill="hold"/>
                                        <p:tgtEl>
                                          <p:spTgt spid="177155">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77155">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77155">
                                            <p:txEl>
                                              <p:pRg st="1" end="1"/>
                                            </p:txEl>
                                          </p:spTgt>
                                        </p:tgtEl>
                                        <p:attrNameLst>
                                          <p:attrName>style.visibility</p:attrName>
                                        </p:attrNameLst>
                                      </p:cBhvr>
                                      <p:to>
                                        <p:strVal val="visible"/>
                                      </p:to>
                                    </p:set>
                                    <p:animEffect transition="in" filter="fade">
                                      <p:cBhvr>
                                        <p:cTn id="21" dur="500"/>
                                        <p:tgtEl>
                                          <p:spTgt spid="177155">
                                            <p:txEl>
                                              <p:pRg st="1" end="1"/>
                                            </p:txEl>
                                          </p:spTgt>
                                        </p:tgtEl>
                                      </p:cBhvr>
                                    </p:animEffect>
                                    <p:anim calcmode="lin" valueType="num">
                                      <p:cBhvr>
                                        <p:cTn id="22" dur="500" fill="hold"/>
                                        <p:tgtEl>
                                          <p:spTgt spid="177155">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177155">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177155">
                                            <p:txEl>
                                              <p:pRg st="2" end="2"/>
                                            </p:txEl>
                                          </p:spTgt>
                                        </p:tgtEl>
                                        <p:attrNameLst>
                                          <p:attrName>style.visibility</p:attrName>
                                        </p:attrNameLst>
                                      </p:cBhvr>
                                      <p:to>
                                        <p:strVal val="visible"/>
                                      </p:to>
                                    </p:set>
                                    <p:animEffect transition="in" filter="fade">
                                      <p:cBhvr>
                                        <p:cTn id="28" dur="500"/>
                                        <p:tgtEl>
                                          <p:spTgt spid="177155">
                                            <p:txEl>
                                              <p:pRg st="2" end="2"/>
                                            </p:txEl>
                                          </p:spTgt>
                                        </p:tgtEl>
                                      </p:cBhvr>
                                    </p:animEffect>
                                    <p:anim calcmode="lin" valueType="num">
                                      <p:cBhvr>
                                        <p:cTn id="29" dur="500" fill="hold"/>
                                        <p:tgtEl>
                                          <p:spTgt spid="177155">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177155">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177155">
                                            <p:txEl>
                                              <p:pRg st="3" end="3"/>
                                            </p:txEl>
                                          </p:spTgt>
                                        </p:tgtEl>
                                        <p:attrNameLst>
                                          <p:attrName>style.visibility</p:attrName>
                                        </p:attrNameLst>
                                      </p:cBhvr>
                                      <p:to>
                                        <p:strVal val="visible"/>
                                      </p:to>
                                    </p:set>
                                    <p:animEffect transition="in" filter="fade">
                                      <p:cBhvr>
                                        <p:cTn id="35" dur="500"/>
                                        <p:tgtEl>
                                          <p:spTgt spid="177155">
                                            <p:txEl>
                                              <p:pRg st="3" end="3"/>
                                            </p:txEl>
                                          </p:spTgt>
                                        </p:tgtEl>
                                      </p:cBhvr>
                                    </p:animEffect>
                                    <p:anim calcmode="lin" valueType="num">
                                      <p:cBhvr>
                                        <p:cTn id="36" dur="500" fill="hold"/>
                                        <p:tgtEl>
                                          <p:spTgt spid="177155">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177155">
                                            <p:txEl>
                                              <p:pRg st="3" end="3"/>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154" grpId="0"/>
      <p:bldP spid="177155" grpId="0" build="p"/>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normAutofit fontScale="90000"/>
          </a:bodyPr>
          <a:lstStyle/>
          <a:p>
            <a:r>
              <a:rPr lang="en-GB" sz="3600"/>
              <a:t>2b. Initiation of treatment   Methylphenidate-IR</a:t>
            </a:r>
            <a:endParaRPr lang="en-US" sz="3600"/>
          </a:p>
        </p:txBody>
      </p:sp>
      <p:sp>
        <p:nvSpPr>
          <p:cNvPr id="179203" name="Rectangle 3"/>
          <p:cNvSpPr>
            <a:spLocks noGrp="1" noChangeArrowheads="1"/>
          </p:cNvSpPr>
          <p:nvPr>
            <p:ph idx="1"/>
          </p:nvPr>
        </p:nvSpPr>
        <p:spPr/>
        <p:txBody>
          <a:bodyPr/>
          <a:lstStyle/>
          <a:p>
            <a:pPr>
              <a:lnSpc>
                <a:spcPct val="80000"/>
              </a:lnSpc>
            </a:pPr>
            <a:r>
              <a:rPr lang="en-GB" sz="2800"/>
              <a:t>For most children, the starting dose of MPH will be 5 mgs b.d or t.d.s.</a:t>
            </a:r>
          </a:p>
          <a:p>
            <a:pPr>
              <a:lnSpc>
                <a:spcPct val="80000"/>
              </a:lnSpc>
            </a:pPr>
            <a:r>
              <a:rPr lang="en-GB" sz="2800"/>
              <a:t>Children with comorbid developmental disorders may require even lower starting doses</a:t>
            </a:r>
          </a:p>
          <a:p>
            <a:pPr>
              <a:lnSpc>
                <a:spcPct val="80000"/>
              </a:lnSpc>
            </a:pPr>
            <a:r>
              <a:rPr lang="en-GB" sz="2800"/>
              <a:t>Within 2 weeks of commencing treatment or adjusting dose, contact with parent to enquire about effect and side effects of treatment at home and at school</a:t>
            </a:r>
          </a:p>
          <a:p>
            <a:pPr>
              <a:lnSpc>
                <a:spcPct val="80000"/>
              </a:lnSpc>
            </a:pPr>
            <a:r>
              <a:rPr lang="en-GB" sz="2800"/>
              <a:t>The total dose of MPH should not normally exceed 60 mgs daily, </a:t>
            </a:r>
          </a:p>
          <a:p>
            <a:pPr>
              <a:lnSpc>
                <a:spcPct val="80000"/>
              </a:lnSpc>
              <a:buFont typeface="Wingdings" charset="0"/>
              <a:buNone/>
            </a:pPr>
            <a:r>
              <a:rPr lang="en-GB" sz="2800"/>
              <a:t>	</a:t>
            </a:r>
            <a:r>
              <a:rPr lang="en-GB" sz="2000"/>
              <a:t>(may go up to max of 90 mgs MPH-IR daily if poor response)</a:t>
            </a:r>
            <a:endParaRPr lang="en-US" sz="2000"/>
          </a:p>
        </p:txBody>
      </p:sp>
    </p:spTree>
    <p:extLst>
      <p:ext uri="{BB962C8B-B14F-4D97-AF65-F5344CB8AC3E}">
        <p14:creationId xmlns:p14="http://schemas.microsoft.com/office/powerpoint/2010/main" val="3103931816"/>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79202"/>
                                        </p:tgtEl>
                                        <p:attrNameLst>
                                          <p:attrName>style.visibility</p:attrName>
                                        </p:attrNameLst>
                                      </p:cBhvr>
                                      <p:to>
                                        <p:strVal val="visible"/>
                                      </p:to>
                                    </p:set>
                                    <p:anim calcmode="lin" valueType="num">
                                      <p:cBhvr>
                                        <p:cTn id="7" dur="1000" fill="hold"/>
                                        <p:tgtEl>
                                          <p:spTgt spid="179202"/>
                                        </p:tgtEl>
                                        <p:attrNameLst>
                                          <p:attrName>ppt_x</p:attrName>
                                        </p:attrNameLst>
                                      </p:cBhvr>
                                      <p:tavLst>
                                        <p:tav tm="0">
                                          <p:val>
                                            <p:strVal val="#ppt_x-.2"/>
                                          </p:val>
                                        </p:tav>
                                        <p:tav tm="100000">
                                          <p:val>
                                            <p:strVal val="#ppt_x"/>
                                          </p:val>
                                        </p:tav>
                                      </p:tavLst>
                                    </p:anim>
                                    <p:anim calcmode="lin" valueType="num">
                                      <p:cBhvr>
                                        <p:cTn id="8" dur="1000" fill="hold"/>
                                        <p:tgtEl>
                                          <p:spTgt spid="17920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7920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79203">
                                            <p:txEl>
                                              <p:pRg st="0" end="0"/>
                                            </p:txEl>
                                          </p:spTgt>
                                        </p:tgtEl>
                                        <p:attrNameLst>
                                          <p:attrName>style.visibility</p:attrName>
                                        </p:attrNameLst>
                                      </p:cBhvr>
                                      <p:to>
                                        <p:strVal val="visible"/>
                                      </p:to>
                                    </p:set>
                                    <p:animEffect transition="in" filter="fade">
                                      <p:cBhvr>
                                        <p:cTn id="14" dur="500"/>
                                        <p:tgtEl>
                                          <p:spTgt spid="179203">
                                            <p:txEl>
                                              <p:pRg st="0" end="0"/>
                                            </p:txEl>
                                          </p:spTgt>
                                        </p:tgtEl>
                                      </p:cBhvr>
                                    </p:animEffect>
                                    <p:anim calcmode="lin" valueType="num">
                                      <p:cBhvr>
                                        <p:cTn id="15" dur="500" fill="hold"/>
                                        <p:tgtEl>
                                          <p:spTgt spid="17920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79203">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79203">
                                            <p:txEl>
                                              <p:pRg st="1" end="1"/>
                                            </p:txEl>
                                          </p:spTgt>
                                        </p:tgtEl>
                                        <p:attrNameLst>
                                          <p:attrName>style.visibility</p:attrName>
                                        </p:attrNameLst>
                                      </p:cBhvr>
                                      <p:to>
                                        <p:strVal val="visible"/>
                                      </p:to>
                                    </p:set>
                                    <p:animEffect transition="in" filter="fade">
                                      <p:cBhvr>
                                        <p:cTn id="21" dur="500"/>
                                        <p:tgtEl>
                                          <p:spTgt spid="179203">
                                            <p:txEl>
                                              <p:pRg st="1" end="1"/>
                                            </p:txEl>
                                          </p:spTgt>
                                        </p:tgtEl>
                                      </p:cBhvr>
                                    </p:animEffect>
                                    <p:anim calcmode="lin" valueType="num">
                                      <p:cBhvr>
                                        <p:cTn id="22" dur="500" fill="hold"/>
                                        <p:tgtEl>
                                          <p:spTgt spid="179203">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179203">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179203">
                                            <p:txEl>
                                              <p:pRg st="2" end="2"/>
                                            </p:txEl>
                                          </p:spTgt>
                                        </p:tgtEl>
                                        <p:attrNameLst>
                                          <p:attrName>style.visibility</p:attrName>
                                        </p:attrNameLst>
                                      </p:cBhvr>
                                      <p:to>
                                        <p:strVal val="visible"/>
                                      </p:to>
                                    </p:set>
                                    <p:animEffect transition="in" filter="fade">
                                      <p:cBhvr>
                                        <p:cTn id="28" dur="500"/>
                                        <p:tgtEl>
                                          <p:spTgt spid="179203">
                                            <p:txEl>
                                              <p:pRg st="2" end="2"/>
                                            </p:txEl>
                                          </p:spTgt>
                                        </p:tgtEl>
                                      </p:cBhvr>
                                    </p:animEffect>
                                    <p:anim calcmode="lin" valueType="num">
                                      <p:cBhvr>
                                        <p:cTn id="29" dur="500" fill="hold"/>
                                        <p:tgtEl>
                                          <p:spTgt spid="179203">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179203">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179203">
                                            <p:txEl>
                                              <p:pRg st="3" end="3"/>
                                            </p:txEl>
                                          </p:spTgt>
                                        </p:tgtEl>
                                        <p:attrNameLst>
                                          <p:attrName>style.visibility</p:attrName>
                                        </p:attrNameLst>
                                      </p:cBhvr>
                                      <p:to>
                                        <p:strVal val="visible"/>
                                      </p:to>
                                    </p:set>
                                    <p:animEffect transition="in" filter="fade">
                                      <p:cBhvr>
                                        <p:cTn id="35" dur="500"/>
                                        <p:tgtEl>
                                          <p:spTgt spid="179203">
                                            <p:txEl>
                                              <p:pRg st="3" end="3"/>
                                            </p:txEl>
                                          </p:spTgt>
                                        </p:tgtEl>
                                      </p:cBhvr>
                                    </p:animEffect>
                                    <p:anim calcmode="lin" valueType="num">
                                      <p:cBhvr>
                                        <p:cTn id="36" dur="500" fill="hold"/>
                                        <p:tgtEl>
                                          <p:spTgt spid="179203">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179203">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4" presetClass="entr" presetSubtype="0" fill="hold" grpId="0" nodeType="clickEffect">
                                  <p:stCondLst>
                                    <p:cond delay="0"/>
                                  </p:stCondLst>
                                  <p:childTnLst>
                                    <p:set>
                                      <p:cBhvr>
                                        <p:cTn id="41" dur="1" fill="hold">
                                          <p:stCondLst>
                                            <p:cond delay="0"/>
                                          </p:stCondLst>
                                        </p:cTn>
                                        <p:tgtEl>
                                          <p:spTgt spid="179203">
                                            <p:txEl>
                                              <p:pRg st="4" end="4"/>
                                            </p:txEl>
                                          </p:spTgt>
                                        </p:tgtEl>
                                        <p:attrNameLst>
                                          <p:attrName>style.visibility</p:attrName>
                                        </p:attrNameLst>
                                      </p:cBhvr>
                                      <p:to>
                                        <p:strVal val="visible"/>
                                      </p:to>
                                    </p:set>
                                    <p:animEffect transition="in" filter="fade">
                                      <p:cBhvr>
                                        <p:cTn id="42" dur="500"/>
                                        <p:tgtEl>
                                          <p:spTgt spid="179203">
                                            <p:txEl>
                                              <p:pRg st="4" end="4"/>
                                            </p:txEl>
                                          </p:spTgt>
                                        </p:tgtEl>
                                      </p:cBhvr>
                                    </p:animEffect>
                                    <p:anim calcmode="lin" valueType="num">
                                      <p:cBhvr>
                                        <p:cTn id="43" dur="500" fill="hold"/>
                                        <p:tgtEl>
                                          <p:spTgt spid="179203">
                                            <p:txEl>
                                              <p:pRg st="4" end="4"/>
                                            </p:txEl>
                                          </p:spTgt>
                                        </p:tgtEl>
                                        <p:attrNameLst>
                                          <p:attrName>ppt_x</p:attrName>
                                        </p:attrNameLst>
                                      </p:cBhvr>
                                      <p:tavLst>
                                        <p:tav tm="0">
                                          <p:val>
                                            <p:strVal val="#ppt_x"/>
                                          </p:val>
                                        </p:tav>
                                        <p:tav tm="100000">
                                          <p:val>
                                            <p:strVal val="#ppt_x"/>
                                          </p:val>
                                        </p:tav>
                                      </p:tavLst>
                                    </p:anim>
                                    <p:anim calcmode="lin" valueType="num">
                                      <p:cBhvr>
                                        <p:cTn id="44" dur="500" fill="hold"/>
                                        <p:tgtEl>
                                          <p:spTgt spid="179203">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202" grpId="0"/>
      <p:bldP spid="179203" grpId="0" build="p"/>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normAutofit fontScale="90000"/>
          </a:bodyPr>
          <a:lstStyle/>
          <a:p>
            <a:r>
              <a:rPr lang="en-GB" sz="3600"/>
              <a:t>2c. Initiation of treatment   Methylphenidate-MR</a:t>
            </a:r>
            <a:endParaRPr lang="en-US" sz="3600"/>
          </a:p>
        </p:txBody>
      </p:sp>
      <p:sp>
        <p:nvSpPr>
          <p:cNvPr id="181251" name="Rectangle 3"/>
          <p:cNvSpPr>
            <a:spLocks noGrp="1" noChangeArrowheads="1"/>
          </p:cNvSpPr>
          <p:nvPr>
            <p:ph idx="1"/>
          </p:nvPr>
        </p:nvSpPr>
        <p:spPr>
          <a:xfrm>
            <a:off x="457200" y="1700213"/>
            <a:ext cx="8229600" cy="4824412"/>
          </a:xfrm>
        </p:spPr>
        <p:txBody>
          <a:bodyPr/>
          <a:lstStyle/>
          <a:p>
            <a:pPr>
              <a:lnSpc>
                <a:spcPct val="90000"/>
              </a:lnSpc>
            </a:pPr>
            <a:r>
              <a:rPr lang="en-GB" sz="2800" dirty="0" err="1"/>
              <a:t>Concerta</a:t>
            </a:r>
            <a:r>
              <a:rPr lang="en-GB" sz="2800" dirty="0"/>
              <a:t> XL®, </a:t>
            </a:r>
            <a:r>
              <a:rPr lang="en-GB" sz="2800" dirty="0" err="1"/>
              <a:t>Equasym</a:t>
            </a:r>
            <a:r>
              <a:rPr lang="en-GB" sz="2800" dirty="0"/>
              <a:t> XL®, </a:t>
            </a:r>
            <a:r>
              <a:rPr lang="en-GB" sz="2800" dirty="0" err="1"/>
              <a:t>Medikinet</a:t>
            </a:r>
            <a:r>
              <a:rPr lang="en-GB" sz="2800" dirty="0"/>
              <a:t> XL®</a:t>
            </a:r>
            <a:r>
              <a:rPr lang="en-GB" sz="2400" dirty="0"/>
              <a:t> </a:t>
            </a:r>
            <a:r>
              <a:rPr lang="en-GB" sz="2800" dirty="0"/>
              <a:t>may also be used from the start of therapy - avoids stigma at school, improved compliance, but less dose flexibility</a:t>
            </a:r>
          </a:p>
          <a:p>
            <a:pPr>
              <a:lnSpc>
                <a:spcPct val="90000"/>
              </a:lnSpc>
              <a:buFont typeface="Wingdings" charset="0"/>
              <a:buNone/>
            </a:pPr>
            <a:endParaRPr lang="en-GB" sz="2800" dirty="0"/>
          </a:p>
          <a:p>
            <a:pPr>
              <a:lnSpc>
                <a:spcPct val="90000"/>
              </a:lnSpc>
            </a:pPr>
            <a:r>
              <a:rPr lang="en-GB" sz="2800" dirty="0"/>
              <a:t>Starting dose of 18 mg/day (</a:t>
            </a:r>
            <a:r>
              <a:rPr lang="en-GB" sz="2800" dirty="0" err="1"/>
              <a:t>Concerta</a:t>
            </a:r>
            <a:r>
              <a:rPr lang="en-GB" sz="2800" dirty="0"/>
              <a:t> XL®) or 10 mg/day (</a:t>
            </a:r>
            <a:r>
              <a:rPr lang="en-GB" sz="2800" dirty="0" err="1"/>
              <a:t>Equasym</a:t>
            </a:r>
            <a:r>
              <a:rPr lang="en-GB" sz="2800" dirty="0"/>
              <a:t> XL®, </a:t>
            </a:r>
            <a:r>
              <a:rPr lang="en-GB" sz="2800" dirty="0" err="1"/>
              <a:t>Medikinet</a:t>
            </a:r>
            <a:r>
              <a:rPr lang="en-GB" sz="2800" dirty="0"/>
              <a:t> XL®</a:t>
            </a:r>
            <a:r>
              <a:rPr lang="en-GB" sz="2800" dirty="0" smtClean="0"/>
              <a:t>)</a:t>
            </a:r>
            <a:endParaRPr lang="en-GB" sz="2800" dirty="0"/>
          </a:p>
          <a:p>
            <a:pPr>
              <a:lnSpc>
                <a:spcPct val="90000"/>
              </a:lnSpc>
            </a:pPr>
            <a:r>
              <a:rPr lang="en-GB" sz="2800" dirty="0"/>
              <a:t>If treatment commenced with MPH-IR, once a stable dose is achieved, treatment may switch to MPH-MR</a:t>
            </a:r>
            <a:endParaRPr lang="en-US" sz="2800" dirty="0"/>
          </a:p>
        </p:txBody>
      </p:sp>
    </p:spTree>
    <p:extLst>
      <p:ext uri="{BB962C8B-B14F-4D97-AF65-F5344CB8AC3E}">
        <p14:creationId xmlns:p14="http://schemas.microsoft.com/office/powerpoint/2010/main" val="1777117243"/>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81250"/>
                                        </p:tgtEl>
                                        <p:attrNameLst>
                                          <p:attrName>style.visibility</p:attrName>
                                        </p:attrNameLst>
                                      </p:cBhvr>
                                      <p:to>
                                        <p:strVal val="visible"/>
                                      </p:to>
                                    </p:set>
                                    <p:anim calcmode="lin" valueType="num">
                                      <p:cBhvr>
                                        <p:cTn id="7" dur="1000" fill="hold"/>
                                        <p:tgtEl>
                                          <p:spTgt spid="181250"/>
                                        </p:tgtEl>
                                        <p:attrNameLst>
                                          <p:attrName>ppt_x</p:attrName>
                                        </p:attrNameLst>
                                      </p:cBhvr>
                                      <p:tavLst>
                                        <p:tav tm="0">
                                          <p:val>
                                            <p:strVal val="#ppt_x-.2"/>
                                          </p:val>
                                        </p:tav>
                                        <p:tav tm="100000">
                                          <p:val>
                                            <p:strVal val="#ppt_x"/>
                                          </p:val>
                                        </p:tav>
                                      </p:tavLst>
                                    </p:anim>
                                    <p:anim calcmode="lin" valueType="num">
                                      <p:cBhvr>
                                        <p:cTn id="8" dur="1000" fill="hold"/>
                                        <p:tgtEl>
                                          <p:spTgt spid="18125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8125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81251">
                                            <p:txEl>
                                              <p:pRg st="0" end="0"/>
                                            </p:txEl>
                                          </p:spTgt>
                                        </p:tgtEl>
                                        <p:attrNameLst>
                                          <p:attrName>style.visibility</p:attrName>
                                        </p:attrNameLst>
                                      </p:cBhvr>
                                      <p:to>
                                        <p:strVal val="visible"/>
                                      </p:to>
                                    </p:set>
                                    <p:animEffect transition="in" filter="fade">
                                      <p:cBhvr>
                                        <p:cTn id="14" dur="500"/>
                                        <p:tgtEl>
                                          <p:spTgt spid="181251">
                                            <p:txEl>
                                              <p:pRg st="0" end="0"/>
                                            </p:txEl>
                                          </p:spTgt>
                                        </p:tgtEl>
                                      </p:cBhvr>
                                    </p:animEffect>
                                    <p:anim calcmode="lin" valueType="num">
                                      <p:cBhvr>
                                        <p:cTn id="15" dur="500" fill="hold"/>
                                        <p:tgtEl>
                                          <p:spTgt spid="181251">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81251">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81251">
                                            <p:txEl>
                                              <p:pRg st="2" end="2"/>
                                            </p:txEl>
                                          </p:spTgt>
                                        </p:tgtEl>
                                        <p:attrNameLst>
                                          <p:attrName>style.visibility</p:attrName>
                                        </p:attrNameLst>
                                      </p:cBhvr>
                                      <p:to>
                                        <p:strVal val="visible"/>
                                      </p:to>
                                    </p:set>
                                    <p:animEffect transition="in" filter="fade">
                                      <p:cBhvr>
                                        <p:cTn id="21" dur="500"/>
                                        <p:tgtEl>
                                          <p:spTgt spid="181251">
                                            <p:txEl>
                                              <p:pRg st="2" end="2"/>
                                            </p:txEl>
                                          </p:spTgt>
                                        </p:tgtEl>
                                      </p:cBhvr>
                                    </p:animEffect>
                                    <p:anim calcmode="lin" valueType="num">
                                      <p:cBhvr>
                                        <p:cTn id="22" dur="500" fill="hold"/>
                                        <p:tgtEl>
                                          <p:spTgt spid="181251">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181251">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181251">
                                            <p:txEl>
                                              <p:pRg st="3" end="3"/>
                                            </p:txEl>
                                          </p:spTgt>
                                        </p:tgtEl>
                                        <p:attrNameLst>
                                          <p:attrName>style.visibility</p:attrName>
                                        </p:attrNameLst>
                                      </p:cBhvr>
                                      <p:to>
                                        <p:strVal val="visible"/>
                                      </p:to>
                                    </p:set>
                                    <p:animEffect transition="in" filter="fade">
                                      <p:cBhvr>
                                        <p:cTn id="28" dur="500"/>
                                        <p:tgtEl>
                                          <p:spTgt spid="181251">
                                            <p:txEl>
                                              <p:pRg st="3" end="3"/>
                                            </p:txEl>
                                          </p:spTgt>
                                        </p:tgtEl>
                                      </p:cBhvr>
                                    </p:animEffect>
                                    <p:anim calcmode="lin" valueType="num">
                                      <p:cBhvr>
                                        <p:cTn id="29" dur="500" fill="hold"/>
                                        <p:tgtEl>
                                          <p:spTgt spid="181251">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181251">
                                            <p:txEl>
                                              <p:pRg st="3" end="3"/>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0" grpId="0"/>
      <p:bldP spid="18125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685800" y="188913"/>
            <a:ext cx="7772400" cy="936625"/>
          </a:xfrm>
        </p:spPr>
        <p:txBody>
          <a:bodyPr/>
          <a:lstStyle/>
          <a:p>
            <a:r>
              <a:rPr lang="en-GB"/>
              <a:t>Also……</a:t>
            </a:r>
          </a:p>
        </p:txBody>
      </p:sp>
      <p:sp>
        <p:nvSpPr>
          <p:cNvPr id="124931" name="Rectangle 3"/>
          <p:cNvSpPr>
            <a:spLocks noGrp="1" noChangeArrowheads="1"/>
          </p:cNvSpPr>
          <p:nvPr>
            <p:ph idx="1"/>
          </p:nvPr>
        </p:nvSpPr>
        <p:spPr/>
        <p:txBody>
          <a:bodyPr/>
          <a:lstStyle/>
          <a:p>
            <a:r>
              <a:rPr lang="en-GB">
                <a:solidFill>
                  <a:srgbClr val="000000"/>
                </a:solidFill>
              </a:rPr>
              <a:t>Present for &gt;6/12</a:t>
            </a:r>
          </a:p>
          <a:p>
            <a:r>
              <a:rPr lang="en-GB">
                <a:solidFill>
                  <a:srgbClr val="000000"/>
                </a:solidFill>
              </a:rPr>
              <a:t>Present from before age of 6-7 years</a:t>
            </a:r>
          </a:p>
          <a:p>
            <a:r>
              <a:rPr lang="en-GB">
                <a:solidFill>
                  <a:srgbClr val="000000"/>
                </a:solidFill>
              </a:rPr>
              <a:t>Pervasive across settings</a:t>
            </a:r>
          </a:p>
          <a:p>
            <a:r>
              <a:rPr lang="en-GB">
                <a:solidFill>
                  <a:srgbClr val="000000"/>
                </a:solidFill>
              </a:rPr>
              <a:t>Causing significant impairment</a:t>
            </a:r>
          </a:p>
          <a:p>
            <a:r>
              <a:rPr lang="en-GB">
                <a:solidFill>
                  <a:srgbClr val="000000"/>
                </a:solidFill>
              </a:rPr>
              <a:t>Not better explained by alternative diagnosis</a:t>
            </a:r>
          </a:p>
        </p:txBody>
      </p:sp>
    </p:spTree>
    <p:extLst>
      <p:ext uri="{BB962C8B-B14F-4D97-AF65-F5344CB8AC3E}">
        <p14:creationId xmlns:p14="http://schemas.microsoft.com/office/powerpoint/2010/main" val="3749325985"/>
      </p:ext>
    </p:extLst>
  </p:cSld>
  <p:clrMapOvr>
    <a:masterClrMapping/>
  </p:clrMapOvr>
  <p:transition xmlns:p14="http://schemas.microsoft.com/office/powerpoint/2010/main" spd="med">
    <p:fade/>
  </p:transition>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lstStyle/>
          <a:p>
            <a:r>
              <a:rPr lang="en-GB" sz="3600"/>
              <a:t>3a. Ongoing Monitoring</a:t>
            </a:r>
            <a:endParaRPr lang="en-US" sz="3600"/>
          </a:p>
        </p:txBody>
      </p:sp>
      <p:sp>
        <p:nvSpPr>
          <p:cNvPr id="185347" name="Rectangle 3"/>
          <p:cNvSpPr>
            <a:spLocks noGrp="1" noChangeArrowheads="1"/>
          </p:cNvSpPr>
          <p:nvPr>
            <p:ph idx="1"/>
          </p:nvPr>
        </p:nvSpPr>
        <p:spPr>
          <a:xfrm>
            <a:off x="457200" y="1412875"/>
            <a:ext cx="8229600" cy="4718050"/>
          </a:xfrm>
        </p:spPr>
        <p:txBody>
          <a:bodyPr/>
          <a:lstStyle/>
          <a:p>
            <a:pPr>
              <a:lnSpc>
                <a:spcPct val="80000"/>
              </a:lnSpc>
            </a:pPr>
            <a:r>
              <a:rPr lang="en-GB" sz="2400"/>
              <a:t>Effects and side-effects of medication should be monitored at each appointment </a:t>
            </a:r>
          </a:p>
          <a:p>
            <a:pPr>
              <a:lnSpc>
                <a:spcPct val="80000"/>
              </a:lnSpc>
            </a:pPr>
            <a:r>
              <a:rPr lang="en-GB" sz="2400"/>
              <a:t>Feedback should be obtained from both parents and teachers </a:t>
            </a:r>
          </a:p>
          <a:p>
            <a:pPr>
              <a:lnSpc>
                <a:spcPct val="80000"/>
              </a:lnSpc>
            </a:pPr>
            <a:r>
              <a:rPr lang="en-GB" sz="2400"/>
              <a:t>Abbreviated Conner’s Rating Scales and  Strengths &amp; Difficulties Questionnaires </a:t>
            </a:r>
          </a:p>
          <a:p>
            <a:pPr>
              <a:lnSpc>
                <a:spcPct val="80000"/>
              </a:lnSpc>
            </a:pPr>
            <a:r>
              <a:rPr lang="en-GB" sz="2400"/>
              <a:t>Height &amp; weight should be monitored at month 3 and 6, then every 6 months and recorded on a centile chart </a:t>
            </a:r>
          </a:p>
          <a:p>
            <a:pPr>
              <a:lnSpc>
                <a:spcPct val="80000"/>
              </a:lnSpc>
            </a:pPr>
            <a:r>
              <a:rPr lang="en-GB" sz="2400"/>
              <a:t>Pulse &amp; blood pressure should be monitored every 3 months and recorded on centile chart</a:t>
            </a:r>
          </a:p>
          <a:p>
            <a:pPr>
              <a:lnSpc>
                <a:spcPct val="80000"/>
              </a:lnSpc>
            </a:pPr>
            <a:r>
              <a:rPr lang="en-GB" sz="2400"/>
              <a:t>Blood testing &amp; ECG only if clinically indicated</a:t>
            </a:r>
          </a:p>
          <a:p>
            <a:pPr>
              <a:lnSpc>
                <a:spcPct val="80000"/>
              </a:lnSpc>
            </a:pPr>
            <a:r>
              <a:rPr lang="en-GB" sz="2400"/>
              <a:t>Annual review to assess ongoing need for meds</a:t>
            </a:r>
          </a:p>
          <a:p>
            <a:pPr>
              <a:lnSpc>
                <a:spcPct val="80000"/>
              </a:lnSpc>
            </a:pPr>
            <a:r>
              <a:rPr lang="en-GB" sz="2400"/>
              <a:t>Consider comorbidities and treat where appropriate</a:t>
            </a:r>
          </a:p>
          <a:p>
            <a:pPr>
              <a:lnSpc>
                <a:spcPct val="80000"/>
              </a:lnSpc>
              <a:buFont typeface="Wingdings" charset="0"/>
              <a:buNone/>
            </a:pPr>
            <a:endParaRPr lang="en-GB" sz="2400"/>
          </a:p>
          <a:p>
            <a:pPr>
              <a:lnSpc>
                <a:spcPct val="80000"/>
              </a:lnSpc>
              <a:buFont typeface="Wingdings" charset="0"/>
              <a:buNone/>
            </a:pPr>
            <a:endParaRPr lang="en-US" sz="2800"/>
          </a:p>
        </p:txBody>
      </p:sp>
    </p:spTree>
    <p:extLst>
      <p:ext uri="{BB962C8B-B14F-4D97-AF65-F5344CB8AC3E}">
        <p14:creationId xmlns:p14="http://schemas.microsoft.com/office/powerpoint/2010/main" val="3105109693"/>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85346"/>
                                        </p:tgtEl>
                                        <p:attrNameLst>
                                          <p:attrName>style.visibility</p:attrName>
                                        </p:attrNameLst>
                                      </p:cBhvr>
                                      <p:to>
                                        <p:strVal val="visible"/>
                                      </p:to>
                                    </p:set>
                                    <p:anim calcmode="lin" valueType="num">
                                      <p:cBhvr>
                                        <p:cTn id="7" dur="1000" fill="hold"/>
                                        <p:tgtEl>
                                          <p:spTgt spid="185346"/>
                                        </p:tgtEl>
                                        <p:attrNameLst>
                                          <p:attrName>ppt_x</p:attrName>
                                        </p:attrNameLst>
                                      </p:cBhvr>
                                      <p:tavLst>
                                        <p:tav tm="0">
                                          <p:val>
                                            <p:strVal val="#ppt_x-.2"/>
                                          </p:val>
                                        </p:tav>
                                        <p:tav tm="100000">
                                          <p:val>
                                            <p:strVal val="#ppt_x"/>
                                          </p:val>
                                        </p:tav>
                                      </p:tavLst>
                                    </p:anim>
                                    <p:anim calcmode="lin" valueType="num">
                                      <p:cBhvr>
                                        <p:cTn id="8" dur="1000" fill="hold"/>
                                        <p:tgtEl>
                                          <p:spTgt spid="18534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8534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85347">
                                            <p:txEl>
                                              <p:pRg st="0" end="0"/>
                                            </p:txEl>
                                          </p:spTgt>
                                        </p:tgtEl>
                                        <p:attrNameLst>
                                          <p:attrName>style.visibility</p:attrName>
                                        </p:attrNameLst>
                                      </p:cBhvr>
                                      <p:to>
                                        <p:strVal val="visible"/>
                                      </p:to>
                                    </p:set>
                                    <p:animEffect transition="in" filter="fade">
                                      <p:cBhvr>
                                        <p:cTn id="14" dur="500"/>
                                        <p:tgtEl>
                                          <p:spTgt spid="185347">
                                            <p:txEl>
                                              <p:pRg st="0" end="0"/>
                                            </p:txEl>
                                          </p:spTgt>
                                        </p:tgtEl>
                                      </p:cBhvr>
                                    </p:animEffect>
                                    <p:anim calcmode="lin" valueType="num">
                                      <p:cBhvr>
                                        <p:cTn id="15" dur="500" fill="hold"/>
                                        <p:tgtEl>
                                          <p:spTgt spid="185347">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85347">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85347">
                                            <p:txEl>
                                              <p:pRg st="1" end="1"/>
                                            </p:txEl>
                                          </p:spTgt>
                                        </p:tgtEl>
                                        <p:attrNameLst>
                                          <p:attrName>style.visibility</p:attrName>
                                        </p:attrNameLst>
                                      </p:cBhvr>
                                      <p:to>
                                        <p:strVal val="visible"/>
                                      </p:to>
                                    </p:set>
                                    <p:animEffect transition="in" filter="fade">
                                      <p:cBhvr>
                                        <p:cTn id="21" dur="500"/>
                                        <p:tgtEl>
                                          <p:spTgt spid="185347">
                                            <p:txEl>
                                              <p:pRg st="1" end="1"/>
                                            </p:txEl>
                                          </p:spTgt>
                                        </p:tgtEl>
                                      </p:cBhvr>
                                    </p:animEffect>
                                    <p:anim calcmode="lin" valueType="num">
                                      <p:cBhvr>
                                        <p:cTn id="22" dur="500" fill="hold"/>
                                        <p:tgtEl>
                                          <p:spTgt spid="185347">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185347">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185347">
                                            <p:txEl>
                                              <p:pRg st="2" end="2"/>
                                            </p:txEl>
                                          </p:spTgt>
                                        </p:tgtEl>
                                        <p:attrNameLst>
                                          <p:attrName>style.visibility</p:attrName>
                                        </p:attrNameLst>
                                      </p:cBhvr>
                                      <p:to>
                                        <p:strVal val="visible"/>
                                      </p:to>
                                    </p:set>
                                    <p:animEffect transition="in" filter="fade">
                                      <p:cBhvr>
                                        <p:cTn id="28" dur="500"/>
                                        <p:tgtEl>
                                          <p:spTgt spid="185347">
                                            <p:txEl>
                                              <p:pRg st="2" end="2"/>
                                            </p:txEl>
                                          </p:spTgt>
                                        </p:tgtEl>
                                      </p:cBhvr>
                                    </p:animEffect>
                                    <p:anim calcmode="lin" valueType="num">
                                      <p:cBhvr>
                                        <p:cTn id="29" dur="500" fill="hold"/>
                                        <p:tgtEl>
                                          <p:spTgt spid="185347">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185347">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185347">
                                            <p:txEl>
                                              <p:pRg st="3" end="3"/>
                                            </p:txEl>
                                          </p:spTgt>
                                        </p:tgtEl>
                                        <p:attrNameLst>
                                          <p:attrName>style.visibility</p:attrName>
                                        </p:attrNameLst>
                                      </p:cBhvr>
                                      <p:to>
                                        <p:strVal val="visible"/>
                                      </p:to>
                                    </p:set>
                                    <p:animEffect transition="in" filter="fade">
                                      <p:cBhvr>
                                        <p:cTn id="35" dur="500"/>
                                        <p:tgtEl>
                                          <p:spTgt spid="185347">
                                            <p:txEl>
                                              <p:pRg st="3" end="3"/>
                                            </p:txEl>
                                          </p:spTgt>
                                        </p:tgtEl>
                                      </p:cBhvr>
                                    </p:animEffect>
                                    <p:anim calcmode="lin" valueType="num">
                                      <p:cBhvr>
                                        <p:cTn id="36" dur="500" fill="hold"/>
                                        <p:tgtEl>
                                          <p:spTgt spid="185347">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185347">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4" presetClass="entr" presetSubtype="0" fill="hold" grpId="0" nodeType="clickEffect">
                                  <p:stCondLst>
                                    <p:cond delay="0"/>
                                  </p:stCondLst>
                                  <p:childTnLst>
                                    <p:set>
                                      <p:cBhvr>
                                        <p:cTn id="41" dur="1" fill="hold">
                                          <p:stCondLst>
                                            <p:cond delay="0"/>
                                          </p:stCondLst>
                                        </p:cTn>
                                        <p:tgtEl>
                                          <p:spTgt spid="185347">
                                            <p:txEl>
                                              <p:pRg st="4" end="4"/>
                                            </p:txEl>
                                          </p:spTgt>
                                        </p:tgtEl>
                                        <p:attrNameLst>
                                          <p:attrName>style.visibility</p:attrName>
                                        </p:attrNameLst>
                                      </p:cBhvr>
                                      <p:to>
                                        <p:strVal val="visible"/>
                                      </p:to>
                                    </p:set>
                                    <p:animEffect transition="in" filter="fade">
                                      <p:cBhvr>
                                        <p:cTn id="42" dur="500"/>
                                        <p:tgtEl>
                                          <p:spTgt spid="185347">
                                            <p:txEl>
                                              <p:pRg st="4" end="4"/>
                                            </p:txEl>
                                          </p:spTgt>
                                        </p:tgtEl>
                                      </p:cBhvr>
                                    </p:animEffect>
                                    <p:anim calcmode="lin" valueType="num">
                                      <p:cBhvr>
                                        <p:cTn id="43" dur="500" fill="hold"/>
                                        <p:tgtEl>
                                          <p:spTgt spid="185347">
                                            <p:txEl>
                                              <p:pRg st="4" end="4"/>
                                            </p:txEl>
                                          </p:spTgt>
                                        </p:tgtEl>
                                        <p:attrNameLst>
                                          <p:attrName>ppt_x</p:attrName>
                                        </p:attrNameLst>
                                      </p:cBhvr>
                                      <p:tavLst>
                                        <p:tav tm="0">
                                          <p:val>
                                            <p:strVal val="#ppt_x"/>
                                          </p:val>
                                        </p:tav>
                                        <p:tav tm="100000">
                                          <p:val>
                                            <p:strVal val="#ppt_x"/>
                                          </p:val>
                                        </p:tav>
                                      </p:tavLst>
                                    </p:anim>
                                    <p:anim calcmode="lin" valueType="num">
                                      <p:cBhvr>
                                        <p:cTn id="44" dur="500" fill="hold"/>
                                        <p:tgtEl>
                                          <p:spTgt spid="185347">
                                            <p:txEl>
                                              <p:pRg st="4" end="4"/>
                                            </p:txEl>
                                          </p:spTgt>
                                        </p:tgtEl>
                                        <p:attrNameLst>
                                          <p:attrName>ppt_y</p:attrName>
                                        </p:attrNameLst>
                                      </p:cBhvr>
                                      <p:tavLst>
                                        <p:tav tm="0">
                                          <p:val>
                                            <p:strVal val="#ppt_y+.05"/>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4" presetClass="entr" presetSubtype="0" fill="hold" grpId="0" nodeType="clickEffect">
                                  <p:stCondLst>
                                    <p:cond delay="0"/>
                                  </p:stCondLst>
                                  <p:childTnLst>
                                    <p:set>
                                      <p:cBhvr>
                                        <p:cTn id="48" dur="1" fill="hold">
                                          <p:stCondLst>
                                            <p:cond delay="0"/>
                                          </p:stCondLst>
                                        </p:cTn>
                                        <p:tgtEl>
                                          <p:spTgt spid="185347">
                                            <p:txEl>
                                              <p:pRg st="5" end="5"/>
                                            </p:txEl>
                                          </p:spTgt>
                                        </p:tgtEl>
                                        <p:attrNameLst>
                                          <p:attrName>style.visibility</p:attrName>
                                        </p:attrNameLst>
                                      </p:cBhvr>
                                      <p:to>
                                        <p:strVal val="visible"/>
                                      </p:to>
                                    </p:set>
                                    <p:animEffect transition="in" filter="fade">
                                      <p:cBhvr>
                                        <p:cTn id="49" dur="500"/>
                                        <p:tgtEl>
                                          <p:spTgt spid="185347">
                                            <p:txEl>
                                              <p:pRg st="5" end="5"/>
                                            </p:txEl>
                                          </p:spTgt>
                                        </p:tgtEl>
                                      </p:cBhvr>
                                    </p:animEffect>
                                    <p:anim calcmode="lin" valueType="num">
                                      <p:cBhvr>
                                        <p:cTn id="50" dur="500" fill="hold"/>
                                        <p:tgtEl>
                                          <p:spTgt spid="185347">
                                            <p:txEl>
                                              <p:pRg st="5" end="5"/>
                                            </p:txEl>
                                          </p:spTgt>
                                        </p:tgtEl>
                                        <p:attrNameLst>
                                          <p:attrName>ppt_x</p:attrName>
                                        </p:attrNameLst>
                                      </p:cBhvr>
                                      <p:tavLst>
                                        <p:tav tm="0">
                                          <p:val>
                                            <p:strVal val="#ppt_x"/>
                                          </p:val>
                                        </p:tav>
                                        <p:tav tm="100000">
                                          <p:val>
                                            <p:strVal val="#ppt_x"/>
                                          </p:val>
                                        </p:tav>
                                      </p:tavLst>
                                    </p:anim>
                                    <p:anim calcmode="lin" valueType="num">
                                      <p:cBhvr>
                                        <p:cTn id="51" dur="500" fill="hold"/>
                                        <p:tgtEl>
                                          <p:spTgt spid="185347">
                                            <p:txEl>
                                              <p:pRg st="5" end="5"/>
                                            </p:txEl>
                                          </p:spTgt>
                                        </p:tgtEl>
                                        <p:attrNameLst>
                                          <p:attrName>ppt_y</p:attrName>
                                        </p:attrNameLst>
                                      </p:cBhvr>
                                      <p:tavLst>
                                        <p:tav tm="0">
                                          <p:val>
                                            <p:strVal val="#ppt_y+.05"/>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4" presetClass="entr" presetSubtype="0" fill="hold" grpId="0" nodeType="clickEffect">
                                  <p:stCondLst>
                                    <p:cond delay="0"/>
                                  </p:stCondLst>
                                  <p:childTnLst>
                                    <p:set>
                                      <p:cBhvr>
                                        <p:cTn id="55" dur="1" fill="hold">
                                          <p:stCondLst>
                                            <p:cond delay="0"/>
                                          </p:stCondLst>
                                        </p:cTn>
                                        <p:tgtEl>
                                          <p:spTgt spid="185347">
                                            <p:txEl>
                                              <p:pRg st="6" end="6"/>
                                            </p:txEl>
                                          </p:spTgt>
                                        </p:tgtEl>
                                        <p:attrNameLst>
                                          <p:attrName>style.visibility</p:attrName>
                                        </p:attrNameLst>
                                      </p:cBhvr>
                                      <p:to>
                                        <p:strVal val="visible"/>
                                      </p:to>
                                    </p:set>
                                    <p:animEffect transition="in" filter="fade">
                                      <p:cBhvr>
                                        <p:cTn id="56" dur="500"/>
                                        <p:tgtEl>
                                          <p:spTgt spid="185347">
                                            <p:txEl>
                                              <p:pRg st="6" end="6"/>
                                            </p:txEl>
                                          </p:spTgt>
                                        </p:tgtEl>
                                      </p:cBhvr>
                                    </p:animEffect>
                                    <p:anim calcmode="lin" valueType="num">
                                      <p:cBhvr>
                                        <p:cTn id="57" dur="500" fill="hold"/>
                                        <p:tgtEl>
                                          <p:spTgt spid="185347">
                                            <p:txEl>
                                              <p:pRg st="6" end="6"/>
                                            </p:txEl>
                                          </p:spTgt>
                                        </p:tgtEl>
                                        <p:attrNameLst>
                                          <p:attrName>ppt_x</p:attrName>
                                        </p:attrNameLst>
                                      </p:cBhvr>
                                      <p:tavLst>
                                        <p:tav tm="0">
                                          <p:val>
                                            <p:strVal val="#ppt_x"/>
                                          </p:val>
                                        </p:tav>
                                        <p:tav tm="100000">
                                          <p:val>
                                            <p:strVal val="#ppt_x"/>
                                          </p:val>
                                        </p:tav>
                                      </p:tavLst>
                                    </p:anim>
                                    <p:anim calcmode="lin" valueType="num">
                                      <p:cBhvr>
                                        <p:cTn id="58" dur="500" fill="hold"/>
                                        <p:tgtEl>
                                          <p:spTgt spid="185347">
                                            <p:txEl>
                                              <p:pRg st="6" end="6"/>
                                            </p:txEl>
                                          </p:spTgt>
                                        </p:tgtEl>
                                        <p:attrNameLst>
                                          <p:attrName>ppt_y</p:attrName>
                                        </p:attrNameLst>
                                      </p:cBhvr>
                                      <p:tavLst>
                                        <p:tav tm="0">
                                          <p:val>
                                            <p:strVal val="#ppt_y+.05"/>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4" presetClass="entr" presetSubtype="0" fill="hold" grpId="0" nodeType="clickEffect">
                                  <p:stCondLst>
                                    <p:cond delay="0"/>
                                  </p:stCondLst>
                                  <p:childTnLst>
                                    <p:set>
                                      <p:cBhvr>
                                        <p:cTn id="62" dur="1" fill="hold">
                                          <p:stCondLst>
                                            <p:cond delay="0"/>
                                          </p:stCondLst>
                                        </p:cTn>
                                        <p:tgtEl>
                                          <p:spTgt spid="185347">
                                            <p:txEl>
                                              <p:pRg st="7" end="7"/>
                                            </p:txEl>
                                          </p:spTgt>
                                        </p:tgtEl>
                                        <p:attrNameLst>
                                          <p:attrName>style.visibility</p:attrName>
                                        </p:attrNameLst>
                                      </p:cBhvr>
                                      <p:to>
                                        <p:strVal val="visible"/>
                                      </p:to>
                                    </p:set>
                                    <p:animEffect transition="in" filter="fade">
                                      <p:cBhvr>
                                        <p:cTn id="63" dur="500"/>
                                        <p:tgtEl>
                                          <p:spTgt spid="185347">
                                            <p:txEl>
                                              <p:pRg st="7" end="7"/>
                                            </p:txEl>
                                          </p:spTgt>
                                        </p:tgtEl>
                                      </p:cBhvr>
                                    </p:animEffect>
                                    <p:anim calcmode="lin" valueType="num">
                                      <p:cBhvr>
                                        <p:cTn id="64" dur="500" fill="hold"/>
                                        <p:tgtEl>
                                          <p:spTgt spid="185347">
                                            <p:txEl>
                                              <p:pRg st="7" end="7"/>
                                            </p:txEl>
                                          </p:spTgt>
                                        </p:tgtEl>
                                        <p:attrNameLst>
                                          <p:attrName>ppt_x</p:attrName>
                                        </p:attrNameLst>
                                      </p:cBhvr>
                                      <p:tavLst>
                                        <p:tav tm="0">
                                          <p:val>
                                            <p:strVal val="#ppt_x"/>
                                          </p:val>
                                        </p:tav>
                                        <p:tav tm="100000">
                                          <p:val>
                                            <p:strVal val="#ppt_x"/>
                                          </p:val>
                                        </p:tav>
                                      </p:tavLst>
                                    </p:anim>
                                    <p:anim calcmode="lin" valueType="num">
                                      <p:cBhvr>
                                        <p:cTn id="65" dur="500" fill="hold"/>
                                        <p:tgtEl>
                                          <p:spTgt spid="185347">
                                            <p:txEl>
                                              <p:pRg st="7" end="7"/>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6" grpId="0"/>
      <p:bldP spid="185347"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p:txBody>
          <a:bodyPr/>
          <a:lstStyle/>
          <a:p>
            <a:r>
              <a:rPr lang="en-GB" sz="3600"/>
              <a:t>3b. Monitoring - Side Effects</a:t>
            </a:r>
          </a:p>
        </p:txBody>
      </p:sp>
      <p:sp>
        <p:nvSpPr>
          <p:cNvPr id="222211" name="Rectangle 3"/>
          <p:cNvSpPr>
            <a:spLocks noGrp="1" noChangeArrowheads="1"/>
          </p:cNvSpPr>
          <p:nvPr>
            <p:ph idx="1"/>
          </p:nvPr>
        </p:nvSpPr>
        <p:spPr/>
        <p:txBody>
          <a:bodyPr/>
          <a:lstStyle/>
          <a:p>
            <a:pPr>
              <a:lnSpc>
                <a:spcPct val="80000"/>
              </a:lnSpc>
            </a:pPr>
            <a:r>
              <a:rPr lang="en-GB" sz="2800"/>
              <a:t>Headache / stomach ache / nausea</a:t>
            </a:r>
          </a:p>
          <a:p>
            <a:pPr>
              <a:lnSpc>
                <a:spcPct val="80000"/>
              </a:lnSpc>
            </a:pPr>
            <a:r>
              <a:rPr lang="en-GB" sz="2800"/>
              <a:t>Appetite suppression</a:t>
            </a:r>
          </a:p>
          <a:p>
            <a:pPr>
              <a:lnSpc>
                <a:spcPct val="80000"/>
              </a:lnSpc>
            </a:pPr>
            <a:r>
              <a:rPr lang="en-GB" sz="2800"/>
              <a:t>Increased emotionality</a:t>
            </a:r>
          </a:p>
          <a:p>
            <a:pPr>
              <a:lnSpc>
                <a:spcPct val="80000"/>
              </a:lnSpc>
            </a:pPr>
            <a:r>
              <a:rPr lang="en-GB" sz="2800"/>
              <a:t>Tachycardia &amp; Hypertension</a:t>
            </a:r>
          </a:p>
          <a:p>
            <a:pPr>
              <a:lnSpc>
                <a:spcPct val="80000"/>
              </a:lnSpc>
            </a:pPr>
            <a:r>
              <a:rPr lang="en-GB" sz="2800"/>
              <a:t>Delayed sleep onset</a:t>
            </a:r>
          </a:p>
          <a:p>
            <a:pPr>
              <a:lnSpc>
                <a:spcPct val="80000"/>
              </a:lnSpc>
            </a:pPr>
            <a:r>
              <a:rPr lang="en-GB" sz="2800"/>
              <a:t>Tics</a:t>
            </a:r>
          </a:p>
          <a:p>
            <a:pPr>
              <a:lnSpc>
                <a:spcPct val="80000"/>
              </a:lnSpc>
            </a:pPr>
            <a:r>
              <a:rPr lang="en-GB" sz="2800"/>
              <a:t>Psychosis</a:t>
            </a:r>
          </a:p>
          <a:p>
            <a:pPr>
              <a:lnSpc>
                <a:spcPct val="80000"/>
              </a:lnSpc>
            </a:pPr>
            <a:r>
              <a:rPr lang="en-GB" sz="2800"/>
              <a:t>Suicidal thoughts / Self-harm and liver damage (Atomoxetine)</a:t>
            </a:r>
          </a:p>
          <a:p>
            <a:pPr>
              <a:lnSpc>
                <a:spcPct val="80000"/>
              </a:lnSpc>
            </a:pPr>
            <a:r>
              <a:rPr lang="en-GB" sz="2800"/>
              <a:t>Drug misuse and diversion</a:t>
            </a:r>
          </a:p>
        </p:txBody>
      </p:sp>
    </p:spTree>
    <p:extLst>
      <p:ext uri="{BB962C8B-B14F-4D97-AF65-F5344CB8AC3E}">
        <p14:creationId xmlns:p14="http://schemas.microsoft.com/office/powerpoint/2010/main" val="3285623184"/>
      </p:ext>
    </p:extLst>
  </p:cSld>
  <p:clrMapOvr>
    <a:masterClrMapping/>
  </p:clrMapOvr>
  <p:transition xmlns:p14="http://schemas.microsoft.com/office/powerpoint/2010/main" spd="med">
    <p:fade/>
  </p:transition>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p:txBody>
          <a:bodyPr/>
          <a:lstStyle/>
          <a:p>
            <a:r>
              <a:rPr lang="en-GB" sz="3600"/>
              <a:t>5. Termination of treatment</a:t>
            </a:r>
            <a:endParaRPr lang="en-US" sz="3600"/>
          </a:p>
        </p:txBody>
      </p:sp>
      <p:sp>
        <p:nvSpPr>
          <p:cNvPr id="189443" name="Rectangle 3"/>
          <p:cNvSpPr>
            <a:spLocks noGrp="1" noChangeArrowheads="1"/>
          </p:cNvSpPr>
          <p:nvPr>
            <p:ph idx="1"/>
          </p:nvPr>
        </p:nvSpPr>
        <p:spPr/>
        <p:txBody>
          <a:bodyPr/>
          <a:lstStyle/>
          <a:p>
            <a:endParaRPr lang="en-GB" sz="2800"/>
          </a:p>
          <a:p>
            <a:r>
              <a:rPr lang="en-GB" sz="2800"/>
              <a:t>In the UK it is common to tail off medication as the young person completes their schooling.  Should be gradual to avoid rebound effects</a:t>
            </a:r>
          </a:p>
          <a:p>
            <a:r>
              <a:rPr lang="en-GB" sz="2800"/>
              <a:t>In some cases, patients may require continuing medication into adulthood</a:t>
            </a:r>
          </a:p>
          <a:p>
            <a:r>
              <a:rPr lang="en-GB" sz="2800"/>
              <a:t>Transition policy with adult services</a:t>
            </a:r>
            <a:endParaRPr lang="en-US" sz="2800"/>
          </a:p>
        </p:txBody>
      </p:sp>
    </p:spTree>
    <p:extLst>
      <p:ext uri="{BB962C8B-B14F-4D97-AF65-F5344CB8AC3E}">
        <p14:creationId xmlns:p14="http://schemas.microsoft.com/office/powerpoint/2010/main" val="1290780206"/>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89442"/>
                                        </p:tgtEl>
                                        <p:attrNameLst>
                                          <p:attrName>style.visibility</p:attrName>
                                        </p:attrNameLst>
                                      </p:cBhvr>
                                      <p:to>
                                        <p:strVal val="visible"/>
                                      </p:to>
                                    </p:set>
                                    <p:anim calcmode="lin" valueType="num">
                                      <p:cBhvr>
                                        <p:cTn id="7" dur="1000" fill="hold"/>
                                        <p:tgtEl>
                                          <p:spTgt spid="189442"/>
                                        </p:tgtEl>
                                        <p:attrNameLst>
                                          <p:attrName>ppt_x</p:attrName>
                                        </p:attrNameLst>
                                      </p:cBhvr>
                                      <p:tavLst>
                                        <p:tav tm="0">
                                          <p:val>
                                            <p:strVal val="#ppt_x-.2"/>
                                          </p:val>
                                        </p:tav>
                                        <p:tav tm="100000">
                                          <p:val>
                                            <p:strVal val="#ppt_x"/>
                                          </p:val>
                                        </p:tav>
                                      </p:tavLst>
                                    </p:anim>
                                    <p:anim calcmode="lin" valueType="num">
                                      <p:cBhvr>
                                        <p:cTn id="8" dur="1000" fill="hold"/>
                                        <p:tgtEl>
                                          <p:spTgt spid="18944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8944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89443">
                                            <p:txEl>
                                              <p:pRg st="1" end="1"/>
                                            </p:txEl>
                                          </p:spTgt>
                                        </p:tgtEl>
                                        <p:attrNameLst>
                                          <p:attrName>style.visibility</p:attrName>
                                        </p:attrNameLst>
                                      </p:cBhvr>
                                      <p:to>
                                        <p:strVal val="visible"/>
                                      </p:to>
                                    </p:set>
                                    <p:animEffect transition="in" filter="fade">
                                      <p:cBhvr>
                                        <p:cTn id="14" dur="500"/>
                                        <p:tgtEl>
                                          <p:spTgt spid="189443">
                                            <p:txEl>
                                              <p:pRg st="1" end="1"/>
                                            </p:txEl>
                                          </p:spTgt>
                                        </p:tgtEl>
                                      </p:cBhvr>
                                    </p:animEffect>
                                    <p:anim calcmode="lin" valueType="num">
                                      <p:cBhvr>
                                        <p:cTn id="15" dur="500" fill="hold"/>
                                        <p:tgtEl>
                                          <p:spTgt spid="189443">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189443">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89443">
                                            <p:txEl>
                                              <p:pRg st="2" end="2"/>
                                            </p:txEl>
                                          </p:spTgt>
                                        </p:tgtEl>
                                        <p:attrNameLst>
                                          <p:attrName>style.visibility</p:attrName>
                                        </p:attrNameLst>
                                      </p:cBhvr>
                                      <p:to>
                                        <p:strVal val="visible"/>
                                      </p:to>
                                    </p:set>
                                    <p:animEffect transition="in" filter="fade">
                                      <p:cBhvr>
                                        <p:cTn id="21" dur="500"/>
                                        <p:tgtEl>
                                          <p:spTgt spid="189443">
                                            <p:txEl>
                                              <p:pRg st="2" end="2"/>
                                            </p:txEl>
                                          </p:spTgt>
                                        </p:tgtEl>
                                      </p:cBhvr>
                                    </p:animEffect>
                                    <p:anim calcmode="lin" valueType="num">
                                      <p:cBhvr>
                                        <p:cTn id="22" dur="500" fill="hold"/>
                                        <p:tgtEl>
                                          <p:spTgt spid="189443">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189443">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189443">
                                            <p:txEl>
                                              <p:pRg st="3" end="3"/>
                                            </p:txEl>
                                          </p:spTgt>
                                        </p:tgtEl>
                                        <p:attrNameLst>
                                          <p:attrName>style.visibility</p:attrName>
                                        </p:attrNameLst>
                                      </p:cBhvr>
                                      <p:to>
                                        <p:strVal val="visible"/>
                                      </p:to>
                                    </p:set>
                                    <p:animEffect transition="in" filter="fade">
                                      <p:cBhvr>
                                        <p:cTn id="28" dur="500"/>
                                        <p:tgtEl>
                                          <p:spTgt spid="189443">
                                            <p:txEl>
                                              <p:pRg st="3" end="3"/>
                                            </p:txEl>
                                          </p:spTgt>
                                        </p:tgtEl>
                                      </p:cBhvr>
                                    </p:animEffect>
                                    <p:anim calcmode="lin" valueType="num">
                                      <p:cBhvr>
                                        <p:cTn id="29" dur="500" fill="hold"/>
                                        <p:tgtEl>
                                          <p:spTgt spid="189443">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189443">
                                            <p:txEl>
                                              <p:pRg st="3" end="3"/>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2" grpId="0"/>
      <p:bldP spid="18944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p:txBody>
          <a:bodyPr/>
          <a:lstStyle/>
          <a:p>
            <a:r>
              <a:rPr lang="en-GB" sz="3600"/>
              <a:t>Psychosocial Interventions</a:t>
            </a:r>
          </a:p>
        </p:txBody>
      </p:sp>
      <p:sp>
        <p:nvSpPr>
          <p:cNvPr id="226307" name="Rectangle 3"/>
          <p:cNvSpPr>
            <a:spLocks noGrp="1" noChangeArrowheads="1"/>
          </p:cNvSpPr>
          <p:nvPr>
            <p:ph idx="1"/>
          </p:nvPr>
        </p:nvSpPr>
        <p:spPr/>
        <p:txBody>
          <a:bodyPr/>
          <a:lstStyle/>
          <a:p>
            <a:r>
              <a:rPr lang="en-GB" sz="2800"/>
              <a:t>Brief parent-training / education</a:t>
            </a:r>
          </a:p>
          <a:p>
            <a:r>
              <a:rPr lang="en-GB" sz="2800"/>
              <a:t>ADHD Parenting Group</a:t>
            </a:r>
          </a:p>
          <a:p>
            <a:r>
              <a:rPr lang="en-GB" sz="2800"/>
              <a:t>Community Parent Support Group</a:t>
            </a:r>
          </a:p>
          <a:p>
            <a:r>
              <a:rPr lang="en-GB" sz="2800"/>
              <a:t>EP advice to schools</a:t>
            </a:r>
          </a:p>
          <a:p>
            <a:r>
              <a:rPr lang="en-GB" sz="2800"/>
              <a:t>Systemic therapy</a:t>
            </a:r>
          </a:p>
          <a:p>
            <a:r>
              <a:rPr lang="en-GB" sz="2800"/>
              <a:t>Other CAMHS therapeutic interventions</a:t>
            </a:r>
          </a:p>
          <a:p>
            <a:pPr>
              <a:buFont typeface="Wingdings" charset="0"/>
              <a:buNone/>
            </a:pPr>
            <a:endParaRPr lang="en-GB"/>
          </a:p>
        </p:txBody>
      </p:sp>
    </p:spTree>
    <p:extLst>
      <p:ext uri="{BB962C8B-B14F-4D97-AF65-F5344CB8AC3E}">
        <p14:creationId xmlns:p14="http://schemas.microsoft.com/office/powerpoint/2010/main" val="3933006449"/>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24495"/>
            <a:ext cx="8534400" cy="758952"/>
          </a:xfrm>
        </p:spPr>
        <p:txBody>
          <a:bodyPr>
            <a:normAutofit fontScale="90000"/>
          </a:bodyPr>
          <a:lstStyle/>
          <a:p>
            <a:r>
              <a:rPr lang="en-GB" sz="5400" dirty="0">
                <a:latin typeface="Arial" charset="0"/>
              </a:rPr>
              <a:t>Non-stimulants</a:t>
            </a:r>
            <a:br>
              <a:rPr lang="en-GB" sz="5400" dirty="0">
                <a:latin typeface="Arial" charset="0"/>
              </a:rPr>
            </a:br>
            <a:r>
              <a:rPr lang="en-GB" sz="1300" dirty="0">
                <a:latin typeface="Arial" charset="0"/>
              </a:rPr>
              <a:t>Benefit is not as pronounced and takes longer to </a:t>
            </a:r>
            <a:r>
              <a:rPr lang="en-GB" sz="1300" dirty="0" smtClean="0">
                <a:latin typeface="Arial" charset="0"/>
              </a:rPr>
              <a:t>manifest; No </a:t>
            </a:r>
            <a:r>
              <a:rPr lang="en-GB" sz="1300" dirty="0">
                <a:latin typeface="Arial" charset="0"/>
              </a:rPr>
              <a:t>addiction/diversion risk</a:t>
            </a:r>
            <a:br>
              <a:rPr lang="en-GB" sz="1300" dirty="0">
                <a:latin typeface="Arial" charset="0"/>
              </a:rPr>
            </a:br>
            <a:r>
              <a:rPr lang="en-GB" sz="1300" dirty="0">
                <a:latin typeface="Arial" charset="0"/>
              </a:rPr>
              <a:t>Role in specific comorbidities</a:t>
            </a:r>
            <a:endParaRPr lang="en-GB" sz="1300" dirty="0"/>
          </a:p>
        </p:txBody>
      </p:sp>
      <p:sp>
        <p:nvSpPr>
          <p:cNvPr id="4" name="Content Placeholder 3"/>
          <p:cNvSpPr>
            <a:spLocks noGrp="1"/>
          </p:cNvSpPr>
          <p:nvPr>
            <p:ph idx="1"/>
          </p:nvPr>
        </p:nvSpPr>
        <p:spPr/>
        <p:txBody>
          <a:bodyPr/>
          <a:lstStyle/>
          <a:p>
            <a:r>
              <a:rPr lang="en-GB" sz="2400" b="1" dirty="0" err="1">
                <a:latin typeface="Arial" charset="0"/>
              </a:rPr>
              <a:t>Atomoxetine</a:t>
            </a:r>
            <a:r>
              <a:rPr lang="en-GB" sz="2400" b="1" dirty="0">
                <a:latin typeface="Arial" charset="0"/>
              </a:rPr>
              <a:t> (NRI - only Rx licensed in adult ADHD</a:t>
            </a:r>
            <a:r>
              <a:rPr lang="en-GB" sz="2400" dirty="0">
                <a:latin typeface="Arial" charset="0"/>
              </a:rPr>
              <a:t>)</a:t>
            </a:r>
          </a:p>
          <a:p>
            <a:r>
              <a:rPr lang="en-GB" sz="2400" dirty="0" err="1">
                <a:latin typeface="Arial" charset="0"/>
              </a:rPr>
              <a:t>Reboxetine</a:t>
            </a:r>
            <a:r>
              <a:rPr lang="en-GB" sz="2400" dirty="0">
                <a:latin typeface="Arial" charset="0"/>
              </a:rPr>
              <a:t> (NRI)</a:t>
            </a:r>
          </a:p>
          <a:p>
            <a:r>
              <a:rPr lang="en-GB" sz="2400" dirty="0">
                <a:latin typeface="Arial" charset="0"/>
              </a:rPr>
              <a:t>Bupropion (NDRI)</a:t>
            </a:r>
          </a:p>
          <a:p>
            <a:r>
              <a:rPr lang="en-GB" sz="2400" dirty="0">
                <a:latin typeface="Arial" charset="0"/>
              </a:rPr>
              <a:t>Duloxetine (SNRI)</a:t>
            </a:r>
          </a:p>
          <a:p>
            <a:r>
              <a:rPr lang="en-GB" sz="2400" dirty="0">
                <a:latin typeface="Arial" charset="0"/>
              </a:rPr>
              <a:t>Venlafaxine (SNRI)</a:t>
            </a:r>
          </a:p>
          <a:p>
            <a:r>
              <a:rPr lang="en-GB" sz="2400" dirty="0" err="1">
                <a:latin typeface="Arial" charset="0"/>
              </a:rPr>
              <a:t>Nortriptiline</a:t>
            </a:r>
            <a:r>
              <a:rPr lang="en-GB" sz="2400" dirty="0">
                <a:latin typeface="Arial" charset="0"/>
              </a:rPr>
              <a:t> (TCA)</a:t>
            </a:r>
          </a:p>
          <a:p>
            <a:endParaRPr lang="en-GB" dirty="0"/>
          </a:p>
        </p:txBody>
      </p:sp>
    </p:spTree>
    <p:extLst>
      <p:ext uri="{BB962C8B-B14F-4D97-AF65-F5344CB8AC3E}">
        <p14:creationId xmlns:p14="http://schemas.microsoft.com/office/powerpoint/2010/main" val="1904612837"/>
      </p:ext>
    </p:extLst>
  </p:cSld>
  <p:clrMapOvr>
    <a:masterClrMapping/>
  </p:clrMapOvr>
  <p:transition xmlns:p14="http://schemas.microsoft.com/office/powerpoint/2010/main" spd="med">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Arial" charset="0"/>
              </a:rPr>
              <a:t>Monitoring and follow up</a:t>
            </a:r>
            <a:endParaRPr lang="en-GB" dirty="0"/>
          </a:p>
        </p:txBody>
      </p:sp>
      <p:sp>
        <p:nvSpPr>
          <p:cNvPr id="4" name="Content Placeholder 3"/>
          <p:cNvSpPr>
            <a:spLocks noGrp="1"/>
          </p:cNvSpPr>
          <p:nvPr>
            <p:ph idx="1"/>
          </p:nvPr>
        </p:nvSpPr>
        <p:spPr/>
        <p:txBody>
          <a:bodyPr/>
          <a:lstStyle/>
          <a:p>
            <a:pPr>
              <a:lnSpc>
                <a:spcPct val="90000"/>
              </a:lnSpc>
            </a:pPr>
            <a:r>
              <a:rPr lang="en-GB" dirty="0">
                <a:latin typeface="Arial" charset="0"/>
              </a:rPr>
              <a:t>BP</a:t>
            </a:r>
          </a:p>
          <a:p>
            <a:pPr>
              <a:lnSpc>
                <a:spcPct val="90000"/>
              </a:lnSpc>
            </a:pPr>
            <a:r>
              <a:rPr lang="en-GB" dirty="0">
                <a:latin typeface="Arial" charset="0"/>
              </a:rPr>
              <a:t>Pulse</a:t>
            </a:r>
          </a:p>
          <a:p>
            <a:pPr>
              <a:lnSpc>
                <a:spcPct val="90000"/>
              </a:lnSpc>
            </a:pPr>
            <a:r>
              <a:rPr lang="en-GB" dirty="0">
                <a:latin typeface="Arial" charset="0"/>
              </a:rPr>
              <a:t>Weight</a:t>
            </a:r>
          </a:p>
          <a:p>
            <a:pPr>
              <a:lnSpc>
                <a:spcPct val="90000"/>
              </a:lnSpc>
            </a:pPr>
            <a:r>
              <a:rPr lang="en-GB" dirty="0">
                <a:latin typeface="Arial" charset="0"/>
              </a:rPr>
              <a:t>Initial ECG</a:t>
            </a:r>
          </a:p>
          <a:p>
            <a:pPr>
              <a:lnSpc>
                <a:spcPct val="90000"/>
              </a:lnSpc>
            </a:pPr>
            <a:r>
              <a:rPr lang="en-GB" dirty="0">
                <a:latin typeface="Arial" charset="0"/>
              </a:rPr>
              <a:t>Monitor for anxiety, elated mood, psychosis</a:t>
            </a:r>
          </a:p>
          <a:p>
            <a:pPr>
              <a:lnSpc>
                <a:spcPct val="90000"/>
              </a:lnSpc>
            </a:pPr>
            <a:r>
              <a:rPr lang="en-GB" dirty="0">
                <a:latin typeface="Arial" charset="0"/>
              </a:rPr>
              <a:t>Need to avoid caffeine</a:t>
            </a:r>
          </a:p>
          <a:p>
            <a:pPr>
              <a:lnSpc>
                <a:spcPct val="90000"/>
              </a:lnSpc>
            </a:pPr>
            <a:r>
              <a:rPr lang="en-GB" dirty="0">
                <a:latin typeface="Arial" charset="0"/>
              </a:rPr>
              <a:t>CBT</a:t>
            </a:r>
          </a:p>
        </p:txBody>
      </p:sp>
    </p:spTree>
    <p:extLst>
      <p:ext uri="{BB962C8B-B14F-4D97-AF65-F5344CB8AC3E}">
        <p14:creationId xmlns:p14="http://schemas.microsoft.com/office/powerpoint/2010/main" val="3758358221"/>
      </p:ext>
    </p:extLst>
  </p:cSld>
  <p:clrMapOvr>
    <a:masterClrMapping/>
  </p:clrMapOvr>
  <p:transition xmlns:p14="http://schemas.microsoft.com/office/powerpoint/2010/main" spd="med">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r>
              <a:rPr lang="en-GB" smtClean="0"/>
              <a:t>Adult ADHD</a:t>
            </a:r>
          </a:p>
        </p:txBody>
      </p:sp>
      <p:sp>
        <p:nvSpPr>
          <p:cNvPr id="3" name="Content Placeholder 2"/>
          <p:cNvSpPr>
            <a:spLocks noGrp="1"/>
          </p:cNvSpPr>
          <p:nvPr>
            <p:ph idx="1"/>
          </p:nvPr>
        </p:nvSpPr>
        <p:spPr/>
        <p:txBody>
          <a:bodyPr rtlCol="0">
            <a:normAutofit fontScale="92500"/>
          </a:bodyPr>
          <a:lstStyle/>
          <a:p>
            <a:pPr fontAlgn="auto">
              <a:spcAft>
                <a:spcPts val="0"/>
              </a:spcAft>
              <a:buFont typeface="Arial" pitchFamily="34" charset="0"/>
              <a:buChar char="•"/>
              <a:defRPr/>
            </a:pPr>
            <a:r>
              <a:rPr lang="en-GB" dirty="0" smtClean="0"/>
              <a:t>Just a childhood disorder?</a:t>
            </a:r>
          </a:p>
          <a:p>
            <a:pPr fontAlgn="auto">
              <a:spcAft>
                <a:spcPts val="0"/>
              </a:spcAft>
              <a:buFont typeface="Arial" pitchFamily="34" charset="0"/>
              <a:buChar char="•"/>
              <a:defRPr/>
            </a:pPr>
            <a:r>
              <a:rPr lang="en-GB" b="1" dirty="0" smtClean="0"/>
              <a:t>Inattention</a:t>
            </a:r>
            <a:r>
              <a:rPr lang="en-GB" dirty="0" smtClean="0"/>
              <a:t> persists in 50-60%</a:t>
            </a:r>
          </a:p>
          <a:p>
            <a:pPr lvl="1" fontAlgn="auto">
              <a:spcAft>
                <a:spcPts val="0"/>
              </a:spcAft>
              <a:buFont typeface="Arial" pitchFamily="34" charset="0"/>
              <a:buChar char="–"/>
              <a:defRPr/>
            </a:pPr>
            <a:r>
              <a:rPr lang="en-GB" dirty="0" smtClean="0"/>
              <a:t>If 5-10% in children, then 3-6% in adults</a:t>
            </a:r>
          </a:p>
          <a:p>
            <a:pPr fontAlgn="auto">
              <a:spcAft>
                <a:spcPts val="0"/>
              </a:spcAft>
              <a:buFont typeface="Arial" pitchFamily="34" charset="0"/>
              <a:buChar char="•"/>
              <a:defRPr/>
            </a:pPr>
            <a:r>
              <a:rPr lang="en-GB" b="1" dirty="0" smtClean="0"/>
              <a:t>Impact</a:t>
            </a:r>
            <a:r>
              <a:rPr lang="en-GB" dirty="0" smtClean="0"/>
              <a:t> in adults</a:t>
            </a:r>
          </a:p>
          <a:p>
            <a:pPr lvl="1" fontAlgn="auto">
              <a:spcAft>
                <a:spcPts val="0"/>
              </a:spcAft>
              <a:buFont typeface="Arial" pitchFamily="34" charset="0"/>
              <a:buChar char="–"/>
              <a:defRPr/>
            </a:pPr>
            <a:r>
              <a:rPr lang="en-GB" dirty="0" smtClean="0"/>
              <a:t>Socioeconomic</a:t>
            </a:r>
          </a:p>
          <a:p>
            <a:pPr lvl="2" fontAlgn="auto">
              <a:spcAft>
                <a:spcPts val="0"/>
              </a:spcAft>
              <a:buFont typeface="Arial" pitchFamily="34" charset="0"/>
              <a:buChar char="•"/>
              <a:defRPr/>
            </a:pPr>
            <a:r>
              <a:rPr lang="en-GB" dirty="0" smtClean="0"/>
              <a:t>Academic, employment, relationships, driving</a:t>
            </a:r>
          </a:p>
          <a:p>
            <a:pPr lvl="1" fontAlgn="auto">
              <a:spcAft>
                <a:spcPts val="0"/>
              </a:spcAft>
              <a:buFont typeface="Arial" pitchFamily="34" charset="0"/>
              <a:buChar char="–"/>
              <a:defRPr/>
            </a:pPr>
            <a:r>
              <a:rPr lang="en-GB" dirty="0" smtClean="0"/>
              <a:t>Psychological </a:t>
            </a:r>
          </a:p>
          <a:p>
            <a:pPr lvl="2" fontAlgn="auto">
              <a:spcAft>
                <a:spcPts val="0"/>
              </a:spcAft>
              <a:buFont typeface="Arial" pitchFamily="34" charset="0"/>
              <a:buChar char="•"/>
              <a:defRPr/>
            </a:pPr>
            <a:r>
              <a:rPr lang="en-GB" dirty="0" smtClean="0"/>
              <a:t>Low self-esteem, unhappiness, ‘ups and downs’, stress</a:t>
            </a:r>
          </a:p>
          <a:p>
            <a:pPr fontAlgn="auto">
              <a:spcAft>
                <a:spcPts val="0"/>
              </a:spcAft>
              <a:buFont typeface="Arial" pitchFamily="34" charset="0"/>
              <a:buChar char="•"/>
              <a:defRPr/>
            </a:pPr>
            <a:r>
              <a:rPr lang="en-GB" b="1" dirty="0" err="1" smtClean="0"/>
              <a:t>Comorbidities</a:t>
            </a:r>
            <a:r>
              <a:rPr lang="en-GB" b="1" dirty="0" smtClean="0"/>
              <a:t>  </a:t>
            </a:r>
            <a:r>
              <a:rPr lang="en-GB" dirty="0" smtClean="0"/>
              <a:t>in up to ¾ adults </a:t>
            </a:r>
            <a:endParaRPr lang="en-GB" b="1" dirty="0" smtClean="0"/>
          </a:p>
          <a:p>
            <a:pPr fontAlgn="auto">
              <a:spcAft>
                <a:spcPts val="0"/>
              </a:spcAft>
              <a:buFont typeface="Arial" pitchFamily="34" charset="0"/>
              <a:buChar char="•"/>
              <a:defRPr/>
            </a:pPr>
            <a:endParaRPr lang="en-GB" dirty="0"/>
          </a:p>
        </p:txBody>
      </p:sp>
    </p:spTree>
    <p:extLst>
      <p:ext uri="{BB962C8B-B14F-4D97-AF65-F5344CB8AC3E}">
        <p14:creationId xmlns:p14="http://schemas.microsoft.com/office/powerpoint/2010/main" val="2001367109"/>
      </p:ext>
    </p:extLst>
  </p:cSld>
  <p:clrMapOvr>
    <a:masterClrMapping/>
  </p:clrMapOvr>
  <p:transition xmlns:p14="http://schemas.microsoft.com/office/powerpoint/2010/main" spd="med">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GB" smtClean="0"/>
              <a:t>Adult ADHD</a:t>
            </a: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GB" dirty="0" smtClean="0"/>
              <a:t>Diagnostic criteria (DSM-IV-TR)</a:t>
            </a:r>
          </a:p>
          <a:p>
            <a:pPr lvl="1" fontAlgn="auto">
              <a:spcAft>
                <a:spcPts val="0"/>
              </a:spcAft>
              <a:buFont typeface="Arial" pitchFamily="34" charset="0"/>
              <a:buChar char="–"/>
              <a:defRPr/>
            </a:pPr>
            <a:r>
              <a:rPr lang="en-GB" sz="2400" dirty="0" smtClean="0"/>
              <a:t>Inattention symptoms</a:t>
            </a:r>
          </a:p>
          <a:p>
            <a:pPr lvl="1" fontAlgn="auto">
              <a:spcAft>
                <a:spcPts val="0"/>
              </a:spcAft>
              <a:buFont typeface="Arial" pitchFamily="34" charset="0"/>
              <a:buChar char="–"/>
              <a:defRPr/>
            </a:pPr>
            <a:r>
              <a:rPr lang="en-GB" sz="2400" dirty="0" smtClean="0"/>
              <a:t>Hyperactivity/impulsivity symptoms</a:t>
            </a:r>
          </a:p>
          <a:p>
            <a:pPr lvl="1" fontAlgn="auto">
              <a:spcAft>
                <a:spcPts val="0"/>
              </a:spcAft>
              <a:buFont typeface="Arial" pitchFamily="34" charset="0"/>
              <a:buChar char="–"/>
              <a:defRPr/>
            </a:pPr>
            <a:r>
              <a:rPr lang="en-GB" sz="2400" dirty="0" smtClean="0"/>
              <a:t>Before 7y/o</a:t>
            </a:r>
          </a:p>
          <a:p>
            <a:pPr lvl="1" fontAlgn="auto">
              <a:spcAft>
                <a:spcPts val="0"/>
              </a:spcAft>
              <a:buFont typeface="Arial" pitchFamily="34" charset="0"/>
              <a:buChar char="–"/>
              <a:defRPr/>
            </a:pPr>
            <a:r>
              <a:rPr lang="en-GB" sz="2400" dirty="0" smtClean="0"/>
              <a:t>Impairment in at least two settings (study, work, relationships, family/friends etc.)</a:t>
            </a:r>
          </a:p>
          <a:p>
            <a:pPr lvl="1" fontAlgn="auto">
              <a:spcAft>
                <a:spcPts val="0"/>
              </a:spcAft>
              <a:buFont typeface="Arial" pitchFamily="34" charset="0"/>
              <a:buChar char="–"/>
              <a:defRPr/>
            </a:pPr>
            <a:r>
              <a:rPr lang="en-GB" sz="2400" dirty="0" smtClean="0"/>
              <a:t>Can’t be better explained by another disorder</a:t>
            </a:r>
          </a:p>
          <a:p>
            <a:pPr fontAlgn="auto">
              <a:spcAft>
                <a:spcPts val="0"/>
              </a:spcAft>
              <a:buFont typeface="Arial" pitchFamily="34" charset="0"/>
              <a:buChar char="•"/>
              <a:defRPr/>
            </a:pPr>
            <a:r>
              <a:rPr lang="en-GB" dirty="0" smtClean="0"/>
              <a:t>Consider amending the criteria for </a:t>
            </a:r>
            <a:r>
              <a:rPr lang="en-GB" b="1" dirty="0" smtClean="0"/>
              <a:t>adults</a:t>
            </a:r>
          </a:p>
          <a:p>
            <a:pPr lvl="1" fontAlgn="auto">
              <a:spcAft>
                <a:spcPts val="0"/>
              </a:spcAft>
              <a:buFont typeface="Arial" pitchFamily="34" charset="0"/>
              <a:buChar char="–"/>
              <a:defRPr/>
            </a:pPr>
            <a:r>
              <a:rPr lang="en-GB" sz="2400" dirty="0" smtClean="0"/>
              <a:t>Reduce severity/number of required symptoms</a:t>
            </a:r>
          </a:p>
          <a:p>
            <a:pPr lvl="1" fontAlgn="auto">
              <a:spcAft>
                <a:spcPts val="0"/>
              </a:spcAft>
              <a:buFont typeface="Arial" pitchFamily="34" charset="0"/>
              <a:buChar char="–"/>
              <a:defRPr/>
            </a:pPr>
            <a:r>
              <a:rPr lang="en-GB" sz="2400" dirty="0" smtClean="0"/>
              <a:t>Increase variety of symptoms</a:t>
            </a:r>
          </a:p>
          <a:p>
            <a:pPr fontAlgn="auto">
              <a:spcAft>
                <a:spcPts val="0"/>
              </a:spcAft>
              <a:buFont typeface="Arial" pitchFamily="34" charset="0"/>
              <a:buChar char="•"/>
              <a:defRPr/>
            </a:pPr>
            <a:endParaRPr lang="en-GB" dirty="0"/>
          </a:p>
        </p:txBody>
      </p:sp>
    </p:spTree>
    <p:extLst>
      <p:ext uri="{BB962C8B-B14F-4D97-AF65-F5344CB8AC3E}">
        <p14:creationId xmlns:p14="http://schemas.microsoft.com/office/powerpoint/2010/main" val="1545403215"/>
      </p:ext>
    </p:extLst>
  </p:cSld>
  <p:clrMapOvr>
    <a:masterClrMapping/>
  </p:clrMapOvr>
  <p:transition xmlns:p14="http://schemas.microsoft.com/office/powerpoint/2010/main" spd="med">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GB" smtClean="0"/>
              <a:t>Adult ADHD</a:t>
            </a:r>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GB" dirty="0" smtClean="0"/>
              <a:t>Changes in DSM – V</a:t>
            </a:r>
          </a:p>
          <a:p>
            <a:pPr lvl="1" fontAlgn="auto">
              <a:spcAft>
                <a:spcPts val="0"/>
              </a:spcAft>
              <a:buFont typeface="Arial" pitchFamily="34" charset="0"/>
              <a:buChar char="–"/>
              <a:defRPr/>
            </a:pPr>
            <a:r>
              <a:rPr lang="en-GB" dirty="0" smtClean="0"/>
              <a:t>Increasing the required age of onset for symptoms to age 12 or earlier (previously age 7 or earlier)</a:t>
            </a:r>
          </a:p>
          <a:p>
            <a:pPr lvl="1" fontAlgn="auto">
              <a:spcAft>
                <a:spcPts val="0"/>
              </a:spcAft>
              <a:buFont typeface="Arial" pitchFamily="34" charset="0"/>
              <a:buChar char="–"/>
              <a:defRPr/>
            </a:pPr>
            <a:r>
              <a:rPr lang="en-GB" dirty="0" smtClean="0"/>
              <a:t> Inclusion of additional examples of how symptoms typically look in older adolescents and adults</a:t>
            </a:r>
          </a:p>
          <a:p>
            <a:pPr lvl="1" fontAlgn="auto">
              <a:spcAft>
                <a:spcPts val="0"/>
              </a:spcAft>
              <a:buFont typeface="Arial" pitchFamily="34" charset="0"/>
              <a:buChar char="–"/>
              <a:defRPr/>
            </a:pPr>
            <a:r>
              <a:rPr lang="en-GB" dirty="0" smtClean="0"/>
              <a:t>Elimination of required “impairment”</a:t>
            </a:r>
          </a:p>
          <a:p>
            <a:pPr lvl="2" fontAlgn="auto">
              <a:spcAft>
                <a:spcPts val="0"/>
              </a:spcAft>
              <a:buFont typeface="Arial" pitchFamily="34" charset="0"/>
              <a:buChar char="•"/>
              <a:defRPr/>
            </a:pPr>
            <a:r>
              <a:rPr lang="en-GB" dirty="0" smtClean="0"/>
              <a:t>“There is clear evidence that the symptoms interfere with, or reduce, the quality of social, academic, or occupational functioning.”</a:t>
            </a:r>
          </a:p>
          <a:p>
            <a:pPr fontAlgn="auto">
              <a:spcAft>
                <a:spcPts val="0"/>
              </a:spcAft>
              <a:buFont typeface="Arial" pitchFamily="34" charset="0"/>
              <a:buChar char="•"/>
              <a:defRPr/>
            </a:pPr>
            <a:endParaRPr lang="en-GB" dirty="0"/>
          </a:p>
        </p:txBody>
      </p:sp>
    </p:spTree>
    <p:extLst>
      <p:ext uri="{BB962C8B-B14F-4D97-AF65-F5344CB8AC3E}">
        <p14:creationId xmlns:p14="http://schemas.microsoft.com/office/powerpoint/2010/main" val="1932888800"/>
      </p:ext>
    </p:extLst>
  </p:cSld>
  <p:clrMapOvr>
    <a:masterClrMapping/>
  </p:clrMapOvr>
  <p:transition xmlns:p14="http://schemas.microsoft.com/office/powerpoint/2010/main" spd="med">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GB" dirty="0" smtClean="0"/>
              <a:t>Evolution of ADHD symptoms with age</a:t>
            </a:r>
            <a:br>
              <a:rPr lang="en-GB" dirty="0" smtClean="0"/>
            </a:br>
            <a:r>
              <a:rPr lang="en-GB" sz="2700" i="1" dirty="0" smtClean="0"/>
              <a:t>(adapted from Stahl’s Essential Psychopharmacology, 2013)</a:t>
            </a:r>
            <a:endParaRPr lang="en-GB" sz="2700" i="1" dirty="0"/>
          </a:p>
        </p:txBody>
      </p:sp>
      <p:graphicFrame>
        <p:nvGraphicFramePr>
          <p:cNvPr id="17410" name="Content Placeholder 3"/>
          <p:cNvGraphicFramePr>
            <a:graphicFrameLocks noGrp="1"/>
          </p:cNvGraphicFramePr>
          <p:nvPr>
            <p:ph idx="1"/>
          </p:nvPr>
        </p:nvGraphicFramePr>
        <p:xfrm>
          <a:off x="500063" y="1600200"/>
          <a:ext cx="8143875" cy="4525963"/>
        </p:xfrm>
        <a:graphic>
          <a:graphicData uri="http://schemas.openxmlformats.org/presentationml/2006/ole">
            <mc:AlternateContent xmlns:mc="http://schemas.openxmlformats.org/markup-compatibility/2006">
              <mc:Choice xmlns:v="urn:schemas-microsoft-com:vml" Requires="v">
                <p:oleObj spid="_x0000_s1029" name="Chart" r:id="rId3" imgW="8327858" imgH="4627265" progId="Excel.Chart.8">
                  <p:embed/>
                </p:oleObj>
              </mc:Choice>
              <mc:Fallback>
                <p:oleObj name="Chart" r:id="rId3" imgW="8327858" imgH="4627265" progId="Excel.Chart.8">
                  <p:embed/>
                  <p:pic>
                    <p:nvPicPr>
                      <p:cNvPr id="0" name=""/>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063" y="1600200"/>
                        <a:ext cx="8143875" cy="4525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899736645"/>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0"/>
            <a:ext cx="7772400" cy="1143000"/>
          </a:xfrm>
        </p:spPr>
        <p:txBody>
          <a:bodyPr/>
          <a:lstStyle/>
          <a:p>
            <a:r>
              <a:rPr lang="en-GB" sz="3200" b="1"/>
              <a:t>Developmental impact of ADHD</a:t>
            </a:r>
          </a:p>
        </p:txBody>
      </p:sp>
      <p:sp>
        <p:nvSpPr>
          <p:cNvPr id="20483" name="AutoShape 3"/>
          <p:cNvSpPr>
            <a:spLocks noChangeArrowheads="1"/>
          </p:cNvSpPr>
          <p:nvPr/>
        </p:nvSpPr>
        <p:spPr bwMode="auto">
          <a:xfrm>
            <a:off x="406400" y="2636838"/>
            <a:ext cx="8466138" cy="1600200"/>
          </a:xfrm>
          <a:prstGeom prst="rightArrow">
            <a:avLst>
              <a:gd name="adj1" fmla="val 50000"/>
              <a:gd name="adj2" fmla="val 132267"/>
            </a:avLst>
          </a:prstGeom>
          <a:solidFill>
            <a:srgbClr val="FF9900"/>
          </a:solidFill>
          <a:ln w="76200">
            <a:solidFill>
              <a:srgbClr val="FFA300"/>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GB"/>
          </a:p>
        </p:txBody>
      </p:sp>
      <p:sp>
        <p:nvSpPr>
          <p:cNvPr id="20484" name="Text Box 4"/>
          <p:cNvSpPr txBox="1">
            <a:spLocks noChangeArrowheads="1"/>
          </p:cNvSpPr>
          <p:nvPr/>
        </p:nvSpPr>
        <p:spPr bwMode="auto">
          <a:xfrm>
            <a:off x="520700" y="3436938"/>
            <a:ext cx="7993063" cy="396875"/>
          </a:xfrm>
          <a:prstGeom prst="rect">
            <a:avLst/>
          </a:prstGeom>
          <a:noFill/>
          <a:ln>
            <a:noFill/>
          </a:ln>
          <a:effectLst/>
          <a:extLst>
            <a:ext uri="{909E8E84-426E-40dd-AFC4-6F175D3DCCD1}">
              <a14:hiddenFill xmlns:a14="http://schemas.microsoft.com/office/drawing/2010/main">
                <a:solidFill>
                  <a:srgbClr val="CC99FF"/>
                </a:solidFill>
              </a14:hiddenFill>
            </a:ext>
            <a:ext uri="{91240B29-F687-4f45-9708-019B960494DF}">
              <a14:hiddenLine xmlns:a14="http://schemas.microsoft.com/office/drawing/2010/main" w="11176">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eaLnBrk="1" hangingPunct="1"/>
            <a:r>
              <a:rPr lang="en-GB" sz="2000" dirty="0">
                <a:solidFill>
                  <a:srgbClr val="000000"/>
                </a:solidFill>
              </a:rPr>
              <a:t>Pre-school			Adolescent		  Adult</a:t>
            </a:r>
            <a:endParaRPr lang="en-GB" dirty="0">
              <a:solidFill>
                <a:srgbClr val="000000"/>
              </a:solidFill>
            </a:endParaRPr>
          </a:p>
        </p:txBody>
      </p:sp>
      <p:sp>
        <p:nvSpPr>
          <p:cNvPr id="20485" name="Text Box 5"/>
          <p:cNvSpPr txBox="1">
            <a:spLocks noChangeArrowheads="1"/>
          </p:cNvSpPr>
          <p:nvPr/>
        </p:nvSpPr>
        <p:spPr bwMode="auto">
          <a:xfrm>
            <a:off x="1982259" y="3436938"/>
            <a:ext cx="7991475" cy="396875"/>
          </a:xfrm>
          <a:prstGeom prst="rect">
            <a:avLst/>
          </a:prstGeom>
          <a:noFill/>
          <a:ln>
            <a:noFill/>
          </a:ln>
          <a:effectLst/>
          <a:extLst>
            <a:ext uri="{909E8E84-426E-40dd-AFC4-6F175D3DCCD1}">
              <a14:hiddenFill xmlns:a14="http://schemas.microsoft.com/office/drawing/2010/main">
                <a:solidFill>
                  <a:srgbClr val="CC99FF"/>
                </a:solidFill>
              </a14:hiddenFill>
            </a:ext>
            <a:ext uri="{91240B29-F687-4f45-9708-019B960494DF}">
              <a14:hiddenLine xmlns:a14="http://schemas.microsoft.com/office/drawing/2010/main" w="11176">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eaLnBrk="1" hangingPunct="1"/>
            <a:r>
              <a:rPr lang="en-GB" sz="2000">
                <a:solidFill>
                  <a:srgbClr val="000000"/>
                </a:solidFill>
              </a:rPr>
              <a:t>School-age			College-age</a:t>
            </a:r>
            <a:endParaRPr lang="en-GB">
              <a:solidFill>
                <a:srgbClr val="000000"/>
              </a:solidFill>
            </a:endParaRPr>
          </a:p>
        </p:txBody>
      </p:sp>
      <p:sp>
        <p:nvSpPr>
          <p:cNvPr id="20486" name="Line 6"/>
          <p:cNvSpPr>
            <a:spLocks noChangeShapeType="1"/>
          </p:cNvSpPr>
          <p:nvPr/>
        </p:nvSpPr>
        <p:spPr bwMode="auto">
          <a:xfrm flipV="1">
            <a:off x="1150938" y="2895600"/>
            <a:ext cx="0" cy="457200"/>
          </a:xfrm>
          <a:prstGeom prst="line">
            <a:avLst/>
          </a:prstGeom>
          <a:noFill/>
          <a:ln w="38100">
            <a:solidFill>
              <a:srgbClr val="008080"/>
            </a:solidFill>
            <a:round/>
            <a:headEnd type="oval" w="lg" len="lg"/>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GB"/>
          </a:p>
        </p:txBody>
      </p:sp>
      <p:sp>
        <p:nvSpPr>
          <p:cNvPr id="20487" name="Line 7"/>
          <p:cNvSpPr>
            <a:spLocks noChangeShapeType="1"/>
          </p:cNvSpPr>
          <p:nvPr/>
        </p:nvSpPr>
        <p:spPr bwMode="auto">
          <a:xfrm flipV="1">
            <a:off x="4481689" y="2305049"/>
            <a:ext cx="0" cy="619125"/>
          </a:xfrm>
          <a:prstGeom prst="line">
            <a:avLst/>
          </a:prstGeom>
          <a:noFill/>
          <a:ln w="38100">
            <a:solidFill>
              <a:srgbClr val="008080"/>
            </a:solidFill>
            <a:round/>
            <a:headEnd type="oval" w="lg" len="lg"/>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GB"/>
          </a:p>
        </p:txBody>
      </p:sp>
      <p:sp>
        <p:nvSpPr>
          <p:cNvPr id="20488" name="Line 8"/>
          <p:cNvSpPr>
            <a:spLocks noChangeShapeType="1"/>
          </p:cNvSpPr>
          <p:nvPr/>
        </p:nvSpPr>
        <p:spPr bwMode="auto">
          <a:xfrm flipV="1">
            <a:off x="7308850" y="2636838"/>
            <a:ext cx="6350" cy="576262"/>
          </a:xfrm>
          <a:prstGeom prst="line">
            <a:avLst/>
          </a:prstGeom>
          <a:noFill/>
          <a:ln w="38100">
            <a:solidFill>
              <a:srgbClr val="008080"/>
            </a:solidFill>
            <a:round/>
            <a:headEnd type="oval" w="lg" len="lg"/>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GB"/>
          </a:p>
        </p:txBody>
      </p:sp>
      <p:sp>
        <p:nvSpPr>
          <p:cNvPr id="20489" name="Line 9"/>
          <p:cNvSpPr>
            <a:spLocks noChangeShapeType="1"/>
          </p:cNvSpPr>
          <p:nvPr/>
        </p:nvSpPr>
        <p:spPr bwMode="auto">
          <a:xfrm flipV="1">
            <a:off x="2627313" y="4000500"/>
            <a:ext cx="0" cy="627944"/>
          </a:xfrm>
          <a:prstGeom prst="line">
            <a:avLst/>
          </a:prstGeom>
          <a:noFill/>
          <a:ln w="38100">
            <a:solidFill>
              <a:srgbClr val="008080"/>
            </a:solidFill>
            <a:round/>
            <a:headEnd type="none" w="lg" len="lg"/>
            <a:tailEnd type="oval"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GB"/>
          </a:p>
        </p:txBody>
      </p:sp>
      <p:sp>
        <p:nvSpPr>
          <p:cNvPr id="20490" name="Line 10"/>
          <p:cNvSpPr>
            <a:spLocks noChangeShapeType="1"/>
          </p:cNvSpPr>
          <p:nvPr/>
        </p:nvSpPr>
        <p:spPr bwMode="auto">
          <a:xfrm flipV="1">
            <a:off x="5824538" y="4000500"/>
            <a:ext cx="0" cy="381000"/>
          </a:xfrm>
          <a:prstGeom prst="line">
            <a:avLst/>
          </a:prstGeom>
          <a:noFill/>
          <a:ln w="38100">
            <a:solidFill>
              <a:srgbClr val="008080"/>
            </a:solidFill>
            <a:round/>
            <a:headEnd type="none" w="lg" len="lg"/>
            <a:tailEnd type="oval"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GB"/>
          </a:p>
        </p:txBody>
      </p:sp>
      <p:sp>
        <p:nvSpPr>
          <p:cNvPr id="20491" name="Text Box 11"/>
          <p:cNvSpPr txBox="1">
            <a:spLocks noChangeArrowheads="1"/>
          </p:cNvSpPr>
          <p:nvPr/>
        </p:nvSpPr>
        <p:spPr bwMode="auto">
          <a:xfrm>
            <a:off x="384175" y="2206625"/>
            <a:ext cx="1595438" cy="717550"/>
          </a:xfrm>
          <a:prstGeom prst="rect">
            <a:avLst/>
          </a:prstGeom>
          <a:noFill/>
          <a:ln>
            <a:noFill/>
          </a:ln>
          <a:effectLst/>
          <a:extLst>
            <a:ext uri="{909E8E84-426E-40dd-AFC4-6F175D3DCCD1}">
              <a14:hiddenFill xmlns:a14="http://schemas.microsoft.com/office/drawing/2010/main">
                <a:solidFill>
                  <a:srgbClr val="CC99FF"/>
                </a:solidFill>
              </a14:hiddenFill>
            </a:ext>
            <a:ext uri="{91240B29-F687-4f45-9708-019B960494DF}">
              <a14:hiddenLine xmlns:a14="http://schemas.microsoft.com/office/drawing/2010/main" w="11176">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lgn="ctr" eaLnBrk="1" hangingPunct="1">
              <a:spcBef>
                <a:spcPct val="5000"/>
              </a:spcBef>
            </a:pPr>
            <a:r>
              <a:rPr lang="en-GB" sz="2000">
                <a:solidFill>
                  <a:srgbClr val="000000"/>
                </a:solidFill>
              </a:rPr>
              <a:t>Behavioural </a:t>
            </a:r>
          </a:p>
          <a:p>
            <a:pPr algn="ctr" eaLnBrk="1" hangingPunct="1">
              <a:spcBef>
                <a:spcPct val="5000"/>
              </a:spcBef>
            </a:pPr>
            <a:r>
              <a:rPr lang="en-GB" sz="2000">
                <a:solidFill>
                  <a:srgbClr val="000000"/>
                </a:solidFill>
              </a:rPr>
              <a:t>disturbance</a:t>
            </a:r>
            <a:endParaRPr lang="en-GB">
              <a:solidFill>
                <a:srgbClr val="000000"/>
              </a:solidFill>
            </a:endParaRPr>
          </a:p>
        </p:txBody>
      </p:sp>
      <p:sp>
        <p:nvSpPr>
          <p:cNvPr id="20492" name="Text Box 12"/>
          <p:cNvSpPr txBox="1">
            <a:spLocks noChangeArrowheads="1"/>
          </p:cNvSpPr>
          <p:nvPr/>
        </p:nvSpPr>
        <p:spPr bwMode="auto">
          <a:xfrm>
            <a:off x="1084263" y="4309357"/>
            <a:ext cx="3657600" cy="2047875"/>
          </a:xfrm>
          <a:prstGeom prst="rect">
            <a:avLst/>
          </a:prstGeom>
          <a:noFill/>
          <a:ln>
            <a:noFill/>
          </a:ln>
          <a:effectLst/>
          <a:extLst>
            <a:ext uri="{909E8E84-426E-40dd-AFC4-6F175D3DCCD1}">
              <a14:hiddenFill xmlns:a14="http://schemas.microsoft.com/office/drawing/2010/main">
                <a:solidFill>
                  <a:srgbClr val="CC99FF"/>
                </a:solidFill>
              </a14:hiddenFill>
            </a:ext>
            <a:ext uri="{91240B29-F687-4f45-9708-019B960494DF}">
              <a14:hiddenLine xmlns:a14="http://schemas.microsoft.com/office/drawing/2010/main" w="11176">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eaLnBrk="1" hangingPunct="1">
              <a:spcBef>
                <a:spcPct val="5000"/>
              </a:spcBef>
            </a:pPr>
            <a:r>
              <a:rPr lang="en-GB" sz="2000" dirty="0">
                <a:solidFill>
                  <a:srgbClr val="000000"/>
                </a:solidFill>
              </a:rPr>
              <a:t>Behavioural disturbance</a:t>
            </a:r>
          </a:p>
          <a:p>
            <a:pPr eaLnBrk="1" hangingPunct="1">
              <a:spcBef>
                <a:spcPct val="5000"/>
              </a:spcBef>
            </a:pPr>
            <a:r>
              <a:rPr lang="en-GB" sz="2000" dirty="0">
                <a:solidFill>
                  <a:srgbClr val="000000"/>
                </a:solidFill>
              </a:rPr>
              <a:t>Academic problems</a:t>
            </a:r>
          </a:p>
          <a:p>
            <a:pPr eaLnBrk="1" hangingPunct="1">
              <a:spcBef>
                <a:spcPct val="5000"/>
              </a:spcBef>
            </a:pPr>
            <a:r>
              <a:rPr lang="en-GB" sz="2000" dirty="0">
                <a:solidFill>
                  <a:srgbClr val="000000"/>
                </a:solidFill>
              </a:rPr>
              <a:t>Difficulty with social interactions</a:t>
            </a:r>
          </a:p>
          <a:p>
            <a:pPr eaLnBrk="1" hangingPunct="1">
              <a:spcBef>
                <a:spcPct val="5000"/>
              </a:spcBef>
            </a:pPr>
            <a:r>
              <a:rPr lang="en-GB" sz="2000" dirty="0">
                <a:solidFill>
                  <a:srgbClr val="000000"/>
                </a:solidFill>
              </a:rPr>
              <a:t>Self-esteem issues</a:t>
            </a:r>
            <a:endParaRPr lang="en-GB" dirty="0">
              <a:solidFill>
                <a:srgbClr val="000000"/>
              </a:solidFill>
            </a:endParaRPr>
          </a:p>
          <a:p>
            <a:pPr eaLnBrk="1" hangingPunct="1">
              <a:spcBef>
                <a:spcPct val="5000"/>
              </a:spcBef>
            </a:pPr>
            <a:endParaRPr lang="en-GB" dirty="0">
              <a:solidFill>
                <a:srgbClr val="000000"/>
              </a:solidFill>
            </a:endParaRPr>
          </a:p>
        </p:txBody>
      </p:sp>
      <p:sp>
        <p:nvSpPr>
          <p:cNvPr id="20493" name="Text Box 13"/>
          <p:cNvSpPr txBox="1">
            <a:spLocks noChangeArrowheads="1"/>
          </p:cNvSpPr>
          <p:nvPr/>
        </p:nvSpPr>
        <p:spPr bwMode="auto">
          <a:xfrm>
            <a:off x="2362200" y="934861"/>
            <a:ext cx="3962400" cy="1663700"/>
          </a:xfrm>
          <a:prstGeom prst="rect">
            <a:avLst/>
          </a:prstGeom>
          <a:noFill/>
          <a:ln>
            <a:noFill/>
          </a:ln>
          <a:effectLst/>
          <a:extLst>
            <a:ext uri="{909E8E84-426E-40dd-AFC4-6F175D3DCCD1}">
              <a14:hiddenFill xmlns:a14="http://schemas.microsoft.com/office/drawing/2010/main">
                <a:solidFill>
                  <a:srgbClr val="CC99FF"/>
                </a:solidFill>
              </a14:hiddenFill>
            </a:ext>
            <a:ext uri="{91240B29-F687-4f45-9708-019B960494DF}">
              <a14:hiddenLine xmlns:a14="http://schemas.microsoft.com/office/drawing/2010/main" w="11176">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eaLnBrk="1" hangingPunct="1">
              <a:spcBef>
                <a:spcPct val="5000"/>
              </a:spcBef>
            </a:pPr>
            <a:r>
              <a:rPr lang="en-GB" sz="2000" dirty="0">
                <a:solidFill>
                  <a:srgbClr val="000000"/>
                </a:solidFill>
              </a:rPr>
              <a:t>Academic problems</a:t>
            </a:r>
          </a:p>
          <a:p>
            <a:pPr eaLnBrk="1" hangingPunct="1">
              <a:spcBef>
                <a:spcPct val="5000"/>
              </a:spcBef>
            </a:pPr>
            <a:r>
              <a:rPr lang="en-GB" sz="2000" dirty="0">
                <a:solidFill>
                  <a:srgbClr val="000000"/>
                </a:solidFill>
              </a:rPr>
              <a:t>Difficulty with social interactions</a:t>
            </a:r>
          </a:p>
          <a:p>
            <a:pPr eaLnBrk="1" hangingPunct="1">
              <a:spcBef>
                <a:spcPct val="5000"/>
              </a:spcBef>
            </a:pPr>
            <a:r>
              <a:rPr lang="en-GB" sz="2000" dirty="0">
                <a:solidFill>
                  <a:srgbClr val="000000"/>
                </a:solidFill>
              </a:rPr>
              <a:t>Self-esteem issues</a:t>
            </a:r>
          </a:p>
          <a:p>
            <a:pPr eaLnBrk="1" hangingPunct="1">
              <a:spcBef>
                <a:spcPct val="5000"/>
              </a:spcBef>
            </a:pPr>
            <a:r>
              <a:rPr lang="en-GB" sz="2000" dirty="0">
                <a:solidFill>
                  <a:srgbClr val="000000"/>
                </a:solidFill>
              </a:rPr>
              <a:t>Legal issues, smoking </a:t>
            </a:r>
            <a:br>
              <a:rPr lang="en-GB" sz="2000" dirty="0">
                <a:solidFill>
                  <a:srgbClr val="000000"/>
                </a:solidFill>
              </a:rPr>
            </a:br>
            <a:r>
              <a:rPr lang="en-GB" sz="2000" dirty="0">
                <a:solidFill>
                  <a:srgbClr val="000000"/>
                </a:solidFill>
              </a:rPr>
              <a:t>and injury</a:t>
            </a:r>
            <a:endParaRPr lang="en-GB" dirty="0">
              <a:solidFill>
                <a:srgbClr val="000000"/>
              </a:solidFill>
            </a:endParaRPr>
          </a:p>
        </p:txBody>
      </p:sp>
      <p:sp>
        <p:nvSpPr>
          <p:cNvPr id="20494" name="Text Box 14"/>
          <p:cNvSpPr txBox="1">
            <a:spLocks noChangeArrowheads="1"/>
          </p:cNvSpPr>
          <p:nvPr/>
        </p:nvSpPr>
        <p:spPr bwMode="auto">
          <a:xfrm>
            <a:off x="4856163" y="4237038"/>
            <a:ext cx="3657600" cy="2063750"/>
          </a:xfrm>
          <a:prstGeom prst="rect">
            <a:avLst/>
          </a:prstGeom>
          <a:noFill/>
          <a:ln>
            <a:noFill/>
          </a:ln>
          <a:effectLst/>
          <a:extLst>
            <a:ext uri="{909E8E84-426E-40dd-AFC4-6F175D3DCCD1}">
              <a14:hiddenFill xmlns:a14="http://schemas.microsoft.com/office/drawing/2010/main">
                <a:solidFill>
                  <a:srgbClr val="CC99FF"/>
                </a:solidFill>
              </a14:hiddenFill>
            </a:ext>
            <a:ext uri="{91240B29-F687-4f45-9708-019B960494DF}">
              <a14:hiddenLine xmlns:a14="http://schemas.microsoft.com/office/drawing/2010/main" w="11176">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eaLnBrk="1" hangingPunct="1">
              <a:spcBef>
                <a:spcPct val="5000"/>
              </a:spcBef>
            </a:pPr>
            <a:r>
              <a:rPr lang="en-GB" sz="2000" dirty="0">
                <a:solidFill>
                  <a:srgbClr val="000000"/>
                </a:solidFill>
              </a:rPr>
              <a:t>Academic failure</a:t>
            </a:r>
          </a:p>
          <a:p>
            <a:pPr eaLnBrk="1" hangingPunct="1">
              <a:spcBef>
                <a:spcPct val="5000"/>
              </a:spcBef>
            </a:pPr>
            <a:r>
              <a:rPr lang="en-GB" sz="2000" dirty="0">
                <a:solidFill>
                  <a:srgbClr val="000000"/>
                </a:solidFill>
              </a:rPr>
              <a:t>Occupational difficulties</a:t>
            </a:r>
          </a:p>
          <a:p>
            <a:pPr eaLnBrk="1" hangingPunct="1">
              <a:spcBef>
                <a:spcPct val="5000"/>
              </a:spcBef>
            </a:pPr>
            <a:r>
              <a:rPr lang="en-GB" sz="2000" dirty="0">
                <a:solidFill>
                  <a:srgbClr val="000000"/>
                </a:solidFill>
              </a:rPr>
              <a:t>Self-esteem issues</a:t>
            </a:r>
          </a:p>
          <a:p>
            <a:pPr eaLnBrk="1" hangingPunct="1">
              <a:spcBef>
                <a:spcPct val="5000"/>
              </a:spcBef>
            </a:pPr>
            <a:r>
              <a:rPr lang="en-GB" sz="2000" dirty="0">
                <a:solidFill>
                  <a:srgbClr val="000000"/>
                </a:solidFill>
              </a:rPr>
              <a:t>Substance abuse</a:t>
            </a:r>
          </a:p>
          <a:p>
            <a:pPr eaLnBrk="1" hangingPunct="1">
              <a:spcBef>
                <a:spcPct val="5000"/>
              </a:spcBef>
            </a:pPr>
            <a:r>
              <a:rPr lang="en-GB" sz="2000" dirty="0">
                <a:solidFill>
                  <a:srgbClr val="000000"/>
                </a:solidFill>
              </a:rPr>
              <a:t>Injury/accidents</a:t>
            </a:r>
            <a:endParaRPr lang="en-GB" dirty="0">
              <a:solidFill>
                <a:srgbClr val="000000"/>
              </a:solidFill>
            </a:endParaRPr>
          </a:p>
          <a:p>
            <a:pPr eaLnBrk="1" hangingPunct="1">
              <a:spcBef>
                <a:spcPct val="5000"/>
              </a:spcBef>
            </a:pPr>
            <a:endParaRPr lang="en-GB" dirty="0">
              <a:solidFill>
                <a:srgbClr val="000000"/>
              </a:solidFill>
            </a:endParaRPr>
          </a:p>
        </p:txBody>
      </p:sp>
      <p:sp>
        <p:nvSpPr>
          <p:cNvPr id="20495" name="Text Box 15"/>
          <p:cNvSpPr txBox="1">
            <a:spLocks noChangeArrowheads="1"/>
          </p:cNvSpPr>
          <p:nvPr/>
        </p:nvSpPr>
        <p:spPr bwMode="auto">
          <a:xfrm>
            <a:off x="6289675" y="997480"/>
            <a:ext cx="3657600" cy="2063750"/>
          </a:xfrm>
          <a:prstGeom prst="rect">
            <a:avLst/>
          </a:prstGeom>
          <a:noFill/>
          <a:ln>
            <a:noFill/>
          </a:ln>
          <a:effectLst/>
          <a:extLst>
            <a:ext uri="{909E8E84-426E-40dd-AFC4-6F175D3DCCD1}">
              <a14:hiddenFill xmlns:a14="http://schemas.microsoft.com/office/drawing/2010/main">
                <a:solidFill>
                  <a:srgbClr val="CC99FF"/>
                </a:solidFill>
              </a14:hiddenFill>
            </a:ext>
            <a:ext uri="{91240B29-F687-4f45-9708-019B960494DF}">
              <a14:hiddenLine xmlns:a14="http://schemas.microsoft.com/office/drawing/2010/main" w="11176">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eaLnBrk="1" hangingPunct="1">
              <a:spcBef>
                <a:spcPct val="5000"/>
              </a:spcBef>
            </a:pPr>
            <a:r>
              <a:rPr lang="en-GB" sz="2000" dirty="0">
                <a:solidFill>
                  <a:srgbClr val="000000"/>
                </a:solidFill>
              </a:rPr>
              <a:t>Occupational failure</a:t>
            </a:r>
          </a:p>
          <a:p>
            <a:pPr eaLnBrk="1" hangingPunct="1">
              <a:spcBef>
                <a:spcPct val="5000"/>
              </a:spcBef>
            </a:pPr>
            <a:r>
              <a:rPr lang="en-GB" sz="2000" dirty="0">
                <a:solidFill>
                  <a:srgbClr val="000000"/>
                </a:solidFill>
              </a:rPr>
              <a:t>Self-esteem issues</a:t>
            </a:r>
          </a:p>
          <a:p>
            <a:pPr eaLnBrk="1" hangingPunct="1">
              <a:spcBef>
                <a:spcPct val="5000"/>
              </a:spcBef>
            </a:pPr>
            <a:r>
              <a:rPr lang="en-GB" sz="2000" dirty="0">
                <a:solidFill>
                  <a:srgbClr val="000000"/>
                </a:solidFill>
              </a:rPr>
              <a:t>Relationship problems</a:t>
            </a:r>
          </a:p>
          <a:p>
            <a:pPr eaLnBrk="1" hangingPunct="1">
              <a:spcBef>
                <a:spcPct val="5000"/>
              </a:spcBef>
            </a:pPr>
            <a:r>
              <a:rPr lang="en-GB" sz="2000" dirty="0">
                <a:solidFill>
                  <a:srgbClr val="000000"/>
                </a:solidFill>
              </a:rPr>
              <a:t>Injury/accidents</a:t>
            </a:r>
          </a:p>
          <a:p>
            <a:pPr eaLnBrk="1" hangingPunct="1">
              <a:spcBef>
                <a:spcPct val="5000"/>
              </a:spcBef>
            </a:pPr>
            <a:r>
              <a:rPr lang="en-GB" sz="2000" dirty="0">
                <a:solidFill>
                  <a:srgbClr val="000000"/>
                </a:solidFill>
              </a:rPr>
              <a:t>Substance abuse</a:t>
            </a:r>
            <a:endParaRPr lang="en-GB" dirty="0">
              <a:solidFill>
                <a:srgbClr val="000000"/>
              </a:solidFill>
            </a:endParaRPr>
          </a:p>
          <a:p>
            <a:pPr eaLnBrk="1" hangingPunct="1">
              <a:spcBef>
                <a:spcPct val="5000"/>
              </a:spcBef>
            </a:pPr>
            <a:endParaRPr lang="en-GB" dirty="0">
              <a:solidFill>
                <a:srgbClr val="000000"/>
              </a:solidFill>
            </a:endParaRPr>
          </a:p>
        </p:txBody>
      </p:sp>
    </p:spTree>
    <p:extLst>
      <p:ext uri="{BB962C8B-B14F-4D97-AF65-F5344CB8AC3E}">
        <p14:creationId xmlns:p14="http://schemas.microsoft.com/office/powerpoint/2010/main" val="1105911865"/>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GB" smtClean="0"/>
              <a:t>Adult ADHD</a:t>
            </a:r>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GB" dirty="0" smtClean="0"/>
              <a:t>‘Cornerstones’ of diagnosis</a:t>
            </a:r>
          </a:p>
          <a:p>
            <a:pPr lvl="1" fontAlgn="auto">
              <a:spcAft>
                <a:spcPts val="0"/>
              </a:spcAft>
              <a:buFont typeface="Arial" pitchFamily="34" charset="0"/>
              <a:buChar char="–"/>
              <a:defRPr/>
            </a:pPr>
            <a:r>
              <a:rPr lang="en-GB" dirty="0" smtClean="0"/>
              <a:t>Detailed clinical interview (+coping strategies)</a:t>
            </a:r>
          </a:p>
          <a:p>
            <a:pPr lvl="1" fontAlgn="auto">
              <a:spcAft>
                <a:spcPts val="0"/>
              </a:spcAft>
              <a:buFont typeface="Arial" pitchFamily="34" charset="0"/>
              <a:buChar char="–"/>
              <a:defRPr/>
            </a:pPr>
            <a:r>
              <a:rPr lang="en-GB" dirty="0" smtClean="0"/>
              <a:t>Symptom rating scales</a:t>
            </a:r>
          </a:p>
          <a:p>
            <a:pPr lvl="1" fontAlgn="auto">
              <a:spcAft>
                <a:spcPts val="0"/>
              </a:spcAft>
              <a:buFont typeface="Arial" pitchFamily="34" charset="0"/>
              <a:buChar char="–"/>
              <a:defRPr/>
            </a:pPr>
            <a:r>
              <a:rPr lang="en-GB" dirty="0" smtClean="0"/>
              <a:t>Collateral information</a:t>
            </a:r>
          </a:p>
          <a:p>
            <a:pPr lvl="1" fontAlgn="auto">
              <a:spcAft>
                <a:spcPts val="0"/>
              </a:spcAft>
              <a:buFont typeface="Arial" pitchFamily="34" charset="0"/>
              <a:buChar char="–"/>
              <a:defRPr/>
            </a:pPr>
            <a:r>
              <a:rPr lang="en-GB" dirty="0" smtClean="0"/>
              <a:t>Assess </a:t>
            </a:r>
            <a:r>
              <a:rPr lang="en-GB" b="1" dirty="0" err="1" smtClean="0"/>
              <a:t>comorbidities</a:t>
            </a:r>
            <a:r>
              <a:rPr lang="en-GB" dirty="0" smtClean="0"/>
              <a:t> </a:t>
            </a:r>
          </a:p>
          <a:p>
            <a:pPr fontAlgn="auto">
              <a:spcAft>
                <a:spcPts val="0"/>
              </a:spcAft>
              <a:buFont typeface="Arial" pitchFamily="34" charset="0"/>
              <a:buChar char="•"/>
              <a:defRPr/>
            </a:pPr>
            <a:r>
              <a:rPr lang="en-GB" dirty="0" smtClean="0"/>
              <a:t>Diagnostic dilemma for symptoms first noticed in adulthood</a:t>
            </a:r>
          </a:p>
          <a:p>
            <a:pPr lvl="1" fontAlgn="auto">
              <a:spcAft>
                <a:spcPts val="0"/>
              </a:spcAft>
              <a:buFont typeface="Arial" pitchFamily="34" charset="0"/>
              <a:buChar char="–"/>
              <a:defRPr/>
            </a:pPr>
            <a:r>
              <a:rPr lang="en-GB" dirty="0" smtClean="0"/>
              <a:t>Is it due to another disorder that overlaps (</a:t>
            </a:r>
            <a:r>
              <a:rPr lang="en-GB" dirty="0" err="1" smtClean="0"/>
              <a:t>comorbidity</a:t>
            </a:r>
            <a:r>
              <a:rPr lang="en-GB" dirty="0" smtClean="0"/>
              <a:t>) </a:t>
            </a:r>
            <a:r>
              <a:rPr lang="en-GB" b="1" dirty="0" smtClean="0"/>
              <a:t>OR</a:t>
            </a:r>
            <a:r>
              <a:rPr lang="en-GB" dirty="0" smtClean="0"/>
              <a:t> is it ADHD undiagnosed in childhood?</a:t>
            </a:r>
          </a:p>
          <a:p>
            <a:pPr fontAlgn="auto">
              <a:spcAft>
                <a:spcPts val="0"/>
              </a:spcAft>
              <a:buFont typeface="Arial" pitchFamily="34" charset="0"/>
              <a:buChar char="•"/>
              <a:defRPr/>
            </a:pPr>
            <a:endParaRPr lang="en-GB" dirty="0"/>
          </a:p>
        </p:txBody>
      </p:sp>
    </p:spTree>
    <p:extLst>
      <p:ext uri="{BB962C8B-B14F-4D97-AF65-F5344CB8AC3E}">
        <p14:creationId xmlns:p14="http://schemas.microsoft.com/office/powerpoint/2010/main" val="2355629290"/>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smtClean="0"/>
              <a:t>Initial presentation</a:t>
            </a:r>
          </a:p>
        </p:txBody>
      </p:sp>
      <p:sp>
        <p:nvSpPr>
          <p:cNvPr id="19458" name="Content Placeholder 2"/>
          <p:cNvSpPr>
            <a:spLocks noGrp="1"/>
          </p:cNvSpPr>
          <p:nvPr>
            <p:ph idx="1"/>
          </p:nvPr>
        </p:nvSpPr>
        <p:spPr/>
        <p:txBody>
          <a:bodyPr/>
          <a:lstStyle/>
          <a:p>
            <a:r>
              <a:rPr lang="en-GB" smtClean="0"/>
              <a:t>‘I did an online form’</a:t>
            </a:r>
          </a:p>
          <a:p>
            <a:r>
              <a:rPr lang="en-GB" smtClean="0"/>
              <a:t>‘my kid has it’</a:t>
            </a:r>
          </a:p>
          <a:p>
            <a:r>
              <a:rPr lang="en-GB" smtClean="0"/>
              <a:t>‘I use drugs’</a:t>
            </a:r>
          </a:p>
          <a:p>
            <a:r>
              <a:rPr lang="en-GB" smtClean="0"/>
              <a:t>‘I have feel unfulfilled for years’</a:t>
            </a:r>
          </a:p>
          <a:p>
            <a:r>
              <a:rPr lang="en-GB" smtClean="0"/>
              <a:t>‘I get into trouble’</a:t>
            </a:r>
          </a:p>
          <a:p>
            <a:r>
              <a:rPr lang="en-GB" smtClean="0"/>
              <a:t>‘I never get things right’</a:t>
            </a:r>
          </a:p>
          <a:p>
            <a:r>
              <a:rPr lang="en-GB" smtClean="0"/>
              <a:t>‘I was OK at school but felt an outcast’</a:t>
            </a:r>
          </a:p>
          <a:p>
            <a:endParaRPr lang="en-GB" smtClean="0"/>
          </a:p>
        </p:txBody>
      </p:sp>
    </p:spTree>
    <p:extLst>
      <p:ext uri="{BB962C8B-B14F-4D97-AF65-F5344CB8AC3E}">
        <p14:creationId xmlns:p14="http://schemas.microsoft.com/office/powerpoint/2010/main" val="1894063979"/>
      </p:ext>
    </p:extLst>
  </p:cSld>
  <p:clrMapOvr>
    <a:masterClrMapping/>
  </p:clrMapOvr>
  <p:transition xmlns:p14="http://schemas.microsoft.com/office/powerpoint/2010/main" spd="med">
    <p:fad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GB" smtClean="0"/>
              <a:t>What doctors worry about</a:t>
            </a:r>
          </a:p>
        </p:txBody>
      </p:sp>
      <p:sp>
        <p:nvSpPr>
          <p:cNvPr id="3" name="Content Placeholder 2"/>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en-GB" dirty="0" smtClean="0"/>
              <a:t>It’s just a popular fad</a:t>
            </a:r>
          </a:p>
          <a:p>
            <a:pPr fontAlgn="auto">
              <a:spcAft>
                <a:spcPts val="0"/>
              </a:spcAft>
              <a:buFont typeface="Arial" pitchFamily="34" charset="0"/>
              <a:buChar char="•"/>
              <a:defRPr/>
            </a:pPr>
            <a:r>
              <a:rPr lang="en-GB" dirty="0" smtClean="0"/>
              <a:t>It’s a ‘choice’, not a illness</a:t>
            </a:r>
          </a:p>
          <a:p>
            <a:pPr fontAlgn="auto">
              <a:spcAft>
                <a:spcPts val="0"/>
              </a:spcAft>
              <a:buFont typeface="Arial" pitchFamily="34" charset="0"/>
              <a:buChar char="•"/>
              <a:defRPr/>
            </a:pPr>
            <a:r>
              <a:rPr lang="en-GB" dirty="0" smtClean="0"/>
              <a:t>Stimulants are just used to improve studying</a:t>
            </a:r>
          </a:p>
          <a:p>
            <a:pPr fontAlgn="auto">
              <a:spcAft>
                <a:spcPts val="0"/>
              </a:spcAft>
              <a:buFont typeface="Arial" pitchFamily="34" charset="0"/>
              <a:buChar char="•"/>
              <a:defRPr/>
            </a:pPr>
            <a:r>
              <a:rPr lang="en-GB" dirty="0" smtClean="0"/>
              <a:t>Stimulants are addictive</a:t>
            </a:r>
          </a:p>
          <a:p>
            <a:pPr fontAlgn="auto">
              <a:spcAft>
                <a:spcPts val="0"/>
              </a:spcAft>
              <a:buFont typeface="Arial" pitchFamily="34" charset="0"/>
              <a:buChar char="•"/>
              <a:defRPr/>
            </a:pPr>
            <a:r>
              <a:rPr lang="en-GB" dirty="0" smtClean="0"/>
              <a:t>Stimulants are not licensed</a:t>
            </a:r>
          </a:p>
          <a:p>
            <a:pPr fontAlgn="auto">
              <a:spcAft>
                <a:spcPts val="0"/>
              </a:spcAft>
              <a:buFont typeface="Arial" pitchFamily="34" charset="0"/>
              <a:buChar char="•"/>
              <a:defRPr/>
            </a:pPr>
            <a:r>
              <a:rPr lang="en-GB" dirty="0" smtClean="0"/>
              <a:t>Stimulant diversion</a:t>
            </a:r>
          </a:p>
          <a:p>
            <a:pPr fontAlgn="auto">
              <a:spcAft>
                <a:spcPts val="0"/>
              </a:spcAft>
              <a:buFont typeface="Arial" pitchFamily="34" charset="0"/>
              <a:buChar char="•"/>
              <a:defRPr/>
            </a:pPr>
            <a:r>
              <a:rPr lang="en-GB" dirty="0" smtClean="0"/>
              <a:t>Monitoring is complicated</a:t>
            </a:r>
          </a:p>
          <a:p>
            <a:pPr fontAlgn="auto">
              <a:spcAft>
                <a:spcPts val="0"/>
              </a:spcAft>
              <a:buFont typeface="Arial" pitchFamily="34" charset="0"/>
              <a:buChar char="•"/>
              <a:defRPr/>
            </a:pPr>
            <a:r>
              <a:rPr lang="en-GB" dirty="0" smtClean="0"/>
              <a:t>Treatment is expensive</a:t>
            </a:r>
          </a:p>
          <a:p>
            <a:pPr fontAlgn="auto">
              <a:spcAft>
                <a:spcPts val="0"/>
              </a:spcAft>
              <a:buFont typeface="Arial" pitchFamily="34" charset="0"/>
              <a:buChar char="•"/>
              <a:defRPr/>
            </a:pPr>
            <a:r>
              <a:rPr lang="en-GB" dirty="0" smtClean="0"/>
              <a:t>It’s all a conspiracy by ‘big </a:t>
            </a:r>
            <a:r>
              <a:rPr lang="en-GB" dirty="0" err="1" smtClean="0"/>
              <a:t>pharma</a:t>
            </a:r>
            <a:r>
              <a:rPr lang="en-GB" dirty="0" smtClean="0"/>
              <a:t>’</a:t>
            </a:r>
          </a:p>
          <a:p>
            <a:pPr fontAlgn="auto">
              <a:spcAft>
                <a:spcPts val="0"/>
              </a:spcAft>
              <a:buFont typeface="Arial" pitchFamily="34" charset="0"/>
              <a:buChar char="•"/>
              <a:defRPr/>
            </a:pPr>
            <a:endParaRPr lang="en-GB" dirty="0"/>
          </a:p>
        </p:txBody>
      </p:sp>
    </p:spTree>
    <p:extLst>
      <p:ext uri="{BB962C8B-B14F-4D97-AF65-F5344CB8AC3E}">
        <p14:creationId xmlns:p14="http://schemas.microsoft.com/office/powerpoint/2010/main" val="2001455397"/>
      </p:ext>
    </p:extLst>
  </p:cSld>
  <p:clrMapOvr>
    <a:masterClrMapping/>
  </p:clrMapOvr>
  <p:transition xmlns:p14="http://schemas.microsoft.com/office/powerpoint/2010/main" spd="med">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GB" dirty="0" smtClean="0"/>
              <a:t>‘Unpacking’ the syndrome and its biological </a:t>
            </a:r>
            <a:r>
              <a:rPr lang="en-GB" dirty="0" err="1" smtClean="0"/>
              <a:t>corelates</a:t>
            </a:r>
            <a:r>
              <a:rPr lang="en-GB" dirty="0" smtClean="0"/>
              <a:t> </a:t>
            </a:r>
            <a:endParaRPr lang="en-GB" dirty="0"/>
          </a:p>
        </p:txBody>
      </p:sp>
      <p:sp>
        <p:nvSpPr>
          <p:cNvPr id="3" name="Content Placeholder 2"/>
          <p:cNvSpPr>
            <a:spLocks noGrp="1"/>
          </p:cNvSpPr>
          <p:nvPr>
            <p:ph idx="1"/>
          </p:nvPr>
        </p:nvSpPr>
        <p:spPr/>
        <p:txBody>
          <a:bodyPr rtlCol="0">
            <a:normAutofit fontScale="85000" lnSpcReduction="20000"/>
          </a:bodyPr>
          <a:lstStyle/>
          <a:p>
            <a:pPr fontAlgn="auto">
              <a:spcAft>
                <a:spcPts val="0"/>
              </a:spcAft>
              <a:buFont typeface="Arial" pitchFamily="34" charset="0"/>
              <a:buChar char="•"/>
              <a:defRPr/>
            </a:pPr>
            <a:r>
              <a:rPr lang="en-GB" b="1" dirty="0" smtClean="0"/>
              <a:t>Individual symptom domains </a:t>
            </a:r>
            <a:r>
              <a:rPr lang="en-GB" b="1" dirty="0" err="1" smtClean="0"/>
              <a:t>corelate</a:t>
            </a:r>
            <a:r>
              <a:rPr lang="en-GB" b="1" dirty="0" smtClean="0"/>
              <a:t> with </a:t>
            </a:r>
            <a:r>
              <a:rPr lang="en-GB" b="1" dirty="0" err="1" smtClean="0"/>
              <a:t>cortico</a:t>
            </a:r>
            <a:r>
              <a:rPr lang="en-GB" b="1" dirty="0" smtClean="0"/>
              <a:t>-</a:t>
            </a:r>
            <a:r>
              <a:rPr lang="en-GB" b="1" dirty="0" err="1" smtClean="0"/>
              <a:t>striato</a:t>
            </a:r>
            <a:r>
              <a:rPr lang="en-GB" b="1" dirty="0" smtClean="0"/>
              <a:t>-</a:t>
            </a:r>
            <a:r>
              <a:rPr lang="en-GB" b="1" dirty="0" err="1" smtClean="0"/>
              <a:t>thalano</a:t>
            </a:r>
            <a:r>
              <a:rPr lang="en-GB" b="1" dirty="0" smtClean="0"/>
              <a:t>-cortical ‘loops’ involving different parts of the PFC </a:t>
            </a:r>
          </a:p>
          <a:p>
            <a:pPr fontAlgn="auto">
              <a:spcAft>
                <a:spcPts val="0"/>
              </a:spcAft>
              <a:buFont typeface="Arial" pitchFamily="34" charset="0"/>
              <a:buChar char="•"/>
              <a:defRPr/>
            </a:pPr>
            <a:r>
              <a:rPr lang="en-GB" dirty="0" smtClean="0"/>
              <a:t>Sustained attention – </a:t>
            </a:r>
            <a:r>
              <a:rPr lang="en-GB" dirty="0" err="1" smtClean="0"/>
              <a:t>Dorsolateral</a:t>
            </a:r>
            <a:r>
              <a:rPr lang="en-GB" dirty="0" smtClean="0"/>
              <a:t> prefrontal cortex</a:t>
            </a:r>
          </a:p>
          <a:p>
            <a:pPr fontAlgn="auto">
              <a:spcAft>
                <a:spcPts val="0"/>
              </a:spcAft>
              <a:buFont typeface="Arial" pitchFamily="34" charset="0"/>
              <a:buChar char="•"/>
              <a:defRPr/>
            </a:pPr>
            <a:r>
              <a:rPr lang="en-GB" dirty="0" smtClean="0"/>
              <a:t>Selective attention – Anterior </a:t>
            </a:r>
            <a:r>
              <a:rPr lang="en-GB" dirty="0" err="1" smtClean="0"/>
              <a:t>cingulate</a:t>
            </a:r>
            <a:r>
              <a:rPr lang="en-GB" dirty="0" smtClean="0"/>
              <a:t> cortex</a:t>
            </a:r>
          </a:p>
          <a:p>
            <a:pPr fontAlgn="auto">
              <a:spcAft>
                <a:spcPts val="0"/>
              </a:spcAft>
              <a:buFont typeface="Arial" pitchFamily="34" charset="0"/>
              <a:buChar char="•"/>
              <a:defRPr/>
            </a:pPr>
            <a:r>
              <a:rPr lang="en-GB" dirty="0" smtClean="0"/>
              <a:t>Hyperactivity – Prefrontal motor cortex</a:t>
            </a:r>
          </a:p>
          <a:p>
            <a:pPr fontAlgn="auto">
              <a:spcAft>
                <a:spcPts val="0"/>
              </a:spcAft>
              <a:buFont typeface="Arial" pitchFamily="34" charset="0"/>
              <a:buChar char="•"/>
              <a:defRPr/>
            </a:pPr>
            <a:r>
              <a:rPr lang="en-GB" dirty="0" smtClean="0"/>
              <a:t>Impulsivity – </a:t>
            </a:r>
            <a:r>
              <a:rPr lang="en-GB" dirty="0" err="1" smtClean="0"/>
              <a:t>Orbitofrontal</a:t>
            </a:r>
            <a:r>
              <a:rPr lang="en-GB" dirty="0" smtClean="0"/>
              <a:t> cortex</a:t>
            </a:r>
          </a:p>
          <a:p>
            <a:pPr fontAlgn="auto">
              <a:spcAft>
                <a:spcPts val="0"/>
              </a:spcAft>
              <a:buFont typeface="Arial" pitchFamily="34" charset="0"/>
              <a:buNone/>
              <a:defRPr/>
            </a:pPr>
            <a:endParaRPr lang="en-GB" dirty="0" smtClean="0"/>
          </a:p>
          <a:p>
            <a:pPr fontAlgn="auto">
              <a:spcAft>
                <a:spcPts val="0"/>
              </a:spcAft>
              <a:buFont typeface="Arial" pitchFamily="34" charset="0"/>
              <a:buNone/>
              <a:defRPr/>
            </a:pPr>
            <a:r>
              <a:rPr lang="en-GB" dirty="0" err="1" smtClean="0"/>
              <a:t>Comorbid</a:t>
            </a:r>
            <a:r>
              <a:rPr lang="en-GB" dirty="0" smtClean="0"/>
              <a:t> conditions have similar </a:t>
            </a:r>
            <a:r>
              <a:rPr lang="en-GB" dirty="0" err="1" smtClean="0"/>
              <a:t>corelates</a:t>
            </a:r>
            <a:r>
              <a:rPr lang="en-GB" dirty="0" smtClean="0"/>
              <a:t> in nearby prefrontal/limbic CSTC loops</a:t>
            </a:r>
          </a:p>
        </p:txBody>
      </p:sp>
    </p:spTree>
    <p:extLst>
      <p:ext uri="{BB962C8B-B14F-4D97-AF65-F5344CB8AC3E}">
        <p14:creationId xmlns:p14="http://schemas.microsoft.com/office/powerpoint/2010/main" val="1450769888"/>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mtClean="0"/>
              <a:t>It’s a ‘tuning’ problem</a:t>
            </a:r>
          </a:p>
        </p:txBody>
      </p:sp>
      <p:sp>
        <p:nvSpPr>
          <p:cNvPr id="22530" name="Content Placeholder 2"/>
          <p:cNvSpPr>
            <a:spLocks noGrp="1"/>
          </p:cNvSpPr>
          <p:nvPr>
            <p:ph idx="1"/>
          </p:nvPr>
        </p:nvSpPr>
        <p:spPr/>
        <p:txBody>
          <a:bodyPr/>
          <a:lstStyle/>
          <a:p>
            <a:r>
              <a:rPr lang="en-GB" smtClean="0"/>
              <a:t>It’s about efficient information processing...or not as the case may be!</a:t>
            </a:r>
          </a:p>
          <a:p>
            <a:r>
              <a:rPr lang="en-GB" b="1" smtClean="0"/>
              <a:t>Dopamine</a:t>
            </a:r>
            <a:r>
              <a:rPr lang="en-GB" smtClean="0"/>
              <a:t> – regulates ‘</a:t>
            </a:r>
            <a:r>
              <a:rPr lang="en-GB" b="1" smtClean="0"/>
              <a:t>noise</a:t>
            </a:r>
            <a:r>
              <a:rPr lang="en-GB" smtClean="0"/>
              <a:t>’ strength</a:t>
            </a:r>
          </a:p>
          <a:p>
            <a:r>
              <a:rPr lang="en-GB" b="1" smtClean="0"/>
              <a:t>Noradrenaline</a:t>
            </a:r>
            <a:r>
              <a:rPr lang="en-GB" smtClean="0"/>
              <a:t> – regulates ‘</a:t>
            </a:r>
            <a:r>
              <a:rPr lang="en-GB" b="1" smtClean="0"/>
              <a:t>signal</a:t>
            </a:r>
            <a:r>
              <a:rPr lang="en-GB" smtClean="0"/>
              <a:t>’ strength</a:t>
            </a:r>
          </a:p>
          <a:p>
            <a:r>
              <a:rPr lang="en-GB" smtClean="0"/>
              <a:t>Too little or too much of either creates a ‘tuning’ problem (inverted bell curve model)</a:t>
            </a:r>
          </a:p>
        </p:txBody>
      </p:sp>
    </p:spTree>
    <p:extLst>
      <p:ext uri="{BB962C8B-B14F-4D97-AF65-F5344CB8AC3E}">
        <p14:creationId xmlns:p14="http://schemas.microsoft.com/office/powerpoint/2010/main" val="214076245"/>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GB" smtClean="0"/>
              <a:t>How best to ‘tune’</a:t>
            </a:r>
          </a:p>
        </p:txBody>
      </p:sp>
      <p:graphicFrame>
        <p:nvGraphicFramePr>
          <p:cNvPr id="4" name="Content Placeholder 3"/>
          <p:cNvGraphicFramePr>
            <a:graphicFrameLocks noGrp="1"/>
          </p:cNvGraphicFramePr>
          <p:nvPr>
            <p:ph idx="1"/>
          </p:nvPr>
        </p:nvGraphicFramePr>
        <p:xfrm>
          <a:off x="428596" y="1285860"/>
          <a:ext cx="8229600" cy="50260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7250061"/>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54175"/>
          </a:xfrm>
        </p:spPr>
        <p:txBody>
          <a:bodyPr rtlCol="0">
            <a:normAutofit fontScale="90000"/>
          </a:bodyPr>
          <a:lstStyle/>
          <a:p>
            <a:pPr fontAlgn="auto">
              <a:spcAft>
                <a:spcPts val="0"/>
              </a:spcAft>
              <a:defRPr/>
            </a:pPr>
            <a:r>
              <a:rPr lang="en-GB" dirty="0" smtClean="0"/>
              <a:t>Stimulants</a:t>
            </a:r>
            <a:br>
              <a:rPr lang="en-GB" dirty="0" smtClean="0"/>
            </a:br>
            <a:r>
              <a:rPr lang="en-GB" sz="2400" dirty="0" smtClean="0"/>
              <a:t>L</a:t>
            </a:r>
            <a:r>
              <a:rPr lang="en-GB" sz="2700" dirty="0" smtClean="0"/>
              <a:t>icensed in children but unlicensed for adults </a:t>
            </a:r>
            <a:br>
              <a:rPr lang="en-GB" sz="2700" dirty="0" smtClean="0"/>
            </a:br>
            <a:r>
              <a:rPr lang="en-GB" sz="2700" dirty="0" smtClean="0"/>
              <a:t>Prescribed in adults under specialist supervision/advice</a:t>
            </a:r>
            <a:br>
              <a:rPr lang="en-GB" sz="2700" dirty="0" smtClean="0"/>
            </a:br>
            <a:r>
              <a:rPr lang="en-GB" sz="2700" dirty="0" smtClean="0"/>
              <a:t>Controlled drug prescribing – hassle!!</a:t>
            </a:r>
            <a:endParaRPr lang="en-GB" sz="2700" dirty="0"/>
          </a:p>
        </p:txBody>
      </p:sp>
      <p:sp>
        <p:nvSpPr>
          <p:cNvPr id="24578" name="Content Placeholder 3"/>
          <p:cNvSpPr>
            <a:spLocks noGrp="1"/>
          </p:cNvSpPr>
          <p:nvPr>
            <p:ph sz="half" idx="1"/>
          </p:nvPr>
        </p:nvSpPr>
        <p:spPr>
          <a:xfrm>
            <a:off x="457200" y="2071688"/>
            <a:ext cx="4038600" cy="3786187"/>
          </a:xfrm>
        </p:spPr>
        <p:txBody>
          <a:bodyPr/>
          <a:lstStyle/>
          <a:p>
            <a:pPr>
              <a:buFont typeface="Arial" charset="0"/>
              <a:buNone/>
            </a:pPr>
            <a:r>
              <a:rPr lang="en-GB" b="1" i="1" smtClean="0"/>
              <a:t>Methylphenidate</a:t>
            </a:r>
          </a:p>
          <a:p>
            <a:r>
              <a:rPr lang="en-GB" smtClean="0"/>
              <a:t>Sustained release</a:t>
            </a:r>
          </a:p>
          <a:p>
            <a:pPr lvl="1"/>
            <a:r>
              <a:rPr lang="en-GB" smtClean="0"/>
              <a:t>Concerta XL (70/30)</a:t>
            </a:r>
          </a:p>
          <a:p>
            <a:pPr lvl="1"/>
            <a:r>
              <a:rPr lang="en-GB" smtClean="0"/>
              <a:t>Medikinet XL (50/50)</a:t>
            </a:r>
          </a:p>
          <a:p>
            <a:pPr lvl="1"/>
            <a:r>
              <a:rPr lang="en-GB" smtClean="0"/>
              <a:t>Equasym XL (50/50)</a:t>
            </a:r>
          </a:p>
          <a:p>
            <a:r>
              <a:rPr lang="en-GB" smtClean="0"/>
              <a:t>Immediate release</a:t>
            </a:r>
          </a:p>
          <a:p>
            <a:pPr lvl="1"/>
            <a:r>
              <a:rPr lang="en-GB" smtClean="0"/>
              <a:t>Ritalin</a:t>
            </a:r>
          </a:p>
          <a:p>
            <a:pPr lvl="1"/>
            <a:r>
              <a:rPr lang="en-GB" smtClean="0"/>
              <a:t>Methylphanidate HCL</a:t>
            </a:r>
          </a:p>
          <a:p>
            <a:endParaRPr lang="en-GB" smtClean="0"/>
          </a:p>
        </p:txBody>
      </p:sp>
      <p:sp>
        <p:nvSpPr>
          <p:cNvPr id="24579" name="Content Placeholder 4"/>
          <p:cNvSpPr>
            <a:spLocks noGrp="1"/>
          </p:cNvSpPr>
          <p:nvPr>
            <p:ph sz="half" idx="2"/>
          </p:nvPr>
        </p:nvSpPr>
        <p:spPr>
          <a:xfrm>
            <a:off x="4648200" y="2071688"/>
            <a:ext cx="4038600" cy="3286125"/>
          </a:xfrm>
        </p:spPr>
        <p:txBody>
          <a:bodyPr/>
          <a:lstStyle/>
          <a:p>
            <a:pPr>
              <a:buFont typeface="Arial" charset="0"/>
              <a:buNone/>
            </a:pPr>
            <a:r>
              <a:rPr lang="en-GB" b="1" i="1" smtClean="0"/>
              <a:t>Amphetamines</a:t>
            </a:r>
          </a:p>
          <a:p>
            <a:r>
              <a:rPr lang="en-GB" smtClean="0"/>
              <a:t>Sustained release</a:t>
            </a:r>
          </a:p>
          <a:p>
            <a:pPr lvl="1"/>
            <a:r>
              <a:rPr lang="en-GB" smtClean="0"/>
              <a:t>Elvanse (newly licensed)</a:t>
            </a:r>
          </a:p>
          <a:p>
            <a:pPr lvl="1"/>
            <a:r>
              <a:rPr lang="en-GB" smtClean="0"/>
              <a:t>Adderall (USA)</a:t>
            </a:r>
          </a:p>
          <a:p>
            <a:r>
              <a:rPr lang="en-GB" smtClean="0"/>
              <a:t>Immediate release</a:t>
            </a:r>
          </a:p>
          <a:p>
            <a:pPr lvl="1"/>
            <a:r>
              <a:rPr lang="en-GB" smtClean="0"/>
              <a:t>Dexamfetamine</a:t>
            </a:r>
          </a:p>
        </p:txBody>
      </p:sp>
      <p:sp>
        <p:nvSpPr>
          <p:cNvPr id="24580" name="TextBox 9"/>
          <p:cNvSpPr txBox="1">
            <a:spLocks noChangeArrowheads="1"/>
          </p:cNvSpPr>
          <p:nvPr/>
        </p:nvSpPr>
        <p:spPr bwMode="auto">
          <a:xfrm>
            <a:off x="2714625" y="5929313"/>
            <a:ext cx="5715000" cy="523875"/>
          </a:xfrm>
          <a:prstGeom prst="rect">
            <a:avLst/>
          </a:prstGeom>
          <a:noFill/>
          <a:ln w="9525">
            <a:noFill/>
            <a:miter lim="800000"/>
            <a:headEnd/>
            <a:tailEnd/>
          </a:ln>
        </p:spPr>
        <p:txBody>
          <a:bodyPr>
            <a:spAutoFit/>
          </a:bodyPr>
          <a:lstStyle/>
          <a:p>
            <a:r>
              <a:rPr lang="en-GB" sz="2800" b="1" i="1">
                <a:latin typeface="Calibri" pitchFamily="34" charset="0"/>
              </a:rPr>
              <a:t>Modafinil  </a:t>
            </a:r>
            <a:r>
              <a:rPr lang="en-GB" sz="2800">
                <a:latin typeface="Calibri" pitchFamily="34" charset="0"/>
              </a:rPr>
              <a:t>- </a:t>
            </a:r>
            <a:r>
              <a:rPr lang="en-GB" sz="2400">
                <a:latin typeface="Calibri" pitchFamily="34" charset="0"/>
              </a:rPr>
              <a:t>Histamine agonist??</a:t>
            </a:r>
          </a:p>
        </p:txBody>
      </p:sp>
    </p:spTree>
    <p:extLst>
      <p:ext uri="{BB962C8B-B14F-4D97-AF65-F5344CB8AC3E}">
        <p14:creationId xmlns:p14="http://schemas.microsoft.com/office/powerpoint/2010/main" val="53742736"/>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54175"/>
          </a:xfrm>
        </p:spPr>
        <p:txBody>
          <a:bodyPr rtlCol="0">
            <a:normAutofit fontScale="90000"/>
          </a:bodyPr>
          <a:lstStyle/>
          <a:p>
            <a:pPr fontAlgn="auto">
              <a:spcAft>
                <a:spcPts val="0"/>
              </a:spcAft>
              <a:defRPr/>
            </a:pPr>
            <a:r>
              <a:rPr lang="en-GB" dirty="0" smtClean="0"/>
              <a:t>Non-stimulants</a:t>
            </a:r>
            <a:br>
              <a:rPr lang="en-GB" dirty="0" smtClean="0"/>
            </a:br>
            <a:r>
              <a:rPr lang="en-GB" sz="2700" dirty="0" smtClean="0"/>
              <a:t>Benefit is not as pronounced and takes longer to manifest</a:t>
            </a:r>
            <a:br>
              <a:rPr lang="en-GB" sz="2700" dirty="0" smtClean="0"/>
            </a:br>
            <a:r>
              <a:rPr lang="en-GB" sz="2700" dirty="0" smtClean="0"/>
              <a:t>No addiction/diversion risk</a:t>
            </a:r>
            <a:br>
              <a:rPr lang="en-GB" sz="2700" dirty="0" smtClean="0"/>
            </a:br>
            <a:r>
              <a:rPr lang="en-GB" sz="2700" dirty="0" smtClean="0"/>
              <a:t>Role in specific </a:t>
            </a:r>
            <a:r>
              <a:rPr lang="en-GB" sz="2700" dirty="0" err="1" smtClean="0"/>
              <a:t>comorbidities</a:t>
            </a:r>
            <a:endParaRPr lang="en-GB" sz="2700" dirty="0"/>
          </a:p>
        </p:txBody>
      </p:sp>
      <p:sp>
        <p:nvSpPr>
          <p:cNvPr id="25602" name="Content Placeholder 2"/>
          <p:cNvSpPr>
            <a:spLocks noGrp="1"/>
          </p:cNvSpPr>
          <p:nvPr>
            <p:ph sz="half" idx="1"/>
          </p:nvPr>
        </p:nvSpPr>
        <p:spPr>
          <a:xfrm>
            <a:off x="457200" y="2214563"/>
            <a:ext cx="4038600" cy="4214812"/>
          </a:xfrm>
        </p:spPr>
        <p:txBody>
          <a:bodyPr/>
          <a:lstStyle/>
          <a:p>
            <a:pPr>
              <a:buFont typeface="Arial" charset="0"/>
              <a:buNone/>
            </a:pPr>
            <a:r>
              <a:rPr lang="en-GB" b="1" i="1" smtClean="0"/>
              <a:t>Rx with NRI function</a:t>
            </a:r>
          </a:p>
          <a:p>
            <a:r>
              <a:rPr lang="en-GB" sz="2400" b="1" smtClean="0"/>
              <a:t>Atomoxetine (NRI - only Rx licensed in adult ADHD</a:t>
            </a:r>
            <a:r>
              <a:rPr lang="en-GB" sz="2400" smtClean="0"/>
              <a:t>)</a:t>
            </a:r>
          </a:p>
          <a:p>
            <a:r>
              <a:rPr lang="en-GB" sz="2400" smtClean="0"/>
              <a:t>Reboxetine (NRI)</a:t>
            </a:r>
          </a:p>
          <a:p>
            <a:r>
              <a:rPr lang="en-GB" sz="2400" smtClean="0"/>
              <a:t>Bupropion (NDRI)</a:t>
            </a:r>
          </a:p>
          <a:p>
            <a:r>
              <a:rPr lang="en-GB" sz="2400" smtClean="0"/>
              <a:t>Duloxetine (SNRI)</a:t>
            </a:r>
          </a:p>
          <a:p>
            <a:r>
              <a:rPr lang="en-GB" sz="2400" smtClean="0"/>
              <a:t>Venlafaxine (SNRI)</a:t>
            </a:r>
          </a:p>
          <a:p>
            <a:r>
              <a:rPr lang="en-GB" sz="2400" smtClean="0"/>
              <a:t>Nortriptiline (TCA)</a:t>
            </a:r>
          </a:p>
          <a:p>
            <a:endParaRPr lang="en-GB" smtClean="0"/>
          </a:p>
        </p:txBody>
      </p:sp>
      <p:sp>
        <p:nvSpPr>
          <p:cNvPr id="25603" name="Content Placeholder 3"/>
          <p:cNvSpPr>
            <a:spLocks noGrp="1"/>
          </p:cNvSpPr>
          <p:nvPr>
            <p:ph sz="half" idx="2"/>
          </p:nvPr>
        </p:nvSpPr>
        <p:spPr>
          <a:xfrm>
            <a:off x="4648200" y="2214563"/>
            <a:ext cx="4038600" cy="4143375"/>
          </a:xfrm>
        </p:spPr>
        <p:txBody>
          <a:bodyPr/>
          <a:lstStyle/>
          <a:p>
            <a:pPr>
              <a:buFont typeface="Arial" charset="0"/>
              <a:buNone/>
            </a:pPr>
            <a:r>
              <a:rPr lang="en-GB" b="1" i="1" smtClean="0"/>
              <a:t>a2A adrenergic agonists</a:t>
            </a:r>
          </a:p>
          <a:p>
            <a:r>
              <a:rPr lang="en-GB" sz="2400" smtClean="0"/>
              <a:t>Clonidine (a2A, a2B, a2C, imidazoline)</a:t>
            </a:r>
          </a:p>
          <a:p>
            <a:r>
              <a:rPr lang="en-GB" sz="2400" smtClean="0"/>
              <a:t>Guanfacine  (a2A)</a:t>
            </a:r>
          </a:p>
          <a:p>
            <a:pPr>
              <a:buFont typeface="Arial" charset="0"/>
              <a:buNone/>
            </a:pPr>
            <a:endParaRPr lang="en-GB" sz="2400" smtClean="0"/>
          </a:p>
          <a:p>
            <a:pPr>
              <a:buFont typeface="Arial" charset="0"/>
              <a:buNone/>
            </a:pPr>
            <a:endParaRPr lang="en-GB" sz="2400" smtClean="0"/>
          </a:p>
        </p:txBody>
      </p:sp>
    </p:spTree>
    <p:extLst>
      <p:ext uri="{BB962C8B-B14F-4D97-AF65-F5344CB8AC3E}">
        <p14:creationId xmlns:p14="http://schemas.microsoft.com/office/powerpoint/2010/main" val="2670816633"/>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smtClean="0"/>
              <a:t>What to treat first ?- comorbidities</a:t>
            </a:r>
          </a:p>
        </p:txBody>
      </p:sp>
      <p:sp>
        <p:nvSpPr>
          <p:cNvPr id="26626" name="Content Placeholder 7"/>
          <p:cNvSpPr>
            <a:spLocks noGrp="1"/>
          </p:cNvSpPr>
          <p:nvPr>
            <p:ph sz="half" idx="1"/>
          </p:nvPr>
        </p:nvSpPr>
        <p:spPr/>
        <p:txBody>
          <a:bodyPr/>
          <a:lstStyle/>
          <a:p>
            <a:r>
              <a:rPr lang="en-GB" smtClean="0"/>
              <a:t>Substance misuse</a:t>
            </a:r>
          </a:p>
          <a:p>
            <a:r>
              <a:rPr lang="en-GB" smtClean="0"/>
              <a:t>Bipolar disorder</a:t>
            </a:r>
          </a:p>
          <a:p>
            <a:r>
              <a:rPr lang="en-GB" smtClean="0"/>
              <a:t>Anxiety disorder</a:t>
            </a:r>
          </a:p>
          <a:p>
            <a:r>
              <a:rPr lang="en-GB" sz="3600" b="1" smtClean="0"/>
              <a:t>ADHD</a:t>
            </a:r>
          </a:p>
          <a:p>
            <a:r>
              <a:rPr lang="en-GB" smtClean="0"/>
              <a:t>Depression </a:t>
            </a:r>
          </a:p>
          <a:p>
            <a:r>
              <a:rPr lang="en-GB" smtClean="0"/>
              <a:t>Nicotine dependence</a:t>
            </a:r>
          </a:p>
        </p:txBody>
      </p:sp>
      <p:sp>
        <p:nvSpPr>
          <p:cNvPr id="26627" name="Content Placeholder 8"/>
          <p:cNvSpPr>
            <a:spLocks noGrp="1"/>
          </p:cNvSpPr>
          <p:nvPr>
            <p:ph sz="half" idx="2"/>
          </p:nvPr>
        </p:nvSpPr>
        <p:spPr/>
        <p:txBody>
          <a:bodyPr/>
          <a:lstStyle/>
          <a:p>
            <a:endParaRPr lang="en-GB" smtClean="0"/>
          </a:p>
        </p:txBody>
      </p:sp>
      <p:sp>
        <p:nvSpPr>
          <p:cNvPr id="10" name="Down Arrow 9"/>
          <p:cNvSpPr/>
          <p:nvPr/>
        </p:nvSpPr>
        <p:spPr>
          <a:xfrm>
            <a:off x="5429250" y="1857375"/>
            <a:ext cx="642938" cy="2857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Tree>
    <p:extLst>
      <p:ext uri="{BB962C8B-B14F-4D97-AF65-F5344CB8AC3E}">
        <p14:creationId xmlns:p14="http://schemas.microsoft.com/office/powerpoint/2010/main" val="3525175078"/>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381000" y="0"/>
            <a:ext cx="8382000"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opperplate Gothic Bold" charset="0"/>
                <a:ea typeface="ＭＳ Ｐゴシック" charset="0"/>
              </a:defRPr>
            </a:lvl1pPr>
            <a:lvl2pPr marL="742950" indent="-285750" eaLnBrk="0" hangingPunct="0">
              <a:defRPr sz="2400">
                <a:solidFill>
                  <a:schemeClr val="tx1"/>
                </a:solidFill>
                <a:latin typeface="Copperplate Gothic Bold" charset="0"/>
                <a:ea typeface="ＭＳ Ｐゴシック" charset="0"/>
              </a:defRPr>
            </a:lvl2pPr>
            <a:lvl3pPr marL="1143000" indent="-228600" eaLnBrk="0" hangingPunct="0">
              <a:defRPr sz="2400">
                <a:solidFill>
                  <a:schemeClr val="tx1"/>
                </a:solidFill>
                <a:latin typeface="Copperplate Gothic Bold" charset="0"/>
                <a:ea typeface="ＭＳ Ｐゴシック" charset="0"/>
              </a:defRPr>
            </a:lvl3pPr>
            <a:lvl4pPr marL="1600200" indent="-228600" eaLnBrk="0" hangingPunct="0">
              <a:defRPr sz="2400">
                <a:solidFill>
                  <a:schemeClr val="tx1"/>
                </a:solidFill>
                <a:latin typeface="Copperplate Gothic Bold" charset="0"/>
                <a:ea typeface="ＭＳ Ｐゴシック" charset="0"/>
              </a:defRPr>
            </a:lvl4pPr>
            <a:lvl5pPr marL="2057400" indent="-228600" eaLnBrk="0" hangingPunct="0">
              <a:defRPr sz="2400">
                <a:solidFill>
                  <a:schemeClr val="tx1"/>
                </a:solidFill>
                <a:latin typeface="Copperplate Gothic Bold" charset="0"/>
                <a:ea typeface="ＭＳ Ｐゴシック" charset="0"/>
              </a:defRPr>
            </a:lvl5pPr>
            <a:lvl6pPr marL="2514600" indent="-228600" eaLnBrk="0" fontAlgn="base" hangingPunct="0">
              <a:spcBef>
                <a:spcPct val="0"/>
              </a:spcBef>
              <a:spcAft>
                <a:spcPct val="0"/>
              </a:spcAft>
              <a:defRPr sz="2400">
                <a:solidFill>
                  <a:schemeClr val="tx1"/>
                </a:solidFill>
                <a:latin typeface="Copperplate Gothic Bold" charset="0"/>
                <a:ea typeface="ＭＳ Ｐゴシック" charset="0"/>
              </a:defRPr>
            </a:lvl6pPr>
            <a:lvl7pPr marL="2971800" indent="-228600" eaLnBrk="0" fontAlgn="base" hangingPunct="0">
              <a:spcBef>
                <a:spcPct val="0"/>
              </a:spcBef>
              <a:spcAft>
                <a:spcPct val="0"/>
              </a:spcAft>
              <a:defRPr sz="2400">
                <a:solidFill>
                  <a:schemeClr val="tx1"/>
                </a:solidFill>
                <a:latin typeface="Copperplate Gothic Bold" charset="0"/>
                <a:ea typeface="ＭＳ Ｐゴシック" charset="0"/>
              </a:defRPr>
            </a:lvl7pPr>
            <a:lvl8pPr marL="3429000" indent="-228600" eaLnBrk="0" fontAlgn="base" hangingPunct="0">
              <a:spcBef>
                <a:spcPct val="0"/>
              </a:spcBef>
              <a:spcAft>
                <a:spcPct val="0"/>
              </a:spcAft>
              <a:defRPr sz="2400">
                <a:solidFill>
                  <a:schemeClr val="tx1"/>
                </a:solidFill>
                <a:latin typeface="Copperplate Gothic Bold" charset="0"/>
                <a:ea typeface="ＭＳ Ｐゴシック" charset="0"/>
              </a:defRPr>
            </a:lvl8pPr>
            <a:lvl9pPr marL="3886200" indent="-228600" eaLnBrk="0" fontAlgn="base" hangingPunct="0">
              <a:spcBef>
                <a:spcPct val="0"/>
              </a:spcBef>
              <a:spcAft>
                <a:spcPct val="0"/>
              </a:spcAft>
              <a:defRPr sz="2400">
                <a:solidFill>
                  <a:schemeClr val="tx1"/>
                </a:solidFill>
                <a:latin typeface="Copperplate Gothic Bold" charset="0"/>
                <a:ea typeface="ＭＳ Ｐゴシック" charset="0"/>
              </a:defRPr>
            </a:lvl9pPr>
          </a:lstStyle>
          <a:p>
            <a:pPr algn="ctr" eaLnBrk="1" hangingPunct="1">
              <a:spcBef>
                <a:spcPct val="50000"/>
              </a:spcBef>
            </a:pPr>
            <a:r>
              <a:rPr lang="en-US" sz="4800" dirty="0" smtClean="0"/>
              <a:t>Introduction</a:t>
            </a:r>
            <a:endParaRPr lang="en-US" dirty="0"/>
          </a:p>
          <a:p>
            <a:pPr eaLnBrk="1" hangingPunct="1">
              <a:spcBef>
                <a:spcPct val="50000"/>
              </a:spcBef>
              <a:buFontTx/>
              <a:buChar char="o"/>
            </a:pPr>
            <a:r>
              <a:rPr lang="en-US" sz="3600" dirty="0"/>
              <a:t> What are the Autism Spectrum Disorders?</a:t>
            </a:r>
          </a:p>
          <a:p>
            <a:pPr eaLnBrk="1" hangingPunct="1">
              <a:spcBef>
                <a:spcPct val="50000"/>
              </a:spcBef>
              <a:buFontTx/>
              <a:buChar char="o"/>
            </a:pPr>
            <a:r>
              <a:rPr lang="en-US" sz="3600" dirty="0"/>
              <a:t> What are the diagnostic criteria?</a:t>
            </a:r>
          </a:p>
          <a:p>
            <a:pPr eaLnBrk="1" hangingPunct="1">
              <a:spcBef>
                <a:spcPct val="50000"/>
              </a:spcBef>
              <a:buFontTx/>
              <a:buChar char="o"/>
            </a:pPr>
            <a:r>
              <a:rPr lang="en-US" sz="3600" dirty="0"/>
              <a:t> What are the eligibility requirements for Special Education in Minnesota?</a:t>
            </a:r>
          </a:p>
          <a:p>
            <a:pPr eaLnBrk="1" hangingPunct="1">
              <a:spcBef>
                <a:spcPct val="50000"/>
              </a:spcBef>
              <a:buFontTx/>
              <a:buChar char="o"/>
            </a:pPr>
            <a:endParaRPr lang="en-US" sz="3600" dirty="0"/>
          </a:p>
        </p:txBody>
      </p:sp>
    </p:spTree>
    <p:extLst>
      <p:ext uri="{BB962C8B-B14F-4D97-AF65-F5344CB8AC3E}">
        <p14:creationId xmlns:p14="http://schemas.microsoft.com/office/powerpoint/2010/main" val="1166926576"/>
      </p:ext>
    </p:extLst>
  </p:cSld>
  <p:clrMapOvr>
    <a:masterClrMapping/>
  </p:clrMapOvr>
  <p:transition xmlns:p14="http://schemas.microsoft.com/office/powerpoint/2010/mai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Arial" charset="0"/>
              </a:rPr>
              <a:t>Just a childhood disorder</a:t>
            </a:r>
            <a:r>
              <a:rPr lang="en-GB" dirty="0" smtClean="0">
                <a:latin typeface="Arial" charset="0"/>
              </a:rPr>
              <a:t>?</a:t>
            </a:r>
            <a:endParaRPr lang="en-GB" dirty="0"/>
          </a:p>
        </p:txBody>
      </p:sp>
      <p:sp>
        <p:nvSpPr>
          <p:cNvPr id="4" name="Content Placeholder 3"/>
          <p:cNvSpPr>
            <a:spLocks noGrp="1"/>
          </p:cNvSpPr>
          <p:nvPr>
            <p:ph idx="1"/>
          </p:nvPr>
        </p:nvSpPr>
        <p:spPr/>
        <p:txBody>
          <a:bodyPr/>
          <a:lstStyle/>
          <a:p>
            <a:pPr>
              <a:lnSpc>
                <a:spcPct val="90000"/>
              </a:lnSpc>
            </a:pPr>
            <a:r>
              <a:rPr lang="en-GB" sz="2800" b="1" dirty="0" smtClean="0">
                <a:latin typeface="Arial" charset="0"/>
              </a:rPr>
              <a:t>Inattention</a:t>
            </a:r>
            <a:r>
              <a:rPr lang="en-GB" sz="2800" dirty="0" smtClean="0">
                <a:latin typeface="Arial" charset="0"/>
              </a:rPr>
              <a:t> </a:t>
            </a:r>
            <a:r>
              <a:rPr lang="en-GB" sz="2800" dirty="0">
                <a:latin typeface="Arial" charset="0"/>
              </a:rPr>
              <a:t>persists in 50-60%</a:t>
            </a:r>
          </a:p>
          <a:p>
            <a:pPr lvl="1">
              <a:lnSpc>
                <a:spcPct val="90000"/>
              </a:lnSpc>
            </a:pPr>
            <a:r>
              <a:rPr lang="en-GB" sz="2400" dirty="0">
                <a:latin typeface="Arial" charset="0"/>
              </a:rPr>
              <a:t>If 5-10% in children, then 3-6% in adults</a:t>
            </a:r>
          </a:p>
          <a:p>
            <a:pPr>
              <a:lnSpc>
                <a:spcPct val="90000"/>
              </a:lnSpc>
            </a:pPr>
            <a:r>
              <a:rPr lang="en-GB" sz="2800" b="1" dirty="0">
                <a:latin typeface="Arial" charset="0"/>
              </a:rPr>
              <a:t>Impact</a:t>
            </a:r>
            <a:r>
              <a:rPr lang="en-GB" sz="2800" dirty="0">
                <a:latin typeface="Arial" charset="0"/>
              </a:rPr>
              <a:t> in adults</a:t>
            </a:r>
          </a:p>
          <a:p>
            <a:pPr lvl="1">
              <a:lnSpc>
                <a:spcPct val="90000"/>
              </a:lnSpc>
            </a:pPr>
            <a:r>
              <a:rPr lang="en-GB" sz="2400" dirty="0">
                <a:latin typeface="Arial" charset="0"/>
              </a:rPr>
              <a:t>Socioeconomic</a:t>
            </a:r>
          </a:p>
          <a:p>
            <a:pPr lvl="2">
              <a:lnSpc>
                <a:spcPct val="90000"/>
              </a:lnSpc>
            </a:pPr>
            <a:r>
              <a:rPr lang="en-GB" dirty="0">
                <a:latin typeface="Arial" charset="0"/>
              </a:rPr>
              <a:t>Academic, employment, relationships, driving</a:t>
            </a:r>
          </a:p>
          <a:p>
            <a:pPr lvl="1">
              <a:lnSpc>
                <a:spcPct val="90000"/>
              </a:lnSpc>
            </a:pPr>
            <a:r>
              <a:rPr lang="en-GB" sz="2400" dirty="0">
                <a:latin typeface="Arial" charset="0"/>
              </a:rPr>
              <a:t>Psychological </a:t>
            </a:r>
          </a:p>
          <a:p>
            <a:pPr lvl="2">
              <a:lnSpc>
                <a:spcPct val="90000"/>
              </a:lnSpc>
            </a:pPr>
            <a:r>
              <a:rPr lang="en-GB" dirty="0">
                <a:latin typeface="Arial" charset="0"/>
              </a:rPr>
              <a:t>Low self-esteem, unhappiness, ‘ups and downs’, stress</a:t>
            </a:r>
          </a:p>
          <a:p>
            <a:r>
              <a:rPr lang="en-GB" sz="2800" dirty="0">
                <a:latin typeface="Arial" charset="0"/>
              </a:rPr>
              <a:t>Comorbidities</a:t>
            </a:r>
          </a:p>
          <a:p>
            <a:endParaRPr lang="en-GB" dirty="0"/>
          </a:p>
        </p:txBody>
      </p:sp>
      <p:sp>
        <p:nvSpPr>
          <p:cNvPr id="3" name="Footer Placeholder 2"/>
          <p:cNvSpPr>
            <a:spLocks noGrp="1"/>
          </p:cNvSpPr>
          <p:nvPr>
            <p:ph type="ftr" sz="quarter" idx="11"/>
          </p:nvPr>
        </p:nvSpPr>
        <p:spPr/>
        <p:txBody>
          <a:bodyPr/>
          <a:lstStyle/>
          <a:p>
            <a:r>
              <a:rPr lang="en-GB" smtClean="0"/>
              <a:t>MSc in Family Medicine Programme</a:t>
            </a:r>
            <a:endParaRPr lang="en-GB"/>
          </a:p>
        </p:txBody>
      </p:sp>
    </p:spTree>
    <p:extLst>
      <p:ext uri="{BB962C8B-B14F-4D97-AF65-F5344CB8AC3E}">
        <p14:creationId xmlns:p14="http://schemas.microsoft.com/office/powerpoint/2010/main" val="720038836"/>
      </p:ext>
    </p:extLst>
  </p:cSld>
  <p:clrMapOvr>
    <a:masterClrMapping/>
  </p:clrMapOvr>
  <p:transition xmlns:p14="http://schemas.microsoft.com/office/powerpoint/2010/main" spd="med">
    <p:fad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hangingPunct="1"/>
            <a:r>
              <a:rPr lang="en-US">
                <a:latin typeface="Copperplate Gothic Bold" charset="0"/>
              </a:rPr>
              <a:t>Autism Spectrum Disorders </a:t>
            </a:r>
            <a:br>
              <a:rPr lang="en-US">
                <a:latin typeface="Copperplate Gothic Bold" charset="0"/>
              </a:rPr>
            </a:br>
            <a:r>
              <a:rPr lang="en-US" sz="2400">
                <a:latin typeface="Copperplate Gothic Bold" charset="0"/>
              </a:rPr>
              <a:t>(Also known as pervasive developmental disorders)</a:t>
            </a:r>
            <a:endParaRPr lang="en-US">
              <a:latin typeface="Copperplate Gothic Bold" charset="0"/>
            </a:endParaRPr>
          </a:p>
        </p:txBody>
      </p:sp>
      <p:sp>
        <p:nvSpPr>
          <p:cNvPr id="4099" name="Rectangle 3"/>
          <p:cNvSpPr>
            <a:spLocks noGrp="1" noChangeArrowheads="1"/>
          </p:cNvSpPr>
          <p:nvPr>
            <p:ph idx="1"/>
          </p:nvPr>
        </p:nvSpPr>
        <p:spPr>
          <a:xfrm>
            <a:off x="685800" y="1842911"/>
            <a:ext cx="7772400" cy="4114800"/>
          </a:xfrm>
        </p:spPr>
        <p:txBody>
          <a:bodyPr/>
          <a:lstStyle/>
          <a:p>
            <a:pPr eaLnBrk="1" hangingPunct="1">
              <a:lnSpc>
                <a:spcPct val="90000"/>
              </a:lnSpc>
            </a:pPr>
            <a:r>
              <a:rPr lang="en-US" dirty="0">
                <a:latin typeface="Copperplate Gothic Bold" charset="0"/>
              </a:rPr>
              <a:t>Pervasive Developmental Disorder Not Otherwise Specified (or atypical autism) </a:t>
            </a:r>
          </a:p>
          <a:p>
            <a:pPr eaLnBrk="1" hangingPunct="1">
              <a:lnSpc>
                <a:spcPct val="90000"/>
              </a:lnSpc>
            </a:pPr>
            <a:r>
              <a:rPr lang="en-US" dirty="0" err="1">
                <a:latin typeface="Copperplate Gothic Bold" charset="0"/>
              </a:rPr>
              <a:t>Rett</a:t>
            </a:r>
            <a:r>
              <a:rPr lang="en-US" dirty="0">
                <a:latin typeface="Copperplate Gothic Bold" charset="0"/>
              </a:rPr>
              <a:t> Syndrome</a:t>
            </a:r>
          </a:p>
          <a:p>
            <a:pPr eaLnBrk="1" hangingPunct="1">
              <a:lnSpc>
                <a:spcPct val="90000"/>
              </a:lnSpc>
            </a:pPr>
            <a:r>
              <a:rPr lang="en-US" dirty="0">
                <a:latin typeface="Copperplate Gothic Bold" charset="0"/>
              </a:rPr>
              <a:t>Childhood Disintegrative Disorder </a:t>
            </a:r>
          </a:p>
          <a:p>
            <a:pPr eaLnBrk="1" hangingPunct="1">
              <a:lnSpc>
                <a:spcPct val="90000"/>
              </a:lnSpc>
            </a:pPr>
            <a:r>
              <a:rPr lang="en-US" dirty="0">
                <a:latin typeface="Copperplate Gothic Bold" charset="0"/>
              </a:rPr>
              <a:t>Asperger Syndrome</a:t>
            </a:r>
          </a:p>
          <a:p>
            <a:pPr eaLnBrk="1" hangingPunct="1">
              <a:lnSpc>
                <a:spcPct val="90000"/>
              </a:lnSpc>
            </a:pPr>
            <a:r>
              <a:rPr lang="en-US" dirty="0">
                <a:latin typeface="Copperplate Gothic Bold" charset="0"/>
              </a:rPr>
              <a:t>Autism</a:t>
            </a:r>
          </a:p>
        </p:txBody>
      </p:sp>
    </p:spTree>
    <p:extLst>
      <p:ext uri="{BB962C8B-B14F-4D97-AF65-F5344CB8AC3E}">
        <p14:creationId xmlns:p14="http://schemas.microsoft.com/office/powerpoint/2010/main" val="1150313483"/>
      </p:ext>
    </p:extLst>
  </p:cSld>
  <p:clrMapOvr>
    <a:masterClrMapping/>
  </p:clrMapOvr>
  <p:transition xmlns:p14="http://schemas.microsoft.com/office/powerpoint/2010/main" spd="med">
    <p:fad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lstStyle/>
          <a:p>
            <a:r>
              <a:rPr lang="en-US"/>
              <a:t>What is Autism?</a:t>
            </a:r>
          </a:p>
        </p:txBody>
      </p:sp>
      <p:sp>
        <p:nvSpPr>
          <p:cNvPr id="14339" name="Rectangle 3"/>
          <p:cNvSpPr>
            <a:spLocks noGrp="1" noChangeArrowheads="1"/>
          </p:cNvSpPr>
          <p:nvPr>
            <p:ph idx="1"/>
          </p:nvPr>
        </p:nvSpPr>
        <p:spPr/>
        <p:txBody>
          <a:bodyPr/>
          <a:lstStyle/>
          <a:p>
            <a:r>
              <a:rPr lang="en-US"/>
              <a:t>Four ways to </a:t>
            </a:r>
            <a:r>
              <a:rPr lang="ja-JP" altLang="en-US">
                <a:latin typeface="Arial"/>
              </a:rPr>
              <a:t>“</a:t>
            </a:r>
            <a:r>
              <a:rPr lang="en-US"/>
              <a:t>define</a:t>
            </a:r>
            <a:r>
              <a:rPr lang="ja-JP" altLang="en-US">
                <a:latin typeface="Arial"/>
              </a:rPr>
              <a:t>”</a:t>
            </a:r>
            <a:r>
              <a:rPr lang="en-US"/>
              <a:t> autism</a:t>
            </a:r>
          </a:p>
          <a:p>
            <a:pPr lvl="1"/>
            <a:r>
              <a:rPr lang="en-US"/>
              <a:t>DSM-IV</a:t>
            </a:r>
          </a:p>
          <a:p>
            <a:pPr lvl="1"/>
            <a:r>
              <a:rPr lang="en-US"/>
              <a:t>Parents with a child with autism</a:t>
            </a:r>
          </a:p>
          <a:p>
            <a:pPr lvl="1"/>
            <a:r>
              <a:rPr lang="en-US"/>
              <a:t>Individuals with autism</a:t>
            </a:r>
          </a:p>
          <a:p>
            <a:pPr lvl="1"/>
            <a:r>
              <a:rPr lang="en-US"/>
              <a:t>What we know (i.e. stereotypes of autism)</a:t>
            </a:r>
          </a:p>
          <a:p>
            <a:r>
              <a:rPr lang="en-US"/>
              <a:t>Let</a:t>
            </a:r>
            <a:r>
              <a:rPr lang="ja-JP" altLang="en-US">
                <a:latin typeface="Arial"/>
              </a:rPr>
              <a:t>’</a:t>
            </a:r>
            <a:r>
              <a:rPr lang="en-US"/>
              <a:t>s take a look at each one to get a more comprehensive idea of this disorder</a:t>
            </a:r>
          </a:p>
        </p:txBody>
      </p:sp>
    </p:spTree>
    <p:extLst>
      <p:ext uri="{BB962C8B-B14F-4D97-AF65-F5344CB8AC3E}">
        <p14:creationId xmlns:p14="http://schemas.microsoft.com/office/powerpoint/2010/main" val="1010434253"/>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lstStyle/>
          <a:p>
            <a:r>
              <a:rPr lang="en-US"/>
              <a:t>DSM-IV criteria</a:t>
            </a:r>
          </a:p>
        </p:txBody>
      </p:sp>
      <p:sp>
        <p:nvSpPr>
          <p:cNvPr id="15363" name="Rectangle 3"/>
          <p:cNvSpPr>
            <a:spLocks noGrp="1" noChangeArrowheads="1"/>
          </p:cNvSpPr>
          <p:nvPr>
            <p:ph idx="1"/>
          </p:nvPr>
        </p:nvSpPr>
        <p:spPr>
          <a:xfrm>
            <a:off x="457200" y="1600200"/>
            <a:ext cx="8686800" cy="4525963"/>
          </a:xfrm>
        </p:spPr>
        <p:txBody>
          <a:bodyPr/>
          <a:lstStyle/>
          <a:p>
            <a:r>
              <a:rPr lang="en-US" sz="2400" dirty="0"/>
              <a:t>First, important to note that autism is a </a:t>
            </a:r>
            <a:r>
              <a:rPr lang="en-US" sz="2400" b="1" dirty="0"/>
              <a:t>spectrum</a:t>
            </a:r>
            <a:r>
              <a:rPr lang="en-US" sz="2400" dirty="0"/>
              <a:t> disorder characterized by:</a:t>
            </a:r>
          </a:p>
          <a:p>
            <a:pPr lvl="1"/>
            <a:r>
              <a:rPr lang="en-US" sz="2400" dirty="0"/>
              <a:t>Impairments in </a:t>
            </a:r>
            <a:r>
              <a:rPr lang="en-US" sz="2400" b="1" dirty="0"/>
              <a:t>social interaction</a:t>
            </a:r>
          </a:p>
          <a:p>
            <a:pPr lvl="1"/>
            <a:r>
              <a:rPr lang="en-US" sz="2400" dirty="0"/>
              <a:t>Impairments in </a:t>
            </a:r>
            <a:r>
              <a:rPr lang="en-US" sz="2400" b="1" dirty="0"/>
              <a:t>communication</a:t>
            </a:r>
          </a:p>
          <a:p>
            <a:pPr lvl="1"/>
            <a:r>
              <a:rPr lang="en-US" sz="2400" dirty="0"/>
              <a:t>Presence of </a:t>
            </a:r>
            <a:r>
              <a:rPr lang="en-US" sz="2400" b="1" dirty="0"/>
              <a:t>restricted, repetitive behaviors</a:t>
            </a:r>
            <a:r>
              <a:rPr lang="en-US" sz="2400" dirty="0"/>
              <a:t> (RRBs)</a:t>
            </a:r>
          </a:p>
          <a:p>
            <a:r>
              <a:rPr lang="en-US" sz="2400" dirty="0"/>
              <a:t>Spectrum = variability within and across these areas</a:t>
            </a:r>
          </a:p>
          <a:p>
            <a:r>
              <a:rPr lang="en-US" sz="2400" dirty="0"/>
              <a:t>1 in 150 children diagnosed with autism includes the entire spectrum</a:t>
            </a:r>
          </a:p>
        </p:txBody>
      </p:sp>
    </p:spTree>
    <p:extLst>
      <p:ext uri="{BB962C8B-B14F-4D97-AF65-F5344CB8AC3E}">
        <p14:creationId xmlns:p14="http://schemas.microsoft.com/office/powerpoint/2010/main" val="3132457195"/>
      </p:ext>
    </p:extLst>
  </p:cSld>
  <p:clrMapOvr>
    <a:masterClrMapping/>
  </p:clrMapOvr>
  <p:transition xmlns:p14="http://schemas.microsoft.com/office/powerpoint/2010/main" spd="med">
    <p:fad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lstStyle/>
          <a:p>
            <a:r>
              <a:rPr lang="en-US"/>
              <a:t>DSM-IV criteria (continued)</a:t>
            </a:r>
          </a:p>
        </p:txBody>
      </p:sp>
      <p:sp>
        <p:nvSpPr>
          <p:cNvPr id="23555" name="Rectangle 3"/>
          <p:cNvSpPr>
            <a:spLocks noGrp="1" noChangeArrowheads="1"/>
          </p:cNvSpPr>
          <p:nvPr>
            <p:ph idx="1"/>
          </p:nvPr>
        </p:nvSpPr>
        <p:spPr/>
        <p:txBody>
          <a:bodyPr/>
          <a:lstStyle/>
          <a:p>
            <a:r>
              <a:rPr lang="en-US" dirty="0"/>
              <a:t>Umbrella term is really Pervasive Developmental Disorders (PDD)</a:t>
            </a:r>
          </a:p>
          <a:p>
            <a:pPr lvl="1"/>
            <a:r>
              <a:rPr lang="en-US" dirty="0"/>
              <a:t>5 different subtypes of PDD</a:t>
            </a:r>
          </a:p>
          <a:p>
            <a:pPr lvl="2"/>
            <a:r>
              <a:rPr lang="en-US" dirty="0"/>
              <a:t>Autistic Disorder</a:t>
            </a:r>
          </a:p>
          <a:p>
            <a:pPr lvl="2"/>
            <a:r>
              <a:rPr lang="en-US" dirty="0"/>
              <a:t>Asperger</a:t>
            </a:r>
            <a:r>
              <a:rPr lang="ja-JP" altLang="en-US" dirty="0">
                <a:latin typeface="Arial"/>
              </a:rPr>
              <a:t>’</a:t>
            </a:r>
            <a:r>
              <a:rPr lang="en-US" dirty="0"/>
              <a:t>s Disorder</a:t>
            </a:r>
          </a:p>
          <a:p>
            <a:pPr lvl="2"/>
            <a:r>
              <a:rPr lang="en-US" dirty="0"/>
              <a:t>PDD-NOS</a:t>
            </a:r>
          </a:p>
          <a:p>
            <a:pPr lvl="2"/>
            <a:r>
              <a:rPr lang="en-US" dirty="0"/>
              <a:t>Rhett</a:t>
            </a:r>
            <a:r>
              <a:rPr lang="ja-JP" altLang="en-US" dirty="0">
                <a:latin typeface="Arial"/>
              </a:rPr>
              <a:t>’</a:t>
            </a:r>
            <a:r>
              <a:rPr lang="en-US" dirty="0"/>
              <a:t>s Disorder</a:t>
            </a:r>
          </a:p>
          <a:p>
            <a:pPr lvl="2"/>
            <a:r>
              <a:rPr lang="en-US" dirty="0"/>
              <a:t>Childhood Disintegrative Disorder </a:t>
            </a:r>
          </a:p>
          <a:p>
            <a:pPr lvl="2"/>
            <a:endParaRPr lang="en-US" dirty="0"/>
          </a:p>
          <a:p>
            <a:endParaRPr lang="en-US" dirty="0"/>
          </a:p>
        </p:txBody>
      </p:sp>
      <p:sp>
        <p:nvSpPr>
          <p:cNvPr id="23556" name="AutoShape 4"/>
          <p:cNvSpPr>
            <a:spLocks noChangeArrowheads="1"/>
          </p:cNvSpPr>
          <p:nvPr/>
        </p:nvSpPr>
        <p:spPr bwMode="auto">
          <a:xfrm>
            <a:off x="4038600" y="3352800"/>
            <a:ext cx="2590800" cy="228600"/>
          </a:xfrm>
          <a:prstGeom prst="rightArrow">
            <a:avLst>
              <a:gd name="adj1" fmla="val 50000"/>
              <a:gd name="adj2" fmla="val 28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GB"/>
          </a:p>
        </p:txBody>
      </p:sp>
      <p:sp>
        <p:nvSpPr>
          <p:cNvPr id="23557" name="AutoShape 5"/>
          <p:cNvSpPr>
            <a:spLocks noChangeArrowheads="1"/>
          </p:cNvSpPr>
          <p:nvPr/>
        </p:nvSpPr>
        <p:spPr bwMode="auto">
          <a:xfrm>
            <a:off x="4572000" y="3668889"/>
            <a:ext cx="2057400" cy="304800"/>
          </a:xfrm>
          <a:prstGeom prst="rightArrow">
            <a:avLst>
              <a:gd name="adj1" fmla="val 50000"/>
              <a:gd name="adj2" fmla="val 16875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GB"/>
          </a:p>
        </p:txBody>
      </p:sp>
      <p:sp>
        <p:nvSpPr>
          <p:cNvPr id="23558" name="AutoShape 6"/>
          <p:cNvSpPr>
            <a:spLocks noChangeArrowheads="1"/>
          </p:cNvSpPr>
          <p:nvPr/>
        </p:nvSpPr>
        <p:spPr bwMode="auto">
          <a:xfrm>
            <a:off x="3276600" y="4038600"/>
            <a:ext cx="3200400" cy="381000"/>
          </a:xfrm>
          <a:prstGeom prst="rightArrow">
            <a:avLst>
              <a:gd name="adj1" fmla="val 50000"/>
              <a:gd name="adj2" fmla="val 21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GB"/>
          </a:p>
        </p:txBody>
      </p:sp>
      <p:sp>
        <p:nvSpPr>
          <p:cNvPr id="23560" name="Text Box 8"/>
          <p:cNvSpPr txBox="1">
            <a:spLocks noChangeArrowheads="1"/>
          </p:cNvSpPr>
          <p:nvPr/>
        </p:nvSpPr>
        <p:spPr bwMode="auto">
          <a:xfrm>
            <a:off x="6629400" y="3124200"/>
            <a:ext cx="2286000" cy="13811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spcBef>
                <a:spcPct val="50000"/>
              </a:spcBef>
            </a:pPr>
            <a:r>
              <a:rPr lang="en-US" sz="2400" b="1"/>
              <a:t>Autism</a:t>
            </a:r>
            <a:r>
              <a:rPr lang="en-US" sz="3600" b="1"/>
              <a:t> </a:t>
            </a:r>
            <a:r>
              <a:rPr lang="en-US" sz="2400" b="1"/>
              <a:t>Spectrum Disorders</a:t>
            </a:r>
          </a:p>
        </p:txBody>
      </p:sp>
    </p:spTree>
    <p:extLst>
      <p:ext uri="{BB962C8B-B14F-4D97-AF65-F5344CB8AC3E}">
        <p14:creationId xmlns:p14="http://schemas.microsoft.com/office/powerpoint/2010/main" val="1814720240"/>
      </p:ext>
    </p:extLst>
  </p:cSld>
  <p:clrMapOvr>
    <a:masterClrMapping/>
  </p:clrMapOvr>
  <p:transition xmlns:p14="http://schemas.microsoft.com/office/powerpoint/2010/main" spd="med">
    <p:fad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a:xfrm>
            <a:off x="457200" y="0"/>
            <a:ext cx="8229600" cy="838200"/>
          </a:xfrm>
        </p:spPr>
        <p:txBody>
          <a:bodyPr/>
          <a:lstStyle/>
          <a:p>
            <a:r>
              <a:rPr lang="en-US"/>
              <a:t>Story from a Teenager with ASD</a:t>
            </a:r>
          </a:p>
        </p:txBody>
      </p:sp>
      <p:sp>
        <p:nvSpPr>
          <p:cNvPr id="39939" name="Rectangle 3"/>
          <p:cNvSpPr>
            <a:spLocks noGrp="1" noChangeArrowheads="1"/>
          </p:cNvSpPr>
          <p:nvPr>
            <p:ph idx="1"/>
          </p:nvPr>
        </p:nvSpPr>
        <p:spPr>
          <a:xfrm>
            <a:off x="0" y="838200"/>
            <a:ext cx="9144000" cy="6019800"/>
          </a:xfrm>
        </p:spPr>
        <p:txBody>
          <a:bodyPr>
            <a:normAutofit/>
          </a:bodyPr>
          <a:lstStyle/>
          <a:p>
            <a:pPr>
              <a:lnSpc>
                <a:spcPct val="80000"/>
              </a:lnSpc>
            </a:pPr>
            <a:r>
              <a:rPr lang="ja-JP" altLang="en-US" sz="2000" dirty="0">
                <a:latin typeface="Arial"/>
              </a:rPr>
              <a:t>“</a:t>
            </a:r>
            <a:r>
              <a:rPr lang="en-US" sz="2000" dirty="0"/>
              <a:t>The characteristics of people with Asperger's are the perfect ones to make obtaining friends difficult. Asperger's Syndrome is part of a spectrum of autistic disorders, all linked by a level of non-communication. At the lowest level, we have cases like my brother Eric, a person trapped in a void where communication is only at the most rudimentary level, about the level of a non-expressive two or three year old. Then among several forms at the highest level, we have Asperger's syndrome. Those with Asperger's often suffer from a plethora of symptoms. The most prominent ones are difficulty with reading people's body language, a singular interest in a subject or several subjects (from my own life, I have one major interest in rock music, compulsively looking for new reviews and obsessing over the best quality of sound to listen to them), a slight monotone voice, struggling with proper body distance, and a tendency to use a vocabulary that is of a slightly higher sophistication than most people would use such as when I employ words like vitriolic, inundate, smorgasbord, plethora, paraphernalia, and others of that variety. While obviously every person with the syndrome may not experience each and every single trait, I have experienced all of these symptoms to some degree. Couple that with a fairly shy personality, a shyness that may or may not have anything to do with Asperger's Syndrome, and I am often left feeling like everyone sees me as being quiet and not worth talking to.</a:t>
            </a:r>
            <a:r>
              <a:rPr lang="ja-JP" altLang="en-US" sz="2000" dirty="0">
                <a:latin typeface="Arial"/>
              </a:rPr>
              <a:t>”</a:t>
            </a:r>
            <a:endParaRPr lang="en-US" sz="2000" dirty="0"/>
          </a:p>
          <a:p>
            <a:pPr>
              <a:lnSpc>
                <a:spcPct val="80000"/>
              </a:lnSpc>
            </a:pPr>
            <a:r>
              <a:rPr lang="en-US" sz="2000" dirty="0"/>
              <a:t>(</a:t>
            </a:r>
            <a:r>
              <a:rPr lang="en-US" sz="2000" dirty="0" err="1"/>
              <a:t>Autismspeaks.org</a:t>
            </a:r>
            <a:r>
              <a:rPr lang="en-US" sz="2000" dirty="0"/>
              <a:t>)</a:t>
            </a:r>
          </a:p>
        </p:txBody>
      </p:sp>
    </p:spTree>
    <p:extLst>
      <p:ext uri="{BB962C8B-B14F-4D97-AF65-F5344CB8AC3E}">
        <p14:creationId xmlns:p14="http://schemas.microsoft.com/office/powerpoint/2010/main" val="4271630739"/>
      </p:ext>
    </p:extLst>
  </p:cSld>
  <p:clrMapOvr>
    <a:masterClrMapping/>
  </p:clrMapOvr>
  <p:transition xmlns:p14="http://schemas.microsoft.com/office/powerpoint/2010/main" spd="med">
    <p:fad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3" descr="http://casd.binghamton.edu/files/PDD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413" y="1109663"/>
            <a:ext cx="8640762" cy="464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94094506"/>
      </p:ext>
    </p:extLst>
  </p:cSld>
  <p:clrMapOvr>
    <a:masterClrMapping/>
  </p:clrMapOvr>
  <p:transition xmlns:p14="http://schemas.microsoft.com/office/powerpoint/2010/main" spd="med">
    <p:fade/>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0"/>
            <a:ext cx="7772400" cy="1143000"/>
          </a:xfrm>
        </p:spPr>
        <p:txBody>
          <a:bodyPr/>
          <a:lstStyle/>
          <a:p>
            <a:pPr eaLnBrk="1" hangingPunct="1"/>
            <a:r>
              <a:rPr lang="en-US">
                <a:latin typeface="Copperplate Gothic Bold" charset="0"/>
              </a:rPr>
              <a:t>Definition</a:t>
            </a:r>
          </a:p>
        </p:txBody>
      </p:sp>
      <p:sp>
        <p:nvSpPr>
          <p:cNvPr id="6147" name="Rectangle 3"/>
          <p:cNvSpPr>
            <a:spLocks noGrp="1" noChangeArrowheads="1"/>
          </p:cNvSpPr>
          <p:nvPr>
            <p:ph idx="1"/>
          </p:nvPr>
        </p:nvSpPr>
        <p:spPr>
          <a:xfrm>
            <a:off x="838200" y="1447800"/>
            <a:ext cx="7772400" cy="4114800"/>
          </a:xfrm>
        </p:spPr>
        <p:txBody>
          <a:bodyPr/>
          <a:lstStyle/>
          <a:p>
            <a:pPr eaLnBrk="1" hangingPunct="1"/>
            <a:r>
              <a:rPr lang="en-US">
                <a:latin typeface="Arial" charset="0"/>
              </a:rPr>
              <a:t>Autism Spectrum Disorders:</a:t>
            </a:r>
          </a:p>
          <a:p>
            <a:pPr lvl="1" eaLnBrk="1" hangingPunct="1"/>
            <a:r>
              <a:rPr lang="en-US" sz="3200">
                <a:latin typeface="Arial" charset="0"/>
              </a:rPr>
              <a:t>Disorders are characterized by varying degrees of impairment in:</a:t>
            </a:r>
          </a:p>
          <a:p>
            <a:pPr lvl="2" eaLnBrk="1" hangingPunct="1"/>
            <a:r>
              <a:rPr lang="en-US" sz="3200">
                <a:latin typeface="Arial" charset="0"/>
              </a:rPr>
              <a:t>(1) Communication skills</a:t>
            </a:r>
          </a:p>
          <a:p>
            <a:pPr lvl="2" eaLnBrk="1" hangingPunct="1"/>
            <a:r>
              <a:rPr lang="en-US" sz="3200">
                <a:latin typeface="Arial" charset="0"/>
              </a:rPr>
              <a:t>(2) Social interactions</a:t>
            </a:r>
          </a:p>
          <a:p>
            <a:pPr lvl="2" eaLnBrk="1" hangingPunct="1"/>
            <a:r>
              <a:rPr lang="en-US" sz="3200">
                <a:latin typeface="Arial" charset="0"/>
              </a:rPr>
              <a:t>(3) Repetitive and stereotyped patterns of behavior. </a:t>
            </a:r>
          </a:p>
        </p:txBody>
      </p:sp>
    </p:spTree>
    <p:extLst>
      <p:ext uri="{BB962C8B-B14F-4D97-AF65-F5344CB8AC3E}">
        <p14:creationId xmlns:p14="http://schemas.microsoft.com/office/powerpoint/2010/main" val="3272307277"/>
      </p:ext>
    </p:extLst>
  </p:cSld>
  <p:clrMapOvr>
    <a:masterClrMapping/>
  </p:clrMapOvr>
  <p:transition xmlns:p14="http://schemas.microsoft.com/office/powerpoint/2010/main" spd="med">
    <p:fad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28600" y="609600"/>
            <a:ext cx="8763000" cy="1371600"/>
          </a:xfrm>
        </p:spPr>
        <p:txBody>
          <a:bodyPr>
            <a:normAutofit fontScale="90000"/>
          </a:bodyPr>
          <a:lstStyle/>
          <a:p>
            <a:pPr eaLnBrk="1" hangingPunct="1"/>
            <a:r>
              <a:rPr lang="en-US" sz="3600">
                <a:latin typeface="Copperplate Gothic Bold" charset="0"/>
              </a:rPr>
              <a:t>Pervasive Developmental Disorder Not Otherwise Specified (or atypical autism)</a:t>
            </a:r>
          </a:p>
        </p:txBody>
      </p:sp>
      <p:sp>
        <p:nvSpPr>
          <p:cNvPr id="7171" name="Rectangle 3"/>
          <p:cNvSpPr>
            <a:spLocks noGrp="1" noChangeArrowheads="1"/>
          </p:cNvSpPr>
          <p:nvPr>
            <p:ph idx="1"/>
          </p:nvPr>
        </p:nvSpPr>
        <p:spPr>
          <a:xfrm>
            <a:off x="685800" y="2286000"/>
            <a:ext cx="7924800" cy="4114800"/>
          </a:xfrm>
        </p:spPr>
        <p:txBody>
          <a:bodyPr/>
          <a:lstStyle/>
          <a:p>
            <a:pPr eaLnBrk="1" hangingPunct="1">
              <a:buFontTx/>
              <a:buNone/>
            </a:pPr>
            <a:endParaRPr lang="en-US" sz="2800">
              <a:latin typeface="Arial" charset="0"/>
            </a:endParaRPr>
          </a:p>
          <a:p>
            <a:pPr eaLnBrk="1" hangingPunct="1"/>
            <a:r>
              <a:rPr lang="en-US">
                <a:latin typeface="Arial" charset="0"/>
              </a:rPr>
              <a:t>Persons who display behaviors typical of autism but to a lesser degree and/or with an onset later than three years of age</a:t>
            </a:r>
          </a:p>
        </p:txBody>
      </p:sp>
    </p:spTree>
    <p:extLst>
      <p:ext uri="{BB962C8B-B14F-4D97-AF65-F5344CB8AC3E}">
        <p14:creationId xmlns:p14="http://schemas.microsoft.com/office/powerpoint/2010/main" val="3906219380"/>
      </p:ext>
    </p:extLst>
  </p:cSld>
  <p:clrMapOvr>
    <a:masterClrMapping/>
  </p:clrMapOvr>
  <p:transition xmlns:p14="http://schemas.microsoft.com/office/powerpoint/2010/main" spd="med">
    <p:fad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304800"/>
            <a:ext cx="7772400" cy="1143000"/>
          </a:xfrm>
        </p:spPr>
        <p:txBody>
          <a:bodyPr/>
          <a:lstStyle/>
          <a:p>
            <a:pPr eaLnBrk="1" hangingPunct="1"/>
            <a:r>
              <a:rPr lang="en-US">
                <a:latin typeface="Copperplate Gothic Bold" charset="0"/>
              </a:rPr>
              <a:t>Aspergers</a:t>
            </a:r>
          </a:p>
        </p:txBody>
      </p:sp>
      <p:sp>
        <p:nvSpPr>
          <p:cNvPr id="10243" name="Rectangle 3"/>
          <p:cNvSpPr>
            <a:spLocks noGrp="1" noChangeArrowheads="1"/>
          </p:cNvSpPr>
          <p:nvPr>
            <p:ph idx="1"/>
          </p:nvPr>
        </p:nvSpPr>
        <p:spPr>
          <a:xfrm>
            <a:off x="533400" y="2209800"/>
            <a:ext cx="7772400" cy="4114800"/>
          </a:xfrm>
        </p:spPr>
        <p:txBody>
          <a:bodyPr/>
          <a:lstStyle/>
          <a:p>
            <a:pPr eaLnBrk="1" hangingPunct="1"/>
            <a:r>
              <a:rPr lang="en-US">
                <a:latin typeface="Arial" charset="0"/>
              </a:rPr>
              <a:t>Similar to mild autism but without significant impairments in cognition and language.</a:t>
            </a:r>
            <a:r>
              <a:rPr lang="en-US" sz="2800">
                <a:latin typeface="Arial" charset="0"/>
              </a:rPr>
              <a:t> </a:t>
            </a:r>
          </a:p>
        </p:txBody>
      </p:sp>
    </p:spTree>
    <p:extLst>
      <p:ext uri="{BB962C8B-B14F-4D97-AF65-F5344CB8AC3E}">
        <p14:creationId xmlns:p14="http://schemas.microsoft.com/office/powerpoint/2010/main" val="3540987851"/>
      </p:ext>
    </p:extLst>
  </p:cSld>
  <p:clrMapOvr>
    <a:masterClrMapping/>
  </p:clrMapOvr>
  <p:transition xmlns:p14="http://schemas.microsoft.com/office/powerpoint/2010/main" spd="med">
    <p:fad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52400"/>
            <a:ext cx="7772400" cy="1143000"/>
          </a:xfrm>
        </p:spPr>
        <p:txBody>
          <a:bodyPr/>
          <a:lstStyle/>
          <a:p>
            <a:pPr eaLnBrk="1" hangingPunct="1"/>
            <a:r>
              <a:rPr lang="en-US">
                <a:latin typeface="Copperplate Gothic Bold" charset="0"/>
              </a:rPr>
              <a:t>Autism</a:t>
            </a:r>
          </a:p>
        </p:txBody>
      </p:sp>
      <p:sp>
        <p:nvSpPr>
          <p:cNvPr id="11267" name="Rectangle 3"/>
          <p:cNvSpPr>
            <a:spLocks noGrp="1" noChangeArrowheads="1"/>
          </p:cNvSpPr>
          <p:nvPr>
            <p:ph idx="1"/>
          </p:nvPr>
        </p:nvSpPr>
        <p:spPr/>
        <p:txBody>
          <a:bodyPr/>
          <a:lstStyle/>
          <a:p>
            <a:pPr eaLnBrk="1" hangingPunct="1"/>
            <a:endParaRPr lang="en-US">
              <a:latin typeface="Copperplate Gothic Bold" charset="0"/>
            </a:endParaRPr>
          </a:p>
          <a:p>
            <a:pPr eaLnBrk="1" hangingPunct="1"/>
            <a:endParaRPr lang="en-US">
              <a:latin typeface="Copperplate Gothic Bold" charset="0"/>
            </a:endParaRPr>
          </a:p>
        </p:txBody>
      </p:sp>
      <p:sp>
        <p:nvSpPr>
          <p:cNvPr id="11268" name="Text Box 5"/>
          <p:cNvSpPr txBox="1">
            <a:spLocks noChangeArrowheads="1"/>
          </p:cNvSpPr>
          <p:nvPr/>
        </p:nvSpPr>
        <p:spPr bwMode="auto">
          <a:xfrm>
            <a:off x="685800" y="1236133"/>
            <a:ext cx="8001000" cy="518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opperplate Gothic Bold" charset="0"/>
                <a:ea typeface="ＭＳ Ｐゴシック" charset="0"/>
              </a:defRPr>
            </a:lvl1pPr>
            <a:lvl2pPr marL="742950" indent="-285750" eaLnBrk="0" hangingPunct="0">
              <a:defRPr sz="2400">
                <a:solidFill>
                  <a:schemeClr val="tx1"/>
                </a:solidFill>
                <a:latin typeface="Copperplate Gothic Bold" charset="0"/>
                <a:ea typeface="ＭＳ Ｐゴシック" charset="0"/>
              </a:defRPr>
            </a:lvl2pPr>
            <a:lvl3pPr marL="1143000" indent="-228600" eaLnBrk="0" hangingPunct="0">
              <a:defRPr sz="2400">
                <a:solidFill>
                  <a:schemeClr val="tx1"/>
                </a:solidFill>
                <a:latin typeface="Copperplate Gothic Bold" charset="0"/>
                <a:ea typeface="ＭＳ Ｐゴシック" charset="0"/>
              </a:defRPr>
            </a:lvl3pPr>
            <a:lvl4pPr marL="1600200" indent="-228600" eaLnBrk="0" hangingPunct="0">
              <a:defRPr sz="2400">
                <a:solidFill>
                  <a:schemeClr val="tx1"/>
                </a:solidFill>
                <a:latin typeface="Copperplate Gothic Bold" charset="0"/>
                <a:ea typeface="ＭＳ Ｐゴシック" charset="0"/>
              </a:defRPr>
            </a:lvl4pPr>
            <a:lvl5pPr marL="2057400" indent="-228600" eaLnBrk="0" hangingPunct="0">
              <a:defRPr sz="2400">
                <a:solidFill>
                  <a:schemeClr val="tx1"/>
                </a:solidFill>
                <a:latin typeface="Copperplate Gothic Bold" charset="0"/>
                <a:ea typeface="ＭＳ Ｐゴシック" charset="0"/>
              </a:defRPr>
            </a:lvl5pPr>
            <a:lvl6pPr marL="2514600" indent="-228600" eaLnBrk="0" fontAlgn="base" hangingPunct="0">
              <a:spcBef>
                <a:spcPct val="0"/>
              </a:spcBef>
              <a:spcAft>
                <a:spcPct val="0"/>
              </a:spcAft>
              <a:defRPr sz="2400">
                <a:solidFill>
                  <a:schemeClr val="tx1"/>
                </a:solidFill>
                <a:latin typeface="Copperplate Gothic Bold" charset="0"/>
                <a:ea typeface="ＭＳ Ｐゴシック" charset="0"/>
              </a:defRPr>
            </a:lvl6pPr>
            <a:lvl7pPr marL="2971800" indent="-228600" eaLnBrk="0" fontAlgn="base" hangingPunct="0">
              <a:spcBef>
                <a:spcPct val="0"/>
              </a:spcBef>
              <a:spcAft>
                <a:spcPct val="0"/>
              </a:spcAft>
              <a:defRPr sz="2400">
                <a:solidFill>
                  <a:schemeClr val="tx1"/>
                </a:solidFill>
                <a:latin typeface="Copperplate Gothic Bold" charset="0"/>
                <a:ea typeface="ＭＳ Ｐゴシック" charset="0"/>
              </a:defRPr>
            </a:lvl7pPr>
            <a:lvl8pPr marL="3429000" indent="-228600" eaLnBrk="0" fontAlgn="base" hangingPunct="0">
              <a:spcBef>
                <a:spcPct val="0"/>
              </a:spcBef>
              <a:spcAft>
                <a:spcPct val="0"/>
              </a:spcAft>
              <a:defRPr sz="2400">
                <a:solidFill>
                  <a:schemeClr val="tx1"/>
                </a:solidFill>
                <a:latin typeface="Copperplate Gothic Bold" charset="0"/>
                <a:ea typeface="ＭＳ Ｐゴシック" charset="0"/>
              </a:defRPr>
            </a:lvl8pPr>
            <a:lvl9pPr marL="3886200" indent="-228600" eaLnBrk="0" fontAlgn="base" hangingPunct="0">
              <a:spcBef>
                <a:spcPct val="0"/>
              </a:spcBef>
              <a:spcAft>
                <a:spcPct val="0"/>
              </a:spcAft>
              <a:defRPr sz="2400">
                <a:solidFill>
                  <a:schemeClr val="tx1"/>
                </a:solidFill>
                <a:latin typeface="Copperplate Gothic Bold" charset="0"/>
                <a:ea typeface="ＭＳ Ｐゴシック" charset="0"/>
              </a:defRPr>
            </a:lvl9pPr>
          </a:lstStyle>
          <a:p>
            <a:pPr eaLnBrk="1" hangingPunct="1">
              <a:spcBef>
                <a:spcPct val="30000"/>
              </a:spcBef>
            </a:pPr>
            <a:r>
              <a:rPr lang="en-US" dirty="0">
                <a:latin typeface="Arial" charset="0"/>
              </a:rPr>
              <a:t>Definition from IDEA:</a:t>
            </a:r>
          </a:p>
          <a:p>
            <a:pPr eaLnBrk="1" hangingPunct="1">
              <a:spcBef>
                <a:spcPct val="30000"/>
              </a:spcBef>
              <a:buFontTx/>
              <a:buChar char="•"/>
            </a:pPr>
            <a:r>
              <a:rPr lang="en-US" dirty="0">
                <a:latin typeface="Arial" charset="0"/>
              </a:rPr>
              <a:t> A developmental disability affecting verbal and nonverbal communication and social interaction, generally evident before age 3, that affects a child</a:t>
            </a:r>
            <a:r>
              <a:rPr lang="ja-JP" altLang="en-US" dirty="0">
                <a:latin typeface="Arial" charset="0"/>
              </a:rPr>
              <a:t>’</a:t>
            </a:r>
            <a:r>
              <a:rPr lang="en-US" dirty="0">
                <a:latin typeface="Arial" charset="0"/>
              </a:rPr>
              <a:t>s performance. Other characteristics often associated with autism are engagement in repetitive activities and stereotyped movements, resistance to environmental change or change in daily routines, and unusual responses to sensory experiences. The term does not apply if a child</a:t>
            </a:r>
            <a:r>
              <a:rPr lang="ja-JP" altLang="en-US" dirty="0">
                <a:latin typeface="Arial" charset="0"/>
              </a:rPr>
              <a:t>’</a:t>
            </a:r>
            <a:r>
              <a:rPr lang="en-US" dirty="0">
                <a:latin typeface="Arial" charset="0"/>
              </a:rPr>
              <a:t>s educational performance is adversely affected primarily because the childe has serious emotional disturbance. </a:t>
            </a:r>
          </a:p>
          <a:p>
            <a:pPr eaLnBrk="1" hangingPunct="1">
              <a:spcBef>
                <a:spcPct val="50000"/>
              </a:spcBef>
              <a:buFontTx/>
              <a:buChar char="•"/>
            </a:pPr>
            <a:endParaRPr lang="en-US" dirty="0">
              <a:latin typeface="Arial" charset="0"/>
            </a:endParaRPr>
          </a:p>
        </p:txBody>
      </p:sp>
    </p:spTree>
    <p:extLst>
      <p:ext uri="{BB962C8B-B14F-4D97-AF65-F5344CB8AC3E}">
        <p14:creationId xmlns:p14="http://schemas.microsoft.com/office/powerpoint/2010/main" val="585653430"/>
      </p:ext>
    </p:extLst>
  </p:cSld>
  <p:clrMapOvr>
    <a:masterClrMapping/>
  </p:clrMapOvr>
  <p:transition xmlns:p14="http://schemas.microsoft.com/office/powerpoint/2010/mai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Arial" charset="0"/>
              </a:rPr>
              <a:t>Diagnostic criteria (DSM-IV-TR</a:t>
            </a:r>
            <a:r>
              <a:rPr lang="en-GB" dirty="0" smtClean="0">
                <a:latin typeface="Arial" charset="0"/>
              </a:rPr>
              <a:t>)</a:t>
            </a:r>
            <a:endParaRPr lang="en-GB" dirty="0"/>
          </a:p>
        </p:txBody>
      </p:sp>
      <p:sp>
        <p:nvSpPr>
          <p:cNvPr id="4" name="Content Placeholder 3"/>
          <p:cNvSpPr>
            <a:spLocks noGrp="1"/>
          </p:cNvSpPr>
          <p:nvPr>
            <p:ph idx="1"/>
          </p:nvPr>
        </p:nvSpPr>
        <p:spPr/>
        <p:txBody>
          <a:bodyPr/>
          <a:lstStyle/>
          <a:p>
            <a:pPr lvl="1">
              <a:lnSpc>
                <a:spcPct val="90000"/>
              </a:lnSpc>
            </a:pPr>
            <a:r>
              <a:rPr lang="en-GB" sz="2000" dirty="0" smtClean="0">
                <a:latin typeface="Arial" charset="0"/>
              </a:rPr>
              <a:t>Inattention </a:t>
            </a:r>
            <a:r>
              <a:rPr lang="en-GB" sz="2000" dirty="0">
                <a:latin typeface="Arial" charset="0"/>
              </a:rPr>
              <a:t>symptoms</a:t>
            </a:r>
          </a:p>
          <a:p>
            <a:pPr lvl="1">
              <a:lnSpc>
                <a:spcPct val="90000"/>
              </a:lnSpc>
            </a:pPr>
            <a:r>
              <a:rPr lang="en-GB" sz="2000" dirty="0">
                <a:latin typeface="Arial" charset="0"/>
              </a:rPr>
              <a:t>Hyperactivity/impulsivity symptoms</a:t>
            </a:r>
          </a:p>
          <a:p>
            <a:pPr lvl="1">
              <a:lnSpc>
                <a:spcPct val="90000"/>
              </a:lnSpc>
            </a:pPr>
            <a:r>
              <a:rPr lang="en-GB" sz="2000" dirty="0">
                <a:latin typeface="Arial" charset="0"/>
              </a:rPr>
              <a:t>Before 7y/o</a:t>
            </a:r>
          </a:p>
          <a:p>
            <a:pPr lvl="1">
              <a:lnSpc>
                <a:spcPct val="90000"/>
              </a:lnSpc>
            </a:pPr>
            <a:r>
              <a:rPr lang="en-GB" sz="2000" dirty="0">
                <a:latin typeface="Arial" charset="0"/>
              </a:rPr>
              <a:t>Impairment in at least two settings (study, work, relationships, family/friends etc.)</a:t>
            </a:r>
          </a:p>
          <a:p>
            <a:pPr lvl="1">
              <a:lnSpc>
                <a:spcPct val="90000"/>
              </a:lnSpc>
            </a:pPr>
            <a:r>
              <a:rPr lang="en-GB" sz="2000" dirty="0">
                <a:latin typeface="Arial" charset="0"/>
              </a:rPr>
              <a:t>Can’t be better explained by another disorder</a:t>
            </a:r>
          </a:p>
          <a:p>
            <a:pPr>
              <a:lnSpc>
                <a:spcPct val="90000"/>
              </a:lnSpc>
            </a:pPr>
            <a:r>
              <a:rPr lang="en-GB" sz="2800" dirty="0">
                <a:latin typeface="Arial" charset="0"/>
              </a:rPr>
              <a:t>Consider amending the criteria for </a:t>
            </a:r>
            <a:r>
              <a:rPr lang="en-GB" sz="2800" b="1" dirty="0">
                <a:latin typeface="Arial" charset="0"/>
              </a:rPr>
              <a:t>adults</a:t>
            </a:r>
          </a:p>
          <a:p>
            <a:pPr lvl="1">
              <a:lnSpc>
                <a:spcPct val="90000"/>
              </a:lnSpc>
            </a:pPr>
            <a:r>
              <a:rPr lang="en-GB" sz="2000" dirty="0">
                <a:latin typeface="Arial" charset="0"/>
              </a:rPr>
              <a:t>Reduce severity/number of required symptoms</a:t>
            </a:r>
          </a:p>
          <a:p>
            <a:pPr lvl="1">
              <a:lnSpc>
                <a:spcPct val="90000"/>
              </a:lnSpc>
            </a:pPr>
            <a:r>
              <a:rPr lang="en-GB" sz="2000" dirty="0">
                <a:latin typeface="Arial" charset="0"/>
              </a:rPr>
              <a:t>Increase variety of symptoms, less hyperactivity, more inattention</a:t>
            </a:r>
          </a:p>
          <a:p>
            <a:endParaRPr lang="en-GB" dirty="0"/>
          </a:p>
        </p:txBody>
      </p:sp>
      <p:sp>
        <p:nvSpPr>
          <p:cNvPr id="3" name="Footer Placeholder 2"/>
          <p:cNvSpPr>
            <a:spLocks noGrp="1"/>
          </p:cNvSpPr>
          <p:nvPr>
            <p:ph type="ftr" sz="quarter" idx="11"/>
          </p:nvPr>
        </p:nvSpPr>
        <p:spPr/>
        <p:txBody>
          <a:bodyPr/>
          <a:lstStyle/>
          <a:p>
            <a:r>
              <a:rPr lang="en-GB" smtClean="0"/>
              <a:t>MSc in Family Medicine Programme</a:t>
            </a:r>
            <a:endParaRPr lang="en-GB"/>
          </a:p>
        </p:txBody>
      </p:sp>
    </p:spTree>
    <p:extLst>
      <p:ext uri="{BB962C8B-B14F-4D97-AF65-F5344CB8AC3E}">
        <p14:creationId xmlns:p14="http://schemas.microsoft.com/office/powerpoint/2010/main" val="241049451"/>
      </p:ext>
    </p:extLst>
  </p:cSld>
  <p:clrMapOvr>
    <a:masterClrMapping/>
  </p:clrMapOvr>
  <p:transition xmlns:p14="http://schemas.microsoft.com/office/powerpoint/2010/main" spd="med">
    <p:fad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idx="4294967295"/>
          </p:nvPr>
        </p:nvSpPr>
        <p:spPr>
          <a:xfrm>
            <a:off x="784578" y="163689"/>
            <a:ext cx="8077200" cy="1143000"/>
          </a:xfrm>
        </p:spPr>
        <p:txBody>
          <a:bodyPr/>
          <a:lstStyle/>
          <a:p>
            <a:pPr eaLnBrk="1" hangingPunct="1"/>
            <a:r>
              <a:rPr lang="en-US" dirty="0">
                <a:latin typeface="Copperplate Gothic Bold" charset="0"/>
              </a:rPr>
              <a:t>Autism Characteristics</a:t>
            </a:r>
          </a:p>
        </p:txBody>
      </p:sp>
      <p:sp>
        <p:nvSpPr>
          <p:cNvPr id="15363" name="Content Placeholder 2"/>
          <p:cNvSpPr>
            <a:spLocks noGrp="1"/>
          </p:cNvSpPr>
          <p:nvPr>
            <p:ph idx="4294967295"/>
          </p:nvPr>
        </p:nvSpPr>
        <p:spPr>
          <a:xfrm>
            <a:off x="564444" y="1371600"/>
            <a:ext cx="8297334" cy="4724400"/>
          </a:xfrm>
        </p:spPr>
        <p:txBody>
          <a:bodyPr/>
          <a:lstStyle/>
          <a:p>
            <a:pPr eaLnBrk="1" hangingPunct="1">
              <a:lnSpc>
                <a:spcPct val="90000"/>
              </a:lnSpc>
            </a:pPr>
            <a:r>
              <a:rPr lang="en-US" sz="2400" dirty="0">
                <a:latin typeface="Arial" charset="0"/>
              </a:rPr>
              <a:t>Impaired social interaction</a:t>
            </a:r>
          </a:p>
          <a:p>
            <a:pPr lvl="1" eaLnBrk="1" hangingPunct="1">
              <a:lnSpc>
                <a:spcPct val="90000"/>
              </a:lnSpc>
            </a:pPr>
            <a:r>
              <a:rPr lang="en-US" sz="2400" dirty="0">
                <a:latin typeface="Arial" charset="0"/>
              </a:rPr>
              <a:t>Picked up/cuddled</a:t>
            </a:r>
          </a:p>
          <a:p>
            <a:pPr lvl="1" eaLnBrk="1" hangingPunct="1">
              <a:lnSpc>
                <a:spcPct val="90000"/>
              </a:lnSpc>
            </a:pPr>
            <a:r>
              <a:rPr lang="en-US" sz="2400" dirty="0">
                <a:latin typeface="Arial" charset="0"/>
              </a:rPr>
              <a:t>Smile/laugh</a:t>
            </a:r>
          </a:p>
          <a:p>
            <a:pPr lvl="1" eaLnBrk="1" hangingPunct="1">
              <a:lnSpc>
                <a:spcPct val="90000"/>
              </a:lnSpc>
            </a:pPr>
            <a:r>
              <a:rPr lang="en-US" sz="2400" dirty="0">
                <a:latin typeface="Arial" charset="0"/>
              </a:rPr>
              <a:t>Objects vs. people</a:t>
            </a:r>
          </a:p>
          <a:p>
            <a:pPr eaLnBrk="1" hangingPunct="1">
              <a:lnSpc>
                <a:spcPct val="90000"/>
              </a:lnSpc>
            </a:pPr>
            <a:r>
              <a:rPr lang="en-US" sz="2400" dirty="0">
                <a:latin typeface="Arial" charset="0"/>
              </a:rPr>
              <a:t>Impaired communication</a:t>
            </a:r>
          </a:p>
          <a:p>
            <a:pPr lvl="1" eaLnBrk="1" hangingPunct="1">
              <a:lnSpc>
                <a:spcPct val="90000"/>
              </a:lnSpc>
            </a:pPr>
            <a:r>
              <a:rPr lang="en-US" sz="2400" dirty="0">
                <a:latin typeface="Arial" charset="0"/>
              </a:rPr>
              <a:t>50% thought to be mute</a:t>
            </a:r>
          </a:p>
          <a:p>
            <a:pPr lvl="1" eaLnBrk="1" hangingPunct="1">
              <a:lnSpc>
                <a:spcPct val="90000"/>
              </a:lnSpc>
            </a:pPr>
            <a:r>
              <a:rPr lang="en-US" sz="2400" dirty="0">
                <a:latin typeface="Arial" charset="0"/>
              </a:rPr>
              <a:t>Robotic, parroting or reverse pronouns</a:t>
            </a:r>
          </a:p>
          <a:p>
            <a:pPr eaLnBrk="1" hangingPunct="1">
              <a:lnSpc>
                <a:spcPct val="90000"/>
              </a:lnSpc>
            </a:pPr>
            <a:r>
              <a:rPr lang="en-US" sz="2400" dirty="0">
                <a:latin typeface="Arial" charset="0"/>
              </a:rPr>
              <a:t>Repetitive and stereotyped patterns of behavior</a:t>
            </a:r>
          </a:p>
          <a:p>
            <a:pPr lvl="1" eaLnBrk="1" hangingPunct="1">
              <a:lnSpc>
                <a:spcPct val="90000"/>
              </a:lnSpc>
            </a:pPr>
            <a:r>
              <a:rPr lang="en-US" sz="2400" dirty="0">
                <a:latin typeface="Arial" charset="0"/>
              </a:rPr>
              <a:t>Twirling, flapping of hands, rocking</a:t>
            </a:r>
          </a:p>
          <a:p>
            <a:pPr lvl="1" eaLnBrk="1" hangingPunct="1">
              <a:lnSpc>
                <a:spcPct val="90000"/>
              </a:lnSpc>
            </a:pPr>
            <a:r>
              <a:rPr lang="en-US" sz="2400" dirty="0">
                <a:latin typeface="Arial" charset="0"/>
              </a:rPr>
              <a:t>Restricted range of interest</a:t>
            </a:r>
          </a:p>
        </p:txBody>
      </p:sp>
    </p:spTree>
    <p:extLst>
      <p:ext uri="{BB962C8B-B14F-4D97-AF65-F5344CB8AC3E}">
        <p14:creationId xmlns:p14="http://schemas.microsoft.com/office/powerpoint/2010/main" val="4202542843"/>
      </p:ext>
    </p:extLst>
  </p:cSld>
  <p:clrMapOvr>
    <a:masterClrMapping/>
  </p:clrMapOvr>
  <p:transition xmlns:p14="http://schemas.microsoft.com/office/powerpoint/2010/main" spd="med">
    <p:fad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idx="4294967295"/>
          </p:nvPr>
        </p:nvSpPr>
        <p:spPr>
          <a:xfrm>
            <a:off x="479778" y="50800"/>
            <a:ext cx="7772400" cy="1143000"/>
          </a:xfrm>
        </p:spPr>
        <p:txBody>
          <a:bodyPr/>
          <a:lstStyle/>
          <a:p>
            <a:pPr eaLnBrk="1" hangingPunct="1"/>
            <a:r>
              <a:rPr lang="en-US" dirty="0">
                <a:latin typeface="Copperplate Gothic Bold" charset="0"/>
              </a:rPr>
              <a:t>Causes</a:t>
            </a:r>
          </a:p>
        </p:txBody>
      </p:sp>
      <p:sp>
        <p:nvSpPr>
          <p:cNvPr id="19459" name="Content Placeholder 2"/>
          <p:cNvSpPr>
            <a:spLocks noGrp="1"/>
          </p:cNvSpPr>
          <p:nvPr>
            <p:ph idx="4294967295"/>
          </p:nvPr>
        </p:nvSpPr>
        <p:spPr>
          <a:xfrm>
            <a:off x="0" y="1143000"/>
            <a:ext cx="8861778" cy="5257800"/>
          </a:xfrm>
        </p:spPr>
        <p:txBody>
          <a:bodyPr/>
          <a:lstStyle/>
          <a:p>
            <a:pPr eaLnBrk="1" hangingPunct="1"/>
            <a:r>
              <a:rPr lang="en-US" sz="2800" dirty="0">
                <a:latin typeface="Arial" charset="0"/>
              </a:rPr>
              <a:t>Neurological</a:t>
            </a:r>
          </a:p>
          <a:p>
            <a:pPr eaLnBrk="1" hangingPunct="1"/>
            <a:r>
              <a:rPr lang="en-US" sz="2800" dirty="0">
                <a:latin typeface="Arial" charset="0"/>
              </a:rPr>
              <a:t>No single, known cause</a:t>
            </a:r>
          </a:p>
          <a:p>
            <a:pPr eaLnBrk="1" hangingPunct="1"/>
            <a:r>
              <a:rPr lang="en-US" sz="2800" dirty="0">
                <a:latin typeface="Arial" charset="0"/>
              </a:rPr>
              <a:t>Genetic Problems</a:t>
            </a:r>
          </a:p>
          <a:p>
            <a:pPr lvl="1" eaLnBrk="1" hangingPunct="1"/>
            <a:r>
              <a:rPr lang="en-US" sz="2400" dirty="0">
                <a:latin typeface="Arial" charset="0"/>
              </a:rPr>
              <a:t>Depending on the gene, a child may be more susceptible to the disorder	</a:t>
            </a:r>
          </a:p>
          <a:p>
            <a:pPr lvl="2" eaLnBrk="1" hangingPunct="1"/>
            <a:r>
              <a:rPr lang="en-US" dirty="0">
                <a:latin typeface="Arial" charset="0"/>
              </a:rPr>
              <a:t>Can affect the way brain cells communicate</a:t>
            </a:r>
          </a:p>
          <a:p>
            <a:pPr lvl="2" eaLnBrk="1" hangingPunct="1"/>
            <a:r>
              <a:rPr lang="en-US" dirty="0">
                <a:latin typeface="Arial" charset="0"/>
              </a:rPr>
              <a:t>Can affect the severity of the symptoms </a:t>
            </a:r>
          </a:p>
          <a:p>
            <a:pPr eaLnBrk="1" hangingPunct="1"/>
            <a:r>
              <a:rPr lang="en-US" sz="2800" dirty="0">
                <a:latin typeface="Arial" charset="0"/>
              </a:rPr>
              <a:t>Environmental Problems</a:t>
            </a:r>
          </a:p>
          <a:p>
            <a:pPr lvl="1" eaLnBrk="1" hangingPunct="1"/>
            <a:r>
              <a:rPr lang="en-US" sz="2400" dirty="0">
                <a:latin typeface="Arial" charset="0"/>
              </a:rPr>
              <a:t>Causes many other health problems</a:t>
            </a:r>
          </a:p>
          <a:p>
            <a:pPr lvl="1" eaLnBrk="1" hangingPunct="1"/>
            <a:r>
              <a:rPr lang="en-US" sz="2400" dirty="0">
                <a:latin typeface="Arial" charset="0"/>
              </a:rPr>
              <a:t>Exploring whether or not trigger autism </a:t>
            </a:r>
          </a:p>
          <a:p>
            <a:pPr lvl="2" eaLnBrk="1" hangingPunct="1"/>
            <a:r>
              <a:rPr lang="en-US" dirty="0" err="1">
                <a:latin typeface="Arial" charset="0"/>
              </a:rPr>
              <a:t>ie</a:t>
            </a:r>
            <a:r>
              <a:rPr lang="en-US" dirty="0">
                <a:latin typeface="Arial" charset="0"/>
              </a:rPr>
              <a:t>. air pollutants and viral infections</a:t>
            </a:r>
          </a:p>
        </p:txBody>
      </p:sp>
    </p:spTree>
    <p:extLst>
      <p:ext uri="{BB962C8B-B14F-4D97-AF65-F5344CB8AC3E}">
        <p14:creationId xmlns:p14="http://schemas.microsoft.com/office/powerpoint/2010/main" val="1265837027"/>
      </p:ext>
    </p:extLst>
  </p:cSld>
  <p:clrMapOvr>
    <a:masterClrMapping/>
  </p:clrMapOvr>
  <p:transition xmlns:p14="http://schemas.microsoft.com/office/powerpoint/2010/main" spd="med">
    <p:fad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idx="4294967295"/>
          </p:nvPr>
        </p:nvSpPr>
        <p:spPr>
          <a:xfrm>
            <a:off x="0" y="304800"/>
            <a:ext cx="7772400" cy="1143000"/>
          </a:xfrm>
        </p:spPr>
        <p:txBody>
          <a:bodyPr/>
          <a:lstStyle/>
          <a:p>
            <a:pPr eaLnBrk="1" hangingPunct="1"/>
            <a:r>
              <a:rPr lang="en-US">
                <a:latin typeface="Copperplate Gothic Bold" charset="0"/>
              </a:rPr>
              <a:t>Vaccines and Autism</a:t>
            </a:r>
          </a:p>
        </p:txBody>
      </p:sp>
      <p:sp>
        <p:nvSpPr>
          <p:cNvPr id="20483" name="Content Placeholder 2"/>
          <p:cNvSpPr>
            <a:spLocks noGrp="1"/>
          </p:cNvSpPr>
          <p:nvPr>
            <p:ph idx="4294967295"/>
          </p:nvPr>
        </p:nvSpPr>
        <p:spPr>
          <a:xfrm>
            <a:off x="4648200" y="1600200"/>
            <a:ext cx="4495800" cy="4525963"/>
          </a:xfrm>
        </p:spPr>
        <p:txBody>
          <a:bodyPr/>
          <a:lstStyle/>
          <a:p>
            <a:pPr eaLnBrk="1" hangingPunct="1"/>
            <a:r>
              <a:rPr lang="en-US">
                <a:latin typeface="Arial" charset="0"/>
              </a:rPr>
              <a:t>No reliable study has shown a link between the MMR vaccine and autism</a:t>
            </a:r>
          </a:p>
          <a:p>
            <a:pPr eaLnBrk="1" hangingPunct="1"/>
            <a:r>
              <a:rPr lang="en-US">
                <a:latin typeface="Arial" charset="0"/>
              </a:rPr>
              <a:t>Avoiding vaccines can place your child at risk for catching serious diseases</a:t>
            </a:r>
          </a:p>
        </p:txBody>
      </p:sp>
      <p:pic>
        <p:nvPicPr>
          <p:cNvPr id="20484" name="Picture 2" descr="C:\Users\burns400\AppData\Local\Microsoft\Windows\Temporary Internet Files\Content.IE5\YJI1PVUA\MC90001313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209800"/>
            <a:ext cx="3567113" cy="339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5861597"/>
      </p:ext>
    </p:extLst>
  </p:cSld>
  <p:clrMapOvr>
    <a:masterClrMapping/>
  </p:clrMapOvr>
  <p:transition xmlns:p14="http://schemas.microsoft.com/office/powerpoint/2010/main" spd="med">
    <p:fad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09600" y="0"/>
            <a:ext cx="7772400" cy="1143000"/>
          </a:xfrm>
        </p:spPr>
        <p:txBody>
          <a:bodyPr/>
          <a:lstStyle/>
          <a:p>
            <a:pPr eaLnBrk="1" hangingPunct="1"/>
            <a:r>
              <a:rPr lang="en-US">
                <a:latin typeface="Copperplate Gothic Bold" charset="0"/>
              </a:rPr>
              <a:t>Facts</a:t>
            </a:r>
          </a:p>
        </p:txBody>
      </p:sp>
      <p:sp>
        <p:nvSpPr>
          <p:cNvPr id="21507" name="Rectangle 3"/>
          <p:cNvSpPr>
            <a:spLocks noGrp="1" noChangeArrowheads="1"/>
          </p:cNvSpPr>
          <p:nvPr>
            <p:ph idx="1"/>
          </p:nvPr>
        </p:nvSpPr>
        <p:spPr>
          <a:xfrm>
            <a:off x="685800" y="1219200"/>
            <a:ext cx="8001000" cy="4876800"/>
          </a:xfrm>
        </p:spPr>
        <p:txBody>
          <a:bodyPr>
            <a:normAutofit lnSpcReduction="10000"/>
          </a:bodyPr>
          <a:lstStyle/>
          <a:p>
            <a:pPr eaLnBrk="1" hangingPunct="1">
              <a:lnSpc>
                <a:spcPct val="90000"/>
              </a:lnSpc>
            </a:pPr>
            <a:r>
              <a:rPr lang="en-US" sz="2800">
                <a:latin typeface="Arial" charset="0"/>
              </a:rPr>
              <a:t>Approximately 1 in 110 children are diagnosed with autism. </a:t>
            </a:r>
          </a:p>
          <a:p>
            <a:pPr eaLnBrk="1" hangingPunct="1">
              <a:lnSpc>
                <a:spcPct val="90000"/>
              </a:lnSpc>
            </a:pPr>
            <a:endParaRPr lang="en-US" sz="2800">
              <a:latin typeface="Arial" charset="0"/>
            </a:endParaRPr>
          </a:p>
          <a:p>
            <a:pPr eaLnBrk="1" hangingPunct="1">
              <a:lnSpc>
                <a:spcPct val="90000"/>
              </a:lnSpc>
            </a:pPr>
            <a:r>
              <a:rPr lang="en-US" sz="2800">
                <a:latin typeface="Arial" charset="0"/>
              </a:rPr>
              <a:t>Over the last 30 to 40 years there has been great increase in the number of diagnosed cases. </a:t>
            </a:r>
          </a:p>
          <a:p>
            <a:pPr eaLnBrk="1" hangingPunct="1">
              <a:lnSpc>
                <a:spcPct val="90000"/>
              </a:lnSpc>
            </a:pPr>
            <a:endParaRPr lang="en-US" sz="2800">
              <a:latin typeface="Arial" charset="0"/>
            </a:endParaRPr>
          </a:p>
          <a:p>
            <a:pPr eaLnBrk="1" hangingPunct="1">
              <a:lnSpc>
                <a:spcPct val="90000"/>
              </a:lnSpc>
            </a:pPr>
            <a:r>
              <a:rPr lang="en-US" sz="2800">
                <a:latin typeface="Arial" charset="0"/>
              </a:rPr>
              <a:t>Autism is the fastest-growing serious developmental disability in the U.S. </a:t>
            </a:r>
          </a:p>
          <a:p>
            <a:pPr eaLnBrk="1" hangingPunct="1">
              <a:lnSpc>
                <a:spcPct val="90000"/>
              </a:lnSpc>
            </a:pPr>
            <a:endParaRPr lang="en-US" sz="2800">
              <a:latin typeface="Arial" charset="0"/>
            </a:endParaRPr>
          </a:p>
          <a:p>
            <a:pPr eaLnBrk="1" hangingPunct="1">
              <a:lnSpc>
                <a:spcPct val="90000"/>
              </a:lnSpc>
            </a:pPr>
            <a:r>
              <a:rPr lang="en-US" sz="2800">
                <a:latin typeface="Arial" charset="0"/>
              </a:rPr>
              <a:t>Sometimes students can be identified as LD or DCD when if fact they have autism. </a:t>
            </a:r>
          </a:p>
        </p:txBody>
      </p:sp>
    </p:spTree>
    <p:extLst>
      <p:ext uri="{BB962C8B-B14F-4D97-AF65-F5344CB8AC3E}">
        <p14:creationId xmlns:p14="http://schemas.microsoft.com/office/powerpoint/2010/main" val="3930633853"/>
      </p:ext>
    </p:extLst>
  </p:cSld>
  <p:clrMapOvr>
    <a:masterClrMapping/>
  </p:clrMapOvr>
  <p:transition xmlns:p14="http://schemas.microsoft.com/office/powerpoint/2010/main" spd="med">
    <p:fade/>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152400"/>
            <a:ext cx="7772400" cy="1143000"/>
          </a:xfrm>
        </p:spPr>
        <p:txBody>
          <a:bodyPr/>
          <a:lstStyle/>
          <a:p>
            <a:pPr eaLnBrk="1" hangingPunct="1"/>
            <a:r>
              <a:rPr lang="en-US">
                <a:latin typeface="Copperplate Gothic Bold" charset="0"/>
              </a:rPr>
              <a:t>More Facts</a:t>
            </a:r>
          </a:p>
        </p:txBody>
      </p:sp>
      <p:sp>
        <p:nvSpPr>
          <p:cNvPr id="22531" name="Rectangle 3"/>
          <p:cNvSpPr>
            <a:spLocks noGrp="1" noChangeArrowheads="1"/>
          </p:cNvSpPr>
          <p:nvPr>
            <p:ph idx="1"/>
          </p:nvPr>
        </p:nvSpPr>
        <p:spPr>
          <a:xfrm>
            <a:off x="685800" y="1371600"/>
            <a:ext cx="8001000" cy="4724400"/>
          </a:xfrm>
        </p:spPr>
        <p:txBody>
          <a:bodyPr/>
          <a:lstStyle/>
          <a:p>
            <a:pPr eaLnBrk="1" hangingPunct="1"/>
            <a:r>
              <a:rPr lang="en-US" sz="2800">
                <a:latin typeface="Arial" charset="0"/>
              </a:rPr>
              <a:t>Autism is more prevalent in boys than girls</a:t>
            </a:r>
          </a:p>
          <a:p>
            <a:pPr lvl="1" eaLnBrk="1" hangingPunct="1"/>
            <a:r>
              <a:rPr lang="en-US" sz="2400">
                <a:latin typeface="Arial" charset="0"/>
              </a:rPr>
              <a:t>Approximately 3:1 or 4:1</a:t>
            </a:r>
          </a:p>
          <a:p>
            <a:pPr lvl="1" eaLnBrk="1" hangingPunct="1"/>
            <a:endParaRPr lang="en-US" sz="2400">
              <a:latin typeface="Arial" charset="0"/>
            </a:endParaRPr>
          </a:p>
          <a:p>
            <a:pPr eaLnBrk="1" hangingPunct="1"/>
            <a:r>
              <a:rPr lang="en-US" sz="2800">
                <a:latin typeface="Arial" charset="0"/>
              </a:rPr>
              <a:t>Autism is more prevalent in siblings of those with ASD</a:t>
            </a:r>
          </a:p>
          <a:p>
            <a:pPr eaLnBrk="1" hangingPunct="1"/>
            <a:endParaRPr lang="en-US" sz="2800">
              <a:latin typeface="Arial" charset="0"/>
            </a:endParaRPr>
          </a:p>
          <a:p>
            <a:pPr eaLnBrk="1" hangingPunct="1"/>
            <a:r>
              <a:rPr lang="en-US" sz="2800">
                <a:latin typeface="Arial" charset="0"/>
              </a:rPr>
              <a:t>Autism is more prevalent in those with other developmental disorders such as Fragile X syndrome, Developmental Cognitive Delayed, or Tuberculosis. </a:t>
            </a:r>
          </a:p>
        </p:txBody>
      </p:sp>
    </p:spTree>
    <p:extLst>
      <p:ext uri="{BB962C8B-B14F-4D97-AF65-F5344CB8AC3E}">
        <p14:creationId xmlns:p14="http://schemas.microsoft.com/office/powerpoint/2010/main" val="149006626"/>
      </p:ext>
    </p:extLst>
  </p:cSld>
  <p:clrMapOvr>
    <a:masterClrMapping/>
  </p:clrMapOvr>
  <p:transition xmlns:p14="http://schemas.microsoft.com/office/powerpoint/2010/main" spd="med">
    <p:fade/>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idx="4294967295"/>
          </p:nvPr>
        </p:nvSpPr>
        <p:spPr>
          <a:xfrm>
            <a:off x="423332" y="22578"/>
            <a:ext cx="7772400" cy="1143000"/>
          </a:xfrm>
        </p:spPr>
        <p:txBody>
          <a:bodyPr/>
          <a:lstStyle/>
          <a:p>
            <a:pPr eaLnBrk="1" hangingPunct="1"/>
            <a:r>
              <a:rPr lang="en-US" dirty="0">
                <a:latin typeface="Copperplate Gothic Bold" charset="0"/>
              </a:rPr>
              <a:t>Early Signs of Autism</a:t>
            </a:r>
          </a:p>
        </p:txBody>
      </p:sp>
      <p:sp>
        <p:nvSpPr>
          <p:cNvPr id="26627" name="Content Placeholder 2"/>
          <p:cNvSpPr>
            <a:spLocks noGrp="1"/>
          </p:cNvSpPr>
          <p:nvPr>
            <p:ph idx="4294967295"/>
          </p:nvPr>
        </p:nvSpPr>
        <p:spPr>
          <a:xfrm>
            <a:off x="423332" y="1298222"/>
            <a:ext cx="8466667" cy="4953000"/>
          </a:xfrm>
        </p:spPr>
        <p:txBody>
          <a:bodyPr/>
          <a:lstStyle/>
          <a:p>
            <a:pPr eaLnBrk="1" hangingPunct="1">
              <a:lnSpc>
                <a:spcPct val="80000"/>
              </a:lnSpc>
            </a:pPr>
            <a:r>
              <a:rPr lang="en-US" sz="2500" b="1" dirty="0">
                <a:latin typeface="Arial" charset="0"/>
                <a:cs typeface="Arial" charset="0"/>
              </a:rPr>
              <a:t>6 months</a:t>
            </a:r>
          </a:p>
          <a:p>
            <a:pPr lvl="1" eaLnBrk="1" hangingPunct="1">
              <a:lnSpc>
                <a:spcPct val="80000"/>
              </a:lnSpc>
            </a:pPr>
            <a:r>
              <a:rPr lang="en-US" sz="2200" dirty="0">
                <a:latin typeface="Arial" charset="0"/>
                <a:cs typeface="Arial" charset="0"/>
              </a:rPr>
              <a:t>No big smiles or warm, joyful expressions</a:t>
            </a:r>
          </a:p>
          <a:p>
            <a:pPr eaLnBrk="1" hangingPunct="1">
              <a:lnSpc>
                <a:spcPct val="80000"/>
              </a:lnSpc>
            </a:pPr>
            <a:r>
              <a:rPr lang="en-US" sz="2500" b="1" dirty="0">
                <a:latin typeface="Arial" charset="0"/>
                <a:cs typeface="Arial" charset="0"/>
              </a:rPr>
              <a:t>9 months</a:t>
            </a:r>
          </a:p>
          <a:p>
            <a:pPr lvl="1" eaLnBrk="1" hangingPunct="1">
              <a:lnSpc>
                <a:spcPct val="80000"/>
              </a:lnSpc>
            </a:pPr>
            <a:r>
              <a:rPr lang="en-US" sz="2200" dirty="0">
                <a:latin typeface="Arial" charset="0"/>
                <a:cs typeface="Arial" charset="0"/>
              </a:rPr>
              <a:t>No back and forth sharing of sounds, smiles, </a:t>
            </a:r>
            <a:r>
              <a:rPr lang="en-US" sz="2200" dirty="0" err="1">
                <a:latin typeface="Arial" charset="0"/>
                <a:cs typeface="Arial" charset="0"/>
              </a:rPr>
              <a:t>etc</a:t>
            </a:r>
            <a:endParaRPr lang="en-US" sz="2200" dirty="0">
              <a:latin typeface="Arial" charset="0"/>
              <a:cs typeface="Arial" charset="0"/>
            </a:endParaRPr>
          </a:p>
          <a:p>
            <a:pPr eaLnBrk="1" hangingPunct="1">
              <a:lnSpc>
                <a:spcPct val="80000"/>
              </a:lnSpc>
            </a:pPr>
            <a:r>
              <a:rPr lang="en-US" sz="2500" b="1" dirty="0">
                <a:latin typeface="Arial" charset="0"/>
                <a:cs typeface="Arial" charset="0"/>
              </a:rPr>
              <a:t>12 months</a:t>
            </a:r>
          </a:p>
          <a:p>
            <a:pPr lvl="1" eaLnBrk="1" hangingPunct="1">
              <a:lnSpc>
                <a:spcPct val="80000"/>
              </a:lnSpc>
            </a:pPr>
            <a:r>
              <a:rPr lang="en-US" sz="2200" dirty="0">
                <a:latin typeface="Arial" charset="0"/>
                <a:cs typeface="Arial" charset="0"/>
              </a:rPr>
              <a:t>No consistent response to his/her name</a:t>
            </a:r>
          </a:p>
          <a:p>
            <a:pPr lvl="1" eaLnBrk="1" hangingPunct="1">
              <a:lnSpc>
                <a:spcPct val="80000"/>
              </a:lnSpc>
            </a:pPr>
            <a:r>
              <a:rPr lang="en-US" sz="2200" dirty="0">
                <a:latin typeface="Arial" charset="0"/>
                <a:cs typeface="Arial" charset="0"/>
              </a:rPr>
              <a:t>No babbling</a:t>
            </a:r>
          </a:p>
          <a:p>
            <a:pPr lvl="1" eaLnBrk="1" hangingPunct="1">
              <a:lnSpc>
                <a:spcPct val="80000"/>
              </a:lnSpc>
            </a:pPr>
            <a:r>
              <a:rPr lang="en-US" sz="2200" dirty="0">
                <a:latin typeface="Arial" charset="0"/>
                <a:cs typeface="Arial" charset="0"/>
              </a:rPr>
              <a:t>No back and forth gestures, such as pointing showing, reaching, waving, or three-pronged gaze</a:t>
            </a:r>
          </a:p>
          <a:p>
            <a:pPr eaLnBrk="1" hangingPunct="1">
              <a:lnSpc>
                <a:spcPct val="80000"/>
              </a:lnSpc>
            </a:pPr>
            <a:r>
              <a:rPr lang="en-US" sz="2500" b="1" dirty="0">
                <a:latin typeface="Arial" charset="0"/>
                <a:cs typeface="Arial" charset="0"/>
              </a:rPr>
              <a:t>16 months</a:t>
            </a:r>
          </a:p>
          <a:p>
            <a:pPr lvl="1" eaLnBrk="1" hangingPunct="1">
              <a:lnSpc>
                <a:spcPct val="80000"/>
              </a:lnSpc>
            </a:pPr>
            <a:r>
              <a:rPr lang="en-US" sz="2200" dirty="0">
                <a:latin typeface="Arial" charset="0"/>
                <a:cs typeface="Arial" charset="0"/>
              </a:rPr>
              <a:t>No words</a:t>
            </a:r>
          </a:p>
          <a:p>
            <a:pPr eaLnBrk="1" hangingPunct="1">
              <a:lnSpc>
                <a:spcPct val="80000"/>
              </a:lnSpc>
            </a:pPr>
            <a:r>
              <a:rPr lang="en-US" sz="2500" b="1" dirty="0">
                <a:latin typeface="Arial" charset="0"/>
                <a:cs typeface="Arial" charset="0"/>
              </a:rPr>
              <a:t>24 months</a:t>
            </a:r>
          </a:p>
          <a:p>
            <a:pPr lvl="1" eaLnBrk="1" hangingPunct="1">
              <a:lnSpc>
                <a:spcPct val="80000"/>
              </a:lnSpc>
            </a:pPr>
            <a:r>
              <a:rPr lang="en-US" sz="2200" dirty="0">
                <a:latin typeface="Arial" charset="0"/>
                <a:cs typeface="Arial" charset="0"/>
              </a:rPr>
              <a:t>No two-word meaningful phrases (without imitation or repeating)</a:t>
            </a:r>
          </a:p>
        </p:txBody>
      </p:sp>
    </p:spTree>
    <p:extLst>
      <p:ext uri="{BB962C8B-B14F-4D97-AF65-F5344CB8AC3E}">
        <p14:creationId xmlns:p14="http://schemas.microsoft.com/office/powerpoint/2010/main" val="2804867209"/>
      </p:ext>
    </p:extLst>
  </p:cSld>
  <p:clrMapOvr>
    <a:masterClrMapping/>
  </p:clrMapOvr>
  <p:transition xmlns:p14="http://schemas.microsoft.com/office/powerpoint/2010/mai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GB" sz="3600"/>
              <a:t>Diagnostic Criteria</a:t>
            </a:r>
            <a:endParaRPr lang="en-US" sz="3600"/>
          </a:p>
        </p:txBody>
      </p:sp>
      <p:sp>
        <p:nvSpPr>
          <p:cNvPr id="76804" name="Rectangle 4"/>
          <p:cNvSpPr>
            <a:spLocks noGrp="1" noChangeArrowheads="1"/>
          </p:cNvSpPr>
          <p:nvPr>
            <p:ph sz="half" idx="1"/>
          </p:nvPr>
        </p:nvSpPr>
        <p:spPr>
          <a:xfrm>
            <a:off x="457200" y="1417638"/>
            <a:ext cx="4038600" cy="4619625"/>
          </a:xfrm>
        </p:spPr>
        <p:txBody>
          <a:bodyPr/>
          <a:lstStyle/>
          <a:p>
            <a:pPr>
              <a:lnSpc>
                <a:spcPct val="90000"/>
              </a:lnSpc>
              <a:buFont typeface="Wingdings" charset="0"/>
              <a:buNone/>
            </a:pPr>
            <a:r>
              <a:rPr lang="en-GB" sz="2400" b="1" dirty="0"/>
              <a:t>Hyperkinetic Disorder</a:t>
            </a:r>
            <a:r>
              <a:rPr lang="en-GB" sz="2400" dirty="0"/>
              <a:t>	</a:t>
            </a:r>
          </a:p>
          <a:p>
            <a:pPr>
              <a:lnSpc>
                <a:spcPct val="90000"/>
              </a:lnSpc>
            </a:pPr>
            <a:r>
              <a:rPr lang="en-GB" sz="2400" dirty="0"/>
              <a:t>ICD-10</a:t>
            </a:r>
          </a:p>
          <a:p>
            <a:pPr>
              <a:lnSpc>
                <a:spcPct val="90000"/>
              </a:lnSpc>
            </a:pPr>
            <a:r>
              <a:rPr lang="en-GB" sz="2400" dirty="0"/>
              <a:t>Inattention and hyperactivity/impulsivity</a:t>
            </a:r>
          </a:p>
          <a:p>
            <a:pPr>
              <a:lnSpc>
                <a:spcPct val="90000"/>
              </a:lnSpc>
            </a:pPr>
            <a:r>
              <a:rPr lang="en-GB" sz="2400" dirty="0"/>
              <a:t>6/12 +</a:t>
            </a:r>
          </a:p>
          <a:p>
            <a:pPr>
              <a:lnSpc>
                <a:spcPct val="90000"/>
              </a:lnSpc>
            </a:pPr>
            <a:r>
              <a:rPr lang="en-GB" sz="2400" dirty="0"/>
              <a:t>&lt; 6 years</a:t>
            </a:r>
          </a:p>
          <a:p>
            <a:pPr>
              <a:lnSpc>
                <a:spcPct val="90000"/>
              </a:lnSpc>
            </a:pPr>
            <a:r>
              <a:rPr lang="en-GB" sz="2400" dirty="0"/>
              <a:t>Symptoms present in &gt; 1 setting</a:t>
            </a:r>
          </a:p>
          <a:p>
            <a:pPr>
              <a:lnSpc>
                <a:spcPct val="90000"/>
              </a:lnSpc>
            </a:pPr>
            <a:r>
              <a:rPr lang="en-GB" sz="2400" dirty="0"/>
              <a:t>Significant impairment</a:t>
            </a:r>
          </a:p>
          <a:p>
            <a:pPr>
              <a:lnSpc>
                <a:spcPct val="90000"/>
              </a:lnSpc>
            </a:pPr>
            <a:r>
              <a:rPr lang="en-GB" sz="2400" dirty="0"/>
              <a:t>Absence of other disorder</a:t>
            </a:r>
          </a:p>
          <a:p>
            <a:pPr>
              <a:lnSpc>
                <a:spcPct val="90000"/>
              </a:lnSpc>
            </a:pPr>
            <a:r>
              <a:rPr lang="en-GB" sz="2400" dirty="0"/>
              <a:t>1.5% prevalence</a:t>
            </a:r>
            <a:endParaRPr lang="en-US" sz="2400" dirty="0"/>
          </a:p>
        </p:txBody>
      </p:sp>
      <p:sp>
        <p:nvSpPr>
          <p:cNvPr id="76805" name="Rectangle 5"/>
          <p:cNvSpPr>
            <a:spLocks noGrp="1" noChangeArrowheads="1"/>
          </p:cNvSpPr>
          <p:nvPr>
            <p:ph sz="half" idx="2"/>
          </p:nvPr>
        </p:nvSpPr>
        <p:spPr>
          <a:xfrm>
            <a:off x="4648200" y="1417638"/>
            <a:ext cx="4038600" cy="4619625"/>
          </a:xfrm>
        </p:spPr>
        <p:txBody>
          <a:bodyPr>
            <a:normAutofit lnSpcReduction="10000"/>
          </a:bodyPr>
          <a:lstStyle/>
          <a:p>
            <a:pPr>
              <a:lnSpc>
                <a:spcPct val="90000"/>
              </a:lnSpc>
              <a:buFont typeface="Wingdings" charset="0"/>
              <a:buNone/>
            </a:pPr>
            <a:r>
              <a:rPr lang="en-GB" sz="2400" b="1" dirty="0"/>
              <a:t>ADHD</a:t>
            </a:r>
          </a:p>
          <a:p>
            <a:pPr>
              <a:lnSpc>
                <a:spcPct val="90000"/>
              </a:lnSpc>
            </a:pPr>
            <a:r>
              <a:rPr lang="en-GB" sz="2400" dirty="0"/>
              <a:t>DSM-IV</a:t>
            </a:r>
          </a:p>
          <a:p>
            <a:pPr>
              <a:lnSpc>
                <a:spcPct val="90000"/>
              </a:lnSpc>
            </a:pPr>
            <a:r>
              <a:rPr lang="en-GB" sz="2400" dirty="0"/>
              <a:t>Inattention and/or hyperactivity/impulsivity</a:t>
            </a:r>
          </a:p>
          <a:p>
            <a:pPr>
              <a:lnSpc>
                <a:spcPct val="90000"/>
              </a:lnSpc>
            </a:pPr>
            <a:r>
              <a:rPr lang="en-GB" sz="2400" dirty="0"/>
              <a:t>6/12 +</a:t>
            </a:r>
          </a:p>
          <a:p>
            <a:pPr>
              <a:lnSpc>
                <a:spcPct val="90000"/>
              </a:lnSpc>
            </a:pPr>
            <a:r>
              <a:rPr lang="en-GB" sz="2400" dirty="0"/>
              <a:t>&lt; 7 years</a:t>
            </a:r>
          </a:p>
          <a:p>
            <a:pPr>
              <a:lnSpc>
                <a:spcPct val="90000"/>
              </a:lnSpc>
            </a:pPr>
            <a:r>
              <a:rPr lang="en-GB" sz="2400" dirty="0"/>
              <a:t>Some impairment in &gt; 1 setting</a:t>
            </a:r>
          </a:p>
          <a:p>
            <a:pPr>
              <a:lnSpc>
                <a:spcPct val="90000"/>
              </a:lnSpc>
            </a:pPr>
            <a:r>
              <a:rPr lang="en-GB" sz="2400" dirty="0"/>
              <a:t>Significant impairment</a:t>
            </a:r>
          </a:p>
          <a:p>
            <a:pPr>
              <a:lnSpc>
                <a:spcPct val="90000"/>
              </a:lnSpc>
            </a:pPr>
            <a:r>
              <a:rPr lang="en-GB" sz="2400" dirty="0"/>
              <a:t>Not better explained by another disorder</a:t>
            </a:r>
          </a:p>
          <a:p>
            <a:pPr>
              <a:lnSpc>
                <a:spcPct val="90000"/>
              </a:lnSpc>
            </a:pPr>
            <a:r>
              <a:rPr lang="en-GB" sz="2400" dirty="0"/>
              <a:t>5% prevalence</a:t>
            </a:r>
          </a:p>
          <a:p>
            <a:pPr>
              <a:lnSpc>
                <a:spcPct val="90000"/>
              </a:lnSpc>
            </a:pPr>
            <a:endParaRPr lang="en-US" sz="2400" dirty="0"/>
          </a:p>
        </p:txBody>
      </p:sp>
    </p:spTree>
    <p:extLst>
      <p:ext uri="{BB962C8B-B14F-4D97-AF65-F5344CB8AC3E}">
        <p14:creationId xmlns:p14="http://schemas.microsoft.com/office/powerpoint/2010/main" val="1018484166"/>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457200" y="476250"/>
            <a:ext cx="8229600" cy="792163"/>
          </a:xfrm>
        </p:spPr>
        <p:txBody>
          <a:bodyPr/>
          <a:lstStyle/>
          <a:p>
            <a:r>
              <a:rPr lang="en-GB" sz="3600" dirty="0"/>
              <a:t>Diagnosis</a:t>
            </a:r>
            <a:r>
              <a:rPr lang="en-GB" dirty="0"/>
              <a:t>  </a:t>
            </a:r>
            <a:r>
              <a:rPr lang="en-GB" sz="2400" dirty="0"/>
              <a:t>NICE Sept 2008</a:t>
            </a:r>
            <a:endParaRPr lang="en-US" sz="2400" dirty="0"/>
          </a:p>
        </p:txBody>
      </p:sp>
      <p:sp>
        <p:nvSpPr>
          <p:cNvPr id="79875" name="Rectangle 3"/>
          <p:cNvSpPr>
            <a:spLocks noGrp="1" noChangeArrowheads="1"/>
          </p:cNvSpPr>
          <p:nvPr>
            <p:ph idx="1"/>
          </p:nvPr>
        </p:nvSpPr>
        <p:spPr>
          <a:xfrm>
            <a:off x="457200" y="1316744"/>
            <a:ext cx="8229600" cy="4530725"/>
          </a:xfrm>
        </p:spPr>
        <p:txBody>
          <a:bodyPr/>
          <a:lstStyle/>
          <a:p>
            <a:pPr marL="609600" indent="-609600"/>
            <a:r>
              <a:rPr lang="en-GB" sz="2800" dirty="0"/>
              <a:t>Should only be made by a specialist psychiatrist, paediatrician or other healthcare professional with expertise in ADHD </a:t>
            </a:r>
          </a:p>
          <a:p>
            <a:pPr marL="609600" indent="-609600"/>
            <a:r>
              <a:rPr lang="en-US" sz="2800" dirty="0"/>
              <a:t>Full clinical and psychosocial assessment</a:t>
            </a:r>
          </a:p>
          <a:p>
            <a:pPr marL="609600" indent="-609600"/>
            <a:r>
              <a:rPr lang="en-US" sz="2800" dirty="0"/>
              <a:t>Full developmental and psychiatric history</a:t>
            </a:r>
          </a:p>
          <a:p>
            <a:pPr marL="609600" indent="-609600"/>
            <a:r>
              <a:rPr lang="en-US" sz="2800" dirty="0"/>
              <a:t>Observer reports and MSE</a:t>
            </a:r>
          </a:p>
          <a:p>
            <a:pPr marL="609600" indent="-609600"/>
            <a:r>
              <a:rPr lang="en-US" sz="2800" dirty="0"/>
              <a:t>Assessment of needs, comorbidity, psychosocial circumstances, physical health</a:t>
            </a:r>
          </a:p>
          <a:p>
            <a:pPr marL="609600" indent="-609600"/>
            <a:r>
              <a:rPr lang="en-US" sz="2800" dirty="0"/>
              <a:t>Assessment of parents</a:t>
            </a:r>
            <a:r>
              <a:rPr lang="ja-JP" altLang="en-US" sz="2800" dirty="0">
                <a:latin typeface="Arial"/>
              </a:rPr>
              <a:t>’</a:t>
            </a:r>
            <a:r>
              <a:rPr lang="en-US" sz="2800" dirty="0"/>
              <a:t> mental health</a:t>
            </a:r>
          </a:p>
        </p:txBody>
      </p:sp>
    </p:spTree>
    <p:extLst>
      <p:ext uri="{BB962C8B-B14F-4D97-AF65-F5344CB8AC3E}">
        <p14:creationId xmlns:p14="http://schemas.microsoft.com/office/powerpoint/2010/main" val="2249517546"/>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ELFT PC teaching">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ELFT PC teaching.thmx</Template>
  <TotalTime>37</TotalTime>
  <Words>3692</Words>
  <Application>Microsoft Macintosh PowerPoint</Application>
  <PresentationFormat>On-screen Show (4:3)</PresentationFormat>
  <Paragraphs>642</Paragraphs>
  <Slides>75</Slides>
  <Notes>35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75</vt:i4>
      </vt:variant>
    </vt:vector>
  </HeadingPairs>
  <TitlesOfParts>
    <vt:vector size="77" baseType="lpstr">
      <vt:lpstr>ELFT PC teaching</vt:lpstr>
      <vt:lpstr>Chart</vt:lpstr>
      <vt:lpstr>ELFT Training Packages for Primary Care   ADHD and autism </vt:lpstr>
      <vt:lpstr>What is ADHD?</vt:lpstr>
      <vt:lpstr>PowerPoint Presentation</vt:lpstr>
      <vt:lpstr>Also……</vt:lpstr>
      <vt:lpstr>Developmental impact of ADHD</vt:lpstr>
      <vt:lpstr>Just a childhood disorder?</vt:lpstr>
      <vt:lpstr>Diagnostic criteria (DSM-IV-TR)</vt:lpstr>
      <vt:lpstr>Diagnostic Criteria</vt:lpstr>
      <vt:lpstr>Diagnosis  NICE Sept 2008</vt:lpstr>
      <vt:lpstr>ADHD Assessment  - Newham CFCS</vt:lpstr>
      <vt:lpstr>Family interview</vt:lpstr>
      <vt:lpstr>2. Child interview</vt:lpstr>
      <vt:lpstr>3. Physical examination</vt:lpstr>
      <vt:lpstr> 4. Psychometric assessment </vt:lpstr>
      <vt:lpstr>5a. School -  liaison </vt:lpstr>
      <vt:lpstr>5b. School - observation</vt:lpstr>
      <vt:lpstr>6. Rating scales</vt:lpstr>
      <vt:lpstr>7. Feedback to parent and child</vt:lpstr>
      <vt:lpstr>Adult ADHD – future dx changes</vt:lpstr>
      <vt:lpstr>Differential Dx</vt:lpstr>
      <vt:lpstr>Initial Presentation</vt:lpstr>
      <vt:lpstr>What Doctors worry about</vt:lpstr>
      <vt:lpstr>Evolution of ADHD symptoms with age (adapted from Stahl’s Essential Psychopharmacology, 2013)</vt:lpstr>
      <vt:lpstr>Advice after Diagnosis NICE Sept 2008</vt:lpstr>
      <vt:lpstr>Pre-school children  NICE Sept 2008</vt:lpstr>
      <vt:lpstr>School-age, mod ADHD, mod impairment NICE Sept 2008</vt:lpstr>
      <vt:lpstr>School-age, severe ADHD, severe impairment NICE Sept 2008</vt:lpstr>
      <vt:lpstr>Stimulants</vt:lpstr>
      <vt:lpstr>Choice of Drug Treatment NICE Sept 2008</vt:lpstr>
      <vt:lpstr>Behavioural &amp; Psychological interventions</vt:lpstr>
      <vt:lpstr>Treatment – Newham CFCS</vt:lpstr>
      <vt:lpstr>Psychoeducation</vt:lpstr>
      <vt:lpstr>Stimulants-2</vt:lpstr>
      <vt:lpstr>Pharmacotherapy – 1st line  </vt:lpstr>
      <vt:lpstr>Pharmacotherapy – 2nd &amp; 3rd line  </vt:lpstr>
      <vt:lpstr>1. Physical screen</vt:lpstr>
      <vt:lpstr>2a. Initiation of treatment   Methylphenidate-IR</vt:lpstr>
      <vt:lpstr>2b. Initiation of treatment   Methylphenidate-IR</vt:lpstr>
      <vt:lpstr>2c. Initiation of treatment   Methylphenidate-MR</vt:lpstr>
      <vt:lpstr>3a. Ongoing Monitoring</vt:lpstr>
      <vt:lpstr>3b. Monitoring - Side Effects</vt:lpstr>
      <vt:lpstr>5. Termination of treatment</vt:lpstr>
      <vt:lpstr>Psychosocial Interventions</vt:lpstr>
      <vt:lpstr>Non-stimulants Benefit is not as pronounced and takes longer to manifest; No addiction/diversion risk Role in specific comorbidities</vt:lpstr>
      <vt:lpstr>Monitoring and follow up</vt:lpstr>
      <vt:lpstr>Adult ADHD</vt:lpstr>
      <vt:lpstr>Adult ADHD</vt:lpstr>
      <vt:lpstr>Adult ADHD</vt:lpstr>
      <vt:lpstr>Evolution of ADHD symptoms with age (adapted from Stahl’s Essential Psychopharmacology, 2013)</vt:lpstr>
      <vt:lpstr>Adult ADHD</vt:lpstr>
      <vt:lpstr>Initial presentation</vt:lpstr>
      <vt:lpstr>What doctors worry about</vt:lpstr>
      <vt:lpstr>‘Unpacking’ the syndrome and its biological corelates </vt:lpstr>
      <vt:lpstr>It’s a ‘tuning’ problem</vt:lpstr>
      <vt:lpstr>How best to ‘tune’</vt:lpstr>
      <vt:lpstr>Stimulants Licensed in children but unlicensed for adults  Prescribed in adults under specialist supervision/advice Controlled drug prescribing – hassle!!</vt:lpstr>
      <vt:lpstr>Non-stimulants Benefit is not as pronounced and takes longer to manifest No addiction/diversion risk Role in specific comorbidities</vt:lpstr>
      <vt:lpstr>What to treat first ?- comorbidities</vt:lpstr>
      <vt:lpstr>PowerPoint Presentation</vt:lpstr>
      <vt:lpstr>Autism Spectrum Disorders  (Also known as pervasive developmental disorders)</vt:lpstr>
      <vt:lpstr>What is Autism?</vt:lpstr>
      <vt:lpstr>DSM-IV criteria</vt:lpstr>
      <vt:lpstr>DSM-IV criteria (continued)</vt:lpstr>
      <vt:lpstr>Story from a Teenager with ASD</vt:lpstr>
      <vt:lpstr>PowerPoint Presentation</vt:lpstr>
      <vt:lpstr>Definition</vt:lpstr>
      <vt:lpstr>Pervasive Developmental Disorder Not Otherwise Specified (or atypical autism)</vt:lpstr>
      <vt:lpstr>Aspergers</vt:lpstr>
      <vt:lpstr>Autism</vt:lpstr>
      <vt:lpstr>Autism Characteristics</vt:lpstr>
      <vt:lpstr>Causes</vt:lpstr>
      <vt:lpstr>Vaccines and Autism</vt:lpstr>
      <vt:lpstr>Facts</vt:lpstr>
      <vt:lpstr>More Facts</vt:lpstr>
      <vt:lpstr>Early Signs of Autism</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&amp; Katja Röhricht</dc:creator>
  <cp:lastModifiedBy>Frank Roehricht</cp:lastModifiedBy>
  <cp:revision>5</cp:revision>
  <dcterms:created xsi:type="dcterms:W3CDTF">2015-04-03T16:09:54Z</dcterms:created>
  <dcterms:modified xsi:type="dcterms:W3CDTF">2015-07-09T15:50:53Z</dcterms:modified>
</cp:coreProperties>
</file>