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43"/>
  </p:notesMasterIdLst>
  <p:handoutMasterIdLst>
    <p:handoutMasterId r:id="rId44"/>
  </p:handoutMasterIdLst>
  <p:sldIdLst>
    <p:sldId id="322" r:id="rId2"/>
    <p:sldId id="306" r:id="rId3"/>
    <p:sldId id="288" r:id="rId4"/>
    <p:sldId id="307" r:id="rId5"/>
    <p:sldId id="309" r:id="rId6"/>
    <p:sldId id="330" r:id="rId7"/>
    <p:sldId id="331" r:id="rId8"/>
    <p:sldId id="332" r:id="rId9"/>
    <p:sldId id="336" r:id="rId10"/>
    <p:sldId id="333" r:id="rId11"/>
    <p:sldId id="301" r:id="rId12"/>
    <p:sldId id="302" r:id="rId13"/>
    <p:sldId id="260" r:id="rId14"/>
    <p:sldId id="308" r:id="rId15"/>
    <p:sldId id="292" r:id="rId16"/>
    <p:sldId id="294" r:id="rId17"/>
    <p:sldId id="295" r:id="rId18"/>
    <p:sldId id="296" r:id="rId19"/>
    <p:sldId id="257" r:id="rId20"/>
    <p:sldId id="321" r:id="rId21"/>
    <p:sldId id="311" r:id="rId22"/>
    <p:sldId id="310" r:id="rId23"/>
    <p:sldId id="312" r:id="rId24"/>
    <p:sldId id="313" r:id="rId25"/>
    <p:sldId id="340" r:id="rId26"/>
    <p:sldId id="314" r:id="rId27"/>
    <p:sldId id="334" r:id="rId28"/>
    <p:sldId id="335" r:id="rId29"/>
    <p:sldId id="316" r:id="rId30"/>
    <p:sldId id="317" r:id="rId31"/>
    <p:sldId id="337" r:id="rId32"/>
    <p:sldId id="318" r:id="rId33"/>
    <p:sldId id="323" r:id="rId34"/>
    <p:sldId id="324" r:id="rId35"/>
    <p:sldId id="327" r:id="rId36"/>
    <p:sldId id="328" r:id="rId37"/>
    <p:sldId id="329" r:id="rId38"/>
    <p:sldId id="258" r:id="rId39"/>
    <p:sldId id="339" r:id="rId40"/>
    <p:sldId id="319" r:id="rId41"/>
    <p:sldId id="326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5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2EF017-236A-4B00-9402-CB1E59C5874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3D79CEA-6C7C-429C-B50C-95A9D3891E31}">
      <dgm:prSet phldrT="[Text]"/>
      <dgm:spPr/>
      <dgm:t>
        <a:bodyPr/>
        <a:lstStyle/>
        <a:p>
          <a:r>
            <a:rPr lang="en-GB" dirty="0">
              <a:solidFill>
                <a:schemeClr val="accent2">
                  <a:lumMod val="75000"/>
                </a:schemeClr>
              </a:solidFill>
            </a:rPr>
            <a:t>Emotional Feelings</a:t>
          </a:r>
          <a:r>
            <a:rPr lang="en-GB" dirty="0" smtClean="0">
              <a:solidFill>
                <a:schemeClr val="accent2">
                  <a:lumMod val="75000"/>
                </a:schemeClr>
              </a:solidFill>
            </a:rPr>
            <a:t>:</a:t>
          </a:r>
        </a:p>
        <a:p>
          <a:r>
            <a:rPr lang="en-GB" dirty="0" smtClean="0">
              <a:solidFill>
                <a:schemeClr val="accent2">
                  <a:lumMod val="75000"/>
                </a:schemeClr>
              </a:solidFill>
            </a:rPr>
            <a:t>ANXIETY</a:t>
          </a:r>
          <a:endParaRPr lang="en-GB" dirty="0">
            <a:solidFill>
              <a:schemeClr val="accent2">
                <a:lumMod val="75000"/>
              </a:schemeClr>
            </a:solidFill>
          </a:endParaRPr>
        </a:p>
        <a:p>
          <a:r>
            <a:rPr lang="en-GB" dirty="0">
              <a:solidFill>
                <a:schemeClr val="accent2">
                  <a:lumMod val="75000"/>
                </a:schemeClr>
              </a:solidFill>
            </a:rPr>
            <a:t>sad, angry, confused</a:t>
          </a:r>
        </a:p>
      </dgm:t>
    </dgm:pt>
    <dgm:pt modelId="{EBED2774-C342-4B99-9411-72E18EBFD29F}" type="parTrans" cxnId="{365D9CA7-ADC1-4737-ABEB-98E4621B5611}">
      <dgm:prSet/>
      <dgm:spPr/>
      <dgm:t>
        <a:bodyPr/>
        <a:lstStyle/>
        <a:p>
          <a:endParaRPr lang="en-GB"/>
        </a:p>
      </dgm:t>
    </dgm:pt>
    <dgm:pt modelId="{A644E2C9-623D-49A6-9A43-1323CA554CD5}" type="sibTrans" cxnId="{365D9CA7-ADC1-4737-ABEB-98E4621B5611}">
      <dgm:prSet/>
      <dgm:spPr/>
      <dgm:t>
        <a:bodyPr/>
        <a:lstStyle/>
        <a:p>
          <a:endParaRPr lang="en-GB"/>
        </a:p>
      </dgm:t>
    </dgm:pt>
    <dgm:pt modelId="{9A5CEF29-922E-45FB-A7A0-0EC8D6382735}">
      <dgm:prSet phldrT="[Text]"/>
      <dgm:spPr/>
      <dgm:t>
        <a:bodyPr/>
        <a:lstStyle/>
        <a:p>
          <a:r>
            <a:rPr lang="en-GB" dirty="0" smtClean="0">
              <a:solidFill>
                <a:schemeClr val="accent2">
                  <a:lumMod val="75000"/>
                </a:schemeClr>
              </a:solidFill>
            </a:rPr>
            <a:t>Focus on bodily symptoms</a:t>
          </a:r>
        </a:p>
        <a:p>
          <a:r>
            <a:rPr lang="en-GB" dirty="0" smtClean="0">
              <a:solidFill>
                <a:schemeClr val="accent2">
                  <a:lumMod val="75000"/>
                </a:schemeClr>
              </a:solidFill>
            </a:rPr>
            <a:t>Physical </a:t>
          </a:r>
          <a:r>
            <a:rPr lang="en-GB" dirty="0">
              <a:solidFill>
                <a:schemeClr val="accent2">
                  <a:lumMod val="75000"/>
                </a:schemeClr>
              </a:solidFill>
            </a:rPr>
            <a:t>Feelings:</a:t>
          </a:r>
        </a:p>
        <a:p>
          <a:r>
            <a:rPr lang="en-GB" dirty="0">
              <a:solidFill>
                <a:schemeClr val="accent2">
                  <a:lumMod val="75000"/>
                </a:schemeClr>
              </a:solidFill>
            </a:rPr>
            <a:t>tired, tense, headaches</a:t>
          </a:r>
        </a:p>
      </dgm:t>
    </dgm:pt>
    <dgm:pt modelId="{696CC4F8-3A2D-428F-906F-3005F4BA0C7F}" type="parTrans" cxnId="{57B416F9-7C61-4776-8361-BB59A517F269}">
      <dgm:prSet/>
      <dgm:spPr/>
      <dgm:t>
        <a:bodyPr/>
        <a:lstStyle/>
        <a:p>
          <a:endParaRPr lang="en-GB"/>
        </a:p>
      </dgm:t>
    </dgm:pt>
    <dgm:pt modelId="{59DBEE07-2EE2-49EE-B084-C423EFE61C9D}" type="sibTrans" cxnId="{57B416F9-7C61-4776-8361-BB59A517F269}">
      <dgm:prSet/>
      <dgm:spPr/>
      <dgm:t>
        <a:bodyPr/>
        <a:lstStyle/>
        <a:p>
          <a:endParaRPr lang="en-GB"/>
        </a:p>
      </dgm:t>
    </dgm:pt>
    <dgm:pt modelId="{B8DBB1F7-84F5-4E72-B4B2-687001C38C68}">
      <dgm:prSet phldrT="[Text]"/>
      <dgm:spPr/>
      <dgm:t>
        <a:bodyPr/>
        <a:lstStyle/>
        <a:p>
          <a:r>
            <a:rPr lang="en-GB" dirty="0">
              <a:solidFill>
                <a:schemeClr val="accent2">
                  <a:lumMod val="75000"/>
                </a:schemeClr>
              </a:solidFill>
            </a:rPr>
            <a:t>What you do - Behaviours/Actions:</a:t>
          </a:r>
        </a:p>
        <a:p>
          <a:r>
            <a:rPr lang="en-GB" dirty="0" smtClean="0">
              <a:solidFill>
                <a:schemeClr val="accent2">
                  <a:lumMod val="75000"/>
                </a:schemeClr>
              </a:solidFill>
            </a:rPr>
            <a:t>CHECKING Bodily </a:t>
          </a:r>
          <a:r>
            <a:rPr lang="en-GB" dirty="0" err="1" smtClean="0">
              <a:solidFill>
                <a:schemeClr val="accent2">
                  <a:lumMod val="75000"/>
                </a:schemeClr>
              </a:solidFill>
            </a:rPr>
            <a:t>sympt</a:t>
          </a:r>
          <a:r>
            <a:rPr lang="en-GB" dirty="0" smtClean="0">
              <a:solidFill>
                <a:schemeClr val="accent2">
                  <a:lumMod val="75000"/>
                </a:schemeClr>
              </a:solidFill>
            </a:rPr>
            <a:t>.</a:t>
          </a:r>
        </a:p>
        <a:p>
          <a:r>
            <a:rPr lang="en-GB" dirty="0" smtClean="0">
              <a:solidFill>
                <a:schemeClr val="accent2">
                  <a:lumMod val="75000"/>
                </a:schemeClr>
              </a:solidFill>
            </a:rPr>
            <a:t>ignore </a:t>
          </a:r>
          <a:r>
            <a:rPr lang="en-GB" dirty="0">
              <a:solidFill>
                <a:schemeClr val="accent2">
                  <a:lumMod val="75000"/>
                </a:schemeClr>
              </a:solidFill>
            </a:rPr>
            <a:t>phone calls, stop going out, spend time alone</a:t>
          </a:r>
        </a:p>
      </dgm:t>
    </dgm:pt>
    <dgm:pt modelId="{E7571938-C6E9-4E08-B632-31268338B92A}" type="parTrans" cxnId="{854F577D-1D18-468D-A7D9-641519F6ED85}">
      <dgm:prSet/>
      <dgm:spPr/>
      <dgm:t>
        <a:bodyPr/>
        <a:lstStyle/>
        <a:p>
          <a:endParaRPr lang="en-GB"/>
        </a:p>
      </dgm:t>
    </dgm:pt>
    <dgm:pt modelId="{F88C04FF-1645-46D6-9A00-D0058123BF3B}" type="sibTrans" cxnId="{854F577D-1D18-468D-A7D9-641519F6ED85}">
      <dgm:prSet/>
      <dgm:spPr/>
      <dgm:t>
        <a:bodyPr/>
        <a:lstStyle/>
        <a:p>
          <a:endParaRPr lang="en-GB"/>
        </a:p>
      </dgm:t>
    </dgm:pt>
    <dgm:pt modelId="{6068B4F4-7A00-4E87-AB39-DC0A7B1258B6}">
      <dgm:prSet phldrT="[Text]"/>
      <dgm:spPr/>
      <dgm:t>
        <a:bodyPr/>
        <a:lstStyle/>
        <a:p>
          <a:r>
            <a:rPr lang="en-GB" dirty="0" smtClean="0">
              <a:solidFill>
                <a:schemeClr val="accent2">
                  <a:lumMod val="75000"/>
                </a:schemeClr>
              </a:solidFill>
            </a:rPr>
            <a:t>Worrying Thoughts</a:t>
          </a:r>
          <a:r>
            <a:rPr lang="en-GB" dirty="0">
              <a:solidFill>
                <a:schemeClr val="accent2">
                  <a:lumMod val="75000"/>
                </a:schemeClr>
              </a:solidFill>
            </a:rPr>
            <a:t>:</a:t>
          </a:r>
        </a:p>
        <a:p>
          <a:r>
            <a:rPr lang="en-GB" dirty="0" smtClean="0">
              <a:solidFill>
                <a:schemeClr val="accent2">
                  <a:lumMod val="75000"/>
                </a:schemeClr>
              </a:solidFill>
            </a:rPr>
            <a:t>“Is this going to kill me?”</a:t>
          </a:r>
        </a:p>
        <a:p>
          <a:r>
            <a:rPr lang="en-GB" dirty="0" smtClean="0">
              <a:solidFill>
                <a:schemeClr val="accent2">
                  <a:lumMod val="75000"/>
                </a:schemeClr>
              </a:solidFill>
            </a:rPr>
            <a:t>Why </a:t>
          </a:r>
          <a:r>
            <a:rPr lang="en-GB" dirty="0">
              <a:solidFill>
                <a:schemeClr val="accent2">
                  <a:lumMod val="75000"/>
                </a:schemeClr>
              </a:solidFill>
            </a:rPr>
            <a:t>me? My health problems stop me from doing anything - I don't have a life anymore</a:t>
          </a:r>
        </a:p>
      </dgm:t>
    </dgm:pt>
    <dgm:pt modelId="{99ECCC61-A111-46A8-8736-5B4AD0FE224B}" type="parTrans" cxnId="{AD9EB979-0708-4F99-A9D8-B3ECE909DE79}">
      <dgm:prSet/>
      <dgm:spPr/>
      <dgm:t>
        <a:bodyPr/>
        <a:lstStyle/>
        <a:p>
          <a:endParaRPr lang="en-GB"/>
        </a:p>
      </dgm:t>
    </dgm:pt>
    <dgm:pt modelId="{421CF109-BFF7-472E-919B-E6DE24C5E18B}" type="sibTrans" cxnId="{AD9EB979-0708-4F99-A9D8-B3ECE909DE79}">
      <dgm:prSet/>
      <dgm:spPr/>
      <dgm:t>
        <a:bodyPr/>
        <a:lstStyle/>
        <a:p>
          <a:endParaRPr lang="en-GB"/>
        </a:p>
      </dgm:t>
    </dgm:pt>
    <dgm:pt modelId="{6ED86FFF-59AF-4965-B2EB-4AD4F3913516}" type="pres">
      <dgm:prSet presAssocID="{A32EF017-236A-4B00-9402-CB1E59C5874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780B20A-6AEA-4C05-BEE2-477637185021}" type="pres">
      <dgm:prSet presAssocID="{E3D79CEA-6C7C-429C-B50C-95A9D3891E31}" presName="node" presStyleLbl="node1" presStyleIdx="0" presStyleCnt="4" custScaleX="164866" custScaleY="151811" custRadScaleRad="124202" custRadScaleInc="-1406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F60FFD-449F-4BFE-B226-F5FD031B3019}" type="pres">
      <dgm:prSet presAssocID="{A644E2C9-623D-49A6-9A43-1323CA554CD5}" presName="sibTrans" presStyleLbl="sibTrans2D1" presStyleIdx="0" presStyleCnt="4"/>
      <dgm:spPr/>
      <dgm:t>
        <a:bodyPr/>
        <a:lstStyle/>
        <a:p>
          <a:endParaRPr lang="en-GB"/>
        </a:p>
      </dgm:t>
    </dgm:pt>
    <dgm:pt modelId="{F9457B76-CC72-4DCB-AE08-DEF9924C0C02}" type="pres">
      <dgm:prSet presAssocID="{A644E2C9-623D-49A6-9A43-1323CA554CD5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C80A14AD-2482-458E-BF67-6AA2AB692837}" type="pres">
      <dgm:prSet presAssocID="{6068B4F4-7A00-4E87-AB39-DC0A7B1258B6}" presName="node" presStyleLbl="node1" presStyleIdx="1" presStyleCnt="4" custScaleX="157622" custScaleY="150094" custRadScaleRad="126434" custRadScaleInc="-585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87A527-EA57-489B-8202-B20E7E29E5F3}" type="pres">
      <dgm:prSet presAssocID="{421CF109-BFF7-472E-919B-E6DE24C5E18B}" presName="sibTrans" presStyleLbl="sibTrans2D1" presStyleIdx="1" presStyleCnt="4"/>
      <dgm:spPr/>
      <dgm:t>
        <a:bodyPr/>
        <a:lstStyle/>
        <a:p>
          <a:endParaRPr lang="en-GB"/>
        </a:p>
      </dgm:t>
    </dgm:pt>
    <dgm:pt modelId="{9B3C9015-894B-4983-8CCA-16F48854099E}" type="pres">
      <dgm:prSet presAssocID="{421CF109-BFF7-472E-919B-E6DE24C5E18B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B8EAF45F-1AEB-43A0-8C95-3D57782876A7}" type="pres">
      <dgm:prSet presAssocID="{9A5CEF29-922E-45FB-A7A0-0EC8D6382735}" presName="node" presStyleLbl="node1" presStyleIdx="2" presStyleCnt="4" custScaleX="154976" custScaleY="164747" custRadScaleRad="130283" custRadScaleInc="-13297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694BAE-AF26-40BA-A639-B45AC6D1D090}" type="pres">
      <dgm:prSet presAssocID="{59DBEE07-2EE2-49EE-B084-C423EFE61C9D}" presName="sibTrans" presStyleLbl="sibTrans2D1" presStyleIdx="2" presStyleCnt="4"/>
      <dgm:spPr/>
      <dgm:t>
        <a:bodyPr/>
        <a:lstStyle/>
        <a:p>
          <a:endParaRPr lang="en-GB"/>
        </a:p>
      </dgm:t>
    </dgm:pt>
    <dgm:pt modelId="{432C10A7-34F7-42D1-8C92-1C2909098EBC}" type="pres">
      <dgm:prSet presAssocID="{59DBEE07-2EE2-49EE-B084-C423EFE61C9D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8E392931-03E2-4E41-B0D8-787F1EB916D4}" type="pres">
      <dgm:prSet presAssocID="{B8DBB1F7-84F5-4E72-B4B2-687001C38C68}" presName="node" presStyleLbl="node1" presStyleIdx="3" presStyleCnt="4" custScaleX="161782" custScaleY="170207" custRadScaleRad="126599" custRadScaleInc="-664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C4F438-B74C-4ACD-9939-C759A07AC08B}" type="pres">
      <dgm:prSet presAssocID="{F88C04FF-1645-46D6-9A00-D0058123BF3B}" presName="sibTrans" presStyleLbl="sibTrans2D1" presStyleIdx="3" presStyleCnt="4"/>
      <dgm:spPr/>
      <dgm:t>
        <a:bodyPr/>
        <a:lstStyle/>
        <a:p>
          <a:endParaRPr lang="en-GB"/>
        </a:p>
      </dgm:t>
    </dgm:pt>
    <dgm:pt modelId="{C2EA4AE4-CCCA-4EC8-981D-EED8664C74AF}" type="pres">
      <dgm:prSet presAssocID="{F88C04FF-1645-46D6-9A00-D0058123BF3B}" presName="connectorText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8A4BB489-4433-5F48-BDD3-FE6A2F513665}" type="presOf" srcId="{A32EF017-236A-4B00-9402-CB1E59C58747}" destId="{6ED86FFF-59AF-4965-B2EB-4AD4F3913516}" srcOrd="0" destOrd="0" presId="urn:microsoft.com/office/officeart/2005/8/layout/cycle7"/>
    <dgm:cxn modelId="{365D9CA7-ADC1-4737-ABEB-98E4621B5611}" srcId="{A32EF017-236A-4B00-9402-CB1E59C58747}" destId="{E3D79CEA-6C7C-429C-B50C-95A9D3891E31}" srcOrd="0" destOrd="0" parTransId="{EBED2774-C342-4B99-9411-72E18EBFD29F}" sibTransId="{A644E2C9-623D-49A6-9A43-1323CA554CD5}"/>
    <dgm:cxn modelId="{BE39C08C-CE6F-9E4A-94D5-C3FFFC29E7A0}" type="presOf" srcId="{6068B4F4-7A00-4E87-AB39-DC0A7B1258B6}" destId="{C80A14AD-2482-458E-BF67-6AA2AB692837}" srcOrd="0" destOrd="0" presId="urn:microsoft.com/office/officeart/2005/8/layout/cycle7"/>
    <dgm:cxn modelId="{57B416F9-7C61-4776-8361-BB59A517F269}" srcId="{A32EF017-236A-4B00-9402-CB1E59C58747}" destId="{9A5CEF29-922E-45FB-A7A0-0EC8D6382735}" srcOrd="2" destOrd="0" parTransId="{696CC4F8-3A2D-428F-906F-3005F4BA0C7F}" sibTransId="{59DBEE07-2EE2-49EE-B084-C423EFE61C9D}"/>
    <dgm:cxn modelId="{5EFBCCAB-9870-D541-A31A-530DB66B984C}" type="presOf" srcId="{E3D79CEA-6C7C-429C-B50C-95A9D3891E31}" destId="{4780B20A-6AEA-4C05-BEE2-477637185021}" srcOrd="0" destOrd="0" presId="urn:microsoft.com/office/officeart/2005/8/layout/cycle7"/>
    <dgm:cxn modelId="{D73FA5B5-B387-BE45-BDE1-23CD0A8AB051}" type="presOf" srcId="{421CF109-BFF7-472E-919B-E6DE24C5E18B}" destId="{9B3C9015-894B-4983-8CCA-16F48854099E}" srcOrd="1" destOrd="0" presId="urn:microsoft.com/office/officeart/2005/8/layout/cycle7"/>
    <dgm:cxn modelId="{14401E45-ACCA-7B4F-8EBE-A6DBB5395272}" type="presOf" srcId="{59DBEE07-2EE2-49EE-B084-C423EFE61C9D}" destId="{BB694BAE-AF26-40BA-A639-B45AC6D1D090}" srcOrd="0" destOrd="0" presId="urn:microsoft.com/office/officeart/2005/8/layout/cycle7"/>
    <dgm:cxn modelId="{854F577D-1D18-468D-A7D9-641519F6ED85}" srcId="{A32EF017-236A-4B00-9402-CB1E59C58747}" destId="{B8DBB1F7-84F5-4E72-B4B2-687001C38C68}" srcOrd="3" destOrd="0" parTransId="{E7571938-C6E9-4E08-B632-31268338B92A}" sibTransId="{F88C04FF-1645-46D6-9A00-D0058123BF3B}"/>
    <dgm:cxn modelId="{4ECBCFCC-427B-BF4A-8886-64B42C600023}" type="presOf" srcId="{421CF109-BFF7-472E-919B-E6DE24C5E18B}" destId="{2C87A527-EA57-489B-8202-B20E7E29E5F3}" srcOrd="0" destOrd="0" presId="urn:microsoft.com/office/officeart/2005/8/layout/cycle7"/>
    <dgm:cxn modelId="{4D2408FC-A74E-7D4B-85D6-9CF7C735E56E}" type="presOf" srcId="{B8DBB1F7-84F5-4E72-B4B2-687001C38C68}" destId="{8E392931-03E2-4E41-B0D8-787F1EB916D4}" srcOrd="0" destOrd="0" presId="urn:microsoft.com/office/officeart/2005/8/layout/cycle7"/>
    <dgm:cxn modelId="{F5C0A656-2F6D-E949-8D85-72EFC20F0239}" type="presOf" srcId="{59DBEE07-2EE2-49EE-B084-C423EFE61C9D}" destId="{432C10A7-34F7-42D1-8C92-1C2909098EBC}" srcOrd="1" destOrd="0" presId="urn:microsoft.com/office/officeart/2005/8/layout/cycle7"/>
    <dgm:cxn modelId="{1A5BEF5B-C160-C44E-AE3C-FEE62BE85646}" type="presOf" srcId="{A644E2C9-623D-49A6-9A43-1323CA554CD5}" destId="{F9457B76-CC72-4DCB-AE08-DEF9924C0C02}" srcOrd="1" destOrd="0" presId="urn:microsoft.com/office/officeart/2005/8/layout/cycle7"/>
    <dgm:cxn modelId="{AD9EB979-0708-4F99-A9D8-B3ECE909DE79}" srcId="{A32EF017-236A-4B00-9402-CB1E59C58747}" destId="{6068B4F4-7A00-4E87-AB39-DC0A7B1258B6}" srcOrd="1" destOrd="0" parTransId="{99ECCC61-A111-46A8-8736-5B4AD0FE224B}" sibTransId="{421CF109-BFF7-472E-919B-E6DE24C5E18B}"/>
    <dgm:cxn modelId="{27C741C1-967A-4044-8418-9929C46CCDF5}" type="presOf" srcId="{F88C04FF-1645-46D6-9A00-D0058123BF3B}" destId="{32C4F438-B74C-4ACD-9939-C759A07AC08B}" srcOrd="0" destOrd="0" presId="urn:microsoft.com/office/officeart/2005/8/layout/cycle7"/>
    <dgm:cxn modelId="{726753B9-4CD2-614D-9523-9A9FDC86DE83}" type="presOf" srcId="{F88C04FF-1645-46D6-9A00-D0058123BF3B}" destId="{C2EA4AE4-CCCA-4EC8-981D-EED8664C74AF}" srcOrd="1" destOrd="0" presId="urn:microsoft.com/office/officeart/2005/8/layout/cycle7"/>
    <dgm:cxn modelId="{EA1AF76A-A923-9544-AD2B-F12C13DFC797}" type="presOf" srcId="{A644E2C9-623D-49A6-9A43-1323CA554CD5}" destId="{00F60FFD-449F-4BFE-B226-F5FD031B3019}" srcOrd="0" destOrd="0" presId="urn:microsoft.com/office/officeart/2005/8/layout/cycle7"/>
    <dgm:cxn modelId="{CDD539FD-CD87-A543-99F5-DA2DCA65F5D1}" type="presOf" srcId="{9A5CEF29-922E-45FB-A7A0-0EC8D6382735}" destId="{B8EAF45F-1AEB-43A0-8C95-3D57782876A7}" srcOrd="0" destOrd="0" presId="urn:microsoft.com/office/officeart/2005/8/layout/cycle7"/>
    <dgm:cxn modelId="{E396C40F-BEA6-904B-A31F-D57CD6AC30FC}" type="presParOf" srcId="{6ED86FFF-59AF-4965-B2EB-4AD4F3913516}" destId="{4780B20A-6AEA-4C05-BEE2-477637185021}" srcOrd="0" destOrd="0" presId="urn:microsoft.com/office/officeart/2005/8/layout/cycle7"/>
    <dgm:cxn modelId="{18DEDB5E-4047-7D4E-AD60-68A1946555FE}" type="presParOf" srcId="{6ED86FFF-59AF-4965-B2EB-4AD4F3913516}" destId="{00F60FFD-449F-4BFE-B226-F5FD031B3019}" srcOrd="1" destOrd="0" presId="urn:microsoft.com/office/officeart/2005/8/layout/cycle7"/>
    <dgm:cxn modelId="{1F325F81-817D-5442-8953-3CCEA0CB39AF}" type="presParOf" srcId="{00F60FFD-449F-4BFE-B226-F5FD031B3019}" destId="{F9457B76-CC72-4DCB-AE08-DEF9924C0C02}" srcOrd="0" destOrd="0" presId="urn:microsoft.com/office/officeart/2005/8/layout/cycle7"/>
    <dgm:cxn modelId="{5C5A4E2D-6EF8-9749-993F-7A0580475A13}" type="presParOf" srcId="{6ED86FFF-59AF-4965-B2EB-4AD4F3913516}" destId="{C80A14AD-2482-458E-BF67-6AA2AB692837}" srcOrd="2" destOrd="0" presId="urn:microsoft.com/office/officeart/2005/8/layout/cycle7"/>
    <dgm:cxn modelId="{28E063B6-D452-EB41-80FD-BEE5DD8BD84B}" type="presParOf" srcId="{6ED86FFF-59AF-4965-B2EB-4AD4F3913516}" destId="{2C87A527-EA57-489B-8202-B20E7E29E5F3}" srcOrd="3" destOrd="0" presId="urn:microsoft.com/office/officeart/2005/8/layout/cycle7"/>
    <dgm:cxn modelId="{D3FCAE29-6CF7-F142-B239-9D981742F001}" type="presParOf" srcId="{2C87A527-EA57-489B-8202-B20E7E29E5F3}" destId="{9B3C9015-894B-4983-8CCA-16F48854099E}" srcOrd="0" destOrd="0" presId="urn:microsoft.com/office/officeart/2005/8/layout/cycle7"/>
    <dgm:cxn modelId="{6A1B99D5-5659-DB49-9063-66A5F5E4B441}" type="presParOf" srcId="{6ED86FFF-59AF-4965-B2EB-4AD4F3913516}" destId="{B8EAF45F-1AEB-43A0-8C95-3D57782876A7}" srcOrd="4" destOrd="0" presId="urn:microsoft.com/office/officeart/2005/8/layout/cycle7"/>
    <dgm:cxn modelId="{43141FBF-BD92-4A43-B935-394E0DCD29B9}" type="presParOf" srcId="{6ED86FFF-59AF-4965-B2EB-4AD4F3913516}" destId="{BB694BAE-AF26-40BA-A639-B45AC6D1D090}" srcOrd="5" destOrd="0" presId="urn:microsoft.com/office/officeart/2005/8/layout/cycle7"/>
    <dgm:cxn modelId="{6F0E54D5-4825-FF42-B495-25BEAD84BC0A}" type="presParOf" srcId="{BB694BAE-AF26-40BA-A639-B45AC6D1D090}" destId="{432C10A7-34F7-42D1-8C92-1C2909098EBC}" srcOrd="0" destOrd="0" presId="urn:microsoft.com/office/officeart/2005/8/layout/cycle7"/>
    <dgm:cxn modelId="{5300A9FA-DE91-9442-A53F-E08E1A18C090}" type="presParOf" srcId="{6ED86FFF-59AF-4965-B2EB-4AD4F3913516}" destId="{8E392931-03E2-4E41-B0D8-787F1EB916D4}" srcOrd="6" destOrd="0" presId="urn:microsoft.com/office/officeart/2005/8/layout/cycle7"/>
    <dgm:cxn modelId="{947502CB-6813-BD44-9EC9-45DD4F5605A2}" type="presParOf" srcId="{6ED86FFF-59AF-4965-B2EB-4AD4F3913516}" destId="{32C4F438-B74C-4ACD-9939-C759A07AC08B}" srcOrd="7" destOrd="0" presId="urn:microsoft.com/office/officeart/2005/8/layout/cycle7"/>
    <dgm:cxn modelId="{3759AB4A-078B-EC41-9A7A-23CC92AFD033}" type="presParOf" srcId="{32C4F438-B74C-4ACD-9939-C759A07AC08B}" destId="{C2EA4AE4-CCCA-4EC8-981D-EED8664C74A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0B20A-6AEA-4C05-BEE2-477637185021}">
      <dsp:nvSpPr>
        <dsp:cNvPr id="0" name=""/>
        <dsp:cNvSpPr/>
      </dsp:nvSpPr>
      <dsp:spPr>
        <a:xfrm>
          <a:off x="0" y="639104"/>
          <a:ext cx="3770440" cy="17359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solidFill>
                <a:schemeClr val="accent2">
                  <a:lumMod val="75000"/>
                </a:schemeClr>
              </a:solidFill>
            </a:rPr>
            <a:t>Emotional Feelings</a:t>
          </a:r>
          <a:r>
            <a:rPr lang="en-GB" sz="1800" kern="1200" dirty="0" smtClean="0">
              <a:solidFill>
                <a:schemeClr val="accent2">
                  <a:lumMod val="75000"/>
                </a:schemeClr>
              </a:solidFill>
            </a:rPr>
            <a:t>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accent2">
                  <a:lumMod val="75000"/>
                </a:schemeClr>
              </a:solidFill>
            </a:rPr>
            <a:t>ANXIETY</a:t>
          </a:r>
          <a:endParaRPr lang="en-GB" sz="1800" kern="1200" dirty="0">
            <a:solidFill>
              <a:schemeClr val="accent2">
                <a:lumMod val="75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solidFill>
                <a:schemeClr val="accent2">
                  <a:lumMod val="75000"/>
                </a:schemeClr>
              </a:solidFill>
            </a:rPr>
            <a:t>sad, angry, confused</a:t>
          </a:r>
        </a:p>
      </dsp:txBody>
      <dsp:txXfrm>
        <a:off x="50844" y="689948"/>
        <a:ext cx="3668752" cy="1634250"/>
      </dsp:txXfrm>
    </dsp:sp>
    <dsp:sp modelId="{00F60FFD-449F-4BFE-B226-F5FD031B3019}">
      <dsp:nvSpPr>
        <dsp:cNvPr id="0" name=""/>
        <dsp:cNvSpPr/>
      </dsp:nvSpPr>
      <dsp:spPr>
        <a:xfrm rot="21595176">
          <a:off x="3999954" y="1303561"/>
          <a:ext cx="620128" cy="4002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4120020" y="1383605"/>
        <a:ext cx="379996" cy="240132"/>
      </dsp:txXfrm>
    </dsp:sp>
    <dsp:sp modelId="{C80A14AD-2482-458E-BF67-6AA2AB692837}">
      <dsp:nvSpPr>
        <dsp:cNvPr id="0" name=""/>
        <dsp:cNvSpPr/>
      </dsp:nvSpPr>
      <dsp:spPr>
        <a:xfrm>
          <a:off x="4849596" y="642232"/>
          <a:ext cx="3604772" cy="1716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accent2">
                  <a:lumMod val="75000"/>
                </a:schemeClr>
              </a:solidFill>
            </a:rPr>
            <a:t>Worrying Thoughts</a:t>
          </a:r>
          <a:r>
            <a:rPr lang="en-GB" sz="1800" kern="1200" dirty="0">
              <a:solidFill>
                <a:schemeClr val="accent2">
                  <a:lumMod val="75000"/>
                </a:schemeClr>
              </a:solidFill>
            </a:rPr>
            <a:t>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accent2">
                  <a:lumMod val="75000"/>
                </a:schemeClr>
              </a:solidFill>
            </a:rPr>
            <a:t>“Is this going to kill me?”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accent2">
                  <a:lumMod val="75000"/>
                </a:schemeClr>
              </a:solidFill>
            </a:rPr>
            <a:t>Why </a:t>
          </a:r>
          <a:r>
            <a:rPr lang="en-GB" sz="1800" kern="1200" dirty="0">
              <a:solidFill>
                <a:schemeClr val="accent2">
                  <a:lumMod val="75000"/>
                </a:schemeClr>
              </a:solidFill>
            </a:rPr>
            <a:t>me? My health problems stop me from doing anything - I don't have a life anymore</a:t>
          </a:r>
        </a:p>
      </dsp:txBody>
      <dsp:txXfrm>
        <a:off x="4899865" y="692501"/>
        <a:ext cx="3504234" cy="1615766"/>
      </dsp:txXfrm>
    </dsp:sp>
    <dsp:sp modelId="{2C87A527-EA57-489B-8202-B20E7E29E5F3}">
      <dsp:nvSpPr>
        <dsp:cNvPr id="0" name=""/>
        <dsp:cNvSpPr/>
      </dsp:nvSpPr>
      <dsp:spPr>
        <a:xfrm rot="5361119">
          <a:off x="6356573" y="2595934"/>
          <a:ext cx="620128" cy="4002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6476639" y="2675978"/>
        <a:ext cx="379996" cy="240132"/>
      </dsp:txXfrm>
    </dsp:sp>
    <dsp:sp modelId="{B8EAF45F-1AEB-43A0-8C95-3D57782876A7}">
      <dsp:nvSpPr>
        <dsp:cNvPr id="0" name=""/>
        <dsp:cNvSpPr/>
      </dsp:nvSpPr>
      <dsp:spPr>
        <a:xfrm>
          <a:off x="4910109" y="3233551"/>
          <a:ext cx="3544259" cy="18838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accent2">
                  <a:lumMod val="75000"/>
                </a:schemeClr>
              </a:solidFill>
            </a:rPr>
            <a:t>Focus on bodily symptoms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accent2">
                  <a:lumMod val="75000"/>
                </a:schemeClr>
              </a:solidFill>
            </a:rPr>
            <a:t>Physical </a:t>
          </a:r>
          <a:r>
            <a:rPr lang="en-GB" sz="1800" kern="1200" dirty="0">
              <a:solidFill>
                <a:schemeClr val="accent2">
                  <a:lumMod val="75000"/>
                </a:schemeClr>
              </a:solidFill>
            </a:rPr>
            <a:t>Feelings: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solidFill>
                <a:schemeClr val="accent2">
                  <a:lumMod val="75000"/>
                </a:schemeClr>
              </a:solidFill>
            </a:rPr>
            <a:t>tired, tense, headaches</a:t>
          </a:r>
        </a:p>
      </dsp:txBody>
      <dsp:txXfrm>
        <a:off x="4965285" y="3288727"/>
        <a:ext cx="3433907" cy="1773507"/>
      </dsp:txXfrm>
    </dsp:sp>
    <dsp:sp modelId="{BB694BAE-AF26-40BA-A639-B45AC6D1D090}">
      <dsp:nvSpPr>
        <dsp:cNvPr id="0" name=""/>
        <dsp:cNvSpPr/>
      </dsp:nvSpPr>
      <dsp:spPr>
        <a:xfrm rot="10837135">
          <a:off x="3994946" y="3949691"/>
          <a:ext cx="620128" cy="4002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10800000">
        <a:off x="4115012" y="4029735"/>
        <a:ext cx="379996" cy="240132"/>
      </dsp:txXfrm>
    </dsp:sp>
    <dsp:sp modelId="{8E392931-03E2-4E41-B0D8-787F1EB916D4}">
      <dsp:nvSpPr>
        <dsp:cNvPr id="0" name=""/>
        <dsp:cNvSpPr/>
      </dsp:nvSpPr>
      <dsp:spPr>
        <a:xfrm>
          <a:off x="0" y="3150133"/>
          <a:ext cx="3699910" cy="1946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solidFill>
                <a:schemeClr val="accent2">
                  <a:lumMod val="75000"/>
                </a:schemeClr>
              </a:solidFill>
            </a:rPr>
            <a:t>What you do - Behaviours/Actions: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accent2">
                  <a:lumMod val="75000"/>
                </a:schemeClr>
              </a:solidFill>
            </a:rPr>
            <a:t>CHECKING Bodily </a:t>
          </a:r>
          <a:r>
            <a:rPr lang="en-GB" sz="1800" kern="1200" dirty="0" err="1" smtClean="0">
              <a:solidFill>
                <a:schemeClr val="accent2">
                  <a:lumMod val="75000"/>
                </a:schemeClr>
              </a:solidFill>
            </a:rPr>
            <a:t>sympt</a:t>
          </a:r>
          <a:r>
            <a:rPr lang="en-GB" sz="1800" kern="1200" dirty="0" smtClean="0">
              <a:solidFill>
                <a:schemeClr val="accent2">
                  <a:lumMod val="75000"/>
                </a:schemeClr>
              </a:solidFill>
            </a:rPr>
            <a:t>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accent2">
                  <a:lumMod val="75000"/>
                </a:schemeClr>
              </a:solidFill>
            </a:rPr>
            <a:t>ignore </a:t>
          </a:r>
          <a:r>
            <a:rPr lang="en-GB" sz="1800" kern="1200" dirty="0">
              <a:solidFill>
                <a:schemeClr val="accent2">
                  <a:lumMod val="75000"/>
                </a:schemeClr>
              </a:solidFill>
            </a:rPr>
            <a:t>phone calls, stop going out, spend time alone</a:t>
          </a:r>
        </a:p>
      </dsp:txBody>
      <dsp:txXfrm>
        <a:off x="57005" y="3207138"/>
        <a:ext cx="3585900" cy="1832283"/>
      </dsp:txXfrm>
    </dsp:sp>
    <dsp:sp modelId="{32C4F438-B74C-4ACD-9939-C759A07AC08B}">
      <dsp:nvSpPr>
        <dsp:cNvPr id="0" name=""/>
        <dsp:cNvSpPr/>
      </dsp:nvSpPr>
      <dsp:spPr>
        <a:xfrm rot="16246336">
          <a:off x="1558232" y="2562478"/>
          <a:ext cx="620128" cy="4002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1678298" y="2642522"/>
        <a:ext cx="379996" cy="240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CC057BA-B928-6144-B6DB-23E85CE4B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71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D5CF049-6E10-DD46-B3FC-7C13B8FB7C7B}" type="datetimeFigureOut">
              <a:rPr lang="en-GB"/>
              <a:pPr>
                <a:defRPr/>
              </a:pPr>
              <a:t>16/06/15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0BCF44C-BFBB-0346-8C4C-D2455D4348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928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MSc in Family Medicine</a:t>
            </a:r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C4F01B-2E73-1F4D-B854-07240F0574B2}" type="slidenum">
              <a:rPr lang="en-US"/>
              <a:pPr/>
              <a:t>6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7613" cy="3849688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94D212C5-5D12-174F-AD60-130D9E14C0E5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>
              <a:defRPr/>
            </a:pPr>
            <a:r>
              <a:rPr lang="en-GB" sz="1200">
                <a:solidFill>
                  <a:schemeClr val="tx2"/>
                </a:solidFill>
                <a:latin typeface="Tahoma" charset="0"/>
                <a:cs typeface="+mn-cs"/>
              </a:rPr>
              <a:t>11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0" y="8685213"/>
            <a:ext cx="2970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256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7613" cy="3849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BCF44C-BFBB-0346-8C4C-D2455D434805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312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DB3C5B6A-CE91-7545-8A69-EB0927FB8EFC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>
              <a:defRPr/>
            </a:pPr>
            <a:r>
              <a:rPr lang="en-GB" sz="1200">
                <a:solidFill>
                  <a:schemeClr val="tx2"/>
                </a:solidFill>
                <a:latin typeface="Tahoma" charset="0"/>
                <a:cs typeface="+mn-cs"/>
              </a:rPr>
              <a:t>20</a:t>
            </a: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0" y="8685213"/>
            <a:ext cx="2970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89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7613" cy="3849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1B6FF5-04AD-DC42-8891-B2CF561BB213}" type="slidenum">
              <a:rPr lang="en-US"/>
              <a:pPr/>
              <a:t>31</a:t>
            </a:fld>
            <a:endParaRPr lang="en-US"/>
          </a:p>
        </p:txBody>
      </p:sp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en-GB" sz="1200">
                <a:solidFill>
                  <a:schemeClr val="tx2"/>
                </a:solidFill>
                <a:latin typeface="Tahoma" charset="0"/>
              </a:rPr>
              <a:t>16</a:t>
            </a:r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0" y="8685213"/>
            <a:ext cx="2970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95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801688"/>
            <a:ext cx="4260850" cy="3195637"/>
          </a:xfrm>
          <a:ln w="12700"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95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7613" cy="3849688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2BD50-8294-574B-8EB4-384B67539B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C67B1-D20A-654A-8525-5196AB2DC4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B280D-C7D4-B845-8AF8-5AF81B2C4B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GB" noProof="0" smtClean="0"/>
              <a:t>Click icon to add chart</a:t>
            </a:r>
            <a:endParaRPr lang="en-GB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1B393-6278-CA46-AA3E-D4AAC011D7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808925-6A04-5548-B35C-8021522F4D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2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08250-26DF-8B42-ABD3-4EF663A8DB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AA7A1-C219-8848-BBB2-6CEBC329E2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F9EB7-76E6-2941-B038-B4A6679155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82392-C8CC-0848-9212-1A22F6B05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9811D-4194-D941-826D-BB77E16F5C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5B7EA-2C55-604C-AF12-4712F94639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ECAFD-A8F8-CC43-9D9B-D94654724B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16EB9-B6DA-F248-990F-258AABD492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GB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9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9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-109" charset="-128"/>
              </a:defRPr>
            </a:lvl1pPr>
          </a:lstStyle>
          <a:p>
            <a:pPr>
              <a:defRPr/>
            </a:pPr>
            <a:fld id="{D9D1B393-6278-CA46-AA3E-D4AAC011D7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5661025"/>
            <a:ext cx="91440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ransition xmlns:p14="http://schemas.microsoft.com/office/powerpoint/2010/main"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9900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9900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9900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9900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9900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9900"/>
          </a:solidFill>
          <a:latin typeface="Arial" pitchFamily="-109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9900"/>
          </a:solidFill>
          <a:latin typeface="Arial" pitchFamily="-109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9900"/>
          </a:solidFill>
          <a:latin typeface="Arial" pitchFamily="-109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9900"/>
          </a:solidFill>
          <a:latin typeface="Arial" pitchFamily="-109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itle 1"/>
          <p:cNvSpPr>
            <a:spLocks noGrp="1"/>
          </p:cNvSpPr>
          <p:nvPr>
            <p:ph type="ctrTitle"/>
          </p:nvPr>
        </p:nvSpPr>
        <p:spPr>
          <a:xfrm>
            <a:off x="323528" y="2924175"/>
            <a:ext cx="8496944" cy="1470025"/>
          </a:xfrm>
        </p:spPr>
        <p:txBody>
          <a:bodyPr>
            <a:normAutofit fontScale="90000"/>
          </a:bodyPr>
          <a:lstStyle/>
          <a:p>
            <a:r>
              <a:rPr lang="en-GB" altLang="en-GB" sz="4800" b="1" i="1" dirty="0" smtClean="0">
                <a:latin typeface="Calibri" pitchFamily="34" charset="0"/>
              </a:rPr>
              <a:t>‘Medically Unexplained Symptom / MUS &amp; Somatoform Disorders’</a:t>
            </a:r>
            <a:endParaRPr lang="en-GB" altLang="en-US" sz="4800" b="1" i="1" dirty="0" smtClean="0"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450" y="4581525"/>
            <a:ext cx="6840538" cy="1223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GB" altLang="en-US" sz="2200" cap="none" smtClean="0">
                <a:solidFill>
                  <a:schemeClr val="tx1"/>
                </a:solidFill>
              </a:rPr>
              <a:t>Frank Röhricht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GB" altLang="en-US" sz="2200" cap="none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GB" altLang="en-US" sz="1300" i="1" cap="none" smtClean="0">
                <a:solidFill>
                  <a:schemeClr val="tx1"/>
                </a:solidFill>
              </a:rPr>
              <a:t>MD, FRCPsych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GB" altLang="en-US" sz="1300" i="1" cap="none" smtClean="0">
                <a:solidFill>
                  <a:schemeClr val="tx1"/>
                </a:solidFill>
              </a:rPr>
              <a:t>Honorary Professor of Psychiatry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GB" altLang="en-US" sz="900" cap="none" smtClean="0">
              <a:solidFill>
                <a:schemeClr val="tx1"/>
              </a:solidFill>
            </a:endParaRPr>
          </a:p>
        </p:txBody>
      </p:sp>
      <p:sp>
        <p:nvSpPr>
          <p:cNvPr id="23555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059832" y="6381328"/>
            <a:ext cx="36607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 charset="-128"/>
              </a:defRPr>
            </a:lvl9pPr>
          </a:lstStyle>
          <a:p>
            <a:pPr eaLnBrk="1" hangingPunct="1"/>
            <a:r>
              <a:rPr lang="en-GB" altLang="en-US" sz="1600" b="1" dirty="0" smtClean="0">
                <a:solidFill>
                  <a:schemeClr val="tx2"/>
                </a:solidFill>
              </a:rPr>
              <a:t>MSc in Family Medicine Programme</a:t>
            </a:r>
          </a:p>
        </p:txBody>
      </p:sp>
      <p:pic>
        <p:nvPicPr>
          <p:cNvPr id="23557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 t="38808" r="15248" b="40073"/>
          <a:stretch>
            <a:fillRect/>
          </a:stretch>
        </p:blipFill>
        <p:spPr bwMode="auto">
          <a:xfrm>
            <a:off x="5508625" y="115888"/>
            <a:ext cx="33115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4213" y="1196975"/>
            <a:ext cx="7772400" cy="1470025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600" b="1" dirty="0" smtClean="0">
                <a:solidFill>
                  <a:schemeClr val="accent1"/>
                </a:solidFill>
              </a:rPr>
              <a:t>Module 534: </a:t>
            </a:r>
          </a:p>
          <a:p>
            <a:pPr>
              <a:defRPr/>
            </a:pPr>
            <a:r>
              <a:rPr lang="en-GB" sz="3600" b="1" dirty="0" smtClean="0">
                <a:solidFill>
                  <a:schemeClr val="accent1"/>
                </a:solidFill>
              </a:rPr>
              <a:t>Mental Health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700" b="1" i="1" dirty="0"/>
          </a:p>
        </p:txBody>
      </p:sp>
    </p:spTree>
    <p:extLst>
      <p:ext uri="{BB962C8B-B14F-4D97-AF65-F5344CB8AC3E}">
        <p14:creationId xmlns:p14="http://schemas.microsoft.com/office/powerpoint/2010/main" val="10762841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05816" y="188640"/>
            <a:ext cx="7772400" cy="1008062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chemeClr val="hlink"/>
                </a:solidFill>
              </a:rPr>
              <a:t>What patients and doctors say </a:t>
            </a:r>
            <a:r>
              <a:rPr lang="en-GB" sz="4000" dirty="0" smtClean="0">
                <a:solidFill>
                  <a:schemeClr val="hlink"/>
                </a:solidFill>
              </a:rPr>
              <a:t/>
            </a:r>
            <a:br>
              <a:rPr lang="en-GB" sz="4000" dirty="0" smtClean="0">
                <a:solidFill>
                  <a:schemeClr val="hlink"/>
                </a:solidFill>
              </a:rPr>
            </a:br>
            <a:r>
              <a:rPr lang="en-GB" sz="4000" dirty="0" smtClean="0">
                <a:solidFill>
                  <a:schemeClr val="hlink"/>
                </a:solidFill>
              </a:rPr>
              <a:t>and </a:t>
            </a:r>
            <a:r>
              <a:rPr lang="en-GB" sz="4000" dirty="0">
                <a:solidFill>
                  <a:schemeClr val="hlink"/>
                </a:solidFill>
              </a:rPr>
              <a:t>do not say</a:t>
            </a:r>
            <a:endParaRPr lang="en-US" sz="4000" dirty="0">
              <a:solidFill>
                <a:schemeClr val="hlink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00213"/>
            <a:ext cx="7772400" cy="40338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/>
              <a:t>Physical intervention proposed more often by GPs than patients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Almost all </a:t>
            </a:r>
            <a:r>
              <a:rPr lang="en-GB" sz="2800" dirty="0" err="1"/>
              <a:t>pts</a:t>
            </a:r>
            <a:r>
              <a:rPr lang="en-GB" sz="2800" dirty="0"/>
              <a:t> provided psychosocial cues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Most GPs provided explanations other than physical disease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Most also suggested physical disease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Few GPs </a:t>
            </a:r>
            <a:r>
              <a:rPr lang="en-GB" sz="2800" dirty="0" smtClean="0"/>
              <a:t>empathised</a:t>
            </a:r>
            <a:endParaRPr lang="en-GB" sz="2800" dirty="0"/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71600" y="5229200"/>
            <a:ext cx="73099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2400" b="1" i="1" dirty="0">
                <a:solidFill>
                  <a:srgbClr val="000000"/>
                </a:solidFill>
                <a:latin typeface="Times New Roman" charset="0"/>
              </a:rPr>
              <a:t>Ring A et al.  Social  Science &amp; Medicine 2005;61:1505</a:t>
            </a:r>
            <a:endParaRPr lang="en-US" sz="2400" b="1" i="1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52623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8001000" cy="784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Background facts MUS / SD</a:t>
            </a:r>
            <a:endParaRPr lang="en-US" altLang="en-US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52600"/>
            <a:ext cx="8569325" cy="49164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+mj-lt"/>
              </a:rPr>
              <a:t>MUS </a:t>
            </a:r>
            <a:r>
              <a:rPr lang="en-GB" sz="2400" dirty="0" smtClean="0">
                <a:latin typeface="+mj-lt"/>
              </a:rPr>
              <a:t>highly </a:t>
            </a:r>
            <a:r>
              <a:rPr lang="en-GB" sz="2400" dirty="0">
                <a:latin typeface="+mj-lt"/>
              </a:rPr>
              <a:t>prevalent in primary </a:t>
            </a:r>
            <a:r>
              <a:rPr lang="en-GB" sz="2400" dirty="0" smtClean="0">
                <a:latin typeface="+mj-lt"/>
              </a:rPr>
              <a:t>care, </a:t>
            </a:r>
            <a:r>
              <a:rPr lang="en-GB" sz="2400" dirty="0">
                <a:latin typeface="+mj-lt"/>
              </a:rPr>
              <a:t>common problem across all areas of medicine with high associated expenditure of health </a:t>
            </a:r>
            <a:r>
              <a:rPr lang="en-GB" sz="2400" dirty="0" smtClean="0">
                <a:latin typeface="+mj-lt"/>
              </a:rPr>
              <a:t>resource</a:t>
            </a:r>
            <a:r>
              <a:rPr lang="en-GB" sz="2200" dirty="0" smtClean="0">
                <a:latin typeface="Century Gothic" charset="0"/>
              </a:rPr>
              <a:t> </a:t>
            </a:r>
            <a:r>
              <a:rPr lang="en-GB" sz="1400" dirty="0">
                <a:latin typeface="Century Gothic" charset="0"/>
              </a:rPr>
              <a:t>(e.g. Fink et al. 1999, Arnold at al. 2006).</a:t>
            </a:r>
            <a:r>
              <a:rPr lang="en-GB" sz="2000" dirty="0">
                <a:latin typeface="Century Gothic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latin typeface="+mj-lt"/>
              </a:rPr>
              <a:t>chronic </a:t>
            </a:r>
            <a:r>
              <a:rPr lang="en-GB" sz="2400" dirty="0">
                <a:latin typeface="+mj-lt"/>
              </a:rPr>
              <a:t>conditions are rather difficult to treat (resulting in frequent attending for consultations as well as repeated investigations).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+mj-lt"/>
              </a:rPr>
              <a:t>Systematic reviews: CBT effective treatment for selected MUS, such as fatigue, </a:t>
            </a:r>
            <a:r>
              <a:rPr lang="en-GB" sz="2400" dirty="0" smtClean="0">
                <a:latin typeface="+mj-lt"/>
              </a:rPr>
              <a:t>IBS, </a:t>
            </a:r>
            <a:r>
              <a:rPr lang="en-GB" sz="2400" dirty="0">
                <a:latin typeface="+mj-lt"/>
              </a:rPr>
              <a:t>and fibromyalgia; evidence for SD </a:t>
            </a:r>
            <a:r>
              <a:rPr lang="en-GB" sz="2400" dirty="0" smtClean="0">
                <a:latin typeface="+mj-lt"/>
              </a:rPr>
              <a:t>weak </a:t>
            </a:r>
            <a:r>
              <a:rPr lang="en-GB" sz="1400" dirty="0" smtClean="0">
                <a:latin typeface="Century Gothic" charset="0"/>
              </a:rPr>
              <a:t>(</a:t>
            </a:r>
            <a:r>
              <a:rPr lang="en-GB" sz="1400" dirty="0" err="1">
                <a:latin typeface="Century Gothic" charset="0"/>
              </a:rPr>
              <a:t>Kroenke</a:t>
            </a:r>
            <a:r>
              <a:rPr lang="en-GB" sz="1400" dirty="0">
                <a:latin typeface="Century Gothic" charset="0"/>
              </a:rPr>
              <a:t> and Swindle 2000, </a:t>
            </a:r>
            <a:r>
              <a:rPr lang="en-GB" sz="1400" dirty="0" err="1">
                <a:latin typeface="Century Gothic" charset="0"/>
              </a:rPr>
              <a:t>Netzu</a:t>
            </a:r>
            <a:r>
              <a:rPr lang="en-GB" sz="1400" dirty="0">
                <a:latin typeface="Century Gothic" charset="0"/>
              </a:rPr>
              <a:t> et al. 2001, </a:t>
            </a:r>
            <a:r>
              <a:rPr lang="en-GB" sz="1400" dirty="0" err="1">
                <a:latin typeface="Century Gothic" charset="0"/>
              </a:rPr>
              <a:t>Raine</a:t>
            </a:r>
            <a:r>
              <a:rPr lang="en-GB" sz="1400" dirty="0">
                <a:latin typeface="Century Gothic" charset="0"/>
              </a:rPr>
              <a:t> et al. 2002, </a:t>
            </a:r>
            <a:r>
              <a:rPr lang="en-GB" sz="1400" dirty="0" err="1">
                <a:latin typeface="Century Gothic" charset="0"/>
              </a:rPr>
              <a:t>Looper</a:t>
            </a:r>
            <a:r>
              <a:rPr lang="en-GB" sz="1400" dirty="0">
                <a:latin typeface="Century Gothic" charset="0"/>
              </a:rPr>
              <a:t> and </a:t>
            </a:r>
            <a:r>
              <a:rPr lang="en-GB" sz="1400" dirty="0" err="1">
                <a:latin typeface="Century Gothic" charset="0"/>
              </a:rPr>
              <a:t>Kirmaier</a:t>
            </a:r>
            <a:r>
              <a:rPr lang="en-GB" sz="1400" dirty="0">
                <a:latin typeface="Century Gothic" charset="0"/>
              </a:rPr>
              <a:t> 2002). 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latin typeface="Century 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001000" cy="71224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The scale of the problem</a:t>
            </a:r>
            <a:r>
              <a:rPr lang="en-GB" altLang="en-US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 </a:t>
            </a:r>
            <a:endParaRPr lang="en-US" altLang="en-US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7992887" cy="5256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+mj-lt"/>
              </a:rPr>
              <a:t>27% of acute medical inpatients had diagnosable depressive or anxiety disorder, a further 41% had sub-threshold </a:t>
            </a:r>
            <a:r>
              <a:rPr lang="en-GB" sz="2800" dirty="0" smtClean="0">
                <a:latin typeface="+mj-lt"/>
              </a:rPr>
              <a:t>disorders</a:t>
            </a:r>
            <a:r>
              <a:rPr lang="en-GB" sz="2400" dirty="0">
                <a:latin typeface="+mj-lt"/>
              </a:rPr>
              <a:t> </a:t>
            </a:r>
            <a:r>
              <a:rPr lang="en-GB" sz="1600" dirty="0" smtClean="0">
                <a:latin typeface="Century Gothic" charset="0"/>
              </a:rPr>
              <a:t>Guthrie </a:t>
            </a:r>
            <a:r>
              <a:rPr lang="en-GB" sz="1600" dirty="0" smtClean="0">
                <a:latin typeface="Century Gothic" charset="0"/>
              </a:rPr>
              <a:t>2003</a:t>
            </a:r>
            <a:endParaRPr lang="en-GB" sz="2100" dirty="0">
              <a:latin typeface="Century Gothic" charset="0"/>
            </a:endParaRPr>
          </a:p>
          <a:p>
            <a:pPr>
              <a:lnSpc>
                <a:spcPct val="90000"/>
              </a:lnSpc>
            </a:pPr>
            <a:r>
              <a:rPr lang="en-GB" sz="2800" dirty="0">
                <a:latin typeface="+mj-lt"/>
              </a:rPr>
              <a:t>GPs see large numbers of patients with somatisation </a:t>
            </a:r>
            <a:r>
              <a:rPr lang="en-GB" sz="2800" dirty="0" smtClean="0">
                <a:latin typeface="+mj-lt"/>
              </a:rPr>
              <a:t>(</a:t>
            </a:r>
            <a:r>
              <a:rPr lang="en-GB" sz="2800" dirty="0" err="1" smtClean="0">
                <a:latin typeface="+mj-lt"/>
              </a:rPr>
              <a:t>appr</a:t>
            </a:r>
            <a:r>
              <a:rPr lang="en-GB" sz="2800" dirty="0">
                <a:latin typeface="+mj-lt"/>
              </a:rPr>
              <a:t>. 30(-50%) of patients in </a:t>
            </a:r>
            <a:r>
              <a:rPr lang="en-GB" sz="2800" dirty="0" smtClean="0">
                <a:latin typeface="+mj-lt"/>
              </a:rPr>
              <a:t>PC </a:t>
            </a:r>
            <a:r>
              <a:rPr lang="en-GB" sz="1600" dirty="0" err="1" smtClean="0">
                <a:latin typeface="Century Gothic" charset="0"/>
              </a:rPr>
              <a:t>Wessely</a:t>
            </a:r>
            <a:r>
              <a:rPr lang="en-GB" sz="1600" dirty="0" smtClean="0">
                <a:latin typeface="Century Gothic" charset="0"/>
              </a:rPr>
              <a:t> </a:t>
            </a:r>
            <a:r>
              <a:rPr lang="en-GB" sz="1600" dirty="0">
                <a:latin typeface="Century Gothic" charset="0"/>
              </a:rPr>
              <a:t>et al. 1997, </a:t>
            </a:r>
            <a:r>
              <a:rPr lang="en-GB" sz="1600" dirty="0" err="1">
                <a:latin typeface="Century Gothic" charset="0"/>
              </a:rPr>
              <a:t>Gureje</a:t>
            </a:r>
            <a:r>
              <a:rPr lang="en-GB" sz="1600" dirty="0">
                <a:latin typeface="Century Gothic" charset="0"/>
              </a:rPr>
              <a:t> et al. </a:t>
            </a:r>
            <a:r>
              <a:rPr lang="en-GB" sz="1600" dirty="0" smtClean="0">
                <a:latin typeface="Century Gothic" charset="0"/>
              </a:rPr>
              <a:t>1998, </a:t>
            </a:r>
            <a:r>
              <a:rPr lang="en-GB" sz="1600" dirty="0" err="1">
                <a:latin typeface="Century Gothic" charset="0"/>
              </a:rPr>
              <a:t>Hartz</a:t>
            </a:r>
            <a:r>
              <a:rPr lang="en-GB" sz="1600" dirty="0">
                <a:latin typeface="Century Gothic" charset="0"/>
              </a:rPr>
              <a:t> et al. </a:t>
            </a:r>
            <a:r>
              <a:rPr lang="en-GB" sz="1600" dirty="0" smtClean="0">
                <a:latin typeface="Century Gothic" charset="0"/>
              </a:rPr>
              <a:t>2000; </a:t>
            </a:r>
            <a:r>
              <a:rPr lang="en-GB" sz="1600" dirty="0" err="1" smtClean="0">
                <a:latin typeface="Century Gothic" charset="0"/>
              </a:rPr>
              <a:t>Nimnuan</a:t>
            </a:r>
            <a:r>
              <a:rPr lang="en-GB" sz="1600" dirty="0" smtClean="0">
                <a:latin typeface="Century Gothic" charset="0"/>
              </a:rPr>
              <a:t> </a:t>
            </a:r>
            <a:r>
              <a:rPr lang="en-GB" sz="1600" dirty="0">
                <a:latin typeface="Century Gothic" charset="0"/>
              </a:rPr>
              <a:t>et al. </a:t>
            </a:r>
            <a:r>
              <a:rPr lang="en-GB" sz="1600" dirty="0" smtClean="0">
                <a:latin typeface="Century Gothic" charset="0"/>
              </a:rPr>
              <a:t>2001</a:t>
            </a:r>
            <a:endParaRPr lang="en-GB" sz="1600" dirty="0">
              <a:latin typeface="Century Gothic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+mj-lt"/>
              </a:rPr>
              <a:t>Studies of MUS show that between 20% and 30% of those seen in primary care have no clear diagnosis. In secondary care, this rises to an average of 52</a:t>
            </a:r>
            <a:r>
              <a:rPr lang="en-US" sz="2800" dirty="0" smtClean="0">
                <a:latin typeface="+mj-lt"/>
              </a:rPr>
              <a:t>% </a:t>
            </a:r>
            <a:r>
              <a:rPr lang="en-GB" sz="1600" dirty="0">
                <a:latin typeface="Century Gothic" charset="0"/>
              </a:rPr>
              <a:t>(Reid et al. 2002).</a:t>
            </a:r>
            <a:endParaRPr lang="en-US" sz="2600" dirty="0">
              <a:latin typeface="Century Gothic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latin typeface="Century 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1216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34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Somatoform Disorders (ICD-10), F45</a:t>
            </a:r>
            <a:endParaRPr lang="en-US" altLang="en-US" sz="3400" b="1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68760"/>
            <a:ext cx="8748712" cy="4752975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Century Gothic" charset="0"/>
              </a:rPr>
              <a:t>F45.0 Somatization disorder</a:t>
            </a:r>
          </a:p>
          <a:p>
            <a:pPr eaLnBrk="1" hangingPunct="1"/>
            <a:r>
              <a:rPr lang="en-US" sz="2800" dirty="0">
                <a:latin typeface="Century Gothic" charset="0"/>
              </a:rPr>
              <a:t>F45.1 Undifferentiated somatoform disorder</a:t>
            </a:r>
          </a:p>
          <a:p>
            <a:pPr eaLnBrk="1" hangingPunct="1"/>
            <a:r>
              <a:rPr lang="en-US" sz="2800" dirty="0">
                <a:latin typeface="Century Gothic" charset="0"/>
              </a:rPr>
              <a:t>F45.2 </a:t>
            </a:r>
            <a:r>
              <a:rPr lang="en-US" sz="2800" dirty="0" err="1">
                <a:latin typeface="Century Gothic" charset="0"/>
              </a:rPr>
              <a:t>Hypochondriacal</a:t>
            </a:r>
            <a:r>
              <a:rPr lang="en-US" sz="2800" dirty="0">
                <a:latin typeface="Century Gothic" charset="0"/>
              </a:rPr>
              <a:t> disorder</a:t>
            </a:r>
          </a:p>
          <a:p>
            <a:pPr eaLnBrk="1" hangingPunct="1"/>
            <a:r>
              <a:rPr lang="en-US" sz="2800" dirty="0">
                <a:latin typeface="Century Gothic" charset="0"/>
              </a:rPr>
              <a:t>F45.3 Somatoform autonomic dysfunction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Century Gothic" charset="0"/>
              </a:rPr>
              <a:t>	</a:t>
            </a:r>
            <a:r>
              <a:rPr lang="en-US" sz="1600" dirty="0">
                <a:latin typeface="Century Gothic" charset="0"/>
              </a:rPr>
              <a:t>Heart and cardiovascular system, Upper gastrointestinal tract, Lower gastrointestinal tract, Respiratory system, Genitourinary system, Other organ or system</a:t>
            </a:r>
          </a:p>
          <a:p>
            <a:pPr eaLnBrk="1" hangingPunct="1"/>
            <a:r>
              <a:rPr lang="en-US" sz="2800" dirty="0">
                <a:latin typeface="Century Gothic" charset="0"/>
              </a:rPr>
              <a:t>F45.4 Persistent somatoform pain disorder</a:t>
            </a:r>
          </a:p>
          <a:p>
            <a:pPr eaLnBrk="1" hangingPunct="1"/>
            <a:r>
              <a:rPr lang="en-US" sz="2800" dirty="0">
                <a:latin typeface="Century Gothic" charset="0"/>
              </a:rPr>
              <a:t>F45.8 Other somatoform disorders</a:t>
            </a:r>
          </a:p>
          <a:p>
            <a:pPr eaLnBrk="1" hangingPunct="1"/>
            <a:r>
              <a:rPr lang="en-US" sz="2800" dirty="0">
                <a:latin typeface="Century Gothic" charset="0"/>
              </a:rPr>
              <a:t>F45.9 Somatoform disorder, unspecified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entury 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395536" y="332656"/>
            <a:ext cx="806043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42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GB" altLang="en-US" sz="36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+mn-ea"/>
                <a:cs typeface="+mn-cs"/>
              </a:rPr>
              <a:t>Multiple syndromes in multiple settings </a:t>
            </a:r>
          </a:p>
        </p:txBody>
      </p:sp>
      <p:grpSp>
        <p:nvGrpSpPr>
          <p:cNvPr id="24580" name="Group 5"/>
          <p:cNvGrpSpPr>
            <a:grpSpLocks/>
          </p:cNvGrpSpPr>
          <p:nvPr/>
        </p:nvGrpSpPr>
        <p:grpSpPr bwMode="auto">
          <a:xfrm>
            <a:off x="1524000" y="1676400"/>
            <a:ext cx="6096000" cy="4038600"/>
            <a:chOff x="960" y="1056"/>
            <a:chExt cx="3840" cy="2544"/>
          </a:xfrm>
        </p:grpSpPr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2880" y="3204"/>
              <a:ext cx="1920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>
                <a:spcBef>
                  <a:spcPct val="20000"/>
                </a:spcBef>
                <a:defRPr/>
              </a:pPr>
              <a:r>
                <a:rPr lang="en-GB" sz="1600" b="1">
                  <a:latin typeface="Tahoma" charset="0"/>
                  <a:cs typeface="+mn-cs"/>
                </a:rPr>
                <a:t>Fibromyalgia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GB" sz="1600" b="1">
                  <a:latin typeface="Tahoma" charset="0"/>
                  <a:cs typeface="+mn-cs"/>
                </a:rPr>
                <a:t>Lower back pain</a:t>
              </a: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960" y="3204"/>
              <a:ext cx="1920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>
                <a:spcBef>
                  <a:spcPct val="20000"/>
                </a:spcBef>
                <a:defRPr/>
              </a:pPr>
              <a:r>
                <a:rPr lang="en-GB" sz="1600" b="1">
                  <a:solidFill>
                    <a:srgbClr val="009900"/>
                  </a:solidFill>
                  <a:latin typeface="Tahoma" charset="0"/>
                  <a:cs typeface="+mn-cs"/>
                </a:rPr>
                <a:t>Rheumatology</a:t>
              </a: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2880" y="2884"/>
              <a:ext cx="1920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>
                <a:spcBef>
                  <a:spcPct val="20000"/>
                </a:spcBef>
                <a:defRPr/>
              </a:pPr>
              <a:r>
                <a:rPr lang="en-GB" sz="1600" b="1">
                  <a:latin typeface="Tahoma" charset="0"/>
                  <a:cs typeface="+mn-cs"/>
                </a:rPr>
                <a:t>Atypical facial pain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960" y="2884"/>
              <a:ext cx="1920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>
                <a:spcBef>
                  <a:spcPct val="20000"/>
                </a:spcBef>
                <a:defRPr/>
              </a:pPr>
              <a:r>
                <a:rPr lang="en-GB" sz="1600" b="1">
                  <a:solidFill>
                    <a:srgbClr val="009900"/>
                  </a:solidFill>
                  <a:latin typeface="Tahoma" charset="0"/>
                  <a:cs typeface="+mn-cs"/>
                </a:rPr>
                <a:t>Oral surgery</a:t>
              </a: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2880" y="2488"/>
              <a:ext cx="1920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>
                <a:spcBef>
                  <a:spcPct val="20000"/>
                </a:spcBef>
                <a:defRPr/>
              </a:pPr>
              <a:r>
                <a:rPr lang="en-GB" sz="1600" b="1">
                  <a:latin typeface="Tahoma" charset="0"/>
                  <a:cs typeface="+mn-cs"/>
                </a:rPr>
                <a:t>Chronic pelvic pain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GB" sz="1600" b="1">
                  <a:latin typeface="Tahoma" charset="0"/>
                  <a:cs typeface="+mn-cs"/>
                </a:rPr>
                <a:t>Pre-menstrual syndrome</a:t>
              </a:r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960" y="2488"/>
              <a:ext cx="1920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>
                <a:spcBef>
                  <a:spcPct val="20000"/>
                </a:spcBef>
                <a:defRPr/>
              </a:pPr>
              <a:r>
                <a:rPr lang="en-GB" sz="1600" b="1">
                  <a:solidFill>
                    <a:srgbClr val="009900"/>
                  </a:solidFill>
                  <a:latin typeface="Tahoma" charset="0"/>
                  <a:cs typeface="+mn-cs"/>
                </a:rPr>
                <a:t>Gynaecology</a:t>
              </a: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2880" y="2168"/>
              <a:ext cx="1920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>
                <a:spcBef>
                  <a:spcPct val="20000"/>
                </a:spcBef>
                <a:defRPr/>
              </a:pPr>
              <a:r>
                <a:rPr lang="en-GB" sz="1600" b="1">
                  <a:latin typeface="Tahoma" charset="0"/>
                  <a:cs typeface="+mn-cs"/>
                </a:rPr>
                <a:t>Chronic fatigue syndrome</a:t>
              </a: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960" y="2168"/>
              <a:ext cx="1920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>
                <a:spcBef>
                  <a:spcPct val="20000"/>
                </a:spcBef>
                <a:defRPr/>
              </a:pPr>
              <a:r>
                <a:rPr lang="en-GB" sz="1600" b="1">
                  <a:solidFill>
                    <a:srgbClr val="009900"/>
                  </a:solidFill>
                  <a:latin typeface="Tahoma" charset="0"/>
                  <a:cs typeface="+mn-cs"/>
                </a:rPr>
                <a:t>Infectious disease</a:t>
              </a:r>
            </a:p>
          </p:txBody>
        </p:sp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>
              <a:off x="2880" y="1848"/>
              <a:ext cx="1920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>
                <a:defRPr/>
              </a:pPr>
              <a:r>
                <a:rPr lang="en-GB" sz="1600" b="1">
                  <a:latin typeface="Tahoma" charset="0"/>
                  <a:cs typeface="+mn-cs"/>
                </a:rPr>
                <a:t>Non-epileptic attacks</a:t>
              </a:r>
            </a:p>
            <a:p>
              <a:pPr>
                <a:defRPr/>
              </a:pPr>
              <a:r>
                <a:rPr lang="en-GB" sz="1600" b="1">
                  <a:latin typeface="Tahoma" charset="0"/>
                  <a:cs typeface="+mn-cs"/>
                </a:rPr>
                <a:t>Atypical headaches </a:t>
              </a:r>
              <a:r>
                <a:rPr lang="en-GB" sz="1600">
                  <a:latin typeface="Tahoma" charset="0"/>
                  <a:cs typeface="+mn-cs"/>
                </a:rPr>
                <a:t> </a:t>
              </a:r>
            </a:p>
          </p:txBody>
        </p:sp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>
              <a:off x="960" y="1848"/>
              <a:ext cx="1920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>
                <a:spcBef>
                  <a:spcPct val="20000"/>
                </a:spcBef>
                <a:defRPr/>
              </a:pPr>
              <a:r>
                <a:rPr lang="en-GB" sz="1600" b="1">
                  <a:solidFill>
                    <a:srgbClr val="009900"/>
                  </a:solidFill>
                  <a:latin typeface="Tahoma" charset="0"/>
                  <a:cs typeface="+mn-cs"/>
                </a:rPr>
                <a:t>Neurology</a:t>
              </a:r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2880" y="1452"/>
              <a:ext cx="1920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>
                <a:spcBef>
                  <a:spcPct val="20000"/>
                </a:spcBef>
                <a:defRPr/>
              </a:pPr>
              <a:r>
                <a:rPr lang="en-GB" sz="1600" b="1">
                  <a:latin typeface="Tahoma" charset="0"/>
                  <a:cs typeface="+mn-cs"/>
                </a:rPr>
                <a:t>Atypical chest pain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GB" sz="1600" b="1">
                  <a:latin typeface="Tahoma" charset="0"/>
                  <a:cs typeface="+mn-cs"/>
                </a:rPr>
                <a:t>Benign palpitations</a:t>
              </a:r>
            </a:p>
          </p:txBody>
        </p:sp>
        <p:sp>
          <p:nvSpPr>
            <p:cNvPr id="18449" name="Rectangle 17"/>
            <p:cNvSpPr>
              <a:spLocks noChangeArrowheads="1"/>
            </p:cNvSpPr>
            <p:nvPr/>
          </p:nvSpPr>
          <p:spPr bwMode="auto">
            <a:xfrm>
              <a:off x="960" y="1452"/>
              <a:ext cx="1920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>
                <a:spcBef>
                  <a:spcPct val="20000"/>
                </a:spcBef>
                <a:defRPr/>
              </a:pPr>
              <a:r>
                <a:rPr lang="en-GB" sz="1600" b="1">
                  <a:solidFill>
                    <a:srgbClr val="009900"/>
                  </a:solidFill>
                  <a:latin typeface="Tahoma" charset="0"/>
                  <a:cs typeface="+mn-cs"/>
                </a:rPr>
                <a:t>Cardiology</a:t>
              </a:r>
            </a:p>
          </p:txBody>
        </p:sp>
        <p:sp>
          <p:nvSpPr>
            <p:cNvPr id="18450" name="Rectangle 18"/>
            <p:cNvSpPr>
              <a:spLocks noChangeArrowheads="1"/>
            </p:cNvSpPr>
            <p:nvPr/>
          </p:nvSpPr>
          <p:spPr bwMode="auto">
            <a:xfrm>
              <a:off x="2880" y="1056"/>
              <a:ext cx="1920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>
                <a:spcBef>
                  <a:spcPct val="20000"/>
                </a:spcBef>
                <a:defRPr/>
              </a:pPr>
              <a:r>
                <a:rPr lang="en-GB" sz="1600" b="1">
                  <a:latin typeface="Tahoma" charset="0"/>
                  <a:cs typeface="+mn-cs"/>
                </a:rPr>
                <a:t>IBS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GB" sz="1600" b="1">
                  <a:latin typeface="Tahoma" charset="0"/>
                  <a:cs typeface="+mn-cs"/>
                </a:rPr>
                <a:t>Globus hystericus</a:t>
              </a:r>
            </a:p>
          </p:txBody>
        </p:sp>
        <p:sp>
          <p:nvSpPr>
            <p:cNvPr id="18451" name="Rectangle 19"/>
            <p:cNvSpPr>
              <a:spLocks noChangeArrowheads="1"/>
            </p:cNvSpPr>
            <p:nvPr/>
          </p:nvSpPr>
          <p:spPr bwMode="auto">
            <a:xfrm>
              <a:off x="960" y="1056"/>
              <a:ext cx="1920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>
                <a:spcBef>
                  <a:spcPct val="20000"/>
                </a:spcBef>
                <a:defRPr/>
              </a:pPr>
              <a:r>
                <a:rPr lang="en-GB" sz="1600" b="1">
                  <a:solidFill>
                    <a:srgbClr val="009900"/>
                  </a:solidFill>
                  <a:latin typeface="Tahoma" charset="0"/>
                  <a:cs typeface="+mn-cs"/>
                </a:rPr>
                <a:t>Gastroenterology</a:t>
              </a:r>
            </a:p>
          </p:txBody>
        </p:sp>
        <p:sp>
          <p:nvSpPr>
            <p:cNvPr id="18452" name="Line 20"/>
            <p:cNvSpPr>
              <a:spLocks noChangeShapeType="1"/>
            </p:cNvSpPr>
            <p:nvPr/>
          </p:nvSpPr>
          <p:spPr bwMode="auto">
            <a:xfrm>
              <a:off x="978" y="1056"/>
              <a:ext cx="380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453" name="Line 21"/>
            <p:cNvSpPr>
              <a:spLocks noChangeShapeType="1"/>
            </p:cNvSpPr>
            <p:nvPr/>
          </p:nvSpPr>
          <p:spPr bwMode="auto">
            <a:xfrm>
              <a:off x="970" y="1452"/>
              <a:ext cx="38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454" name="Line 22"/>
            <p:cNvSpPr>
              <a:spLocks noChangeShapeType="1"/>
            </p:cNvSpPr>
            <p:nvPr/>
          </p:nvSpPr>
          <p:spPr bwMode="auto">
            <a:xfrm>
              <a:off x="970" y="1848"/>
              <a:ext cx="38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455" name="Line 23"/>
            <p:cNvSpPr>
              <a:spLocks noChangeShapeType="1"/>
            </p:cNvSpPr>
            <p:nvPr/>
          </p:nvSpPr>
          <p:spPr bwMode="auto">
            <a:xfrm>
              <a:off x="970" y="2168"/>
              <a:ext cx="38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456" name="Line 24"/>
            <p:cNvSpPr>
              <a:spLocks noChangeShapeType="1"/>
            </p:cNvSpPr>
            <p:nvPr/>
          </p:nvSpPr>
          <p:spPr bwMode="auto">
            <a:xfrm>
              <a:off x="970" y="2488"/>
              <a:ext cx="38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457" name="Line 25"/>
            <p:cNvSpPr>
              <a:spLocks noChangeShapeType="1"/>
            </p:cNvSpPr>
            <p:nvPr/>
          </p:nvSpPr>
          <p:spPr bwMode="auto">
            <a:xfrm>
              <a:off x="970" y="2884"/>
              <a:ext cx="38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458" name="Line 26"/>
            <p:cNvSpPr>
              <a:spLocks noChangeShapeType="1"/>
            </p:cNvSpPr>
            <p:nvPr/>
          </p:nvSpPr>
          <p:spPr bwMode="auto">
            <a:xfrm>
              <a:off x="970" y="3204"/>
              <a:ext cx="38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459" name="Line 27"/>
            <p:cNvSpPr>
              <a:spLocks noChangeShapeType="1"/>
            </p:cNvSpPr>
            <p:nvPr/>
          </p:nvSpPr>
          <p:spPr bwMode="auto">
            <a:xfrm>
              <a:off x="978" y="3600"/>
              <a:ext cx="380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460" name="Line 28"/>
            <p:cNvSpPr>
              <a:spLocks noChangeShapeType="1"/>
            </p:cNvSpPr>
            <p:nvPr/>
          </p:nvSpPr>
          <p:spPr bwMode="auto">
            <a:xfrm>
              <a:off x="960" y="1074"/>
              <a:ext cx="0" cy="25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461" name="Line 29"/>
            <p:cNvSpPr>
              <a:spLocks noChangeShapeType="1"/>
            </p:cNvSpPr>
            <p:nvPr/>
          </p:nvSpPr>
          <p:spPr bwMode="auto">
            <a:xfrm>
              <a:off x="2880" y="1066"/>
              <a:ext cx="0" cy="25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462" name="Line 30"/>
            <p:cNvSpPr>
              <a:spLocks noChangeShapeType="1"/>
            </p:cNvSpPr>
            <p:nvPr/>
          </p:nvSpPr>
          <p:spPr bwMode="auto">
            <a:xfrm>
              <a:off x="4800" y="1074"/>
              <a:ext cx="0" cy="25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111" y="188640"/>
            <a:ext cx="8640763" cy="85625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3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SD: ICD-Diagnostic criteria/Definition:</a:t>
            </a:r>
            <a:endParaRPr lang="en-US" altLang="en-US" sz="3600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196752"/>
            <a:ext cx="8397875" cy="49164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+mj-lt"/>
              </a:rPr>
              <a:t>repeated </a:t>
            </a:r>
            <a:r>
              <a:rPr lang="en-US" sz="2800" dirty="0">
                <a:latin typeface="+mj-lt"/>
              </a:rPr>
              <a:t>presentation of physical symptoms, together with persistent requests for medical investigations, in spite of repeated negative findings and reassurances by doctors that symptoms have no physical basis.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+mj-lt"/>
              </a:rPr>
              <a:t>The patient usually resists attempts to discuss the possibility of psychological causation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+mj-lt"/>
              </a:rPr>
              <a:t>The degree of understanding,…, that can be achieved about the cause of the symptoms is often disappointing and </a:t>
            </a:r>
            <a:r>
              <a:rPr lang="en-US" sz="2800" dirty="0" smtClean="0">
                <a:latin typeface="+mj-lt"/>
              </a:rPr>
              <a:t>frustrating</a:t>
            </a:r>
            <a:endParaRPr lang="en-US" sz="2800" dirty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+mj-lt"/>
              </a:rPr>
              <a:t>attention</a:t>
            </a:r>
            <a:r>
              <a:rPr lang="en-US" sz="2800" dirty="0">
                <a:latin typeface="+mj-lt"/>
              </a:rPr>
              <a:t>-seeking (histrionic) </a:t>
            </a:r>
            <a:r>
              <a:rPr lang="en-US" sz="2800" dirty="0" err="1">
                <a:latin typeface="+mj-lt"/>
              </a:rPr>
              <a:t>behaviour</a:t>
            </a:r>
            <a:r>
              <a:rPr lang="en-US" sz="2800" dirty="0">
                <a:latin typeface="+mj-lt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Century 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Additional features</a:t>
            </a:r>
            <a:endParaRPr lang="en-GB" altLang="en-US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entury Gothic"/>
                <a:cs typeface="Century Gothic"/>
              </a:rPr>
              <a:t>Marked depression and anxiety are frequently present and may justify specific treatment.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entury Gothic"/>
                <a:cs typeface="Century Gothic"/>
              </a:rPr>
              <a:t>The course of the disorder is chronic and fluctuating, and is often associated with long-standing social and interpersonal problems.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entury Gothic"/>
                <a:cs typeface="Century Gothic"/>
              </a:rPr>
              <a:t>The disorder is far more common in women than in men, and usually starts in early adult life.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entury Gothic"/>
                <a:cs typeface="Century Gothic"/>
              </a:rPr>
              <a:t>Dependence upon or abuse of medication (usually sedatives and analgesics) often results from the frequent courses of medication.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964612" cy="12160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Somatisation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 disorder: A definite diagnosis requires the presence of all of the following:</a:t>
            </a:r>
            <a:b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</a:br>
            <a:endParaRPr lang="en-US" altLang="en-US" sz="3200" b="1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84784"/>
            <a:ext cx="8253412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>
                <a:latin typeface="Century Gothic" charset="0"/>
              </a:rPr>
              <a:t>(a) at least 2 years of multiple and variable physical symptoms for which no adequate physical explanation has been found;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latin typeface="Century Gothic" charset="0"/>
              </a:rPr>
              <a:t>(b) persistent refusal to accept the advice or reassurance of several doctors that there is no physical explanation for the symptoms;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latin typeface="Century Gothic" charset="0"/>
              </a:rPr>
              <a:t>(c) some degree of impairment of social and family functioning attributable to the nature of the symptoms and resulting </a:t>
            </a:r>
            <a:r>
              <a:rPr lang="en-US" sz="2600" dirty="0" err="1">
                <a:latin typeface="Century Gothic" charset="0"/>
              </a:rPr>
              <a:t>behaviour</a:t>
            </a:r>
            <a:r>
              <a:rPr lang="en-US" sz="2600" dirty="0">
                <a:latin typeface="Century Gothic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latin typeface="Century Gothic" charset="0"/>
              </a:rPr>
              <a:t>Includes: multiple complaint syndrome, multiple psychosomatic disorder</a:t>
            </a:r>
          </a:p>
          <a:p>
            <a:pPr eaLnBrk="1" hangingPunct="1">
              <a:lnSpc>
                <a:spcPct val="90000"/>
              </a:lnSpc>
            </a:pPr>
            <a:endParaRPr lang="en-US" sz="2600" dirty="0">
              <a:latin typeface="Century 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424936" cy="8556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36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Comorbidity </a:t>
            </a:r>
            <a:r>
              <a:rPr lang="en-GB" altLang="en-US" sz="3600" b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/>
            </a:r>
            <a:br>
              <a:rPr lang="en-GB" altLang="en-US" sz="3600" b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GB" altLang="en-US" sz="3600" b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and </a:t>
            </a:r>
            <a:r>
              <a:rPr lang="en-GB" altLang="en-US" sz="36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Differential diagnosis:</a:t>
            </a:r>
            <a:endParaRPr lang="en-US" altLang="en-US" sz="3600" b="1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52600"/>
            <a:ext cx="8496300" cy="47005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u="sng" dirty="0">
                <a:latin typeface="Century Gothic" charset="0"/>
              </a:rPr>
              <a:t>Physical </a:t>
            </a:r>
            <a:r>
              <a:rPr lang="en-US" sz="3600" u="sng" dirty="0" smtClean="0">
                <a:latin typeface="Century Gothic" charset="0"/>
              </a:rPr>
              <a:t>disorder</a:t>
            </a:r>
            <a:endParaRPr lang="en-US" sz="3600" dirty="0">
              <a:latin typeface="Century Gothic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 u="sng" dirty="0">
                <a:latin typeface="Century Gothic" charset="0"/>
              </a:rPr>
              <a:t>Affective (depressive) and anxiety </a:t>
            </a:r>
            <a:r>
              <a:rPr lang="en-US" sz="3600" u="sng" dirty="0" smtClean="0">
                <a:latin typeface="Century Gothic" charset="0"/>
              </a:rPr>
              <a:t>disorders</a:t>
            </a:r>
            <a:endParaRPr lang="en-US" sz="3600" dirty="0">
              <a:latin typeface="Century 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36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Psychological, multifactorial </a:t>
            </a:r>
            <a:r>
              <a:rPr lang="en-GB" altLang="en-US" sz="3600" b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/>
            </a:r>
            <a:br>
              <a:rPr lang="en-GB" altLang="en-US" sz="3600" b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GB" altLang="en-US" sz="3600" b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etiological </a:t>
            </a:r>
            <a:r>
              <a:rPr lang="en-GB" altLang="en-US" sz="36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model </a:t>
            </a:r>
            <a:endParaRPr lang="en-US" altLang="en-US" sz="3600" b="1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458788" y="1412776"/>
            <a:ext cx="8685212" cy="4968875"/>
          </a:xfrm>
        </p:spPr>
        <p:txBody>
          <a:bodyPr/>
          <a:lstStyle/>
          <a:p>
            <a:pPr eaLnBrk="1" hangingPunct="1"/>
            <a:r>
              <a:rPr lang="en-GB" sz="2600" dirty="0">
                <a:latin typeface="Century Gothic" charset="0"/>
              </a:rPr>
              <a:t>Learned (maladaptive) behavioural pattern; (help and attention seeking) with negative judgement/evaluation of bodily changes </a:t>
            </a:r>
          </a:p>
          <a:p>
            <a:pPr eaLnBrk="1" hangingPunct="1"/>
            <a:r>
              <a:rPr lang="en-GB" sz="2600" dirty="0">
                <a:latin typeface="Century Gothic" charset="0"/>
              </a:rPr>
              <a:t>Bodily symptoms as negative objects </a:t>
            </a:r>
          </a:p>
          <a:p>
            <a:pPr eaLnBrk="1" hangingPunct="1"/>
            <a:r>
              <a:rPr lang="en-GB" sz="2600" dirty="0">
                <a:latin typeface="Century Gothic" charset="0"/>
              </a:rPr>
              <a:t>Somatisation as dissociative phenomenon, regression </a:t>
            </a:r>
          </a:p>
          <a:p>
            <a:pPr eaLnBrk="1" hangingPunct="1"/>
            <a:r>
              <a:rPr lang="en-GB" sz="2600" dirty="0">
                <a:latin typeface="Century Gothic" charset="0"/>
              </a:rPr>
              <a:t>Functional disturbance as equivalent for suppressed emotions</a:t>
            </a:r>
          </a:p>
          <a:p>
            <a:pPr eaLnBrk="1" hangingPunct="1"/>
            <a:r>
              <a:rPr lang="en-GB" sz="2600" dirty="0">
                <a:latin typeface="Century Gothic" charset="0"/>
              </a:rPr>
              <a:t>Conversion: symbolic expression of conflicts </a:t>
            </a:r>
          </a:p>
          <a:p>
            <a:pPr eaLnBrk="1" hangingPunct="1"/>
            <a:r>
              <a:rPr lang="en-GB" sz="2600" dirty="0">
                <a:latin typeface="Century Gothic" charset="0"/>
              </a:rPr>
              <a:t>Physiological: amplification model</a:t>
            </a:r>
            <a:endParaRPr lang="en-US" sz="2600" dirty="0">
              <a:latin typeface="Century Gothic" charset="0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203325" y="1466850"/>
            <a:ext cx="8113713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3200" smtClean="0">
                <a:latin typeface="Times New Roman" charset="0"/>
                <a:cs typeface="+mn-cs"/>
              </a:rPr>
              <a:t>“The tragedy for doctors ……</a:t>
            </a:r>
          </a:p>
          <a:p>
            <a:pPr>
              <a:defRPr/>
            </a:pPr>
            <a:r>
              <a:rPr lang="en-GB" sz="3200" smtClean="0">
                <a:latin typeface="Times New Roman" charset="0"/>
                <a:cs typeface="+mn-cs"/>
              </a:rPr>
              <a:t>is that they spend their time at medical </a:t>
            </a:r>
          </a:p>
          <a:p>
            <a:pPr>
              <a:defRPr/>
            </a:pPr>
            <a:r>
              <a:rPr lang="en-GB" sz="3200" smtClean="0">
                <a:latin typeface="Times New Roman" charset="0"/>
                <a:cs typeface="+mn-cs"/>
              </a:rPr>
              <a:t>school learning about the organic causes </a:t>
            </a:r>
          </a:p>
          <a:p>
            <a:pPr>
              <a:defRPr/>
            </a:pPr>
            <a:r>
              <a:rPr lang="en-GB" sz="3200" smtClean="0">
                <a:latin typeface="Times New Roman" charset="0"/>
                <a:cs typeface="+mn-cs"/>
              </a:rPr>
              <a:t>of disease and then the rest of their lives </a:t>
            </a:r>
          </a:p>
          <a:p>
            <a:pPr>
              <a:defRPr/>
            </a:pPr>
            <a:r>
              <a:rPr lang="en-GB" sz="3200" smtClean="0">
                <a:latin typeface="Times New Roman" charset="0"/>
                <a:cs typeface="+mn-cs"/>
              </a:rPr>
              <a:t>dealing mostly with patients with </a:t>
            </a:r>
          </a:p>
          <a:p>
            <a:pPr>
              <a:defRPr/>
            </a:pPr>
            <a:r>
              <a:rPr lang="en-GB" sz="3200" smtClean="0">
                <a:latin typeface="Times New Roman" charset="0"/>
                <a:cs typeface="+mn-cs"/>
              </a:rPr>
              <a:t>non-organic problems”</a:t>
            </a:r>
            <a:endParaRPr lang="en-US" sz="3200" smtClean="0">
              <a:latin typeface="Times New Roman" charset="0"/>
              <a:cs typeface="+mn-cs"/>
            </a:endParaRP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1295400" y="5257800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295400" y="5476875"/>
            <a:ext cx="34909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b="1" i="1" smtClean="0">
                <a:solidFill>
                  <a:srgbClr val="009900"/>
                </a:solidFill>
                <a:latin typeface="Times New Roman" charset="0"/>
                <a:cs typeface="+mn-cs"/>
              </a:rPr>
              <a:t>Simon Wessely Br Med J 2002;325</a:t>
            </a:r>
            <a:endParaRPr lang="en-US" b="1" i="1" smtClean="0">
              <a:solidFill>
                <a:srgbClr val="009900"/>
              </a:solidFill>
              <a:latin typeface="Times New Roman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55092467"/>
              </p:ext>
            </p:extLst>
          </p:nvPr>
        </p:nvGraphicFramePr>
        <p:xfrm>
          <a:off x="395536" y="692696"/>
          <a:ext cx="8454369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1331640" y="260648"/>
            <a:ext cx="58326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dirty="0"/>
              <a:t>Triggers: life events, stress, information from media, etc. 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924944"/>
            <a:ext cx="7772400" cy="1362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Management of MUS conditions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5576" y="260648"/>
            <a:ext cx="7620000" cy="72030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BASIC rules</a:t>
            </a:r>
            <a:r>
              <a:rPr lang="en-GB" altLang="en-US" sz="3200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 </a:t>
            </a:r>
            <a:endParaRPr lang="en-US" altLang="en-US" sz="3200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67544" y="1412776"/>
            <a:ext cx="8137152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Char char="§"/>
              <a:defRPr/>
            </a:pPr>
            <a:r>
              <a:rPr lang="en-GB" sz="2800" dirty="0" smtClean="0">
                <a:solidFill>
                  <a:srgbClr val="FF0000"/>
                </a:solidFill>
                <a:latin typeface="Century Gothic"/>
                <a:cs typeface="Century Gothic"/>
              </a:rPr>
              <a:t>Comprehensive </a:t>
            </a:r>
            <a:r>
              <a:rPr lang="en-GB" sz="2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biopsychosocial</a:t>
            </a:r>
            <a:r>
              <a:rPr lang="en-GB" sz="28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approach </a:t>
            </a:r>
            <a:r>
              <a:rPr lang="en-GB" sz="28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      	right from </a:t>
            </a:r>
            <a:r>
              <a:rPr lang="en-GB" sz="28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</a:t>
            </a:r>
            <a:r>
              <a:rPr lang="en-GB" sz="2800" dirty="0" smtClean="0">
                <a:solidFill>
                  <a:srgbClr val="FF0000"/>
                </a:solidFill>
                <a:latin typeface="Century Gothic"/>
                <a:cs typeface="Century Gothic"/>
              </a:rPr>
              <a:t>start</a:t>
            </a:r>
          </a:p>
          <a:p>
            <a:pPr eaLnBrk="1" hangingPunct="1">
              <a:defRPr/>
            </a:pPr>
            <a:endParaRPr lang="en-GB" sz="28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en-GB" sz="2800" dirty="0" smtClean="0">
                <a:latin typeface="Century Gothic"/>
                <a:cs typeface="Century Gothic"/>
              </a:rPr>
              <a:t>Holistic approach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en-GB" sz="2800" dirty="0" smtClean="0">
                <a:latin typeface="Century Gothic"/>
                <a:cs typeface="Century Gothic"/>
              </a:rPr>
              <a:t>Clarifications/Expectations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en-GB" sz="2800" dirty="0" smtClean="0">
                <a:latin typeface="Century Gothic"/>
                <a:cs typeface="Century Gothic"/>
              </a:rPr>
              <a:t>Engagement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en-GB" sz="2800" dirty="0" smtClean="0">
                <a:latin typeface="Century Gothic"/>
                <a:cs typeface="Century Gothic"/>
              </a:rPr>
              <a:t>Rapport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en-GB" sz="2800" dirty="0" smtClean="0">
                <a:latin typeface="Century Gothic"/>
                <a:cs typeface="Century Gothic"/>
              </a:rPr>
              <a:t>Negotiation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en-GB" sz="2800" dirty="0" smtClean="0">
                <a:latin typeface="Century Gothic"/>
                <a:cs typeface="Century Gothic"/>
              </a:rPr>
              <a:t>Reattribution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GB" sz="2800" dirty="0" smtClean="0">
                <a:latin typeface="Times New Roman" charset="0"/>
                <a:cs typeface="+mn-cs"/>
              </a:rPr>
              <a:t>	</a:t>
            </a:r>
            <a:endParaRPr lang="en-US" sz="2800" dirty="0" smtClean="0">
              <a:latin typeface="Times New Roman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Assessment</a:t>
            </a: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 </a:t>
            </a:r>
            <a:endParaRPr lang="en-US" altLang="en-US" sz="3200" b="1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6866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Century Gothic" charset="0"/>
              </a:rPr>
              <a:t>Clarify expectations of each visit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Century Gothic" charset="0"/>
              </a:rPr>
              <a:t>Clarify presenting complaint: any other symptoms?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Century Gothic" charset="0"/>
              </a:rPr>
              <a:t>Actively seek evidence of life stress/life events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Century Gothic" charset="0"/>
              </a:rPr>
              <a:t>Systematically seek evidence of anxiety and depression   e.g. Hospital Anxiety and Depression Scale (HAD)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Century Gothic" charset="0"/>
              </a:rPr>
              <a:t> What does the patient think is causing symptoms – </a:t>
            </a:r>
            <a:r>
              <a:rPr lang="en-GB" sz="2800" dirty="0" smtClean="0">
                <a:latin typeface="Century Gothic" charset="0"/>
              </a:rPr>
              <a:t>what </a:t>
            </a:r>
            <a:r>
              <a:rPr lang="en-GB" sz="2800" dirty="0">
                <a:latin typeface="Century Gothic" charset="0"/>
              </a:rPr>
              <a:t>is your worst fear?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Century Gothic" charset="0"/>
              </a:rPr>
              <a:t>Enquire about functional disability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Century Gothic" charset="0"/>
              </a:rPr>
              <a:t>Focussed physical examination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Century Gothic" charset="0"/>
              </a:rPr>
              <a:t>Appropriate investigations?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GB" dirty="0">
              <a:latin typeface="Century Gothic" charset="0"/>
            </a:endParaRPr>
          </a:p>
          <a:p>
            <a:pPr eaLnBrk="1" hangingPunct="1">
              <a:lnSpc>
                <a:spcPct val="90000"/>
              </a:lnSpc>
            </a:pPr>
            <a:endParaRPr lang="en-GB" dirty="0">
              <a:latin typeface="Century 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85800" y="3810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defRPr/>
            </a:pPr>
            <a:endParaRPr lang="en-GB" sz="2800" b="1">
              <a:solidFill>
                <a:schemeClr val="accent2"/>
              </a:solidFill>
              <a:latin typeface="Times New Roman" charset="0"/>
              <a:cs typeface="+mn-cs"/>
            </a:endParaRP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1187624" y="5445224"/>
            <a:ext cx="5672769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000" i="1" dirty="0">
                <a:solidFill>
                  <a:srgbClr val="009900"/>
                </a:solidFill>
                <a:latin typeface="Times New Roman" charset="0"/>
                <a:cs typeface="+mn-cs"/>
              </a:rPr>
              <a:t>Goldberg D et al. J Psychosomatic Res 1989;33:689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40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+mj-ea"/>
                <a:cs typeface="+mj-cs"/>
              </a:rPr>
              <a:t>Key interviewing skills</a:t>
            </a:r>
            <a:r>
              <a:rPr lang="en-GB" altLang="en-US" sz="40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 </a:t>
            </a:r>
            <a:endParaRPr lang="en-GB" sz="4000" b="1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7894" name="Content Placeholder 3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GB" dirty="0">
                <a:latin typeface="Century Gothic" charset="0"/>
              </a:rPr>
              <a:t>Acknowledge reality of pain</a:t>
            </a:r>
          </a:p>
          <a:p>
            <a:pPr eaLnBrk="1" hangingPunct="1"/>
            <a:r>
              <a:rPr lang="en-GB" dirty="0">
                <a:latin typeface="Century Gothic" charset="0"/>
              </a:rPr>
              <a:t>Flexible, negotiating style</a:t>
            </a:r>
          </a:p>
          <a:p>
            <a:pPr eaLnBrk="1" hangingPunct="1"/>
            <a:r>
              <a:rPr lang="en-GB" dirty="0">
                <a:latin typeface="Century Gothic" charset="0"/>
              </a:rPr>
              <a:t>Reframe complaints, i.e. somatic and emotional,</a:t>
            </a:r>
          </a:p>
          <a:p>
            <a:pPr eaLnBrk="1" hangingPunct="1"/>
            <a:r>
              <a:rPr lang="en-GB" dirty="0">
                <a:latin typeface="Century Gothic" charset="0"/>
              </a:rPr>
              <a:t>Encourage link-making and reflect back</a:t>
            </a:r>
          </a:p>
          <a:p>
            <a:pPr eaLnBrk="1" hangingPunct="1"/>
            <a:r>
              <a:rPr lang="en-GB" dirty="0">
                <a:latin typeface="Century Gothic" charset="0"/>
              </a:rPr>
              <a:t>Respond to mood cues</a:t>
            </a:r>
          </a:p>
          <a:p>
            <a:pPr eaLnBrk="1" hangingPunct="1"/>
            <a:r>
              <a:rPr lang="en-GB" dirty="0">
                <a:latin typeface="Century Gothic" charset="0"/>
              </a:rPr>
              <a:t>Empathic statements e.g. disappointment with doctors</a:t>
            </a:r>
          </a:p>
          <a:p>
            <a:pPr eaLnBrk="1" hangingPunct="1"/>
            <a:r>
              <a:rPr lang="en-GB" dirty="0">
                <a:latin typeface="Century Gothic" charset="0"/>
              </a:rPr>
              <a:t>Elicit beliefs and assumptions with open questions</a:t>
            </a:r>
          </a:p>
          <a:p>
            <a:pPr eaLnBrk="1" hangingPunct="1"/>
            <a:r>
              <a:rPr lang="en-GB" dirty="0">
                <a:latin typeface="Century Gothic" charset="0"/>
              </a:rPr>
              <a:t>Summarise repeatedly, and invite criticism </a:t>
            </a:r>
          </a:p>
          <a:p>
            <a:pPr eaLnBrk="1" hangingPunct="1"/>
            <a:r>
              <a:rPr lang="en-GB" dirty="0">
                <a:latin typeface="Century Gothic" charset="0"/>
              </a:rPr>
              <a:t>Involve partner / key other if possible  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GB">
                <a:solidFill>
                  <a:schemeClr val="hlink"/>
                </a:solidFill>
              </a:rPr>
              <a:t>The interview sequence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838200"/>
            <a:ext cx="7772400" cy="5562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ctr">
              <a:buFont typeface="Wingdings" charset="0"/>
              <a:buNone/>
            </a:pPr>
            <a:r>
              <a:rPr lang="en-GB" sz="2000" dirty="0"/>
              <a:t>attitude to referral</a:t>
            </a:r>
          </a:p>
          <a:p>
            <a:pPr algn="ctr">
              <a:buFont typeface="Wingdings" charset="0"/>
              <a:buNone/>
            </a:pPr>
            <a:endParaRPr lang="en-GB" sz="2000" dirty="0"/>
          </a:p>
          <a:p>
            <a:pPr algn="ctr">
              <a:buFont typeface="Wingdings" charset="0"/>
              <a:buNone/>
            </a:pPr>
            <a:r>
              <a:rPr lang="en-GB" sz="2000" dirty="0"/>
              <a:t>somatic symptoms / life events</a:t>
            </a:r>
          </a:p>
          <a:p>
            <a:pPr algn="ctr">
              <a:buFont typeface="Wingdings" charset="0"/>
              <a:buNone/>
            </a:pPr>
            <a:endParaRPr lang="en-GB" sz="2000" dirty="0"/>
          </a:p>
          <a:p>
            <a:pPr algn="ctr">
              <a:buFont typeface="Wingdings" charset="0"/>
              <a:buNone/>
            </a:pPr>
            <a:r>
              <a:rPr lang="en-GB" sz="2000" dirty="0"/>
              <a:t>impact on life (disability)</a:t>
            </a:r>
          </a:p>
          <a:p>
            <a:pPr algn="ctr">
              <a:buFont typeface="Wingdings" charset="0"/>
              <a:buNone/>
            </a:pPr>
            <a:endParaRPr lang="en-GB" sz="2000" dirty="0"/>
          </a:p>
          <a:p>
            <a:pPr algn="ctr">
              <a:buFont typeface="Wingdings" charset="0"/>
              <a:buNone/>
            </a:pPr>
            <a:r>
              <a:rPr lang="en-GB" sz="2000" dirty="0"/>
              <a:t>previous experience of doctors</a:t>
            </a:r>
          </a:p>
          <a:p>
            <a:pPr algn="ctr">
              <a:buFont typeface="Wingdings" charset="0"/>
              <a:buNone/>
            </a:pPr>
            <a:endParaRPr lang="en-GB" sz="2000" dirty="0"/>
          </a:p>
          <a:p>
            <a:pPr algn="ctr">
              <a:buFont typeface="Wingdings" charset="0"/>
              <a:buNone/>
            </a:pPr>
            <a:r>
              <a:rPr lang="en-GB" sz="2000" dirty="0"/>
              <a:t>developmental / illness history</a:t>
            </a:r>
          </a:p>
          <a:p>
            <a:pPr algn="ctr">
              <a:buFont typeface="Wingdings" charset="0"/>
              <a:buNone/>
            </a:pPr>
            <a:endParaRPr lang="en-GB" sz="2000" dirty="0"/>
          </a:p>
          <a:p>
            <a:pPr algn="ctr">
              <a:buFont typeface="Wingdings" charset="0"/>
              <a:buNone/>
            </a:pPr>
            <a:r>
              <a:rPr lang="en-GB" sz="2000" dirty="0"/>
              <a:t>past psychiatric history</a:t>
            </a:r>
          </a:p>
          <a:p>
            <a:pPr algn="ctr">
              <a:buFont typeface="Wingdings" charset="0"/>
              <a:buNone/>
            </a:pPr>
            <a:endParaRPr lang="en-GB" sz="2000" dirty="0"/>
          </a:p>
          <a:p>
            <a:pPr algn="ctr">
              <a:buFont typeface="Wingdings" charset="0"/>
              <a:buNone/>
            </a:pPr>
            <a:r>
              <a:rPr lang="en-GB" sz="2000" dirty="0"/>
              <a:t>current multidimensional </a:t>
            </a:r>
            <a:r>
              <a:rPr lang="en-GB" sz="2000" dirty="0" smtClean="0"/>
              <a:t>assessment</a:t>
            </a:r>
          </a:p>
          <a:p>
            <a:pPr algn="ctr">
              <a:buFont typeface="Wingdings" charset="0"/>
              <a:buNone/>
            </a:pPr>
            <a:r>
              <a:rPr lang="en-GB" sz="2000" dirty="0"/>
              <a:t> </a:t>
            </a:r>
            <a:r>
              <a:rPr lang="en-GB" sz="2000" dirty="0" smtClean="0"/>
              <a:t>                             </a:t>
            </a:r>
            <a:r>
              <a:rPr lang="en-GB" sz="2000" dirty="0" smtClean="0"/>
              <a:t>formulation</a:t>
            </a:r>
            <a:endParaRPr lang="en-GB" sz="2000" dirty="0"/>
          </a:p>
        </p:txBody>
      </p:sp>
      <p:sp>
        <p:nvSpPr>
          <p:cNvPr id="121860" name="Line 4"/>
          <p:cNvSpPr>
            <a:spLocks noChangeShapeType="1"/>
          </p:cNvSpPr>
          <p:nvPr/>
        </p:nvSpPr>
        <p:spPr bwMode="auto">
          <a:xfrm>
            <a:off x="4419600" y="34353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1861" name="Line 5"/>
          <p:cNvSpPr>
            <a:spLocks noChangeShapeType="1"/>
          </p:cNvSpPr>
          <p:nvPr/>
        </p:nvSpPr>
        <p:spPr bwMode="auto">
          <a:xfrm>
            <a:off x="4495800" y="19875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1862" name="Line 6"/>
          <p:cNvSpPr>
            <a:spLocks noChangeShapeType="1"/>
          </p:cNvSpPr>
          <p:nvPr/>
        </p:nvSpPr>
        <p:spPr bwMode="auto">
          <a:xfrm>
            <a:off x="4495800" y="26733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1863" name="Line 7"/>
          <p:cNvSpPr>
            <a:spLocks noChangeShapeType="1"/>
          </p:cNvSpPr>
          <p:nvPr/>
        </p:nvSpPr>
        <p:spPr bwMode="auto">
          <a:xfrm>
            <a:off x="4419600" y="49593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1864" name="Line 8"/>
          <p:cNvSpPr>
            <a:spLocks noChangeShapeType="1"/>
          </p:cNvSpPr>
          <p:nvPr/>
        </p:nvSpPr>
        <p:spPr bwMode="auto">
          <a:xfrm>
            <a:off x="4419600" y="41211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1865" name="Line 9"/>
          <p:cNvSpPr>
            <a:spLocks noChangeShapeType="1"/>
          </p:cNvSpPr>
          <p:nvPr/>
        </p:nvSpPr>
        <p:spPr bwMode="auto">
          <a:xfrm>
            <a:off x="4419600" y="55689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1866" name="Line 10"/>
          <p:cNvSpPr>
            <a:spLocks noChangeShapeType="1"/>
          </p:cNvSpPr>
          <p:nvPr/>
        </p:nvSpPr>
        <p:spPr bwMode="auto">
          <a:xfrm>
            <a:off x="4495800" y="12255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1867" name="Line 11"/>
          <p:cNvSpPr>
            <a:spLocks noChangeShapeType="1"/>
          </p:cNvSpPr>
          <p:nvPr/>
        </p:nvSpPr>
        <p:spPr bwMode="auto">
          <a:xfrm>
            <a:off x="4572000" y="5733256"/>
            <a:ext cx="292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2361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Explanation to patient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059832" y="6381328"/>
            <a:ext cx="36607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 charset="-128"/>
              </a:defRPr>
            </a:lvl9pPr>
          </a:lstStyle>
          <a:p>
            <a:pPr eaLnBrk="1" hangingPunct="1"/>
            <a:r>
              <a:rPr lang="en-GB" altLang="en-US" sz="1600" b="1" dirty="0" smtClean="0">
                <a:solidFill>
                  <a:schemeClr val="tx2"/>
                </a:solidFill>
              </a:rPr>
              <a:t>MSc in Family Medicine Programme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63600" y="2305050"/>
            <a:ext cx="813936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3200" dirty="0" smtClean="0">
                <a:latin typeface="Times New Roman" charset="0"/>
                <a:cs typeface="+mn-cs"/>
              </a:rPr>
              <a:t>“the stress you have been under recently has</a:t>
            </a:r>
          </a:p>
          <a:p>
            <a:pPr eaLnBrk="1" hangingPunct="1">
              <a:defRPr/>
            </a:pPr>
            <a:r>
              <a:rPr lang="en-GB" sz="3200" dirty="0" smtClean="0">
                <a:latin typeface="Times New Roman" charset="0"/>
                <a:cs typeface="+mn-cs"/>
              </a:rPr>
              <a:t>led to</a:t>
            </a:r>
            <a:r>
              <a:rPr lang="en-GB" sz="3200" dirty="0">
                <a:solidFill>
                  <a:srgbClr val="000000"/>
                </a:solidFill>
                <a:latin typeface="Times New Roman" charset="0"/>
                <a:cs typeface="+mn-cs"/>
              </a:rPr>
              <a:t> </a:t>
            </a:r>
            <a:r>
              <a:rPr lang="en-GB" sz="3200" dirty="0" smtClean="0">
                <a:solidFill>
                  <a:srgbClr val="000000"/>
                </a:solidFill>
                <a:latin typeface="Times New Roman" charset="0"/>
                <a:cs typeface="+mn-cs"/>
              </a:rPr>
              <a:t>contractions </a:t>
            </a:r>
            <a:r>
              <a:rPr lang="en-GB" sz="3200" dirty="0" smtClean="0">
                <a:latin typeface="Times New Roman" charset="0"/>
                <a:cs typeface="+mn-cs"/>
              </a:rPr>
              <a:t>in the muscles around the gut</a:t>
            </a:r>
          </a:p>
          <a:p>
            <a:pPr eaLnBrk="1" hangingPunct="1">
              <a:defRPr/>
            </a:pPr>
            <a:r>
              <a:rPr lang="en-GB" sz="3200" dirty="0" smtClean="0">
                <a:latin typeface="Times New Roman" charset="0"/>
                <a:cs typeface="+mn-cs"/>
              </a:rPr>
              <a:t> (which is like a tube); this leads to</a:t>
            </a:r>
            <a:r>
              <a:rPr lang="en-GB" sz="3200" dirty="0" smtClean="0">
                <a:solidFill>
                  <a:schemeClr val="accent2"/>
                </a:solidFill>
                <a:latin typeface="Times New Roman" charset="0"/>
                <a:cs typeface="+mn-cs"/>
              </a:rPr>
              <a:t> </a:t>
            </a:r>
            <a:r>
              <a:rPr lang="en-GB" sz="3200" b="1" dirty="0" smtClean="0">
                <a:solidFill>
                  <a:srgbClr val="000000"/>
                </a:solidFill>
                <a:latin typeface="Times New Roman" charset="0"/>
                <a:cs typeface="+mn-cs"/>
              </a:rPr>
              <a:t>pain and </a:t>
            </a:r>
          </a:p>
          <a:p>
            <a:pPr eaLnBrk="1" hangingPunct="1">
              <a:defRPr/>
            </a:pPr>
            <a:r>
              <a:rPr lang="en-GB" sz="3200" b="1" dirty="0" smtClean="0">
                <a:solidFill>
                  <a:srgbClr val="000000"/>
                </a:solidFill>
                <a:latin typeface="Times New Roman" charset="0"/>
                <a:cs typeface="+mn-cs"/>
              </a:rPr>
              <a:t>discomfort</a:t>
            </a:r>
            <a:r>
              <a:rPr lang="en-GB" sz="3200" dirty="0" smtClean="0">
                <a:solidFill>
                  <a:schemeClr val="accent2"/>
                </a:solidFill>
                <a:latin typeface="Times New Roman" charset="0"/>
                <a:cs typeface="+mn-cs"/>
              </a:rPr>
              <a:t> </a:t>
            </a:r>
            <a:r>
              <a:rPr lang="en-GB" sz="3200" dirty="0" smtClean="0">
                <a:latin typeface="Times New Roman" charset="0"/>
                <a:cs typeface="+mn-cs"/>
              </a:rPr>
              <a:t>experienced in your  abdomen;</a:t>
            </a:r>
          </a:p>
          <a:p>
            <a:pPr eaLnBrk="1" hangingPunct="1">
              <a:defRPr/>
            </a:pPr>
            <a:r>
              <a:rPr lang="en-GB" sz="3200" dirty="0" smtClean="0">
                <a:latin typeface="Times New Roman" charset="0"/>
                <a:cs typeface="+mn-cs"/>
              </a:rPr>
              <a:t>…. let’s talk about ways in which we  can help </a:t>
            </a:r>
          </a:p>
          <a:p>
            <a:pPr eaLnBrk="1" hangingPunct="1">
              <a:defRPr/>
            </a:pPr>
            <a:r>
              <a:rPr lang="en-GB" sz="3200" dirty="0" smtClean="0">
                <a:latin typeface="Times New Roman" charset="0"/>
                <a:cs typeface="+mn-cs"/>
              </a:rPr>
              <a:t>you to</a:t>
            </a:r>
            <a:r>
              <a:rPr lang="en-GB" sz="3200" dirty="0" smtClean="0">
                <a:solidFill>
                  <a:schemeClr val="accent2"/>
                </a:solidFill>
                <a:latin typeface="Times New Roman" charset="0"/>
                <a:cs typeface="+mn-cs"/>
              </a:rPr>
              <a:t> </a:t>
            </a:r>
            <a:r>
              <a:rPr lang="en-GB" sz="3200" b="1" dirty="0" smtClean="0">
                <a:solidFill>
                  <a:srgbClr val="000000"/>
                </a:solidFill>
                <a:latin typeface="Times New Roman" charset="0"/>
                <a:cs typeface="+mn-cs"/>
              </a:rPr>
              <a:t>manage and control </a:t>
            </a:r>
            <a:r>
              <a:rPr lang="en-GB" sz="3200" dirty="0" smtClean="0">
                <a:latin typeface="Times New Roman" charset="0"/>
                <a:cs typeface="+mn-cs"/>
              </a:rPr>
              <a:t>the pain”</a:t>
            </a:r>
            <a:r>
              <a:rPr lang="en-GB" sz="3200" dirty="0" smtClean="0">
                <a:solidFill>
                  <a:schemeClr val="accent2"/>
                </a:solidFill>
                <a:latin typeface="Times New Roman" charset="0"/>
                <a:cs typeface="+mn-cs"/>
              </a:rPr>
              <a:t> 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1098550" y="5638800"/>
            <a:ext cx="674211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115616" y="5445224"/>
            <a:ext cx="43689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2000" i="1" dirty="0" smtClean="0">
                <a:solidFill>
                  <a:srgbClr val="009900"/>
                </a:solidFill>
                <a:latin typeface="Times New Roman" charset="0"/>
                <a:cs typeface="+mn-cs"/>
              </a:rPr>
              <a:t>Salmon P et al. Br Med J 1999;318:372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2606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GB" b="0" dirty="0">
                <a:solidFill>
                  <a:schemeClr val="accent1">
                    <a:lumMod val="75000"/>
                  </a:schemeClr>
                </a:solidFill>
              </a:rPr>
              <a:t>Explanations that lead to satisfaction </a:t>
            </a:r>
            <a:r>
              <a:rPr lang="en-GB" b="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b="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b="0" dirty="0" smtClean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GB" b="0" dirty="0">
                <a:solidFill>
                  <a:schemeClr val="accent1">
                    <a:lumMod val="75000"/>
                  </a:schemeClr>
                </a:solidFill>
              </a:rPr>
              <a:t>patient empowerment</a:t>
            </a: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827584" y="1700808"/>
            <a:ext cx="7596832" cy="31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2800" dirty="0">
                <a:solidFill>
                  <a:srgbClr val="A9432B"/>
                </a:solidFill>
                <a:latin typeface="Century Gothic"/>
                <a:cs typeface="Century Gothic"/>
              </a:rPr>
              <a:t>Tangible, </a:t>
            </a:r>
            <a:r>
              <a:rPr lang="en-GB" sz="2800" dirty="0">
                <a:latin typeface="Century Gothic"/>
                <a:cs typeface="Century Gothic"/>
              </a:rPr>
              <a:t>usually physical, causal mechanism</a:t>
            </a:r>
          </a:p>
          <a:p>
            <a:pPr eaLnBrk="1" hangingPunct="1">
              <a:buFontTx/>
              <a:buChar char="•"/>
            </a:pPr>
            <a:r>
              <a:rPr lang="en-GB" sz="2800" dirty="0">
                <a:solidFill>
                  <a:srgbClr val="A9432B"/>
                </a:solidFill>
                <a:latin typeface="Century Gothic"/>
                <a:cs typeface="Century Gothic"/>
              </a:rPr>
              <a:t>Exculpatory</a:t>
            </a:r>
            <a:r>
              <a:rPr lang="en-GB" sz="2800" dirty="0">
                <a:solidFill>
                  <a:srgbClr val="FAFD00"/>
                </a:solidFill>
                <a:latin typeface="Century Gothic"/>
                <a:cs typeface="Century Gothic"/>
              </a:rPr>
              <a:t> </a:t>
            </a:r>
            <a:r>
              <a:rPr lang="en-GB" sz="2800" dirty="0">
                <a:latin typeface="Century Gothic"/>
                <a:cs typeface="Century Gothic"/>
              </a:rPr>
              <a:t>i.e.. Attribute symptoms to causes</a:t>
            </a:r>
          </a:p>
          <a:p>
            <a:pPr eaLnBrk="1" hangingPunct="1"/>
            <a:r>
              <a:rPr lang="en-GB" sz="2800" dirty="0">
                <a:latin typeface="Century Gothic"/>
                <a:cs typeface="Century Gothic"/>
              </a:rPr>
              <a:t>     for which patient cannot be blamed</a:t>
            </a:r>
          </a:p>
          <a:p>
            <a:pPr eaLnBrk="1" hangingPunct="1">
              <a:buFontTx/>
              <a:buChar char="•"/>
            </a:pPr>
            <a:r>
              <a:rPr lang="en-GB" sz="2800" dirty="0">
                <a:solidFill>
                  <a:srgbClr val="A9432B"/>
                </a:solidFill>
                <a:latin typeface="Century Gothic"/>
                <a:cs typeface="Century Gothic"/>
              </a:rPr>
              <a:t>Involving</a:t>
            </a:r>
            <a:r>
              <a:rPr lang="en-GB" sz="2800" dirty="0">
                <a:latin typeface="Century Gothic"/>
                <a:cs typeface="Century Gothic"/>
              </a:rPr>
              <a:t> the patient in self-management</a:t>
            </a:r>
          </a:p>
        </p:txBody>
      </p:sp>
      <p:sp>
        <p:nvSpPr>
          <p:cNvPr id="106500" name="Line 4"/>
          <p:cNvSpPr>
            <a:spLocks noChangeShapeType="1"/>
          </p:cNvSpPr>
          <p:nvPr/>
        </p:nvSpPr>
        <p:spPr bwMode="auto">
          <a:xfrm flipV="1">
            <a:off x="899592" y="4941168"/>
            <a:ext cx="7560840" cy="43204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1115616" y="5301208"/>
            <a:ext cx="46640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2000" i="1" dirty="0">
                <a:solidFill>
                  <a:srgbClr val="009900"/>
                </a:solidFill>
                <a:latin typeface="Times New Roman" charset="0"/>
              </a:rPr>
              <a:t>Salmon P et al. Br Med J 1999;318:372-6</a:t>
            </a:r>
          </a:p>
        </p:txBody>
      </p:sp>
    </p:spTree>
    <p:extLst>
      <p:ext uri="{BB962C8B-B14F-4D97-AF65-F5344CB8AC3E}">
        <p14:creationId xmlns:p14="http://schemas.microsoft.com/office/powerpoint/2010/main" val="371396184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27906" y="0"/>
            <a:ext cx="7826375" cy="1143000"/>
          </a:xfrm>
        </p:spPr>
        <p:txBody>
          <a:bodyPr/>
          <a:lstStyle/>
          <a:p>
            <a:pPr algn="l"/>
            <a:r>
              <a:rPr lang="en-GB" sz="4800" dirty="0">
                <a:solidFill>
                  <a:schemeClr val="accent1">
                    <a:lumMod val="75000"/>
                  </a:schemeClr>
                </a:solidFill>
              </a:rPr>
              <a:t>Rationale for this approach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827585" y="1628800"/>
            <a:ext cx="7416824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buFontTx/>
              <a:buChar char="•"/>
            </a:pPr>
            <a:r>
              <a:rPr lang="en-GB" sz="3200" dirty="0">
                <a:latin typeface="Century Gothic"/>
                <a:cs typeface="Century Gothic"/>
              </a:rPr>
              <a:t>Legitimises patient</a:t>
            </a:r>
            <a:r>
              <a:rPr lang="ja-JP" altLang="en-GB" sz="3200" dirty="0">
                <a:latin typeface="Century Gothic"/>
                <a:cs typeface="Century Gothic"/>
              </a:rPr>
              <a:t>’</a:t>
            </a:r>
            <a:r>
              <a:rPr lang="en-GB" sz="3200" dirty="0">
                <a:latin typeface="Century Gothic"/>
                <a:cs typeface="Century Gothic"/>
              </a:rPr>
              <a:t>s suffering</a:t>
            </a:r>
          </a:p>
          <a:p>
            <a:pPr eaLnBrk="1" hangingPunct="1">
              <a:buFontTx/>
              <a:buChar char="•"/>
            </a:pPr>
            <a:r>
              <a:rPr lang="en-GB" sz="3200" dirty="0">
                <a:latin typeface="Century Gothic"/>
                <a:cs typeface="Century Gothic"/>
              </a:rPr>
              <a:t>Reality of symptoms not rejected</a:t>
            </a:r>
          </a:p>
          <a:p>
            <a:pPr eaLnBrk="1" hangingPunct="1">
              <a:buFontTx/>
              <a:buChar char="•"/>
            </a:pPr>
            <a:r>
              <a:rPr lang="en-GB" sz="3200" dirty="0">
                <a:latin typeface="Century Gothic"/>
                <a:cs typeface="Century Gothic"/>
              </a:rPr>
              <a:t>Patient understands and </a:t>
            </a:r>
            <a:r>
              <a:rPr lang="ja-JP" altLang="en-GB" sz="3200" dirty="0">
                <a:latin typeface="Century Gothic"/>
                <a:cs typeface="Century Gothic"/>
              </a:rPr>
              <a:t>“</a:t>
            </a:r>
            <a:r>
              <a:rPr lang="en-GB" sz="3200" dirty="0">
                <a:latin typeface="Century Gothic"/>
                <a:cs typeface="Century Gothic"/>
              </a:rPr>
              <a:t>owns</a:t>
            </a:r>
            <a:r>
              <a:rPr lang="ja-JP" altLang="en-GB" sz="3200" dirty="0" smtClean="0">
                <a:latin typeface="Century Gothic"/>
                <a:cs typeface="Century Gothic"/>
              </a:rPr>
              <a:t>”</a:t>
            </a:r>
            <a:r>
              <a:rPr lang="en-GB" sz="3200" dirty="0" smtClean="0">
                <a:latin typeface="Century Gothic"/>
                <a:cs typeface="Century Gothic"/>
              </a:rPr>
              <a:t>the </a:t>
            </a:r>
            <a:r>
              <a:rPr lang="en-GB" sz="3200" dirty="0">
                <a:latin typeface="Century Gothic"/>
                <a:cs typeface="Century Gothic"/>
              </a:rPr>
              <a:t>problem</a:t>
            </a:r>
          </a:p>
          <a:p>
            <a:pPr eaLnBrk="1" hangingPunct="1">
              <a:buFontTx/>
              <a:buChar char="•"/>
            </a:pPr>
            <a:r>
              <a:rPr lang="en-GB" sz="3200" dirty="0">
                <a:latin typeface="Century Gothic"/>
                <a:cs typeface="Century Gothic"/>
              </a:rPr>
              <a:t>Removes blame from patient</a:t>
            </a:r>
          </a:p>
          <a:p>
            <a:pPr eaLnBrk="1" hangingPunct="1">
              <a:buFontTx/>
              <a:buChar char="•"/>
            </a:pPr>
            <a:r>
              <a:rPr lang="en-GB" sz="3200" dirty="0">
                <a:latin typeface="Century Gothic"/>
                <a:cs typeface="Century Gothic"/>
              </a:rPr>
              <a:t>Allies doctor and patient</a:t>
            </a:r>
          </a:p>
        </p:txBody>
      </p:sp>
      <p:sp>
        <p:nvSpPr>
          <p:cNvPr id="108548" name="Line 4"/>
          <p:cNvSpPr>
            <a:spLocks noChangeShapeType="1"/>
          </p:cNvSpPr>
          <p:nvPr/>
        </p:nvSpPr>
        <p:spPr bwMode="auto">
          <a:xfrm>
            <a:off x="1392238" y="5334000"/>
            <a:ext cx="66675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1450975" y="5429250"/>
            <a:ext cx="45145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2000" i="1" dirty="0">
                <a:solidFill>
                  <a:srgbClr val="009900"/>
                </a:solidFill>
                <a:latin typeface="Times New Roman" charset="0"/>
              </a:rPr>
              <a:t>Salmon P et al.  Br Med J 1999;318:372</a:t>
            </a:r>
          </a:p>
        </p:txBody>
      </p:sp>
    </p:spTree>
    <p:extLst>
      <p:ext uri="{BB962C8B-B14F-4D97-AF65-F5344CB8AC3E}">
        <p14:creationId xmlns:p14="http://schemas.microsoft.com/office/powerpoint/2010/main" val="354258892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Formulation is crucial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/>
            </a:r>
            <a:br>
              <a:rPr lang="en-GB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and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informs 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Century Gothic"/>
                <a:ea typeface="+mn-ea"/>
                <a:cs typeface="Century Gothic"/>
              </a:rPr>
              <a:t>General  </a:t>
            </a:r>
            <a:r>
              <a:rPr lang="en-GB" sz="2800" dirty="0" smtClean="0">
                <a:latin typeface="Century Gothic"/>
                <a:ea typeface="+mn-ea"/>
                <a:cs typeface="Century Gothic"/>
              </a:rPr>
              <a:t>advice; lifestyle </a:t>
            </a:r>
            <a:r>
              <a:rPr lang="en-GB" sz="2800" dirty="0">
                <a:latin typeface="Century Gothic"/>
                <a:ea typeface="+mn-ea"/>
                <a:cs typeface="Century Gothic"/>
              </a:rPr>
              <a:t>change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Century Gothic"/>
                <a:ea typeface="+mn-ea"/>
                <a:cs typeface="Century Gothic"/>
              </a:rPr>
              <a:t>gradual increase in </a:t>
            </a:r>
            <a:r>
              <a:rPr lang="en-GB" sz="2800" dirty="0" smtClean="0">
                <a:latin typeface="Century Gothic"/>
                <a:ea typeface="+mn-ea"/>
                <a:cs typeface="Century Gothic"/>
              </a:rPr>
              <a:t>activity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Century Gothic"/>
                <a:ea typeface="+mn-ea"/>
                <a:cs typeface="Century Gothic"/>
              </a:rPr>
              <a:t>Agree realistic and valued </a:t>
            </a:r>
            <a:r>
              <a:rPr lang="en-GB" sz="2800" dirty="0" smtClean="0">
                <a:latin typeface="Century Gothic"/>
                <a:ea typeface="+mn-ea"/>
                <a:cs typeface="Century Gothic"/>
              </a:rPr>
              <a:t>goals</a:t>
            </a:r>
            <a:endParaRPr lang="en-GB" sz="2800" dirty="0">
              <a:latin typeface="Century Gothic"/>
              <a:ea typeface="+mn-ea"/>
              <a:cs typeface="Century Gothic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Century Gothic"/>
                <a:ea typeface="+mn-ea"/>
                <a:cs typeface="Century Gothic"/>
              </a:rPr>
              <a:t>Optimise self-help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Century Gothic"/>
                <a:ea typeface="+mn-ea"/>
                <a:cs typeface="Century Gothic"/>
              </a:rPr>
              <a:t>sensible literature (web sites, </a:t>
            </a:r>
            <a:r>
              <a:rPr lang="en-GB" sz="2800" dirty="0" err="1">
                <a:latin typeface="Century Gothic"/>
                <a:ea typeface="+mn-ea"/>
                <a:cs typeface="Century Gothic"/>
              </a:rPr>
              <a:t>handouts</a:t>
            </a:r>
            <a:r>
              <a:rPr lang="en-GB" sz="2800" dirty="0" smtClean="0">
                <a:latin typeface="Century Gothic"/>
                <a:ea typeface="+mn-ea"/>
                <a:cs typeface="Century Gothic"/>
              </a:rPr>
              <a:t>)</a:t>
            </a:r>
            <a:endParaRPr lang="en-GB" sz="2800" dirty="0">
              <a:latin typeface="Century Gothic"/>
              <a:ea typeface="+mn-ea"/>
              <a:cs typeface="Century Gothic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Century Gothic"/>
                <a:ea typeface="+mn-ea"/>
                <a:cs typeface="Century Gothic"/>
              </a:rPr>
              <a:t>Drug </a:t>
            </a:r>
            <a:r>
              <a:rPr lang="en-GB" sz="2800" dirty="0" smtClean="0">
                <a:latin typeface="Century Gothic"/>
                <a:ea typeface="+mn-ea"/>
                <a:cs typeface="Century Gothic"/>
              </a:rPr>
              <a:t>treatments: herbal remedies, antidepressants</a:t>
            </a:r>
            <a:endParaRPr lang="en-GB" sz="2800" dirty="0">
              <a:latin typeface="Century Gothic"/>
              <a:ea typeface="+mn-ea"/>
              <a:cs typeface="Century Gothic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latin typeface="Century Gothic"/>
                <a:ea typeface="+mn-ea"/>
                <a:cs typeface="Century Gothic"/>
              </a:rPr>
              <a:t>Occupational/Social (liaise </a:t>
            </a:r>
            <a:r>
              <a:rPr lang="en-GB" sz="2800" dirty="0">
                <a:latin typeface="Century Gothic"/>
                <a:ea typeface="+mn-ea"/>
                <a:cs typeface="Century Gothic"/>
              </a:rPr>
              <a:t>with </a:t>
            </a:r>
            <a:r>
              <a:rPr lang="en-GB" sz="2800" dirty="0" smtClean="0">
                <a:latin typeface="Century Gothic"/>
                <a:ea typeface="+mn-ea"/>
                <a:cs typeface="Century Gothic"/>
              </a:rPr>
              <a:t>employer)</a:t>
            </a:r>
            <a:endParaRPr lang="en-GB" sz="2800" dirty="0">
              <a:latin typeface="Century Gothic"/>
              <a:ea typeface="+mn-ea"/>
              <a:cs typeface="Century Gothic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Century Gothic"/>
                <a:ea typeface="+mn-ea"/>
                <a:cs typeface="Century Gothic"/>
              </a:rPr>
              <a:t>problem solving for social </a:t>
            </a:r>
            <a:r>
              <a:rPr lang="en-GB" sz="2800" dirty="0" smtClean="0">
                <a:latin typeface="Century Gothic"/>
                <a:ea typeface="+mn-ea"/>
                <a:cs typeface="Century Gothic"/>
              </a:rPr>
              <a:t>problems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err="1" smtClean="0">
                <a:latin typeface="Century Gothic"/>
                <a:ea typeface="+mn-ea"/>
                <a:cs typeface="Century Gothic"/>
              </a:rPr>
              <a:t>Psychoeducation</a:t>
            </a:r>
            <a:endParaRPr lang="en-GB" sz="2800" dirty="0">
              <a:latin typeface="Century Gothic"/>
              <a:ea typeface="+mn-ea"/>
              <a:cs typeface="Century Gothic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Century Gothic"/>
                <a:ea typeface="+mn-ea"/>
                <a:cs typeface="Century Gothic"/>
              </a:rPr>
              <a:t>Psychological </a:t>
            </a:r>
            <a:r>
              <a:rPr lang="en-GB" sz="2800" dirty="0" smtClean="0">
                <a:latin typeface="Century Gothic"/>
                <a:ea typeface="+mn-ea"/>
                <a:cs typeface="Century Gothic"/>
              </a:rPr>
              <a:t>treatment: CBT, Mindfulness, BPT</a:t>
            </a:r>
            <a:endParaRPr lang="en-GB" sz="2800" dirty="0">
              <a:latin typeface="Century Gothic"/>
              <a:ea typeface="+mn-ea"/>
              <a:cs typeface="Century Gothic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Overview: </a:t>
            </a:r>
            <a:r>
              <a:rPr lang="en-GB" altLang="en-US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What do we call it?</a:t>
            </a:r>
            <a:endParaRPr lang="en-GB" altLang="en-US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484784"/>
            <a:ext cx="80010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NZ" sz="3000" dirty="0">
                <a:latin typeface="Times New Roman" charset="0"/>
              </a:rPr>
              <a:t>“Heartsink” patients</a:t>
            </a:r>
          </a:p>
          <a:p>
            <a:pPr eaLnBrk="1" hangingPunct="1">
              <a:lnSpc>
                <a:spcPct val="80000"/>
              </a:lnSpc>
            </a:pPr>
            <a:r>
              <a:rPr lang="en-NZ" sz="3000" dirty="0">
                <a:latin typeface="Times New Roman" charset="0"/>
              </a:rPr>
              <a:t>“Fat-folder” patients</a:t>
            </a:r>
          </a:p>
          <a:p>
            <a:pPr eaLnBrk="1" hangingPunct="1">
              <a:lnSpc>
                <a:spcPct val="80000"/>
              </a:lnSpc>
            </a:pPr>
            <a:r>
              <a:rPr lang="en-NZ" sz="3000" dirty="0">
                <a:latin typeface="Times New Roman" charset="0"/>
              </a:rPr>
              <a:t>Repeat/Frequent attendees</a:t>
            </a:r>
          </a:p>
          <a:p>
            <a:pPr eaLnBrk="1" hangingPunct="1">
              <a:lnSpc>
                <a:spcPct val="80000"/>
              </a:lnSpc>
            </a:pPr>
            <a:r>
              <a:rPr lang="en-NZ" sz="3000" dirty="0">
                <a:latin typeface="Times New Roman" charset="0"/>
              </a:rPr>
              <a:t>Chronic complainers</a:t>
            </a:r>
          </a:p>
          <a:p>
            <a:pPr eaLnBrk="1" hangingPunct="1">
              <a:lnSpc>
                <a:spcPct val="80000"/>
              </a:lnSpc>
            </a:pPr>
            <a:r>
              <a:rPr lang="en-NZ" sz="3000" dirty="0">
                <a:latin typeface="Times New Roman" charset="0"/>
              </a:rPr>
              <a:t>Somatisation disorder</a:t>
            </a:r>
          </a:p>
          <a:p>
            <a:pPr eaLnBrk="1" hangingPunct="1">
              <a:lnSpc>
                <a:spcPct val="80000"/>
              </a:lnSpc>
            </a:pPr>
            <a:r>
              <a:rPr lang="en-NZ" sz="3000" dirty="0">
                <a:latin typeface="Times New Roman" charset="0"/>
              </a:rPr>
              <a:t>Chronic multiple functional symptoms</a:t>
            </a:r>
          </a:p>
          <a:p>
            <a:pPr eaLnBrk="1" hangingPunct="1">
              <a:lnSpc>
                <a:spcPct val="80000"/>
              </a:lnSpc>
            </a:pPr>
            <a:r>
              <a:rPr lang="en-NZ" sz="3000" dirty="0">
                <a:latin typeface="Times New Roman" charset="0"/>
              </a:rPr>
              <a:t>Unexplained medical symptoms</a:t>
            </a:r>
          </a:p>
          <a:p>
            <a:pPr eaLnBrk="1" hangingPunct="1">
              <a:lnSpc>
                <a:spcPct val="80000"/>
              </a:lnSpc>
            </a:pPr>
            <a:r>
              <a:rPr lang="en-NZ" sz="3000" dirty="0">
                <a:latin typeface="Times New Roman" charset="0"/>
              </a:rPr>
              <a:t>Health anxiety</a:t>
            </a:r>
          </a:p>
          <a:p>
            <a:pPr eaLnBrk="1" hangingPunct="1">
              <a:lnSpc>
                <a:spcPct val="80000"/>
              </a:lnSpc>
            </a:pPr>
            <a:r>
              <a:rPr lang="en-NZ" sz="3000" dirty="0">
                <a:latin typeface="Times New Roman" charset="0"/>
              </a:rPr>
              <a:t>CFS, IBS, FM……………</a:t>
            </a:r>
          </a:p>
          <a:p>
            <a:pPr eaLnBrk="1" hangingPunct="1">
              <a:lnSpc>
                <a:spcPct val="80000"/>
              </a:lnSpc>
            </a:pPr>
            <a:endParaRPr lang="en-GB" sz="3000" b="1" dirty="0">
              <a:latin typeface="Century Gothic" charset="0"/>
            </a:endParaRPr>
          </a:p>
          <a:p>
            <a:pPr eaLnBrk="1" hangingPunct="1">
              <a:lnSpc>
                <a:spcPct val="80000"/>
              </a:lnSpc>
            </a:pPr>
            <a:endParaRPr lang="en-GB" b="1" dirty="0">
              <a:latin typeface="Century Gothic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GB" dirty="0">
              <a:latin typeface="Century Gothic" charset="0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Management goals: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themes</a:t>
            </a:r>
            <a:endParaRPr lang="en-GB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800" dirty="0">
                <a:latin typeface="Century Gothic" charset="0"/>
              </a:rPr>
              <a:t>Move from a disease-oriented to a problem-oriented approach</a:t>
            </a:r>
          </a:p>
          <a:p>
            <a:pPr eaLnBrk="1" hangingPunct="1"/>
            <a:r>
              <a:rPr lang="en-GB" sz="2800" dirty="0">
                <a:latin typeface="Century Gothic" charset="0"/>
              </a:rPr>
              <a:t>Broaden the agenda – enhance understanding</a:t>
            </a:r>
          </a:p>
          <a:p>
            <a:pPr eaLnBrk="1" hangingPunct="1"/>
            <a:r>
              <a:rPr lang="en-GB" sz="2800" dirty="0">
                <a:latin typeface="Century Gothic" charset="0"/>
              </a:rPr>
              <a:t>Treatment approach - as collaborative venture</a:t>
            </a:r>
          </a:p>
          <a:p>
            <a:pPr eaLnBrk="1" hangingPunct="1"/>
            <a:r>
              <a:rPr lang="en-GB" sz="2800" dirty="0">
                <a:latin typeface="Century Gothic" charset="0"/>
              </a:rPr>
              <a:t>Coping not curing</a:t>
            </a:r>
          </a:p>
          <a:p>
            <a:pPr eaLnBrk="1" hangingPunct="1"/>
            <a:r>
              <a:rPr lang="en-GB" sz="2800" dirty="0">
                <a:latin typeface="Century Gothic" charset="0"/>
              </a:rPr>
              <a:t>Agree on Limitations of medicine</a:t>
            </a:r>
          </a:p>
          <a:p>
            <a:pPr eaLnBrk="1" hangingPunct="1"/>
            <a:endParaRPr lang="en-GB" dirty="0">
              <a:latin typeface="Century 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1824038" y="604838"/>
            <a:ext cx="587692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>
                <a:solidFill>
                  <a:schemeClr val="hlink"/>
                </a:solidFill>
                <a:latin typeface="Tahoma" charset="0"/>
              </a:rPr>
              <a:t>Aims of treatment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833438" y="1595438"/>
            <a:ext cx="3819525" cy="378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rgbClr val="FF0000"/>
                </a:solidFill>
                <a:latin typeface="Tahoma" charset="0"/>
              </a:rPr>
              <a:t>Biomedical</a:t>
            </a:r>
          </a:p>
          <a:p>
            <a:pPr algn="ctr">
              <a:spcBef>
                <a:spcPct val="50000"/>
              </a:spcBef>
            </a:pPr>
            <a:endParaRPr lang="en-GB" sz="2400" b="1" dirty="0">
              <a:solidFill>
                <a:srgbClr val="FF0000"/>
              </a:solidFill>
              <a:latin typeface="Tahoma" charset="0"/>
            </a:endParaRP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rgbClr val="FF0000"/>
                </a:solidFill>
                <a:latin typeface="Tahoma" charset="0"/>
              </a:rPr>
              <a:t>Symptoms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rgbClr val="FF0000"/>
                </a:solidFill>
                <a:latin typeface="Tahoma" charset="0"/>
              </a:rPr>
              <a:t>Investigations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rgbClr val="FF0000"/>
                </a:solidFill>
                <a:latin typeface="Tahoma" charset="0"/>
              </a:rPr>
              <a:t>Medication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rgbClr val="FF0000"/>
                </a:solidFill>
                <a:latin typeface="Tahoma" charset="0"/>
              </a:rPr>
              <a:t>Operations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rgbClr val="FF0000"/>
                </a:solidFill>
                <a:latin typeface="Tahoma" charset="0"/>
              </a:rPr>
              <a:t>Disability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rgbClr val="FF0000"/>
                </a:solidFill>
                <a:latin typeface="Tahoma" charset="0"/>
              </a:rPr>
              <a:t>Curing</a:t>
            </a: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4795838" y="1595438"/>
            <a:ext cx="3819525" cy="378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rgbClr val="009900"/>
                </a:solidFill>
                <a:latin typeface="Tahoma" charset="0"/>
              </a:rPr>
              <a:t>Psychosocial</a:t>
            </a:r>
          </a:p>
          <a:p>
            <a:pPr algn="ctr">
              <a:spcBef>
                <a:spcPct val="50000"/>
              </a:spcBef>
            </a:pPr>
            <a:endParaRPr lang="en-GB" sz="2400" b="1" dirty="0">
              <a:solidFill>
                <a:srgbClr val="009900"/>
              </a:solidFill>
              <a:latin typeface="Tahoma" charset="0"/>
            </a:endParaRP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rgbClr val="009900"/>
                </a:solidFill>
                <a:latin typeface="Tahoma" charset="0"/>
              </a:rPr>
              <a:t>Engaging with distress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rgbClr val="009900"/>
                </a:solidFill>
                <a:latin typeface="Tahoma" charset="0"/>
              </a:rPr>
              <a:t>Broaden the agenda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rgbClr val="009900"/>
                </a:solidFill>
                <a:latin typeface="Tahoma" charset="0"/>
              </a:rPr>
              <a:t>Problem solving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rgbClr val="009900"/>
                </a:solidFill>
                <a:latin typeface="Tahoma" charset="0"/>
              </a:rPr>
              <a:t>Involve relatives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rgbClr val="009900"/>
                </a:solidFill>
                <a:latin typeface="Tahoma" charset="0"/>
              </a:rPr>
              <a:t>Rehabilitation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rgbClr val="009900"/>
                </a:solidFill>
                <a:latin typeface="Tahoma" charset="0"/>
              </a:rPr>
              <a:t>Coping</a:t>
            </a:r>
          </a:p>
        </p:txBody>
      </p:sp>
      <p:sp>
        <p:nvSpPr>
          <p:cNvPr id="148487" name="Line 7"/>
          <p:cNvSpPr>
            <a:spLocks noChangeShapeType="1"/>
          </p:cNvSpPr>
          <p:nvPr/>
        </p:nvSpPr>
        <p:spPr bwMode="auto">
          <a:xfrm>
            <a:off x="4092575" y="1752600"/>
            <a:ext cx="11144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8488" name="Line 8"/>
          <p:cNvSpPr>
            <a:spLocks noChangeShapeType="1"/>
          </p:cNvSpPr>
          <p:nvPr/>
        </p:nvSpPr>
        <p:spPr bwMode="auto">
          <a:xfrm>
            <a:off x="4092575" y="3810000"/>
            <a:ext cx="11144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56389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Management strategy for patients </a:t>
            </a: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/>
            </a:r>
            <a:b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with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chronic, </a:t>
            </a: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persistent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MUS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Century Gothic"/>
                <a:ea typeface="+mn-ea"/>
                <a:cs typeface="Century Gothic"/>
              </a:rPr>
              <a:t>Try to be proactive rather than reactive. See the patient at regular, fixed intervals.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Century Gothic"/>
                <a:ea typeface="+mn-ea"/>
                <a:cs typeface="Century Gothic"/>
              </a:rPr>
              <a:t>During appointment aim to broaden the agenda with the patient.  This involves establishing a problem list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Century Gothic"/>
                <a:ea typeface="+mn-ea"/>
                <a:cs typeface="Century Gothic"/>
              </a:rPr>
              <a:t>Reduce or taper unnecessary drugs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Century Gothic"/>
                <a:ea typeface="+mn-ea"/>
                <a:cs typeface="Century Gothic"/>
              </a:rPr>
              <a:t>Try to minimise  contact  with other specialists or practitioners. This will reduce iatrogenic harm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dirty="0">
              <a:ea typeface="+mn-ea"/>
              <a:cs typeface="+mn-cs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923928" y="5373216"/>
            <a:ext cx="4632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i="1" dirty="0">
                <a:solidFill>
                  <a:srgbClr val="009900"/>
                </a:solidFill>
                <a:latin typeface="Times New Roman" charset="0"/>
                <a:cs typeface="+mn-cs"/>
              </a:rPr>
              <a:t>Smith GR et al. Arch Gen </a:t>
            </a:r>
            <a:r>
              <a:rPr lang="en-GB" i="1" dirty="0" err="1">
                <a:solidFill>
                  <a:srgbClr val="009900"/>
                </a:solidFill>
                <a:latin typeface="Times New Roman" charset="0"/>
                <a:cs typeface="+mn-cs"/>
              </a:rPr>
              <a:t>Psychiat</a:t>
            </a:r>
            <a:r>
              <a:rPr lang="en-GB" i="1" dirty="0">
                <a:solidFill>
                  <a:srgbClr val="009900"/>
                </a:solidFill>
                <a:latin typeface="Times New Roman" charset="0"/>
                <a:cs typeface="+mn-cs"/>
              </a:rPr>
              <a:t> 1995;52:238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Cont.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sz="2800" dirty="0">
                <a:latin typeface="Century Gothic"/>
                <a:cs typeface="Century Gothic"/>
              </a:rPr>
              <a:t>Try to co-opt a relative as a therapeutic ally to implement your management goals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800" dirty="0">
                <a:latin typeface="Century Gothic"/>
                <a:cs typeface="Century Gothic"/>
              </a:rPr>
              <a:t>Reduce your expectation of cure: instead aim for containment and damage limitation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800" dirty="0">
                <a:latin typeface="Century Gothic"/>
                <a:cs typeface="Century Gothic"/>
              </a:rPr>
              <a:t>Encourage the patient (and yourself) to think in terms of coping and not curing </a:t>
            </a:r>
          </a:p>
        </p:txBody>
      </p:sp>
    </p:spTree>
    <p:extLst>
      <p:ext uri="{BB962C8B-B14F-4D97-AF65-F5344CB8AC3E}">
        <p14:creationId xmlns:p14="http://schemas.microsoft.com/office/powerpoint/2010/main" val="2687410227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my health condition </a:t>
            </a:r>
            <a:r>
              <a:rPr lang="en-US" dirty="0" smtClean="0"/>
              <a:t>about? - Explanations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534400" cy="4572000"/>
          </a:xfrm>
        </p:spPr>
        <p:txBody>
          <a:bodyPr>
            <a:normAutofit fontScale="70000" lnSpcReduction="20000"/>
          </a:bodyPr>
          <a:lstStyle/>
          <a:p>
            <a:r>
              <a:rPr lang="en-GB" sz="3600" dirty="0">
                <a:latin typeface="Century Gothic"/>
                <a:cs typeface="Century Gothic"/>
              </a:rPr>
              <a:t>Many people </a:t>
            </a:r>
            <a:r>
              <a:rPr lang="en-GB" sz="3600" dirty="0" smtClean="0">
                <a:latin typeface="Century Gothic"/>
                <a:cs typeface="Century Gothic"/>
              </a:rPr>
              <a:t>are </a:t>
            </a:r>
            <a:r>
              <a:rPr lang="en-GB" sz="3600" dirty="0">
                <a:latin typeface="Century Gothic"/>
                <a:cs typeface="Century Gothic"/>
              </a:rPr>
              <a:t>faced with problems linked to having to live and cope with physical symptoms that don’t get better with medical treatment.  </a:t>
            </a:r>
            <a:endParaRPr lang="en-GB" sz="3600" dirty="0" smtClean="0">
              <a:latin typeface="Century Gothic"/>
              <a:cs typeface="Century Gothic"/>
            </a:endParaRPr>
          </a:p>
          <a:p>
            <a:r>
              <a:rPr lang="en-GB" sz="3600" dirty="0" smtClean="0">
                <a:latin typeface="Century Gothic"/>
                <a:cs typeface="Century Gothic"/>
              </a:rPr>
              <a:t>You </a:t>
            </a:r>
            <a:r>
              <a:rPr lang="en-GB" sz="3600" dirty="0">
                <a:latin typeface="Century Gothic"/>
                <a:cs typeface="Century Gothic"/>
              </a:rPr>
              <a:t>may experience these symptoms as being disabling, you may also suffer pain and discomfort</a:t>
            </a:r>
            <a:r>
              <a:rPr lang="en-GB" sz="3600" dirty="0" smtClean="0">
                <a:latin typeface="Century Gothic"/>
                <a:cs typeface="Century Gothic"/>
              </a:rPr>
              <a:t>.</a:t>
            </a:r>
          </a:p>
          <a:p>
            <a:r>
              <a:rPr lang="en-GB" sz="3600" dirty="0">
                <a:latin typeface="Century Gothic"/>
                <a:cs typeface="Century Gothic"/>
              </a:rPr>
              <a:t>Your doctor/ nurse may have been unable to explain why you are suffering with your </a:t>
            </a:r>
            <a:r>
              <a:rPr lang="en-GB" sz="3600" dirty="0" smtClean="0">
                <a:latin typeface="Century Gothic"/>
                <a:cs typeface="Century Gothic"/>
              </a:rPr>
              <a:t>symptoms.</a:t>
            </a:r>
          </a:p>
          <a:p>
            <a:r>
              <a:rPr lang="en-GB" sz="3600" dirty="0" smtClean="0">
                <a:latin typeface="Century Gothic"/>
                <a:cs typeface="Century Gothic"/>
              </a:rPr>
              <a:t>Sometimes </a:t>
            </a:r>
            <a:r>
              <a:rPr lang="en-GB" sz="3600" dirty="0">
                <a:latin typeface="Century Gothic"/>
                <a:cs typeface="Century Gothic"/>
              </a:rPr>
              <a:t>it may have felt as if the realities of your symptoms are being doubted.  </a:t>
            </a:r>
            <a:endParaRPr lang="en-GB" sz="3600" dirty="0" smtClean="0">
              <a:latin typeface="Century Gothic"/>
              <a:cs typeface="Century Gothic"/>
            </a:endParaRPr>
          </a:p>
          <a:p>
            <a:r>
              <a:rPr lang="en-GB" sz="3600" dirty="0" smtClean="0">
                <a:latin typeface="Century Gothic"/>
                <a:cs typeface="Century Gothic"/>
              </a:rPr>
              <a:t>This </a:t>
            </a:r>
            <a:r>
              <a:rPr lang="en-GB" sz="3600" dirty="0">
                <a:latin typeface="Century Gothic"/>
                <a:cs typeface="Century Gothic"/>
              </a:rPr>
              <a:t>may have affected your relationship with the doctors and nurses trying to help you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69789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vicious circle: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GB" dirty="0" smtClean="0"/>
              <a:t>Body </a:t>
            </a:r>
            <a:r>
              <a:rPr lang="en-GB" dirty="0" smtClean="0"/>
              <a:t>symptoms &amp; </a:t>
            </a:r>
            <a:r>
              <a:rPr lang="en-GB" dirty="0"/>
              <a:t>Stress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entury Gothic"/>
                <a:cs typeface="Century Gothic"/>
              </a:rPr>
              <a:t>Every symptom such as pain or tension causes stress</a:t>
            </a:r>
          </a:p>
          <a:p>
            <a:r>
              <a:rPr lang="en-GB" sz="2400" dirty="0">
                <a:latin typeface="Century Gothic"/>
                <a:cs typeface="Century Gothic"/>
              </a:rPr>
              <a:t>Every human has a response to stress that is either learned or genetically implanted</a:t>
            </a:r>
            <a:r>
              <a:rPr lang="en-GB" sz="2400" dirty="0" smtClean="0">
                <a:latin typeface="Century Gothic"/>
                <a:cs typeface="Century Gothic"/>
              </a:rPr>
              <a:t>. </a:t>
            </a:r>
            <a:r>
              <a:rPr lang="en-GB" sz="2400" dirty="0">
                <a:latin typeface="Century Gothic"/>
                <a:cs typeface="Century Gothic"/>
              </a:rPr>
              <a:t>A</a:t>
            </a:r>
            <a:r>
              <a:rPr lang="en-GB" sz="2400" dirty="0" smtClean="0">
                <a:latin typeface="Century Gothic"/>
                <a:cs typeface="Century Gothic"/>
              </a:rPr>
              <a:t>lmost </a:t>
            </a:r>
            <a:r>
              <a:rPr lang="en-GB" sz="2400" dirty="0">
                <a:latin typeface="Century Gothic"/>
                <a:cs typeface="Century Gothic"/>
              </a:rPr>
              <a:t>all of this response will be triggered by </a:t>
            </a:r>
            <a:r>
              <a:rPr lang="en-GB" sz="2400" dirty="0" smtClean="0">
                <a:latin typeface="Century Gothic"/>
                <a:cs typeface="Century Gothic"/>
              </a:rPr>
              <a:t>a “survival instinct” </a:t>
            </a:r>
            <a:r>
              <a:rPr lang="en-GB" sz="2400" dirty="0">
                <a:latin typeface="Century Gothic"/>
                <a:cs typeface="Century Gothic"/>
              </a:rPr>
              <a:t>to help you to fight off or flee this </a:t>
            </a:r>
            <a:r>
              <a:rPr lang="en-GB" sz="2400" dirty="0" smtClean="0">
                <a:latin typeface="Century Gothic"/>
                <a:cs typeface="Century Gothic"/>
              </a:rPr>
              <a:t>stress/danger</a:t>
            </a:r>
            <a:r>
              <a:rPr lang="en-GB" sz="2400" dirty="0">
                <a:latin typeface="Century Gothic"/>
                <a:cs typeface="Century Gothic"/>
              </a:rPr>
              <a:t>. </a:t>
            </a:r>
            <a:endParaRPr lang="en-GB" sz="2400" dirty="0" smtClean="0">
              <a:latin typeface="Century Gothic"/>
              <a:cs typeface="Century Gothic"/>
            </a:endParaRPr>
          </a:p>
          <a:p>
            <a:r>
              <a:rPr lang="en-US" sz="2400" dirty="0" smtClean="0">
                <a:latin typeface="Century Gothic"/>
                <a:cs typeface="Century Gothic"/>
              </a:rPr>
              <a:t>The body reacts: </a:t>
            </a:r>
            <a:r>
              <a:rPr lang="en-GB" sz="2400" dirty="0">
                <a:latin typeface="Century Gothic"/>
                <a:cs typeface="Century Gothic"/>
              </a:rPr>
              <a:t>Increased heart </a:t>
            </a:r>
            <a:r>
              <a:rPr lang="en-GB" sz="2400" dirty="0" smtClean="0">
                <a:latin typeface="Century Gothic"/>
                <a:cs typeface="Century Gothic"/>
              </a:rPr>
              <a:t>rate, </a:t>
            </a:r>
            <a:r>
              <a:rPr lang="en-GB" sz="2400" dirty="0">
                <a:latin typeface="Century Gothic"/>
                <a:cs typeface="Century Gothic"/>
              </a:rPr>
              <a:t>Breathing usually becomes more </a:t>
            </a:r>
            <a:r>
              <a:rPr lang="en-GB" sz="2400" dirty="0" smtClean="0">
                <a:latin typeface="Century Gothic"/>
                <a:cs typeface="Century Gothic"/>
              </a:rPr>
              <a:t>rapid, </a:t>
            </a:r>
            <a:r>
              <a:rPr lang="en-GB" sz="2400" dirty="0">
                <a:latin typeface="Century Gothic"/>
                <a:cs typeface="Century Gothic"/>
              </a:rPr>
              <a:t>Stress hormones are </a:t>
            </a:r>
            <a:r>
              <a:rPr lang="en-GB" sz="2400" dirty="0" smtClean="0">
                <a:latin typeface="Century Gothic"/>
                <a:cs typeface="Century Gothic"/>
              </a:rPr>
              <a:t>released, </a:t>
            </a:r>
            <a:r>
              <a:rPr lang="en-GB" sz="2400" dirty="0">
                <a:latin typeface="Century Gothic"/>
                <a:cs typeface="Century Gothic"/>
              </a:rPr>
              <a:t>Blood pressure can go </a:t>
            </a:r>
            <a:r>
              <a:rPr lang="en-GB" sz="2400" dirty="0" smtClean="0">
                <a:latin typeface="Century Gothic"/>
                <a:cs typeface="Century Gothic"/>
              </a:rPr>
              <a:t>up, </a:t>
            </a:r>
            <a:r>
              <a:rPr lang="en-GB" sz="2400" dirty="0">
                <a:latin typeface="Century Gothic"/>
                <a:cs typeface="Century Gothic"/>
              </a:rPr>
              <a:t>Muscles that you would use to fight or flee often become </a:t>
            </a:r>
            <a:r>
              <a:rPr lang="en-GB" sz="2400" dirty="0" smtClean="0">
                <a:latin typeface="Century Gothic"/>
                <a:cs typeface="Century Gothic"/>
              </a:rPr>
              <a:t>tight </a:t>
            </a:r>
            <a:endParaRPr lang="en-GB" sz="2400" dirty="0" smtClean="0">
              <a:latin typeface="Century Gothic"/>
              <a:cs typeface="Century Gothic"/>
            </a:endParaRPr>
          </a:p>
          <a:p>
            <a:r>
              <a:rPr lang="en-GB" sz="2400" dirty="0">
                <a:latin typeface="Century Gothic"/>
                <a:cs typeface="Century Gothic"/>
              </a:rPr>
              <a:t>All of your senses are heightened when under stress </a:t>
            </a:r>
            <a:r>
              <a:rPr lang="en-GB" sz="2400" dirty="0" smtClean="0">
                <a:latin typeface="Century Gothic"/>
                <a:cs typeface="Century Gothic"/>
              </a:rPr>
              <a:t> 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80496306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800048"/>
              </p:ext>
            </p:extLst>
          </p:nvPr>
        </p:nvGraphicFramePr>
        <p:xfrm>
          <a:off x="827584" y="548680"/>
          <a:ext cx="7722490" cy="475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3" imgW="5854700" imgH="2654300" progId="Word.Document.12">
                  <p:embed/>
                </p:oleObj>
              </mc:Choice>
              <mc:Fallback>
                <p:oleObj name="Document" r:id="rId3" imgW="5854700" imgH="2654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548680"/>
                        <a:ext cx="7722490" cy="4759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0538120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/>
              <a:t>Working to increase </a:t>
            </a:r>
            <a:r>
              <a:rPr lang="en-GB" sz="4000" b="1" dirty="0" smtClean="0"/>
              <a:t>activity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r>
              <a:rPr lang="en-GB" sz="2400" dirty="0">
                <a:latin typeface="Century Gothic"/>
                <a:cs typeface="Century Gothic"/>
              </a:rPr>
              <a:t>For many people living with physical symptoms the issue of taking part in activities that require them to take exercise can become troublesome. </a:t>
            </a:r>
            <a:endParaRPr lang="en-GB" sz="2400" dirty="0" smtClean="0">
              <a:latin typeface="Century Gothic"/>
              <a:cs typeface="Century Gothic"/>
            </a:endParaRPr>
          </a:p>
          <a:p>
            <a:r>
              <a:rPr lang="en-GB" sz="2400" dirty="0">
                <a:latin typeface="Century Gothic"/>
                <a:cs typeface="Century Gothic"/>
              </a:rPr>
              <a:t>Working to increase helpful activity and </a:t>
            </a:r>
            <a:r>
              <a:rPr lang="en-GB" sz="2400" dirty="0" smtClean="0">
                <a:latin typeface="Century Gothic"/>
                <a:cs typeface="Century Gothic"/>
              </a:rPr>
              <a:t>behaviour </a:t>
            </a:r>
            <a:r>
              <a:rPr lang="en-GB" sz="2400" dirty="0">
                <a:latin typeface="Century Gothic"/>
                <a:cs typeface="Century Gothic"/>
              </a:rPr>
              <a:t>can help to make lots of physical symptoms to improve and can also help </a:t>
            </a:r>
            <a:r>
              <a:rPr lang="en-GB" sz="2400" dirty="0" smtClean="0">
                <a:latin typeface="Century Gothic"/>
                <a:cs typeface="Century Gothic"/>
              </a:rPr>
              <a:t>to </a:t>
            </a:r>
            <a:r>
              <a:rPr lang="en-GB" sz="2400" dirty="0">
                <a:latin typeface="Century Gothic"/>
                <a:cs typeface="Century Gothic"/>
              </a:rPr>
              <a:t>overcome </a:t>
            </a:r>
            <a:r>
              <a:rPr lang="en-GB" sz="2400" dirty="0" smtClean="0">
                <a:latin typeface="Century Gothic"/>
                <a:cs typeface="Century Gothic"/>
              </a:rPr>
              <a:t>stress.</a:t>
            </a:r>
          </a:p>
          <a:p>
            <a:r>
              <a:rPr lang="en-GB" sz="2400" dirty="0" smtClean="0">
                <a:latin typeface="Century Gothic"/>
                <a:cs typeface="Century Gothic"/>
              </a:rPr>
              <a:t>Mental </a:t>
            </a:r>
            <a:r>
              <a:rPr lang="en-GB" sz="2400" dirty="0">
                <a:latin typeface="Century Gothic"/>
                <a:cs typeface="Century Gothic"/>
              </a:rPr>
              <a:t>Health Foundation document ‘Moving on Up’ published in 2009 lets us know that regular exercise can help you to stay well. </a:t>
            </a:r>
            <a:endParaRPr lang="en-GB" sz="2400" dirty="0" smtClean="0">
              <a:latin typeface="Century Gothic"/>
              <a:cs typeface="Century Gothic"/>
            </a:endParaRPr>
          </a:p>
          <a:p>
            <a:r>
              <a:rPr lang="en-GB" sz="2400" dirty="0">
                <a:latin typeface="Century Gothic"/>
                <a:cs typeface="Century Gothic"/>
              </a:rPr>
              <a:t>Exercise can also relieve stress by making you feel good about mastering a new skill, as well as improving your fitness and energy levels. </a:t>
            </a:r>
          </a:p>
          <a:p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78352301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2792"/>
            <a:ext cx="8001000" cy="12160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34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Why </a:t>
            </a:r>
            <a:r>
              <a:rPr lang="en-GB" altLang="en-US" sz="3400" b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Body oriented interventions </a:t>
            </a:r>
            <a:r>
              <a:rPr lang="en-GB" altLang="en-US" sz="34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in somatoform disorder?</a:t>
            </a:r>
            <a:endParaRPr lang="en-US" altLang="en-US" sz="3400" b="1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640763" cy="47720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sz="2800" dirty="0">
                <a:latin typeface="Century Gothic" charset="0"/>
              </a:rPr>
              <a:t>“The patient has got to be addressed on the level of his/her complaints” </a:t>
            </a:r>
            <a:r>
              <a:rPr lang="en-GB" sz="1600" dirty="0">
                <a:latin typeface="Century Gothic" charset="0"/>
              </a:rPr>
              <a:t>(</a:t>
            </a:r>
            <a:r>
              <a:rPr lang="en-GB" sz="1600" dirty="0" err="1">
                <a:latin typeface="Century Gothic" charset="0"/>
              </a:rPr>
              <a:t>Egle</a:t>
            </a:r>
            <a:r>
              <a:rPr lang="en-GB" sz="1600" dirty="0">
                <a:latin typeface="Century Gothic" charset="0"/>
              </a:rPr>
              <a:t> &amp; Nickel 2001)</a:t>
            </a:r>
          </a:p>
          <a:p>
            <a:pPr eaLnBrk="1" hangingPunct="1"/>
            <a:r>
              <a:rPr lang="en-GB" sz="2800" dirty="0">
                <a:latin typeface="Century Gothic" charset="0"/>
              </a:rPr>
              <a:t>“Without inclusion of bodily reality patients (with SD) often regard their main issues unrecognised   </a:t>
            </a:r>
            <a:r>
              <a:rPr lang="en-GB" sz="1600" dirty="0">
                <a:latin typeface="Century Gothic" charset="0"/>
              </a:rPr>
              <a:t>(</a:t>
            </a:r>
            <a:r>
              <a:rPr lang="en-GB" sz="1600" dirty="0" err="1">
                <a:latin typeface="Century Gothic" charset="0"/>
              </a:rPr>
              <a:t>Joraschky</a:t>
            </a:r>
            <a:r>
              <a:rPr lang="en-GB" sz="1600" dirty="0">
                <a:latin typeface="Century Gothic" charset="0"/>
              </a:rPr>
              <a:t> 2001)</a:t>
            </a:r>
            <a:endParaRPr lang="de-DE" sz="1600" dirty="0">
              <a:latin typeface="Century 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de-DE" sz="2800" dirty="0">
                <a:latin typeface="Century Gothic" charset="0"/>
              </a:rPr>
              <a:t>„...body oriented therapy takes its emphasis from functional psychopathology </a:t>
            </a:r>
            <a:r>
              <a:rPr lang="de-DE" sz="1600" dirty="0">
                <a:latin typeface="Century Gothic" charset="0"/>
              </a:rPr>
              <a:t>(Scharfetter &amp; Benedetti 1978)</a:t>
            </a:r>
          </a:p>
          <a:p>
            <a:pPr eaLnBrk="1" hangingPunct="1">
              <a:spcBef>
                <a:spcPct val="0"/>
              </a:spcBef>
            </a:pPr>
            <a:r>
              <a:rPr lang="de-DE" sz="2800" dirty="0">
                <a:latin typeface="Century Gothic" charset="0"/>
              </a:rPr>
              <a:t>Conceptualisation of somatoform disorder</a:t>
            </a:r>
            <a:r>
              <a:rPr lang="en-GB" sz="2800" dirty="0">
                <a:latin typeface="Century Gothic" charset="0"/>
              </a:rPr>
              <a:t> as body image disorder</a:t>
            </a:r>
            <a:r>
              <a:rPr lang="de-DE" sz="2800" dirty="0">
                <a:latin typeface="Century Gothic" charset="0"/>
              </a:rPr>
              <a:t> </a:t>
            </a:r>
            <a:r>
              <a:rPr lang="de-DE" sz="1600" dirty="0">
                <a:latin typeface="Century Gothic" charset="0"/>
              </a:rPr>
              <a:t>(Henningsen 2007)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r>
              <a:rPr lang="en-GB" sz="2400" dirty="0"/>
              <a:t>Preparation </a:t>
            </a:r>
          </a:p>
          <a:p>
            <a:r>
              <a:rPr lang="en-GB" sz="2400" dirty="0"/>
              <a:t>Sequence of interview</a:t>
            </a:r>
          </a:p>
          <a:p>
            <a:r>
              <a:rPr lang="en-GB" sz="2400" dirty="0"/>
              <a:t>Engaging/Negotiating Style</a:t>
            </a:r>
          </a:p>
          <a:p>
            <a:r>
              <a:rPr lang="en-GB" sz="2400" dirty="0"/>
              <a:t>Developmental perspective to be considered</a:t>
            </a:r>
          </a:p>
          <a:p>
            <a:r>
              <a:rPr lang="en-GB" sz="2400" dirty="0"/>
              <a:t>Long interview may be needed</a:t>
            </a:r>
          </a:p>
          <a:p>
            <a:r>
              <a:rPr lang="en-GB" sz="2400" dirty="0"/>
              <a:t>Treatment flexible and based on formulation</a:t>
            </a:r>
          </a:p>
          <a:p>
            <a:r>
              <a:rPr lang="en-GB" sz="2400" dirty="0"/>
              <a:t>Prevent Iatrogenic harm</a:t>
            </a:r>
          </a:p>
          <a:p>
            <a:r>
              <a:rPr lang="en-GB" sz="2400" dirty="0"/>
              <a:t>Interdisciplinary Approach</a:t>
            </a:r>
          </a:p>
          <a:p>
            <a:r>
              <a:rPr lang="en-GB" sz="2400" dirty="0"/>
              <a:t>Scale down expectation of </a:t>
            </a:r>
            <a:r>
              <a:rPr lang="en-GB" sz="2400" dirty="0" smtClean="0"/>
              <a:t>cure</a:t>
            </a:r>
          </a:p>
          <a:p>
            <a:r>
              <a:rPr lang="en-GB" sz="2400" dirty="0" smtClean="0"/>
              <a:t>Exercising &amp; Body oriented interventions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11898394"/>
      </p:ext>
    </p:extLst>
  </p:cSld>
  <p:clrMapOvr>
    <a:masterClrMapping/>
  </p:clrMapOvr>
  <p:transition xmlns:p14="http://schemas.microsoft.com/office/powerpoint/2010/main"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rgbClr val="002060"/>
                </a:solidFill>
                <a:ea typeface="+mj-ea"/>
                <a:cs typeface="+mj-cs"/>
              </a:rPr>
              <a:t>Why somatise? </a:t>
            </a:r>
            <a:br>
              <a:rPr lang="en-GB" altLang="en-US" dirty="0">
                <a:solidFill>
                  <a:srgbClr val="002060"/>
                </a:solidFill>
                <a:ea typeface="+mj-ea"/>
                <a:cs typeface="+mj-cs"/>
              </a:rPr>
            </a:br>
            <a:r>
              <a:rPr lang="en-GB" altLang="en-US" dirty="0">
                <a:solidFill>
                  <a:srgbClr val="002060"/>
                </a:solidFill>
                <a:ea typeface="+mj-ea"/>
                <a:cs typeface="+mj-cs"/>
              </a:rPr>
              <a:t>Patient beliefs about symptoms</a:t>
            </a:r>
            <a:endParaRPr lang="en-US" altLang="en-US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7544" y="1772816"/>
            <a:ext cx="4033838" cy="4210050"/>
          </a:xfrm>
        </p:spPr>
        <p:txBody>
          <a:bodyPr/>
          <a:lstStyle/>
          <a:p>
            <a:pPr eaLnBrk="1" hangingPunct="1"/>
            <a:r>
              <a:rPr lang="en-GB" sz="2400" b="1" dirty="0">
                <a:solidFill>
                  <a:srgbClr val="009900"/>
                </a:solidFill>
                <a:latin typeface="Century Gothic" charset="0"/>
              </a:rPr>
              <a:t>ORGANIC</a:t>
            </a:r>
          </a:p>
          <a:p>
            <a:pPr eaLnBrk="1" hangingPunct="1"/>
            <a:endParaRPr lang="en-GB" sz="2400" b="1" dirty="0">
              <a:solidFill>
                <a:srgbClr val="FAFD00"/>
              </a:solidFill>
              <a:latin typeface="Century Gothic" charset="0"/>
            </a:endParaRPr>
          </a:p>
          <a:p>
            <a:pPr eaLnBrk="1" hangingPunct="1"/>
            <a:r>
              <a:rPr lang="en-GB" sz="2400" dirty="0">
                <a:latin typeface="Century Gothic" charset="0"/>
              </a:rPr>
              <a:t>in body</a:t>
            </a:r>
          </a:p>
          <a:p>
            <a:pPr eaLnBrk="1" hangingPunct="1"/>
            <a:r>
              <a:rPr lang="en-GB" sz="2400" dirty="0">
                <a:latin typeface="Century Gothic" charset="0"/>
              </a:rPr>
              <a:t>real</a:t>
            </a:r>
          </a:p>
          <a:p>
            <a:pPr eaLnBrk="1" hangingPunct="1"/>
            <a:r>
              <a:rPr lang="en-GB" sz="2400" dirty="0">
                <a:latin typeface="Century Gothic" charset="0"/>
              </a:rPr>
              <a:t>matters</a:t>
            </a:r>
          </a:p>
          <a:p>
            <a:pPr eaLnBrk="1" hangingPunct="1"/>
            <a:r>
              <a:rPr lang="en-GB" sz="2400" dirty="0">
                <a:latin typeface="Century Gothic" charset="0"/>
              </a:rPr>
              <a:t>I’m not to blame</a:t>
            </a:r>
          </a:p>
          <a:p>
            <a:pPr eaLnBrk="1" hangingPunct="1"/>
            <a:r>
              <a:rPr lang="en-GB" sz="2400" dirty="0">
                <a:latin typeface="Century Gothic" charset="0"/>
              </a:rPr>
              <a:t>I’m not weak/flawed</a:t>
            </a:r>
          </a:p>
          <a:p>
            <a:pPr eaLnBrk="1" hangingPunct="1"/>
            <a:r>
              <a:rPr lang="en-GB" sz="2400" dirty="0">
                <a:latin typeface="Century Gothic" charset="0"/>
              </a:rPr>
              <a:t>Can be cured</a:t>
            </a:r>
          </a:p>
          <a:p>
            <a:pPr eaLnBrk="1" hangingPunct="1"/>
            <a:r>
              <a:rPr lang="en-GB" sz="2400" dirty="0">
                <a:solidFill>
                  <a:srgbClr val="FF0000"/>
                </a:solidFill>
                <a:latin typeface="Century Gothic" charset="0"/>
              </a:rPr>
              <a:t>No stigma</a:t>
            </a:r>
            <a:endParaRPr lang="en-US" sz="2400" dirty="0">
              <a:solidFill>
                <a:srgbClr val="FF0000"/>
              </a:solidFill>
              <a:latin typeface="Century Gothic" charset="0"/>
            </a:endParaRPr>
          </a:p>
        </p:txBody>
      </p:sp>
      <p:sp>
        <p:nvSpPr>
          <p:cNvPr id="17411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4008" y="1772816"/>
            <a:ext cx="4033837" cy="4525962"/>
          </a:xfrm>
        </p:spPr>
        <p:txBody>
          <a:bodyPr/>
          <a:lstStyle/>
          <a:p>
            <a:pPr eaLnBrk="1" hangingPunct="1"/>
            <a:r>
              <a:rPr lang="en-GB" sz="2400" b="1" dirty="0">
                <a:solidFill>
                  <a:srgbClr val="009900"/>
                </a:solidFill>
                <a:latin typeface="Century Gothic" charset="0"/>
              </a:rPr>
              <a:t>FUNCTIONAL</a:t>
            </a:r>
          </a:p>
          <a:p>
            <a:pPr eaLnBrk="1" hangingPunct="1"/>
            <a:endParaRPr lang="en-GB" sz="2400" b="1" dirty="0">
              <a:solidFill>
                <a:srgbClr val="FAFD00"/>
              </a:solidFill>
              <a:latin typeface="Century Gothic" charset="0"/>
            </a:endParaRPr>
          </a:p>
          <a:p>
            <a:pPr eaLnBrk="1" hangingPunct="1"/>
            <a:r>
              <a:rPr lang="en-GB" sz="2400" dirty="0">
                <a:latin typeface="Century Gothic" charset="0"/>
              </a:rPr>
              <a:t>in head</a:t>
            </a:r>
          </a:p>
          <a:p>
            <a:pPr eaLnBrk="1" hangingPunct="1"/>
            <a:r>
              <a:rPr lang="en-GB" sz="2400" dirty="0">
                <a:latin typeface="Century Gothic" charset="0"/>
              </a:rPr>
              <a:t>unreal</a:t>
            </a:r>
          </a:p>
          <a:p>
            <a:pPr eaLnBrk="1" hangingPunct="1"/>
            <a:r>
              <a:rPr lang="en-GB" sz="2400" dirty="0">
                <a:latin typeface="Century Gothic" charset="0"/>
              </a:rPr>
              <a:t>doesn’t matter</a:t>
            </a:r>
          </a:p>
          <a:p>
            <a:pPr eaLnBrk="1" hangingPunct="1"/>
            <a:r>
              <a:rPr lang="en-GB" sz="2400" dirty="0">
                <a:latin typeface="Century Gothic" charset="0"/>
              </a:rPr>
              <a:t>I’m to blame</a:t>
            </a:r>
          </a:p>
          <a:p>
            <a:pPr eaLnBrk="1" hangingPunct="1"/>
            <a:r>
              <a:rPr lang="en-GB" sz="2400" dirty="0">
                <a:latin typeface="Century Gothic" charset="0"/>
              </a:rPr>
              <a:t>I am weak/flawed</a:t>
            </a:r>
          </a:p>
          <a:p>
            <a:pPr eaLnBrk="1" hangingPunct="1"/>
            <a:r>
              <a:rPr lang="en-GB" sz="2400" dirty="0">
                <a:latin typeface="Century Gothic" charset="0"/>
              </a:rPr>
              <a:t>Can’t be cured</a:t>
            </a:r>
          </a:p>
          <a:p>
            <a:pPr eaLnBrk="1" hangingPunct="1"/>
            <a:r>
              <a:rPr lang="en-GB" sz="2400" dirty="0">
                <a:solidFill>
                  <a:srgbClr val="FF0000"/>
                </a:solidFill>
                <a:latin typeface="Century Gothic" charset="0"/>
              </a:rPr>
              <a:t>stigma</a:t>
            </a:r>
            <a:endParaRPr lang="en-US" sz="2400" dirty="0">
              <a:solidFill>
                <a:srgbClr val="FF0000"/>
              </a:solidFill>
              <a:latin typeface="Century 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entury Gothic" charset="0"/>
              </a:rPr>
              <a:t>“I am always at the doctor’s surgery. That is because I often worry about having something wrong with me. Last week it was tingling in my hands and arms. I thought it was the first sign of something like M.S. The doctor did some tests and said it was nothing to worry about. At first I felt better, but this week I have had a headache too, maybe I should go back just to make sure...” </a:t>
            </a:r>
          </a:p>
          <a:p>
            <a:endParaRPr lang="en-US" dirty="0">
              <a:latin typeface="Century 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entury Gothic"/>
                <a:cs typeface="Century Gothic"/>
              </a:rPr>
              <a:t>“I often have worrying symptoms that must be the sign of something serious. The doctors have found nothing yet. I make sure that I rest a lot so I don’t strain myself. I don’t travel away from my own town, I want to be near our own doctors. My wife tells me nothing is wrong but that only makes me feel better for a few minutes. I just feel I must keep checking how I am every day...”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26836"/>
      </p:ext>
    </p:extLst>
  </p:cSld>
  <p:clrMapOvr>
    <a:masterClrMapping/>
  </p:clrMapOvr>
  <p:transition xmlns:p14="http://schemas.microsoft.com/office/powerpoint/2010/main"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cap="none">
                <a:solidFill>
                  <a:srgbClr val="002060"/>
                </a:solidFill>
                <a:latin typeface="Book Antiqua" charset="0"/>
              </a:rPr>
              <a:t>“DIFFICULT TO MANAGE” PATIENTS</a:t>
            </a:r>
            <a:endParaRPr lang="en-US" cap="none">
              <a:solidFill>
                <a:srgbClr val="002060"/>
              </a:solidFill>
              <a:latin typeface="Book Antiqua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125538" y="2740025"/>
            <a:ext cx="6645275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GB" sz="3200" b="1" smtClean="0">
                <a:latin typeface="Times New Roman" charset="0"/>
                <a:cs typeface="+mn-cs"/>
              </a:rPr>
              <a:t>Poorer functional status</a:t>
            </a:r>
          </a:p>
          <a:p>
            <a:pPr>
              <a:buFontTx/>
              <a:buChar char="•"/>
              <a:defRPr/>
            </a:pPr>
            <a:r>
              <a:rPr lang="en-GB" sz="3200" b="1" smtClean="0">
                <a:latin typeface="Times New Roman" charset="0"/>
                <a:cs typeface="+mn-cs"/>
              </a:rPr>
              <a:t>Unmet expectations</a:t>
            </a:r>
          </a:p>
          <a:p>
            <a:pPr>
              <a:buFontTx/>
              <a:buChar char="•"/>
              <a:defRPr/>
            </a:pPr>
            <a:r>
              <a:rPr lang="en-GB" sz="3200" b="1" smtClean="0">
                <a:latin typeface="Times New Roman" charset="0"/>
                <a:cs typeface="+mn-cs"/>
              </a:rPr>
              <a:t>Depressive or anxiety disorder</a:t>
            </a:r>
          </a:p>
          <a:p>
            <a:pPr>
              <a:buFontTx/>
              <a:buChar char="•"/>
              <a:defRPr/>
            </a:pPr>
            <a:r>
              <a:rPr lang="en-GB" sz="3200" b="1" smtClean="0">
                <a:latin typeface="Times New Roman" charset="0"/>
                <a:cs typeface="+mn-cs"/>
              </a:rPr>
              <a:t>Reduced satisfaction</a:t>
            </a:r>
          </a:p>
          <a:p>
            <a:pPr>
              <a:buFontTx/>
              <a:buChar char="•"/>
              <a:defRPr/>
            </a:pPr>
            <a:r>
              <a:rPr lang="en-GB" sz="3200" b="1" smtClean="0">
                <a:latin typeface="Times New Roman" charset="0"/>
                <a:cs typeface="+mn-cs"/>
              </a:rPr>
              <a:t>Greater use of health care services</a:t>
            </a:r>
            <a:endParaRPr lang="en-US" sz="3200" b="1" smtClean="0">
              <a:latin typeface="Times New Roman" charset="0"/>
              <a:cs typeface="+mn-cs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355725" y="1666875"/>
            <a:ext cx="42878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3200" smtClean="0">
                <a:latin typeface="Times New Roman" charset="0"/>
                <a:cs typeface="+mn-cs"/>
              </a:rPr>
              <a:t>….more likely to have…</a:t>
            </a:r>
            <a:endParaRPr lang="en-US" sz="3200" smtClean="0">
              <a:latin typeface="Times New Roman" charset="0"/>
              <a:cs typeface="+mn-cs"/>
            </a:endParaRP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1295400" y="5638800"/>
            <a:ext cx="746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755576" y="5301208"/>
            <a:ext cx="8820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b="1" i="1" dirty="0" smtClean="0">
                <a:solidFill>
                  <a:srgbClr val="009900"/>
                </a:solidFill>
                <a:latin typeface="Times New Roman" charset="0"/>
                <a:cs typeface="+mn-cs"/>
              </a:rPr>
              <a:t>Jackson JL, </a:t>
            </a:r>
            <a:r>
              <a:rPr lang="en-GB" b="1" i="1" dirty="0" err="1" smtClean="0">
                <a:solidFill>
                  <a:srgbClr val="009900"/>
                </a:solidFill>
                <a:latin typeface="Times New Roman" charset="0"/>
                <a:cs typeface="+mn-cs"/>
              </a:rPr>
              <a:t>Kroenke</a:t>
            </a:r>
            <a:r>
              <a:rPr lang="en-GB" b="1" i="1" dirty="0" smtClean="0">
                <a:solidFill>
                  <a:srgbClr val="009900"/>
                </a:solidFill>
                <a:latin typeface="Times New Roman" charset="0"/>
                <a:cs typeface="+mn-cs"/>
              </a:rPr>
              <a:t> K. Arch Intern Med 1999;159:1069</a:t>
            </a:r>
            <a:endParaRPr lang="en-US" b="1" i="1" dirty="0" smtClean="0">
              <a:solidFill>
                <a:srgbClr val="009900"/>
              </a:solidFill>
              <a:latin typeface="Times New Roman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09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GB" b="0" dirty="0">
                <a:solidFill>
                  <a:schemeClr val="accent1">
                    <a:lumMod val="75000"/>
                  </a:schemeClr>
                </a:solidFill>
              </a:rPr>
              <a:t>Functions of Somatisation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600200"/>
            <a:ext cx="8528248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lnSpcReduction="10000"/>
          </a:bodyPr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GB" sz="2400" dirty="0"/>
              <a:t>1.	</a:t>
            </a:r>
            <a:r>
              <a:rPr lang="en-GB" sz="2200" b="1" dirty="0"/>
              <a:t>Allows patient to occupy sick role   while psychologically unwell</a:t>
            </a:r>
            <a:endParaRPr lang="en-GB" sz="2000" b="1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GB" sz="2400" dirty="0"/>
              <a:t>2. </a:t>
            </a:r>
            <a:r>
              <a:rPr lang="en-GB" sz="2200" b="1" dirty="0"/>
              <a:t>Blame-avoidance: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GB" sz="2200" b="1" dirty="0"/>
              <a:t>    Patient cast in role of suffering victim instead of accepting responsibility for the problem</a:t>
            </a:r>
            <a:endParaRPr lang="en-GB" sz="22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GB" sz="2400" dirty="0"/>
              <a:t>3. </a:t>
            </a:r>
            <a:r>
              <a:rPr lang="en-GB" sz="2200" b="1" dirty="0"/>
              <a:t>Reducing blame minimises stigma for being emotionally unwell or </a:t>
            </a:r>
            <a:r>
              <a:rPr lang="ja-JP" altLang="en-GB" sz="2200" b="1" dirty="0">
                <a:latin typeface="Arial"/>
              </a:rPr>
              <a:t>“</a:t>
            </a:r>
            <a:r>
              <a:rPr lang="en-GB" sz="2200" b="1" dirty="0"/>
              <a:t>weak</a:t>
            </a:r>
            <a:r>
              <a:rPr lang="ja-JP" altLang="en-GB" sz="2200" b="1" dirty="0">
                <a:latin typeface="Arial"/>
              </a:rPr>
              <a:t>”</a:t>
            </a:r>
            <a:r>
              <a:rPr lang="en-GB" sz="2200" b="1" dirty="0"/>
              <a:t>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GB" sz="2400" b="1" dirty="0"/>
              <a:t>4. </a:t>
            </a:r>
            <a:r>
              <a:rPr lang="en-GB" sz="2200" b="1" dirty="0"/>
              <a:t>The doctor may then become </a:t>
            </a:r>
            <a:r>
              <a:rPr lang="ja-JP" altLang="en-GB" sz="2200" b="1" dirty="0">
                <a:latin typeface="Arial"/>
              </a:rPr>
              <a:t>“</a:t>
            </a:r>
            <a:r>
              <a:rPr lang="en-GB" sz="2200" b="1" dirty="0"/>
              <a:t>blamed</a:t>
            </a:r>
            <a:r>
              <a:rPr lang="ja-JP" altLang="en-GB" sz="2200" b="1" dirty="0">
                <a:latin typeface="Arial"/>
              </a:rPr>
              <a:t>”</a:t>
            </a:r>
            <a:r>
              <a:rPr lang="en-GB" sz="2200" b="1" dirty="0"/>
              <a:t> for not curing the patient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GB" sz="2200" dirty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GB" sz="24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GB" sz="2400" b="1" i="1" dirty="0">
                <a:latin typeface="Times New Roman" charset="0"/>
              </a:rPr>
              <a:t>Goldberg D. J </a:t>
            </a:r>
            <a:r>
              <a:rPr lang="en-GB" sz="2400" b="1" i="1" dirty="0" err="1">
                <a:latin typeface="Times New Roman" charset="0"/>
              </a:rPr>
              <a:t>Psychosom</a:t>
            </a:r>
            <a:r>
              <a:rPr lang="en-GB" sz="2400" b="1" i="1" dirty="0">
                <a:latin typeface="Times New Roman" charset="0"/>
              </a:rPr>
              <a:t> Res. 1988;32:137-44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059832" y="6381328"/>
            <a:ext cx="36607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 charset="-128"/>
              </a:defRPr>
            </a:lvl9pPr>
          </a:lstStyle>
          <a:p>
            <a:pPr eaLnBrk="1" hangingPunct="1"/>
            <a:r>
              <a:rPr lang="en-GB" altLang="en-US" sz="1600" b="1" dirty="0" smtClean="0">
                <a:solidFill>
                  <a:schemeClr val="tx2"/>
                </a:solidFill>
              </a:rPr>
              <a:t>MSc in Family Medicine Programme</a:t>
            </a:r>
          </a:p>
        </p:txBody>
      </p:sp>
    </p:spTree>
    <p:extLst>
      <p:ext uri="{BB962C8B-B14F-4D97-AF65-F5344CB8AC3E}">
        <p14:creationId xmlns:p14="http://schemas.microsoft.com/office/powerpoint/2010/main" val="3522224151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0"/>
            <a:ext cx="8206680" cy="914400"/>
          </a:xfrm>
        </p:spPr>
        <p:txBody>
          <a:bodyPr>
            <a:noAutofit/>
          </a:bodyPr>
          <a:lstStyle/>
          <a:p>
            <a:pPr algn="l"/>
            <a:r>
              <a:rPr lang="en-GB" sz="3200" b="0" dirty="0">
                <a:solidFill>
                  <a:srgbClr val="A9432B"/>
                </a:solidFill>
              </a:rPr>
              <a:t>Patients</a:t>
            </a:r>
            <a:r>
              <a:rPr lang="ja-JP" altLang="en-GB" sz="3200" b="0" dirty="0">
                <a:solidFill>
                  <a:srgbClr val="A9432B"/>
                </a:solidFill>
                <a:latin typeface="Arial"/>
              </a:rPr>
              <a:t>’</a:t>
            </a:r>
            <a:r>
              <a:rPr lang="en-GB" sz="3200" b="0" dirty="0">
                <a:solidFill>
                  <a:srgbClr val="A9432B"/>
                </a:solidFill>
              </a:rPr>
              <a:t> explanation of symptoms: </a:t>
            </a:r>
            <a:r>
              <a:rPr lang="en-GB" sz="3200" b="0" dirty="0" smtClean="0">
                <a:solidFill>
                  <a:srgbClr val="A9432B"/>
                </a:solidFill>
              </a:rPr>
              <a:t>themes</a:t>
            </a:r>
            <a:endParaRPr lang="en-GB" sz="3200" b="0" dirty="0">
              <a:solidFill>
                <a:srgbClr val="A9432B"/>
              </a:solidFill>
            </a:endParaRP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611560" y="1268760"/>
            <a:ext cx="7776864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eaLnBrk="1" hangingPunct="1"/>
            <a:r>
              <a:rPr lang="en-GB" dirty="0" smtClean="0"/>
              <a:t>1. </a:t>
            </a:r>
            <a:r>
              <a:rPr lang="en-GB" b="1" dirty="0" smtClean="0">
                <a:solidFill>
                  <a:srgbClr val="000000"/>
                </a:solidFill>
              </a:rPr>
              <a:t>disease </a:t>
            </a:r>
            <a:r>
              <a:rPr lang="en-GB" b="1" dirty="0">
                <a:solidFill>
                  <a:srgbClr val="000000"/>
                </a:solidFill>
              </a:rPr>
              <a:t>entity</a:t>
            </a:r>
          </a:p>
          <a:p>
            <a:pPr eaLnBrk="1" hangingPunct="1"/>
            <a:r>
              <a:rPr lang="en-GB" b="1" dirty="0">
                <a:solidFill>
                  <a:srgbClr val="000000"/>
                </a:solidFill>
              </a:rPr>
              <a:t>	…..  a malign, autonomous entity</a:t>
            </a:r>
          </a:p>
          <a:p>
            <a:pPr eaLnBrk="1" hangingPunct="1"/>
            <a:r>
              <a:rPr lang="en-GB" b="1" dirty="0">
                <a:solidFill>
                  <a:srgbClr val="000000"/>
                </a:solidFill>
              </a:rPr>
              <a:t>	…..  moves through the body</a:t>
            </a:r>
          </a:p>
          <a:p>
            <a:pPr eaLnBrk="1" hangingPunct="1">
              <a:buFontTx/>
              <a:buAutoNum type="arabicPeriod" startAt="2"/>
            </a:pPr>
            <a:r>
              <a:rPr lang="en-GB" b="1" dirty="0">
                <a:solidFill>
                  <a:srgbClr val="000000"/>
                </a:solidFill>
              </a:rPr>
              <a:t>social influences</a:t>
            </a:r>
          </a:p>
          <a:p>
            <a:pPr eaLnBrk="1" hangingPunct="1"/>
            <a:r>
              <a:rPr lang="en-GB" b="1" dirty="0">
                <a:solidFill>
                  <a:srgbClr val="000000"/>
                </a:solidFill>
              </a:rPr>
              <a:t>       ….. stress often cited as source</a:t>
            </a:r>
          </a:p>
          <a:p>
            <a:pPr eaLnBrk="1" hangingPunct="1"/>
            <a:r>
              <a:rPr lang="en-GB" b="1" dirty="0">
                <a:solidFill>
                  <a:srgbClr val="000000"/>
                </a:solidFill>
              </a:rPr>
              <a:t>       ….. my job stress may be to blame</a:t>
            </a:r>
          </a:p>
          <a:p>
            <a:pPr eaLnBrk="1" hangingPunct="1">
              <a:buFontTx/>
              <a:buAutoNum type="arabicPeriod" startAt="3"/>
            </a:pPr>
            <a:r>
              <a:rPr lang="en-GB" b="1" dirty="0">
                <a:solidFill>
                  <a:srgbClr val="000000"/>
                </a:solidFill>
              </a:rPr>
              <a:t>internal imbalance</a:t>
            </a:r>
          </a:p>
          <a:p>
            <a:pPr eaLnBrk="1" hangingPunct="1"/>
            <a:r>
              <a:rPr lang="en-GB" b="1" dirty="0">
                <a:solidFill>
                  <a:srgbClr val="000000"/>
                </a:solidFill>
              </a:rPr>
              <a:t>	…..  there</a:t>
            </a:r>
            <a:r>
              <a:rPr lang="ja-JP" altLang="en-GB" b="1" dirty="0">
                <a:solidFill>
                  <a:srgbClr val="000000"/>
                </a:solidFill>
                <a:latin typeface="Arial"/>
              </a:rPr>
              <a:t>’</a:t>
            </a:r>
            <a:r>
              <a:rPr lang="en-GB" b="1" dirty="0">
                <a:solidFill>
                  <a:srgbClr val="000000"/>
                </a:solidFill>
              </a:rPr>
              <a:t>s a chemical imbalance</a:t>
            </a:r>
          </a:p>
          <a:p>
            <a:pPr eaLnBrk="1" hangingPunct="1"/>
            <a:r>
              <a:rPr lang="en-GB" b="1" dirty="0">
                <a:solidFill>
                  <a:srgbClr val="000000"/>
                </a:solidFill>
              </a:rPr>
              <a:t>	…..  my immune system is shot away</a:t>
            </a:r>
          </a:p>
          <a:p>
            <a:pPr eaLnBrk="1" hangingPunct="1">
              <a:buFontTx/>
              <a:buAutoNum type="arabicPeriod" startAt="4"/>
            </a:pPr>
            <a:r>
              <a:rPr lang="en-GB" b="1" dirty="0">
                <a:solidFill>
                  <a:srgbClr val="000000"/>
                </a:solidFill>
              </a:rPr>
              <a:t>nervous and psychological mechanisms</a:t>
            </a:r>
          </a:p>
          <a:p>
            <a:pPr eaLnBrk="1" hangingPunct="1"/>
            <a:r>
              <a:rPr lang="en-GB" b="1" dirty="0">
                <a:solidFill>
                  <a:srgbClr val="000000"/>
                </a:solidFill>
              </a:rPr>
              <a:t>	…..  maybe it</a:t>
            </a:r>
            <a:r>
              <a:rPr lang="ja-JP" altLang="en-GB" b="1" dirty="0">
                <a:solidFill>
                  <a:srgbClr val="000000"/>
                </a:solidFill>
                <a:latin typeface="Arial"/>
              </a:rPr>
              <a:t>’</a:t>
            </a:r>
            <a:r>
              <a:rPr lang="en-GB" b="1" dirty="0">
                <a:solidFill>
                  <a:srgbClr val="000000"/>
                </a:solidFill>
              </a:rPr>
              <a:t>s the way I feel</a:t>
            </a:r>
          </a:p>
          <a:p>
            <a:pPr eaLnBrk="1" hangingPunct="1"/>
            <a:r>
              <a:rPr lang="en-GB" b="1" dirty="0">
                <a:solidFill>
                  <a:srgbClr val="000000"/>
                </a:solidFill>
              </a:rPr>
              <a:t>	…..  I think too </a:t>
            </a:r>
            <a:r>
              <a:rPr lang="en-GB" b="1" dirty="0" smtClean="0">
                <a:solidFill>
                  <a:srgbClr val="000000"/>
                </a:solidFill>
              </a:rPr>
              <a:t>much</a:t>
            </a:r>
            <a:r>
              <a:rPr lang="en-GB" b="1" dirty="0">
                <a:solidFill>
                  <a:srgbClr val="00FFFF"/>
                </a:solidFill>
              </a:rPr>
              <a:t> </a:t>
            </a:r>
            <a:r>
              <a:rPr lang="en-GB" b="1" dirty="0" smtClean="0">
                <a:solidFill>
                  <a:srgbClr val="00FFFF"/>
                </a:solidFill>
              </a:rPr>
              <a:t> </a:t>
            </a:r>
            <a:r>
              <a:rPr lang="en-GB" sz="1800" b="1" i="1" dirty="0" smtClean="0">
                <a:solidFill>
                  <a:srgbClr val="00FF00"/>
                </a:solidFill>
              </a:rPr>
              <a:t>Peters </a:t>
            </a:r>
            <a:r>
              <a:rPr lang="en-GB" sz="1800" b="1" i="1" dirty="0">
                <a:solidFill>
                  <a:srgbClr val="00FF00"/>
                </a:solidFill>
              </a:rPr>
              <a:t>S et al  </a:t>
            </a:r>
            <a:r>
              <a:rPr lang="en-GB" sz="1800" b="1" i="1" dirty="0" err="1">
                <a:solidFill>
                  <a:srgbClr val="00FF00"/>
                </a:solidFill>
              </a:rPr>
              <a:t>Soc</a:t>
            </a:r>
            <a:r>
              <a:rPr lang="en-GB" sz="1800" b="1" i="1" dirty="0">
                <a:solidFill>
                  <a:srgbClr val="00FF00"/>
                </a:solidFill>
              </a:rPr>
              <a:t> </a:t>
            </a:r>
            <a:r>
              <a:rPr lang="en-GB" sz="1800" b="1" i="1" dirty="0" err="1">
                <a:solidFill>
                  <a:srgbClr val="00FF00"/>
                </a:solidFill>
              </a:rPr>
              <a:t>Sci</a:t>
            </a:r>
            <a:r>
              <a:rPr lang="en-GB" sz="1800" b="1" i="1" dirty="0">
                <a:solidFill>
                  <a:srgbClr val="00FF00"/>
                </a:solidFill>
              </a:rPr>
              <a:t> Med 1997; 46: 559</a:t>
            </a:r>
          </a:p>
          <a:p>
            <a:pPr eaLnBrk="1" hangingPunct="1"/>
            <a:endParaRPr lang="en-GB" b="1" i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2347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0">
                <a:solidFill>
                  <a:schemeClr val="hlink"/>
                </a:solidFill>
              </a:rPr>
              <a:t>Patients</a:t>
            </a:r>
            <a:r>
              <a:rPr lang="ja-JP" altLang="en-GB" b="0">
                <a:solidFill>
                  <a:schemeClr val="hlink"/>
                </a:solidFill>
                <a:latin typeface="Arial"/>
              </a:rPr>
              <a:t>’</a:t>
            </a:r>
            <a:r>
              <a:rPr lang="en-GB" b="0">
                <a:solidFill>
                  <a:schemeClr val="hlink"/>
                </a:solidFill>
              </a:rPr>
              <a:t> perspective on MUS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8202613" cy="415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latin typeface="Times New Roman" charset="0"/>
              </a:rPr>
              <a:t>  </a:t>
            </a:r>
            <a:r>
              <a:rPr lang="en-GB" sz="2400" b="1" dirty="0">
                <a:solidFill>
                  <a:srgbClr val="000000"/>
                </a:solidFill>
                <a:latin typeface="Times New Roman" charset="0"/>
              </a:rPr>
              <a:t>patients understand their symptoms using metaphor</a:t>
            </a:r>
          </a:p>
          <a:p>
            <a:pPr eaLnBrk="1" hangingPunct="1"/>
            <a:r>
              <a:rPr lang="en-GB" sz="2400" b="1" dirty="0">
                <a:solidFill>
                  <a:srgbClr val="000000"/>
                </a:solidFill>
                <a:latin typeface="Times New Roman" charset="0"/>
              </a:rPr>
              <a:t>            </a:t>
            </a:r>
            <a:r>
              <a:rPr lang="en-GB" sz="2400" b="1" dirty="0" smtClean="0">
                <a:solidFill>
                  <a:srgbClr val="000000"/>
                </a:solidFill>
                <a:latin typeface="Times New Roman" charset="0"/>
              </a:rPr>
              <a:t>of machine </a:t>
            </a:r>
            <a:r>
              <a:rPr lang="en-GB" sz="2400" b="1" dirty="0">
                <a:solidFill>
                  <a:srgbClr val="000000"/>
                </a:solidFill>
                <a:latin typeface="Times New Roman" charset="0"/>
              </a:rPr>
              <a:t>(body lacks energy, worn out )</a:t>
            </a:r>
          </a:p>
          <a:p>
            <a:pPr eaLnBrk="1" hangingPunct="1"/>
            <a:r>
              <a:rPr lang="en-GB" sz="2400" b="1" dirty="0">
                <a:solidFill>
                  <a:srgbClr val="000000"/>
                </a:solidFill>
                <a:latin typeface="Times New Roman" charset="0"/>
              </a:rPr>
              <a:t> 	patients often want disease </a:t>
            </a:r>
            <a:r>
              <a:rPr lang="ja-JP" altLang="en-GB" sz="2400" b="1" dirty="0">
                <a:solidFill>
                  <a:srgbClr val="000000"/>
                </a:solidFill>
                <a:latin typeface="Arial"/>
              </a:rPr>
              <a:t>“</a:t>
            </a:r>
            <a:r>
              <a:rPr lang="en-GB" sz="2400" b="1" dirty="0">
                <a:solidFill>
                  <a:srgbClr val="000000"/>
                </a:solidFill>
                <a:latin typeface="Times New Roman" charset="0"/>
              </a:rPr>
              <a:t>label</a:t>
            </a:r>
            <a:r>
              <a:rPr lang="ja-JP" altLang="en-GB" sz="2400" b="1" dirty="0">
                <a:solidFill>
                  <a:srgbClr val="000000"/>
                </a:solidFill>
                <a:latin typeface="Arial"/>
              </a:rPr>
              <a:t>”</a:t>
            </a:r>
            <a:endParaRPr lang="en-GB" sz="2400" b="1" dirty="0">
              <a:solidFill>
                <a:srgbClr val="000000"/>
              </a:solidFill>
              <a:latin typeface="Times New Roman" charset="0"/>
            </a:endParaRPr>
          </a:p>
          <a:p>
            <a:pPr eaLnBrk="1" hangingPunct="1"/>
            <a:endParaRPr lang="en-GB" sz="2400" b="1" dirty="0">
              <a:solidFill>
                <a:srgbClr val="000000"/>
              </a:solidFill>
              <a:latin typeface="Times New Roman" charset="0"/>
            </a:endParaRPr>
          </a:p>
          <a:p>
            <a:pPr eaLnBrk="1" hangingPunct="1">
              <a:buFontTx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Times New Roman" charset="0"/>
              </a:rPr>
              <a:t>  social nature of symptoms</a:t>
            </a:r>
          </a:p>
          <a:p>
            <a:pPr eaLnBrk="1" hangingPunct="1"/>
            <a:r>
              <a:rPr lang="en-GB" sz="2400" b="1" dirty="0">
                <a:solidFill>
                  <a:srgbClr val="000000"/>
                </a:solidFill>
                <a:latin typeface="Times New Roman" charset="0"/>
              </a:rPr>
              <a:t>	patients</a:t>
            </a:r>
            <a:r>
              <a:rPr lang="ja-JP" altLang="en-GB" sz="2400" b="1" dirty="0">
                <a:solidFill>
                  <a:srgbClr val="000000"/>
                </a:solidFill>
                <a:latin typeface="Arial"/>
              </a:rPr>
              <a:t>’</a:t>
            </a:r>
            <a:r>
              <a:rPr lang="en-GB" sz="2400" b="1" dirty="0">
                <a:solidFill>
                  <a:srgbClr val="000000"/>
                </a:solidFill>
                <a:latin typeface="Times New Roman" charset="0"/>
              </a:rPr>
              <a:t> explanations for symptoms are shaped by </a:t>
            </a:r>
          </a:p>
          <a:p>
            <a:pPr eaLnBrk="1" hangingPunct="1"/>
            <a:r>
              <a:rPr lang="en-GB" sz="2400" b="1" dirty="0">
                <a:solidFill>
                  <a:srgbClr val="000000"/>
                </a:solidFill>
                <a:latin typeface="Times New Roman" charset="0"/>
              </a:rPr>
              <a:t>            family and friends</a:t>
            </a:r>
          </a:p>
          <a:p>
            <a:pPr eaLnBrk="1" hangingPunct="1"/>
            <a:endParaRPr lang="en-GB" sz="2400" b="1" dirty="0">
              <a:solidFill>
                <a:srgbClr val="000000"/>
              </a:solidFill>
              <a:latin typeface="Times New Roman" charset="0"/>
            </a:endParaRPr>
          </a:p>
          <a:p>
            <a:pPr eaLnBrk="1" hangingPunct="1">
              <a:buFontTx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Times New Roman" charset="0"/>
              </a:rPr>
              <a:t>  patient feels more expert than doctor</a:t>
            </a:r>
          </a:p>
          <a:p>
            <a:pPr eaLnBrk="1" hangingPunct="1"/>
            <a:r>
              <a:rPr lang="en-GB" sz="2400" b="1" dirty="0">
                <a:solidFill>
                  <a:srgbClr val="000000"/>
                </a:solidFill>
                <a:latin typeface="Times New Roman" charset="0"/>
              </a:rPr>
              <a:t>	the symptoms are real, not </a:t>
            </a:r>
            <a:r>
              <a:rPr lang="ja-JP" altLang="en-GB" sz="2400" b="1" dirty="0">
                <a:solidFill>
                  <a:srgbClr val="000000"/>
                </a:solidFill>
                <a:latin typeface="Arial"/>
              </a:rPr>
              <a:t>“</a:t>
            </a:r>
            <a:r>
              <a:rPr lang="en-GB" sz="2400" b="1" dirty="0">
                <a:solidFill>
                  <a:srgbClr val="000000"/>
                </a:solidFill>
                <a:latin typeface="Times New Roman" charset="0"/>
              </a:rPr>
              <a:t>all in the mind</a:t>
            </a:r>
            <a:r>
              <a:rPr lang="ja-JP" altLang="en-GB" sz="2400" b="1" dirty="0">
                <a:solidFill>
                  <a:srgbClr val="000000"/>
                </a:solidFill>
                <a:latin typeface="Arial"/>
              </a:rPr>
              <a:t>”</a:t>
            </a:r>
            <a:endParaRPr lang="en-GB" sz="2400" b="1" dirty="0">
              <a:solidFill>
                <a:srgbClr val="000000"/>
              </a:solidFill>
              <a:latin typeface="Times New Roman" charset="0"/>
            </a:endParaRPr>
          </a:p>
          <a:p>
            <a:pPr eaLnBrk="1" hangingPunct="1"/>
            <a:endParaRPr lang="en-GB" sz="2400" b="1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8835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r>
              <a:rPr lang="en-GB" sz="4400" b="0" dirty="0">
                <a:solidFill>
                  <a:schemeClr val="hlink"/>
                </a:solidFill>
              </a:rPr>
              <a:t>One of the </a:t>
            </a:r>
            <a:r>
              <a:rPr lang="en-GB" sz="4400" dirty="0" smtClean="0">
                <a:solidFill>
                  <a:schemeClr val="hlink"/>
                </a:solidFill>
              </a:rPr>
              <a:t>Psychological </a:t>
            </a:r>
            <a:r>
              <a:rPr lang="en-GB" sz="4400" b="0" dirty="0" smtClean="0">
                <a:solidFill>
                  <a:schemeClr val="hlink"/>
                </a:solidFill>
              </a:rPr>
              <a:t>Models</a:t>
            </a:r>
            <a:r>
              <a:rPr lang="en-GB" sz="3600" b="0" dirty="0" smtClean="0">
                <a:solidFill>
                  <a:schemeClr val="hlink"/>
                </a:solidFill>
              </a:rPr>
              <a:t> </a:t>
            </a:r>
            <a:endParaRPr lang="en-GB" sz="3600" b="0" dirty="0">
              <a:solidFill>
                <a:schemeClr val="hlink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066800"/>
            <a:ext cx="6400800" cy="1752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lvl="4" algn="ctr">
              <a:buFont typeface="Wingdings" charset="0"/>
              <a:buNone/>
            </a:pPr>
            <a:r>
              <a:rPr lang="en-GB" sz="2400" dirty="0">
                <a:solidFill>
                  <a:srgbClr val="A9432B"/>
                </a:solidFill>
              </a:rPr>
              <a:t>{Lack of care / deprivation}</a:t>
            </a: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1738313" y="3414713"/>
            <a:ext cx="6642100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GB" sz="2400" dirty="0">
                <a:solidFill>
                  <a:srgbClr val="A9432B"/>
                </a:solidFill>
                <a:latin typeface="Tahoma" charset="0"/>
              </a:rPr>
              <a:t>{Unmet need for care / expectation of  care}</a:t>
            </a: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1259632" y="5445224"/>
            <a:ext cx="575627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GB" sz="2400" dirty="0">
                <a:solidFill>
                  <a:srgbClr val="A9432B"/>
                </a:solidFill>
                <a:latin typeface="Tahoma" charset="0"/>
              </a:rPr>
              <a:t>{Need for attention/ affection fulfilled}</a:t>
            </a:r>
          </a:p>
        </p:txBody>
      </p:sp>
      <p:sp>
        <p:nvSpPr>
          <p:cNvPr id="125958" name="Line 6"/>
          <p:cNvSpPr>
            <a:spLocks noChangeShapeType="1"/>
          </p:cNvSpPr>
          <p:nvPr/>
        </p:nvSpPr>
        <p:spPr bwMode="auto">
          <a:xfrm flipH="1">
            <a:off x="4427984" y="1412776"/>
            <a:ext cx="927100" cy="1206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5959" name="Line 7"/>
          <p:cNvSpPr>
            <a:spLocks noChangeShapeType="1"/>
          </p:cNvSpPr>
          <p:nvPr/>
        </p:nvSpPr>
        <p:spPr bwMode="auto">
          <a:xfrm flipH="1">
            <a:off x="3491880" y="3968750"/>
            <a:ext cx="857870" cy="118844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976313" y="1577975"/>
            <a:ext cx="30829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sz="1800" b="1">
                <a:latin typeface="Times New Roman" charset="0"/>
              </a:rPr>
              <a:t>Physical illness in self / family</a:t>
            </a:r>
          </a:p>
        </p:txBody>
      </p:sp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976313" y="2111375"/>
            <a:ext cx="30607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GB" sz="1800" b="1">
                <a:latin typeface="Times New Roman" charset="0"/>
              </a:rPr>
              <a:t>Premature caring for others</a:t>
            </a:r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1052513" y="2576513"/>
            <a:ext cx="1809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endParaRPr lang="en-GB" sz="2400">
              <a:latin typeface="Times New Roman" charset="0"/>
            </a:endParaRPr>
          </a:p>
          <a:p>
            <a:pPr latinLnBrk="1"/>
            <a:endParaRPr lang="en-GB" sz="2400">
              <a:latin typeface="Times New Roman" charset="0"/>
            </a:endParaRPr>
          </a:p>
        </p:txBody>
      </p:sp>
      <p:sp>
        <p:nvSpPr>
          <p:cNvPr id="125963" name="Rectangle 11"/>
          <p:cNvSpPr>
            <a:spLocks noChangeArrowheads="1"/>
          </p:cNvSpPr>
          <p:nvPr/>
        </p:nvSpPr>
        <p:spPr bwMode="auto">
          <a:xfrm>
            <a:off x="900113" y="2644775"/>
            <a:ext cx="29622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sz="1800" b="1">
                <a:latin typeface="Times New Roman" charset="0"/>
              </a:rPr>
              <a:t>Inability to assert own needs</a:t>
            </a:r>
          </a:p>
        </p:txBody>
      </p:sp>
      <p:sp>
        <p:nvSpPr>
          <p:cNvPr id="125964" name="Rectangle 12"/>
          <p:cNvSpPr>
            <a:spLocks noChangeArrowheads="1"/>
          </p:cNvSpPr>
          <p:nvPr/>
        </p:nvSpPr>
        <p:spPr bwMode="auto">
          <a:xfrm>
            <a:off x="5243513" y="1958975"/>
            <a:ext cx="25273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GB" sz="1800" b="1">
                <a:latin typeface="Times New Roman" charset="0"/>
              </a:rPr>
              <a:t>Life events (losses)</a:t>
            </a:r>
          </a:p>
        </p:txBody>
      </p:sp>
      <p:sp>
        <p:nvSpPr>
          <p:cNvPr id="125965" name="Rectangle 13"/>
          <p:cNvSpPr>
            <a:spLocks noChangeArrowheads="1"/>
          </p:cNvSpPr>
          <p:nvPr/>
        </p:nvSpPr>
        <p:spPr bwMode="auto">
          <a:xfrm>
            <a:off x="4252913" y="4244975"/>
            <a:ext cx="46767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sz="1800" b="1">
                <a:latin typeface="Times New Roman" charset="0"/>
              </a:rPr>
              <a:t>Iatrogenic factors (Dr as surrogate care giver)</a:t>
            </a:r>
          </a:p>
        </p:txBody>
      </p:sp>
      <p:sp>
        <p:nvSpPr>
          <p:cNvPr id="125966" name="Rectangle 14"/>
          <p:cNvSpPr>
            <a:spLocks noChangeArrowheads="1"/>
          </p:cNvSpPr>
          <p:nvPr/>
        </p:nvSpPr>
        <p:spPr bwMode="auto">
          <a:xfrm>
            <a:off x="4252913" y="4854575"/>
            <a:ext cx="17494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sz="1800" b="1">
                <a:latin typeface="Times New Roman" charset="0"/>
              </a:rPr>
              <a:t>Collusive carers</a:t>
            </a:r>
          </a:p>
        </p:txBody>
      </p:sp>
      <p:sp>
        <p:nvSpPr>
          <p:cNvPr id="125967" name="Rectangle 15"/>
          <p:cNvSpPr>
            <a:spLocks noChangeArrowheads="1"/>
          </p:cNvSpPr>
          <p:nvPr/>
        </p:nvSpPr>
        <p:spPr bwMode="auto">
          <a:xfrm>
            <a:off x="3186113" y="2957513"/>
            <a:ext cx="260197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charset="0"/>
              </a:rPr>
              <a:t>somatic symptoms</a:t>
            </a:r>
          </a:p>
        </p:txBody>
      </p:sp>
      <p:sp>
        <p:nvSpPr>
          <p:cNvPr id="125968" name="Rectangle 16"/>
          <p:cNvSpPr>
            <a:spLocks noChangeArrowheads="1"/>
          </p:cNvSpPr>
          <p:nvPr/>
        </p:nvSpPr>
        <p:spPr bwMode="auto">
          <a:xfrm>
            <a:off x="1403648" y="5085184"/>
            <a:ext cx="4889500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GB" sz="2400" dirty="0">
                <a:solidFill>
                  <a:srgbClr val="FFE947"/>
                </a:solidFill>
                <a:latin typeface="Times New Roman" charset="0"/>
              </a:rPr>
              <a:t>disability / suffering / loss of function</a:t>
            </a:r>
          </a:p>
        </p:txBody>
      </p:sp>
    </p:spTree>
    <p:extLst>
      <p:ext uri="{BB962C8B-B14F-4D97-AF65-F5344CB8AC3E}">
        <p14:creationId xmlns:p14="http://schemas.microsoft.com/office/powerpoint/2010/main" val="9087742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7.3|7.7|6.1|1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7.8|10.7|8.4|7.2|9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7.2|19.5|10.7"/>
</p:tagLst>
</file>

<file path=ppt/theme/theme1.xml><?xml version="1.0" encoding="utf-8"?>
<a:theme xmlns:a="http://schemas.openxmlformats.org/drawingml/2006/main" name="ELFT PC teaching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ELFT PC teaching.thmx</Template>
  <TotalTime>5023</TotalTime>
  <Words>2255</Words>
  <Application>Microsoft Macintosh PowerPoint</Application>
  <PresentationFormat>On-screen Show (4:3)</PresentationFormat>
  <Paragraphs>338</Paragraphs>
  <Slides>41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ELFT PC teaching</vt:lpstr>
      <vt:lpstr>Document</vt:lpstr>
      <vt:lpstr>‘Medically Unexplained Symptom / MUS &amp; Somatoform Disorders’</vt:lpstr>
      <vt:lpstr>PowerPoint Presentation</vt:lpstr>
      <vt:lpstr>Overview: What do we call it?</vt:lpstr>
      <vt:lpstr>Why somatise?  Patient beliefs about symptoms</vt:lpstr>
      <vt:lpstr>“DIFFICULT TO MANAGE” PATIENTS</vt:lpstr>
      <vt:lpstr>Functions of Somatisation</vt:lpstr>
      <vt:lpstr>Patients’ explanation of symptoms: themes</vt:lpstr>
      <vt:lpstr>Patients’ perspective on MUS</vt:lpstr>
      <vt:lpstr>One of the Psychological Models </vt:lpstr>
      <vt:lpstr>What patients and doctors say  and do not say</vt:lpstr>
      <vt:lpstr>Background facts MUS / SD</vt:lpstr>
      <vt:lpstr>The scale of the problem </vt:lpstr>
      <vt:lpstr>Somatoform Disorders (ICD-10), F45</vt:lpstr>
      <vt:lpstr>PowerPoint Presentation</vt:lpstr>
      <vt:lpstr>SD: ICD-Diagnostic criteria/Definition:</vt:lpstr>
      <vt:lpstr>Additional features</vt:lpstr>
      <vt:lpstr>Somatisation disorder: A definite diagnosis requires the presence of all of the following: </vt:lpstr>
      <vt:lpstr>Comorbidity  and Differential diagnosis:</vt:lpstr>
      <vt:lpstr>Psychological, multifactorial  etiological model </vt:lpstr>
      <vt:lpstr>PowerPoint Presentation</vt:lpstr>
      <vt:lpstr>Management of MUS conditions</vt:lpstr>
      <vt:lpstr>BASIC rules </vt:lpstr>
      <vt:lpstr>Assessment </vt:lpstr>
      <vt:lpstr>Key interviewing skills </vt:lpstr>
      <vt:lpstr>The interview sequence</vt:lpstr>
      <vt:lpstr>Explanation to patient</vt:lpstr>
      <vt:lpstr>Explanations that lead to satisfaction  and patient empowerment</vt:lpstr>
      <vt:lpstr>Rationale for this approach</vt:lpstr>
      <vt:lpstr>Formulation is crucial  and informs management </vt:lpstr>
      <vt:lpstr>Management goals: themes</vt:lpstr>
      <vt:lpstr>PowerPoint Presentation</vt:lpstr>
      <vt:lpstr>Management strategy for patients  with chronic, persistent MUS</vt:lpstr>
      <vt:lpstr>Cont.</vt:lpstr>
      <vt:lpstr>What is my health condition about? - Explanations</vt:lpstr>
      <vt:lpstr>The vicious circle:  Body symptoms &amp; Stress </vt:lpstr>
      <vt:lpstr>PowerPoint Presentation</vt:lpstr>
      <vt:lpstr>Working to increase activity</vt:lpstr>
      <vt:lpstr>Why Body oriented interventions in somatoform disorder?</vt:lpstr>
      <vt:lpstr>Conclusions</vt:lpstr>
      <vt:lpstr>Example 1</vt:lpstr>
      <vt:lpstr>Example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 Rohricht</dc:creator>
  <cp:lastModifiedBy>Frank Roehricht</cp:lastModifiedBy>
  <cp:revision>54</cp:revision>
  <dcterms:created xsi:type="dcterms:W3CDTF">2007-09-11T09:48:43Z</dcterms:created>
  <dcterms:modified xsi:type="dcterms:W3CDTF">2015-06-16T14:27:57Z</dcterms:modified>
</cp:coreProperties>
</file>