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31"/>
  </p:notesMasterIdLst>
  <p:sldIdLst>
    <p:sldId id="287" r:id="rId2"/>
    <p:sldId id="267" r:id="rId3"/>
    <p:sldId id="272" r:id="rId4"/>
    <p:sldId id="286" r:id="rId5"/>
    <p:sldId id="276" r:id="rId6"/>
    <p:sldId id="278" r:id="rId7"/>
    <p:sldId id="283" r:id="rId8"/>
    <p:sldId id="277" r:id="rId9"/>
    <p:sldId id="288" r:id="rId10"/>
    <p:sldId id="289" r:id="rId11"/>
    <p:sldId id="290" r:id="rId12"/>
    <p:sldId id="257" r:id="rId13"/>
    <p:sldId id="280" r:id="rId14"/>
    <p:sldId id="284" r:id="rId15"/>
    <p:sldId id="258" r:id="rId16"/>
    <p:sldId id="274" r:id="rId17"/>
    <p:sldId id="259" r:id="rId18"/>
    <p:sldId id="275" r:id="rId19"/>
    <p:sldId id="260" r:id="rId20"/>
    <p:sldId id="261" r:id="rId21"/>
    <p:sldId id="281" r:id="rId22"/>
    <p:sldId id="269" r:id="rId23"/>
    <p:sldId id="273" r:id="rId24"/>
    <p:sldId id="282" r:id="rId25"/>
    <p:sldId id="262" r:id="rId26"/>
    <p:sldId id="263" r:id="rId27"/>
    <p:sldId id="264" r:id="rId28"/>
    <p:sldId id="265" r:id="rId29"/>
    <p:sldId id="266" r:id="rId3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-104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B8D722-6A66-FE4C-9B51-235EF7851835}" type="datetimeFigureOut">
              <a:rPr lang="en-US" smtClean="0"/>
              <a:t>17/11/2015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E2FA59-4E5D-984D-8CE4-843747AF9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531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E13AA-E545-41CF-830A-1328B7B03FCF}" type="slidenum">
              <a:rPr lang="en-IE" smtClean="0"/>
              <a:pPr/>
              <a:t>1</a:t>
            </a:fld>
            <a:endParaRPr lang="en-IE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5719" y="685728"/>
            <a:ext cx="5006564" cy="3428634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u="none" strike="noStrike" kern="1200" baseline="0" dirty="0" err="1" smtClean="0">
                <a:solidFill>
                  <a:schemeClr val="tx1"/>
                </a:solidFill>
                <a:latin typeface="Times" charset="0"/>
                <a:ea typeface="+mn-ea"/>
                <a:cs typeface="+mn-cs"/>
              </a:rPr>
              <a:t>Posternak</a:t>
            </a:r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Times" charset="0"/>
                <a:ea typeface="+mn-ea"/>
                <a:cs typeface="+mn-cs"/>
              </a:rPr>
              <a:t> MA, Miller I. Untreated short-term course of major depression: a meta-analysis of outcomes from studies using wait-list control groups. J Affect </a:t>
            </a:r>
            <a:r>
              <a:rPr lang="en-GB" sz="1200" b="0" i="0" u="none" strike="noStrike" kern="1200" baseline="0" dirty="0" err="1" smtClean="0">
                <a:solidFill>
                  <a:schemeClr val="tx1"/>
                </a:solidFill>
                <a:latin typeface="Times" charset="0"/>
                <a:ea typeface="+mn-ea"/>
                <a:cs typeface="+mn-cs"/>
              </a:rPr>
              <a:t>Disord</a:t>
            </a:r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Times" charset="0"/>
                <a:ea typeface="+mn-ea"/>
                <a:cs typeface="+mn-cs"/>
              </a:rPr>
              <a:t> 2001;66:139-46.</a:t>
            </a:r>
          </a:p>
          <a:p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Times" charset="0"/>
                <a:ea typeface="+mn-ea"/>
                <a:cs typeface="+mn-cs"/>
              </a:rPr>
              <a:t>National Institute for Health and Care Excellence. Depression in adults. Clinical Guideline CG90. NICE, 2009. http://guidance.nice.org.uk/CG90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3BCFBC-C609-4409-9124-6B10732D77E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917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A2052E-ED5D-B348-B525-850462EF62C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DA6184-276A-E946-A988-2829DC78720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EEEF7D-E220-8543-AD56-C4AA21A3403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1FECF6-0802-9647-B40A-513045AAA8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D8460-5F69-E443-A5F7-57B8AAC14A5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02A5DF-F8EF-6749-9DC3-F43FA7A343E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686CAB-EF58-E84A-A5ED-9307391A3EE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186296-9C8C-0243-B551-8A03199BC66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471B88-ABA1-A947-929F-5EF73017DEE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4B031E-2DDE-DC4D-8885-A192C987A0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F4D594-7EF9-2D4B-9920-ADDB1E171D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-109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-109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pitchFamily="-109" charset="-128"/>
              </a:defRPr>
            </a:lvl1pPr>
          </a:lstStyle>
          <a:p>
            <a:fld id="{F11BB2DA-7A42-9A4A-BD69-E52C609DA94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5661025"/>
            <a:ext cx="9144000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ransition xmlns:p14="http://schemas.microsoft.com/office/powerpoint/2010/main" spd="med">
    <p:fade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9900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9900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9900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9900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9900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9900"/>
          </a:solidFill>
          <a:latin typeface="Arial" pitchFamily="-109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9900"/>
          </a:solidFill>
          <a:latin typeface="Arial" pitchFamily="-109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9900"/>
          </a:solidFill>
          <a:latin typeface="Arial" pitchFamily="-109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9900"/>
          </a:solidFill>
          <a:latin typeface="Arial" pitchFamily="-109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09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9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09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124744"/>
            <a:ext cx="8352928" cy="1470025"/>
          </a:xfrm>
        </p:spPr>
        <p:txBody>
          <a:bodyPr/>
          <a:lstStyle/>
          <a:p>
            <a:r>
              <a:rPr lang="en-IE" dirty="0" smtClean="0"/>
              <a:t/>
            </a:r>
            <a:br>
              <a:rPr lang="en-IE" dirty="0" smtClean="0"/>
            </a:br>
            <a:r>
              <a:rPr lang="en-IE" dirty="0" smtClean="0"/>
              <a:t>ELFT Training Packages</a:t>
            </a:r>
            <a:br>
              <a:rPr lang="en-IE" dirty="0" smtClean="0"/>
            </a:br>
            <a:r>
              <a:rPr lang="en-IE" dirty="0" smtClean="0"/>
              <a:t>for Primary Care </a:t>
            </a:r>
            <a:br>
              <a:rPr lang="en-IE" dirty="0" smtClean="0"/>
            </a:br>
            <a:r>
              <a:rPr lang="en-IE" dirty="0" smtClean="0"/>
              <a:t/>
            </a:r>
            <a:br>
              <a:rPr lang="en-IE" dirty="0" smtClean="0"/>
            </a:br>
            <a:r>
              <a:rPr lang="en-IE" sz="54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- Antidepressant Prescribing </a:t>
            </a:r>
            <a:br>
              <a:rPr lang="en-IE" sz="54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en-IE" sz="54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 clinical perspective-</a:t>
            </a:r>
            <a:endParaRPr lang="en-IE" sz="5400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403648" y="4077072"/>
            <a:ext cx="6400800" cy="1752600"/>
          </a:xfrm>
        </p:spPr>
        <p:txBody>
          <a:bodyPr/>
          <a:lstStyle/>
          <a:p>
            <a:r>
              <a:rPr lang="en-GB" sz="2400" dirty="0" smtClean="0"/>
              <a:t>Frank </a:t>
            </a:r>
            <a:r>
              <a:rPr lang="en-GB" sz="2400" dirty="0" err="1" smtClean="0"/>
              <a:t>Röhricht</a:t>
            </a:r>
            <a:r>
              <a:rPr lang="en-GB" sz="2400" dirty="0" smtClean="0"/>
              <a:t> </a:t>
            </a:r>
          </a:p>
          <a:p>
            <a:r>
              <a:rPr lang="en-US" sz="2000" i="1" dirty="0">
                <a:latin typeface="Verdana" charset="0"/>
              </a:rPr>
              <a:t>MD </a:t>
            </a:r>
            <a:r>
              <a:rPr lang="en-US" sz="2000" i="1" dirty="0" err="1">
                <a:latin typeface="Verdana" charset="0"/>
              </a:rPr>
              <a:t>FRCPsych</a:t>
            </a:r>
            <a:endParaRPr lang="en-US" sz="2000" i="1" dirty="0">
              <a:latin typeface="Verdana" charset="0"/>
            </a:endParaRPr>
          </a:p>
          <a:p>
            <a:r>
              <a:rPr lang="en-US" sz="2400" dirty="0" smtClean="0">
                <a:latin typeface="Verdana" charset="0"/>
              </a:rPr>
              <a:t>Honorary </a:t>
            </a:r>
            <a:r>
              <a:rPr lang="en-US" sz="2400" dirty="0">
                <a:latin typeface="Verdana" charset="0"/>
              </a:rPr>
              <a:t>Professor of </a:t>
            </a:r>
            <a:r>
              <a:rPr lang="en-US" sz="2400" dirty="0" smtClean="0">
                <a:latin typeface="Verdana" charset="0"/>
              </a:rPr>
              <a:t>Psychiatry</a:t>
            </a:r>
            <a:endParaRPr lang="en-GB" sz="2400" dirty="0" smtClean="0"/>
          </a:p>
          <a:p>
            <a:r>
              <a:rPr lang="en-GB" sz="2400" dirty="0" smtClean="0"/>
              <a:t>Associate Medical Director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0168732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 the drugs work?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Picture complicated by:</a:t>
            </a:r>
          </a:p>
          <a:p>
            <a:pPr lvl="1"/>
            <a:r>
              <a:rPr lang="en-GB" dirty="0" smtClean="0"/>
              <a:t>20% of people will spontaneously recover within 4-8 weeks</a:t>
            </a:r>
            <a:endParaRPr lang="en-GB" dirty="0"/>
          </a:p>
          <a:p>
            <a:pPr lvl="1"/>
            <a:r>
              <a:rPr lang="en-GB" dirty="0" smtClean="0"/>
              <a:t>30% of people respond to placebo therapy (50% to antidepressant)</a:t>
            </a:r>
          </a:p>
          <a:p>
            <a:pPr lvl="1"/>
            <a:r>
              <a:rPr lang="en-GB" dirty="0" smtClean="0"/>
              <a:t>25-35% of people will achieve remission with placebo (50% with antidepressant)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3157854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Placebo-response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More severe depression:</a:t>
            </a:r>
          </a:p>
          <a:p>
            <a:pPr lvl="1"/>
            <a:r>
              <a:rPr lang="en-GB" dirty="0" smtClean="0"/>
              <a:t>Less placebo response </a:t>
            </a:r>
          </a:p>
          <a:p>
            <a:r>
              <a:rPr lang="en-GB" dirty="0" smtClean="0"/>
              <a:t>Depression of longer duration:</a:t>
            </a:r>
          </a:p>
          <a:p>
            <a:pPr lvl="1"/>
            <a:r>
              <a:rPr lang="en-GB" dirty="0" smtClean="0"/>
              <a:t>Less placebo response</a:t>
            </a:r>
          </a:p>
          <a:p>
            <a:r>
              <a:rPr lang="en-GB" dirty="0" smtClean="0"/>
              <a:t>Elderly, children, adolescents:</a:t>
            </a:r>
          </a:p>
          <a:p>
            <a:pPr lvl="1"/>
            <a:r>
              <a:rPr lang="en-GB" dirty="0" smtClean="0"/>
              <a:t>Less response </a:t>
            </a:r>
            <a:r>
              <a:rPr lang="en-GB" smtClean="0"/>
              <a:t>to antidepressants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998043016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Classification of AD drugs</a:t>
            </a:r>
            <a:endParaRPr lang="en-GB">
              <a:latin typeface="Verdana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484784"/>
            <a:ext cx="8278813" cy="4114800"/>
          </a:xfrm>
        </p:spPr>
        <p:txBody>
          <a:bodyPr/>
          <a:lstStyle/>
          <a:p>
            <a:r>
              <a:rPr lang="en-US" sz="2800" dirty="0" err="1">
                <a:latin typeface="Verdana" charset="0"/>
              </a:rPr>
              <a:t>Tricyclics</a:t>
            </a:r>
            <a:r>
              <a:rPr lang="en-US" sz="2800" dirty="0">
                <a:latin typeface="Verdana" charset="0"/>
              </a:rPr>
              <a:t> (=TCA’s)</a:t>
            </a:r>
          </a:p>
          <a:p>
            <a:r>
              <a:rPr lang="en-US" sz="2800" dirty="0">
                <a:latin typeface="Verdana" charset="0"/>
              </a:rPr>
              <a:t>SSRI’s (selective </a:t>
            </a:r>
            <a:r>
              <a:rPr lang="en-US" sz="2800" dirty="0" err="1">
                <a:latin typeface="Verdana" charset="0"/>
              </a:rPr>
              <a:t>serotonine</a:t>
            </a:r>
            <a:r>
              <a:rPr lang="en-US" sz="2800" dirty="0">
                <a:latin typeface="Verdana" charset="0"/>
              </a:rPr>
              <a:t> reuptake inhibition / </a:t>
            </a:r>
            <a:r>
              <a:rPr lang="en-US" sz="2800" dirty="0" err="1">
                <a:latin typeface="Verdana" charset="0"/>
              </a:rPr>
              <a:t>r.i</a:t>
            </a:r>
            <a:r>
              <a:rPr lang="en-US" sz="2800" dirty="0" err="1" smtClean="0">
                <a:latin typeface="Verdana" charset="0"/>
              </a:rPr>
              <a:t>.</a:t>
            </a:r>
            <a:r>
              <a:rPr lang="en-US" sz="2800" dirty="0" smtClean="0">
                <a:latin typeface="Verdana" charset="0"/>
              </a:rPr>
              <a:t>)</a:t>
            </a:r>
            <a:endParaRPr lang="en-US" sz="2800" dirty="0">
              <a:latin typeface="Verdana" charset="0"/>
            </a:endParaRPr>
          </a:p>
          <a:p>
            <a:r>
              <a:rPr lang="en-US" sz="2800" dirty="0">
                <a:latin typeface="Verdana" charset="0"/>
              </a:rPr>
              <a:t>NARI’s (selective noradrenaline r. </a:t>
            </a:r>
            <a:r>
              <a:rPr lang="en-US" sz="2800" dirty="0" err="1">
                <a:latin typeface="Verdana" charset="0"/>
              </a:rPr>
              <a:t>i</a:t>
            </a:r>
            <a:r>
              <a:rPr lang="en-US" sz="2800" dirty="0">
                <a:latin typeface="Verdana" charset="0"/>
              </a:rPr>
              <a:t>.)</a:t>
            </a:r>
          </a:p>
          <a:p>
            <a:r>
              <a:rPr lang="en-US" sz="2800" dirty="0">
                <a:latin typeface="Verdana" charset="0"/>
              </a:rPr>
              <a:t>SNRI’s (</a:t>
            </a:r>
            <a:r>
              <a:rPr lang="en-US" sz="2800" dirty="0" err="1">
                <a:latin typeface="Verdana" charset="0"/>
              </a:rPr>
              <a:t>serotonine</a:t>
            </a:r>
            <a:r>
              <a:rPr lang="en-US" sz="2800" dirty="0">
                <a:latin typeface="Verdana" charset="0"/>
              </a:rPr>
              <a:t> and noradrenaline </a:t>
            </a:r>
            <a:r>
              <a:rPr lang="en-US" sz="2800" dirty="0" err="1">
                <a:latin typeface="Verdana" charset="0"/>
              </a:rPr>
              <a:t>r.i.</a:t>
            </a:r>
            <a:r>
              <a:rPr lang="en-US" sz="2800" dirty="0">
                <a:latin typeface="Verdana" charset="0"/>
              </a:rPr>
              <a:t>)</a:t>
            </a:r>
          </a:p>
          <a:p>
            <a:r>
              <a:rPr lang="en-US" sz="2800" dirty="0">
                <a:latin typeface="Verdana" charset="0"/>
              </a:rPr>
              <a:t>MAOI’s (Monoamine oxidase inhibition, blocking degrading of neurotransmitters)</a:t>
            </a:r>
          </a:p>
          <a:p>
            <a:r>
              <a:rPr lang="en-US" sz="2800" dirty="0">
                <a:latin typeface="Verdana" charset="0"/>
              </a:rPr>
              <a:t>Other/atypical (different mode of action, e.g. presynaptic agonists) </a:t>
            </a:r>
            <a:endParaRPr lang="en-GB" sz="2800" dirty="0">
              <a:latin typeface="Verdana" charset="0"/>
            </a:endParaRP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Verdana" charset="0"/>
              </a:rPr>
              <a:t>Common features of all AD’s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556792"/>
            <a:ext cx="7921625" cy="4114800"/>
          </a:xfrm>
        </p:spPr>
        <p:txBody>
          <a:bodyPr/>
          <a:lstStyle/>
          <a:p>
            <a:r>
              <a:rPr lang="en-GB" dirty="0">
                <a:latin typeface="Verdana" charset="0"/>
                <a:ea typeface="MS PGothic" charset="0"/>
                <a:cs typeface="MS PGothic" charset="0"/>
              </a:rPr>
              <a:t>They all take weeks to work</a:t>
            </a:r>
          </a:p>
          <a:p>
            <a:r>
              <a:rPr lang="en-GB" dirty="0">
                <a:latin typeface="Verdana" charset="0"/>
                <a:ea typeface="MS PGothic" charset="0"/>
                <a:cs typeface="MS PGothic" charset="0"/>
              </a:rPr>
              <a:t>They can all induce mania and rapid cycling</a:t>
            </a:r>
          </a:p>
          <a:p>
            <a:r>
              <a:rPr lang="en-GB" dirty="0">
                <a:latin typeface="Verdana" charset="0"/>
                <a:ea typeface="MS PGothic" charset="0"/>
                <a:cs typeface="MS PGothic" charset="0"/>
              </a:rPr>
              <a:t>They all have withdrawal effects if stopped suddenly</a:t>
            </a:r>
          </a:p>
          <a:p>
            <a:r>
              <a:rPr lang="en-GB" dirty="0">
                <a:latin typeface="Verdana" charset="0"/>
                <a:ea typeface="MS PGothic" charset="0"/>
                <a:cs typeface="MS PGothic" charset="0"/>
              </a:rPr>
              <a:t>The may increase neural growth, especially in the hippocampus </a:t>
            </a:r>
          </a:p>
        </p:txBody>
      </p:sp>
    </p:spTree>
  </p:cSld>
  <p:clrMapOvr>
    <a:masterClrMapping/>
  </p:clrMapOvr>
  <p:transition xmlns:p14="http://schemas.microsoft.com/office/powerpoint/2010/main"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/>
          <a:lstStyle/>
          <a:p>
            <a:r>
              <a:rPr lang="en-GB" sz="4000" dirty="0">
                <a:latin typeface="Verdana" charset="0"/>
              </a:rPr>
              <a:t>Common side effects of all ADs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611188" y="1981200"/>
            <a:ext cx="7993062" cy="4114800"/>
          </a:xfrm>
        </p:spPr>
        <p:txBody>
          <a:bodyPr/>
          <a:lstStyle/>
          <a:p>
            <a:r>
              <a:rPr lang="en-GB">
                <a:latin typeface="Verdana" charset="0"/>
                <a:ea typeface="MS PGothic" charset="0"/>
                <a:cs typeface="MS PGothic" charset="0"/>
              </a:rPr>
              <a:t>Can all reduce sodium reduction (hyponatremia) </a:t>
            </a:r>
          </a:p>
          <a:p>
            <a:r>
              <a:rPr lang="en-GB">
                <a:latin typeface="Verdana" charset="0"/>
                <a:ea typeface="MS PGothic" charset="0"/>
                <a:cs typeface="MS PGothic" charset="0"/>
              </a:rPr>
              <a:t>Can all increase risk of bleeding (depletion of serotonine from platelets by reuptake inhibition)</a:t>
            </a:r>
          </a:p>
          <a:p>
            <a:r>
              <a:rPr lang="en-GB">
                <a:latin typeface="Verdana" charset="0"/>
                <a:ea typeface="MS PGothic" charset="0"/>
                <a:cs typeface="MS PGothic" charset="0"/>
              </a:rPr>
              <a:t>Cave Serotonine syndrome </a:t>
            </a:r>
          </a:p>
          <a:p>
            <a:endParaRPr lang="en-GB">
              <a:latin typeface="Verdana" charset="0"/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  <p:transition xmlns:p14="http://schemas.microsoft.com/office/powerpoint/2010/main"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1143000"/>
          </a:xfrm>
        </p:spPr>
        <p:txBody>
          <a:bodyPr/>
          <a:lstStyle/>
          <a:p>
            <a:r>
              <a:rPr lang="en-US">
                <a:latin typeface="Verdana" charset="0"/>
              </a:rPr>
              <a:t>Tricyclic antidepressants</a:t>
            </a:r>
            <a:endParaRPr lang="en-GB">
              <a:latin typeface="Verdana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12776"/>
            <a:ext cx="8136904" cy="4572000"/>
          </a:xfrm>
        </p:spPr>
        <p:txBody>
          <a:bodyPr/>
          <a:lstStyle/>
          <a:p>
            <a:r>
              <a:rPr lang="en-US" sz="2400" dirty="0">
                <a:latin typeface="Verdana" charset="0"/>
                <a:ea typeface="MS PGothic" charset="0"/>
                <a:cs typeface="MS PGothic" charset="0"/>
              </a:rPr>
              <a:t>Increase of availability of Norepinephrine and </a:t>
            </a:r>
            <a:r>
              <a:rPr lang="en-US" sz="2400" dirty="0" err="1">
                <a:latin typeface="Verdana" charset="0"/>
                <a:ea typeface="MS PGothic" charset="0"/>
                <a:cs typeface="MS PGothic" charset="0"/>
              </a:rPr>
              <a:t>Serotonine</a:t>
            </a:r>
            <a:r>
              <a:rPr lang="en-US" sz="2400" dirty="0">
                <a:latin typeface="Verdana" charset="0"/>
                <a:ea typeface="MS PGothic" charset="0"/>
                <a:cs typeface="MS PGothic" charset="0"/>
              </a:rPr>
              <a:t> in the synaptic cleft, mainly hippocampus and other limbic areas</a:t>
            </a:r>
          </a:p>
          <a:p>
            <a:r>
              <a:rPr lang="en-US" sz="2400" dirty="0">
                <a:latin typeface="Verdana" charset="0"/>
                <a:ea typeface="MS PGothic" charset="0"/>
                <a:cs typeface="MS PGothic" charset="0"/>
              </a:rPr>
              <a:t>H1 and alpha1 blockage: sedation, hypotension</a:t>
            </a:r>
          </a:p>
          <a:p>
            <a:r>
              <a:rPr lang="en-US" sz="2400" dirty="0" err="1">
                <a:latin typeface="Verdana" charset="0"/>
                <a:ea typeface="MS PGothic" charset="0"/>
                <a:cs typeface="MS PGothic" charset="0"/>
              </a:rPr>
              <a:t>ACh</a:t>
            </a:r>
            <a:r>
              <a:rPr lang="en-US" sz="2400" dirty="0">
                <a:latin typeface="Verdana" charset="0"/>
                <a:ea typeface="MS PGothic" charset="0"/>
                <a:cs typeface="MS PGothic" charset="0"/>
              </a:rPr>
              <a:t> muscarinic cholinergic blockage: tachycardia, hypotension, arrhythmia, dry mouth, urinary retention, constipation, blurred vision, confusion</a:t>
            </a:r>
          </a:p>
          <a:p>
            <a:r>
              <a:rPr lang="en-US" sz="2400" dirty="0">
                <a:latin typeface="Verdana" charset="0"/>
                <a:ea typeface="MS PGothic" charset="0"/>
                <a:cs typeface="MS PGothic" charset="0"/>
              </a:rPr>
              <a:t>Established efficacy for moderate to severe depressive episodes</a:t>
            </a:r>
          </a:p>
          <a:p>
            <a:endParaRPr lang="en-GB" sz="2400" dirty="0">
              <a:latin typeface="Verdana" charset="0"/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0"/>
            <a:ext cx="7772400" cy="1143000"/>
          </a:xfrm>
        </p:spPr>
        <p:txBody>
          <a:bodyPr/>
          <a:lstStyle/>
          <a:p>
            <a:r>
              <a:rPr lang="en-GB" dirty="0">
                <a:latin typeface="Verdana" charset="0"/>
              </a:rPr>
              <a:t>TCAs - specific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268760"/>
            <a:ext cx="8642350" cy="48958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800" dirty="0">
                <a:latin typeface="Verdana" charset="0"/>
                <a:ea typeface="MS PGothic" charset="0"/>
                <a:cs typeface="MS PGothic" charset="0"/>
              </a:rPr>
              <a:t>Doxepin: </a:t>
            </a:r>
            <a:r>
              <a:rPr lang="en-US" sz="2800" dirty="0">
                <a:latin typeface="Verdana" charset="0"/>
                <a:ea typeface="MS PGothic" charset="0"/>
                <a:cs typeface="MS PGothic" charset="0"/>
              </a:rPr>
              <a:t>Good Anxiolytic substance/10-25mg tablets </a:t>
            </a:r>
          </a:p>
          <a:p>
            <a:pPr>
              <a:lnSpc>
                <a:spcPct val="90000"/>
              </a:lnSpc>
            </a:pPr>
            <a:r>
              <a:rPr lang="en-US" sz="2800" dirty="0" err="1">
                <a:latin typeface="Verdana" charset="0"/>
                <a:ea typeface="MS PGothic" charset="0"/>
                <a:cs typeface="MS PGothic" charset="0"/>
              </a:rPr>
              <a:t>Trimipramine</a:t>
            </a:r>
            <a:r>
              <a:rPr lang="en-US" sz="2800" dirty="0">
                <a:latin typeface="Verdana" charset="0"/>
                <a:ea typeface="MS PGothic" charset="0"/>
                <a:cs typeface="MS PGothic" charset="0"/>
              </a:rPr>
              <a:t>: stronger sedative; no interaction with REM sleep pattern, possibly slightly DA, receptor blockade.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Verdana" charset="0"/>
                <a:ea typeface="MS PGothic" charset="0"/>
                <a:cs typeface="MS PGothic" charset="0"/>
              </a:rPr>
              <a:t>Amitriptyline: Used in </a:t>
            </a:r>
            <a:r>
              <a:rPr lang="en-US" sz="2800" dirty="0" err="1">
                <a:latin typeface="Verdana" charset="0"/>
                <a:ea typeface="MS PGothic" charset="0"/>
                <a:cs typeface="MS PGothic" charset="0"/>
              </a:rPr>
              <a:t>anaesthesia</a:t>
            </a:r>
            <a:r>
              <a:rPr lang="en-US" sz="2800" dirty="0">
                <a:latin typeface="Verdana" charset="0"/>
                <a:ea typeface="MS PGothic" charset="0"/>
                <a:cs typeface="MS PGothic" charset="0"/>
              </a:rPr>
              <a:t> as adjunctive pain treatment; patients with range of unspecific somatic symptoms (particularly pain).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Verdana" charset="0"/>
                <a:ea typeface="MS PGothic" charset="0"/>
                <a:cs typeface="MS PGothic" charset="0"/>
              </a:rPr>
              <a:t>Clomipramine: mainly acting as SSRI, first line treatment in OC</a:t>
            </a:r>
            <a:r>
              <a:rPr lang="en-US" dirty="0">
                <a:latin typeface="Verdana" charset="0"/>
                <a:ea typeface="MS PGothic" charset="0"/>
                <a:cs typeface="MS PGothic" charset="0"/>
              </a:rPr>
              <a:t>D</a:t>
            </a:r>
            <a:endParaRPr lang="en-GB" dirty="0">
              <a:latin typeface="Verdana" charset="0"/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SSRI antidepressants</a:t>
            </a:r>
            <a:endParaRPr lang="en-GB">
              <a:latin typeface="Verdana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340768"/>
            <a:ext cx="8494390" cy="47513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>
                <a:latin typeface="Verdana" charset="0"/>
              </a:rPr>
              <a:t>Mainly increase of availability of </a:t>
            </a:r>
            <a:r>
              <a:rPr lang="en-US" sz="2400" dirty="0" err="1">
                <a:latin typeface="Verdana" charset="0"/>
              </a:rPr>
              <a:t>Serotonine</a:t>
            </a:r>
            <a:r>
              <a:rPr lang="en-US" sz="2400" dirty="0">
                <a:latin typeface="Verdana" charset="0"/>
              </a:rPr>
              <a:t> (5-HT) in the synaptic cleft; other mechanism involved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Verdana" charset="0"/>
              </a:rPr>
              <a:t>5-HT1 important for depression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Verdana" charset="0"/>
              </a:rPr>
              <a:t>5-HT3  related to gastrointestinal side-effects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Verdana" charset="0"/>
              </a:rPr>
              <a:t>No H1, very minimal alpha 1 and Ach blockade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Verdana" charset="0"/>
              </a:rPr>
              <a:t>Main side effects: abdominal discomfort (mainly nausea and </a:t>
            </a:r>
            <a:r>
              <a:rPr lang="en-US" sz="2400" dirty="0" smtClean="0">
                <a:latin typeface="Verdana" charset="0"/>
              </a:rPr>
              <a:t>vomiting, decreased appetite)</a:t>
            </a:r>
            <a:r>
              <a:rPr lang="en-US" sz="2400" dirty="0">
                <a:latin typeface="Verdana" charset="0"/>
              </a:rPr>
              <a:t>, agitation (some), headache, sexual dysfunction (40%), EPS, excessive </a:t>
            </a:r>
            <a:r>
              <a:rPr lang="en-US" sz="2400" dirty="0" smtClean="0">
                <a:latin typeface="Verdana" charset="0"/>
              </a:rPr>
              <a:t>sweating, anxiety</a:t>
            </a:r>
            <a:endParaRPr lang="en-US" sz="2400" dirty="0">
              <a:latin typeface="Verdana" charset="0"/>
            </a:endParaRPr>
          </a:p>
          <a:p>
            <a:pPr>
              <a:lnSpc>
                <a:spcPct val="80000"/>
              </a:lnSpc>
            </a:pPr>
            <a:r>
              <a:rPr lang="en-US" sz="2400" dirty="0">
                <a:latin typeface="Verdana" charset="0"/>
              </a:rPr>
              <a:t>Different SSRI’s have different receptor bindings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Verdana" charset="0"/>
              </a:rPr>
              <a:t>Efficacy doubtful in severe depressive episodes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Verdana" charset="0"/>
              </a:rPr>
              <a:t>Cave: </a:t>
            </a:r>
            <a:r>
              <a:rPr lang="en-US" sz="2400" dirty="0" err="1">
                <a:latin typeface="Verdana" charset="0"/>
              </a:rPr>
              <a:t>Serotonine</a:t>
            </a:r>
            <a:r>
              <a:rPr lang="en-US" sz="2400" dirty="0">
                <a:latin typeface="Verdana" charset="0"/>
              </a:rPr>
              <a:t> </a:t>
            </a:r>
            <a:r>
              <a:rPr lang="en-US" sz="2400" dirty="0" smtClean="0">
                <a:latin typeface="Verdana" charset="0"/>
              </a:rPr>
              <a:t>Syndrome, </a:t>
            </a:r>
            <a:r>
              <a:rPr lang="en-US" sz="2400" dirty="0" err="1" smtClean="0">
                <a:latin typeface="Verdana" charset="0"/>
              </a:rPr>
              <a:t>hyponatraemia</a:t>
            </a:r>
            <a:endParaRPr lang="en-US" sz="2400" dirty="0">
              <a:latin typeface="Verdana" charset="0"/>
            </a:endParaRP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0"/>
            <a:ext cx="7772400" cy="1143000"/>
          </a:xfrm>
        </p:spPr>
        <p:txBody>
          <a:bodyPr/>
          <a:lstStyle/>
          <a:p>
            <a:r>
              <a:rPr lang="en-GB" dirty="0">
                <a:latin typeface="Verdana" charset="0"/>
              </a:rPr>
              <a:t>SSRIs - specific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268760"/>
            <a:ext cx="8713341" cy="5040313"/>
          </a:xfrm>
        </p:spPr>
        <p:txBody>
          <a:bodyPr/>
          <a:lstStyle/>
          <a:p>
            <a:r>
              <a:rPr lang="en-GB" sz="2400" dirty="0">
                <a:latin typeface="Verdana" charset="0"/>
                <a:ea typeface="MS PGothic" charset="0"/>
                <a:cs typeface="MS PGothic" charset="0"/>
              </a:rPr>
              <a:t>Citalopram (20-60mg): p</a:t>
            </a:r>
            <a:r>
              <a:rPr lang="en-US" sz="2400" dirty="0" err="1">
                <a:latin typeface="Verdana" charset="0"/>
                <a:ea typeface="MS PGothic" charset="0"/>
                <a:cs typeface="MS PGothic" charset="0"/>
              </a:rPr>
              <a:t>oor</a:t>
            </a:r>
            <a:r>
              <a:rPr lang="en-US" sz="2400" dirty="0">
                <a:latin typeface="Verdana" charset="0"/>
                <a:ea typeface="MS PGothic" charset="0"/>
                <a:cs typeface="MS PGothic" charset="0"/>
              </a:rPr>
              <a:t> inhibitor of cytochrome P450 pathways. Possibly few drug interactions.</a:t>
            </a:r>
          </a:p>
          <a:p>
            <a:r>
              <a:rPr lang="en-US" sz="2400" dirty="0">
                <a:latin typeface="Verdana" charset="0"/>
                <a:ea typeface="MS PGothic" charset="0"/>
                <a:cs typeface="MS PGothic" charset="0"/>
              </a:rPr>
              <a:t>Paroxetine (20-50mg): listed for social phobia, severe withdrawal effects frequently (shortest half time), more weight </a:t>
            </a:r>
            <a:r>
              <a:rPr lang="en-US" sz="2400" dirty="0" smtClean="0">
                <a:latin typeface="Verdana" charset="0"/>
                <a:ea typeface="MS PGothic" charset="0"/>
                <a:cs typeface="MS PGothic" charset="0"/>
              </a:rPr>
              <a:t>gain/sexual </a:t>
            </a:r>
            <a:r>
              <a:rPr lang="en-US" sz="2400" dirty="0" err="1" smtClean="0">
                <a:latin typeface="Verdana" charset="0"/>
                <a:ea typeface="MS PGothic" charset="0"/>
                <a:cs typeface="MS PGothic" charset="0"/>
              </a:rPr>
              <a:t>dysfct</a:t>
            </a:r>
            <a:r>
              <a:rPr lang="en-US" sz="2400" dirty="0" smtClean="0">
                <a:latin typeface="Verdana" charset="0"/>
                <a:ea typeface="MS PGothic" charset="0"/>
                <a:cs typeface="MS PGothic" charset="0"/>
              </a:rPr>
              <a:t>. </a:t>
            </a:r>
            <a:r>
              <a:rPr lang="en-US" sz="2400" dirty="0">
                <a:latin typeface="Verdana" charset="0"/>
                <a:ea typeface="MS PGothic" charset="0"/>
                <a:cs typeface="MS PGothic" charset="0"/>
              </a:rPr>
              <a:t>reported. </a:t>
            </a:r>
          </a:p>
          <a:p>
            <a:r>
              <a:rPr lang="en-US" sz="2400" dirty="0">
                <a:latin typeface="Verdana" charset="0"/>
                <a:ea typeface="MS PGothic" charset="0"/>
                <a:cs typeface="MS PGothic" charset="0"/>
              </a:rPr>
              <a:t>Fluoxetine (20-60mg): longest half-time; can cause agitation/</a:t>
            </a:r>
            <a:r>
              <a:rPr lang="en-US" sz="2400" dirty="0" err="1">
                <a:latin typeface="Verdana" charset="0"/>
                <a:ea typeface="MS PGothic" charset="0"/>
                <a:cs typeface="MS PGothic" charset="0"/>
              </a:rPr>
              <a:t>akathisia</a:t>
            </a:r>
            <a:r>
              <a:rPr lang="en-US" sz="2400" dirty="0">
                <a:latin typeface="Verdana" charset="0"/>
                <a:ea typeface="MS PGothic" charset="0"/>
                <a:cs typeface="MS PGothic" charset="0"/>
              </a:rPr>
              <a:t>, can enhance suicidal risk, potent inhibitor of CYP1A2. </a:t>
            </a:r>
          </a:p>
          <a:p>
            <a:r>
              <a:rPr lang="en-US" sz="2400" dirty="0" err="1">
                <a:latin typeface="Verdana" charset="0"/>
                <a:ea typeface="MS PGothic" charset="0"/>
                <a:cs typeface="MS PGothic" charset="0"/>
              </a:rPr>
              <a:t>Fluoxamine</a:t>
            </a:r>
            <a:r>
              <a:rPr lang="en-US" sz="2400" dirty="0">
                <a:latin typeface="Verdana" charset="0"/>
                <a:ea typeface="MS PGothic" charset="0"/>
                <a:cs typeface="MS PGothic" charset="0"/>
              </a:rPr>
              <a:t>: higher incidence of nausea.</a:t>
            </a:r>
          </a:p>
          <a:p>
            <a:r>
              <a:rPr lang="en-US" sz="2400" dirty="0">
                <a:latin typeface="Verdana" charset="0"/>
                <a:ea typeface="MS PGothic" charset="0"/>
                <a:cs typeface="MS PGothic" charset="0"/>
              </a:rPr>
              <a:t>Sertraline (50-200mg):  Nausea less common</a:t>
            </a:r>
            <a:r>
              <a:rPr lang="en-GB" sz="2400" dirty="0">
                <a:latin typeface="Verdana" charset="0"/>
                <a:ea typeface="MS PGothic" charset="0"/>
                <a:cs typeface="MS PGothic" charset="0"/>
              </a:rP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88913"/>
            <a:ext cx="7772400" cy="1143000"/>
          </a:xfrm>
        </p:spPr>
        <p:txBody>
          <a:bodyPr/>
          <a:lstStyle/>
          <a:p>
            <a:r>
              <a:rPr lang="en-US" dirty="0" smtClean="0">
                <a:latin typeface="Verdana" charset="0"/>
              </a:rPr>
              <a:t>SNRI </a:t>
            </a:r>
            <a:r>
              <a:rPr lang="en-US" dirty="0">
                <a:latin typeface="Verdana" charset="0"/>
              </a:rPr>
              <a:t>antidepressants</a:t>
            </a:r>
            <a:endParaRPr lang="en-GB" dirty="0">
              <a:latin typeface="Verdana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12776"/>
            <a:ext cx="8424862" cy="49672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>
                <a:latin typeface="Verdana" charset="0"/>
                <a:ea typeface="MS PGothic" charset="0"/>
                <a:cs typeface="MS PGothic" charset="0"/>
              </a:rPr>
              <a:t>Strictly speaking only </a:t>
            </a:r>
            <a:r>
              <a:rPr lang="en-US" sz="2800" dirty="0" err="1" smtClean="0">
                <a:latin typeface="Verdana" charset="0"/>
                <a:ea typeface="MS PGothic" charset="0"/>
                <a:cs typeface="MS PGothic" charset="0"/>
              </a:rPr>
              <a:t>Reboxetine</a:t>
            </a:r>
            <a:r>
              <a:rPr lang="en-US" sz="2800" dirty="0" smtClean="0">
                <a:latin typeface="Verdana" charset="0"/>
                <a:ea typeface="MS PGothic" charset="0"/>
                <a:cs typeface="MS PGothic" charset="0"/>
              </a:rPr>
              <a:t>, but also </a:t>
            </a:r>
            <a:r>
              <a:rPr lang="en-US" sz="2800" dirty="0" err="1" smtClean="0">
                <a:latin typeface="Verdana" charset="0"/>
                <a:ea typeface="MS PGothic" charset="0"/>
                <a:cs typeface="MS PGothic" charset="0"/>
              </a:rPr>
              <a:t>Nortriptyline</a:t>
            </a:r>
            <a:r>
              <a:rPr lang="en-US" sz="2800" dirty="0" smtClean="0">
                <a:latin typeface="Verdana" charset="0"/>
                <a:ea typeface="MS PGothic" charset="0"/>
                <a:cs typeface="MS PGothic" charset="0"/>
              </a:rPr>
              <a:t> and </a:t>
            </a:r>
            <a:r>
              <a:rPr lang="en-US" sz="2800" dirty="0" err="1" smtClean="0">
                <a:latin typeface="Verdana" charset="0"/>
                <a:ea typeface="MS PGothic" charset="0"/>
                <a:cs typeface="MS PGothic" charset="0"/>
              </a:rPr>
              <a:t>Desipramine</a:t>
            </a:r>
            <a:r>
              <a:rPr lang="en-US" sz="2800" dirty="0" smtClean="0">
                <a:latin typeface="Verdana" charset="0"/>
                <a:ea typeface="MS PGothic" charset="0"/>
                <a:cs typeface="MS PGothic" charset="0"/>
              </a:rPr>
              <a:t> with with high NE/5-HT blocking ratio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Verdana" charset="0"/>
                <a:ea typeface="MS PGothic" charset="0"/>
                <a:cs typeface="MS PGothic" charset="0"/>
              </a:rPr>
              <a:t>enhanced noradrenergic CNS activity leads to increase in drive, reduction in psychomotor retardation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Verdana" charset="0"/>
                <a:ea typeface="MS PGothic" charset="0"/>
                <a:cs typeface="MS PGothic" charset="0"/>
              </a:rPr>
              <a:t>Cave: delay of AD effect may increase risk to act on suicidal thoughts</a:t>
            </a:r>
          </a:p>
          <a:p>
            <a:pPr>
              <a:lnSpc>
                <a:spcPct val="90000"/>
              </a:lnSpc>
            </a:pPr>
            <a:r>
              <a:rPr lang="en-GB" sz="2800" dirty="0" err="1" smtClean="0">
                <a:latin typeface="Verdana" charset="0"/>
                <a:ea typeface="MS PGothic" charset="0"/>
                <a:cs typeface="MS PGothic" charset="0"/>
              </a:rPr>
              <a:t>Nortriptyline</a:t>
            </a:r>
            <a:r>
              <a:rPr lang="en-GB" sz="2800" dirty="0" smtClean="0">
                <a:latin typeface="Verdana" charset="0"/>
                <a:ea typeface="MS PGothic" charset="0"/>
                <a:cs typeface="MS PGothic" charset="0"/>
              </a:rPr>
              <a:t> (tricyclic):	Relatively safe, very cheap, used for more than 20 years</a:t>
            </a:r>
            <a:r>
              <a:rPr lang="en-GB" dirty="0" smtClean="0">
                <a:latin typeface="Verdana" charset="0"/>
                <a:ea typeface="MS PGothic" charset="0"/>
                <a:cs typeface="MS PGothic" charset="0"/>
              </a:rPr>
              <a:t>. </a:t>
            </a:r>
            <a:endParaRPr lang="en-GB" dirty="0">
              <a:latin typeface="Verdana" charset="0"/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062913" cy="1143000"/>
          </a:xfrm>
        </p:spPr>
        <p:txBody>
          <a:bodyPr/>
          <a:lstStyle/>
          <a:p>
            <a:r>
              <a:rPr lang="en-US">
                <a:latin typeface="Verdana" charset="0"/>
              </a:rPr>
              <a:t>Depression – the syndrome</a:t>
            </a:r>
            <a:endParaRPr lang="en-GB">
              <a:latin typeface="Verdana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Verdana" charset="0"/>
              </a:rPr>
              <a:t>“Depression is a change in mood and </a:t>
            </a:r>
            <a:r>
              <a:rPr lang="en-US" dirty="0" err="1">
                <a:latin typeface="Verdana" charset="0"/>
              </a:rPr>
              <a:t>behaviour</a:t>
            </a:r>
            <a:r>
              <a:rPr lang="en-US" dirty="0">
                <a:latin typeface="Verdana" charset="0"/>
              </a:rPr>
              <a:t> </a:t>
            </a:r>
            <a:r>
              <a:rPr lang="en-US" dirty="0" err="1">
                <a:latin typeface="Verdana" charset="0"/>
              </a:rPr>
              <a:t>characterised</a:t>
            </a:r>
            <a:r>
              <a:rPr lang="en-US" dirty="0">
                <a:latin typeface="Verdana" charset="0"/>
              </a:rPr>
              <a:t> by feelings of sadness, low self-worth and a loss of enjoyment in life with less motivation and energy. Other common symptoms include sleep and appetite disruption and a loss of interest in sexual activity” </a:t>
            </a:r>
            <a:r>
              <a:rPr lang="en-US" sz="2000" dirty="0">
                <a:latin typeface="Verdana" charset="0"/>
              </a:rPr>
              <a:t>(Nutt, 2010)</a:t>
            </a: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1143000"/>
          </a:xfrm>
        </p:spPr>
        <p:txBody>
          <a:bodyPr/>
          <a:lstStyle/>
          <a:p>
            <a:r>
              <a:rPr lang="en-US">
                <a:latin typeface="Verdana" charset="0"/>
              </a:rPr>
              <a:t>SNRI antidepressants</a:t>
            </a:r>
            <a:endParaRPr lang="en-GB">
              <a:latin typeface="Verdana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557338"/>
            <a:ext cx="8569325" cy="4967287"/>
          </a:xfrm>
        </p:spPr>
        <p:txBody>
          <a:bodyPr/>
          <a:lstStyle/>
          <a:p>
            <a:r>
              <a:rPr lang="en-US" sz="2800" dirty="0">
                <a:latin typeface="Verdana" charset="0"/>
                <a:ea typeface="MS PGothic" charset="0"/>
                <a:cs typeface="MS PGothic" charset="0"/>
              </a:rPr>
              <a:t>Strictly speaking only Venlafaxine and Duloxetine, but also all tricyclic AD </a:t>
            </a:r>
            <a:endParaRPr lang="en-US" sz="2800" dirty="0" smtClean="0">
              <a:latin typeface="Verdana" charset="0"/>
              <a:ea typeface="MS PGothic" charset="0"/>
              <a:cs typeface="MS PGothic" charset="0"/>
            </a:endParaRPr>
          </a:p>
          <a:p>
            <a:r>
              <a:rPr lang="en-US" sz="2800" dirty="0" smtClean="0">
                <a:latin typeface="Verdana" charset="0"/>
                <a:ea typeface="MS PGothic" charset="0"/>
                <a:cs typeface="MS PGothic" charset="0"/>
              </a:rPr>
              <a:t>Increase </a:t>
            </a:r>
            <a:r>
              <a:rPr lang="en-US" sz="2800" dirty="0">
                <a:latin typeface="Verdana" charset="0"/>
                <a:ea typeface="MS PGothic" charset="0"/>
                <a:cs typeface="MS PGothic" charset="0"/>
              </a:rPr>
              <a:t>of availability of Norepinephrine and </a:t>
            </a:r>
            <a:r>
              <a:rPr lang="en-US" sz="2800" dirty="0" err="1">
                <a:latin typeface="Verdana" charset="0"/>
                <a:ea typeface="MS PGothic" charset="0"/>
                <a:cs typeface="MS PGothic" charset="0"/>
              </a:rPr>
              <a:t>Serotonine</a:t>
            </a:r>
            <a:r>
              <a:rPr lang="en-US" sz="2800" dirty="0">
                <a:latin typeface="Verdana" charset="0"/>
                <a:ea typeface="MS PGothic" charset="0"/>
                <a:cs typeface="MS PGothic" charset="0"/>
              </a:rPr>
              <a:t> in the synaptic cleft</a:t>
            </a:r>
          </a:p>
          <a:p>
            <a:r>
              <a:rPr lang="en-US" sz="2800" dirty="0">
                <a:latin typeface="Verdana" charset="0"/>
                <a:ea typeface="MS PGothic" charset="0"/>
                <a:cs typeface="MS PGothic" charset="0"/>
              </a:rPr>
              <a:t>Venlafaxine</a:t>
            </a:r>
            <a:r>
              <a:rPr lang="en-US" sz="2800" dirty="0" smtClean="0">
                <a:latin typeface="Verdana" charset="0"/>
                <a:ea typeface="MS PGothic" charset="0"/>
                <a:cs typeface="MS PGothic" charset="0"/>
              </a:rPr>
              <a:t>: </a:t>
            </a:r>
            <a:r>
              <a:rPr lang="en-US" sz="2800" dirty="0">
                <a:latin typeface="Verdana" charset="0"/>
                <a:ea typeface="MS PGothic" charset="0"/>
                <a:cs typeface="MS PGothic" charset="0"/>
              </a:rPr>
              <a:t>safe in OD, but can cause tachycardia, headaches, abdominal discomfort and high blood pressure (high dose); dual action only at higher dose range</a:t>
            </a:r>
            <a:endParaRPr lang="en-GB" sz="2800" dirty="0">
              <a:latin typeface="Verdana" charset="0"/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333375"/>
            <a:ext cx="8640960" cy="1143000"/>
          </a:xfrm>
        </p:spPr>
        <p:txBody>
          <a:bodyPr/>
          <a:lstStyle/>
          <a:p>
            <a:r>
              <a:rPr lang="en-GB" sz="4000" dirty="0">
                <a:latin typeface="Verdana" charset="0"/>
              </a:rPr>
              <a:t>Monoamine Oxidase Inhibitors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412875"/>
            <a:ext cx="7772400" cy="4114800"/>
          </a:xfrm>
        </p:spPr>
        <p:txBody>
          <a:bodyPr/>
          <a:lstStyle/>
          <a:p>
            <a:r>
              <a:rPr lang="en-GB" sz="2800" dirty="0">
                <a:latin typeface="Verdana" charset="0"/>
              </a:rPr>
              <a:t>Blocking enzyme, reducing breakdown of monoamines</a:t>
            </a:r>
          </a:p>
          <a:p>
            <a:r>
              <a:rPr lang="en-GB" sz="2800" dirty="0">
                <a:latin typeface="Verdana" charset="0"/>
              </a:rPr>
              <a:t>Tranylcypromine</a:t>
            </a:r>
          </a:p>
          <a:p>
            <a:r>
              <a:rPr lang="en-GB" sz="2800" dirty="0">
                <a:latin typeface="Verdana" charset="0"/>
              </a:rPr>
              <a:t>May work when other AD’s do not</a:t>
            </a:r>
          </a:p>
          <a:p>
            <a:r>
              <a:rPr lang="en-GB" sz="2800" dirty="0">
                <a:latin typeface="Verdana" charset="0"/>
              </a:rPr>
              <a:t>Many interactions with food and drugs</a:t>
            </a:r>
          </a:p>
          <a:p>
            <a:r>
              <a:rPr lang="en-GB" sz="2800" dirty="0">
                <a:latin typeface="Verdana" charset="0"/>
              </a:rPr>
              <a:t>Can cause hypertensive crisis if </a:t>
            </a:r>
            <a:r>
              <a:rPr lang="en-GB" sz="2800" dirty="0" err="1">
                <a:latin typeface="Verdana" charset="0"/>
              </a:rPr>
              <a:t>tyramine</a:t>
            </a:r>
            <a:r>
              <a:rPr lang="en-GB" sz="2800" dirty="0">
                <a:latin typeface="Verdana" charset="0"/>
              </a:rPr>
              <a:t> containing food eaten</a:t>
            </a:r>
          </a:p>
          <a:p>
            <a:r>
              <a:rPr lang="en-GB" sz="2800" dirty="0">
                <a:latin typeface="Verdana" charset="0"/>
              </a:rPr>
              <a:t>Risk of serotonin syndrome (potentially lethal) as drug-drug interaction</a:t>
            </a:r>
          </a:p>
        </p:txBody>
      </p:sp>
    </p:spTree>
  </p:cSld>
  <p:clrMapOvr>
    <a:masterClrMapping/>
  </p:clrMapOvr>
  <p:transition xmlns:p14="http://schemas.microsoft.com/office/powerpoint/2010/main" spd="med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0"/>
            <a:ext cx="7772400" cy="1143000"/>
          </a:xfrm>
        </p:spPr>
        <p:txBody>
          <a:bodyPr/>
          <a:lstStyle/>
          <a:p>
            <a:r>
              <a:rPr lang="en-US">
                <a:latin typeface="Verdana" charset="0"/>
              </a:rPr>
              <a:t>Atypical antidepressants-1</a:t>
            </a:r>
            <a:endParaRPr lang="en-GB">
              <a:latin typeface="Verdana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268760"/>
            <a:ext cx="8497887" cy="47529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>
                <a:latin typeface="Verdana" charset="0"/>
                <a:ea typeface="MS PGothic" charset="0"/>
                <a:cs typeface="MS PGothic" charset="0"/>
              </a:rPr>
              <a:t>Enhance Norepinephrine release / transmission by effecting (antagonist) the pre-synaptic alpha-2 adrenergic receptors</a:t>
            </a:r>
          </a:p>
          <a:p>
            <a:pPr>
              <a:lnSpc>
                <a:spcPct val="90000"/>
              </a:lnSpc>
            </a:pPr>
            <a:r>
              <a:rPr lang="en-US" sz="2800" dirty="0" err="1">
                <a:latin typeface="Verdana" charset="0"/>
                <a:ea typeface="MS PGothic" charset="0"/>
                <a:cs typeface="MS PGothic" charset="0"/>
              </a:rPr>
              <a:t>Mirtazepine</a:t>
            </a:r>
            <a:r>
              <a:rPr lang="en-US" sz="2800" dirty="0">
                <a:latin typeface="Verdana" charset="0"/>
                <a:ea typeface="MS PGothic" charset="0"/>
                <a:cs typeface="MS PGothic" charset="0"/>
              </a:rPr>
              <a:t> antagonist of / blocking post-synaptic 5-HT3 receptors, thus lack of gastrointestinal adverse effects; for treatment of </a:t>
            </a:r>
            <a:r>
              <a:rPr lang="en-US" sz="2800" dirty="0" err="1">
                <a:latin typeface="Verdana" charset="0"/>
                <a:ea typeface="MS PGothic" charset="0"/>
                <a:cs typeface="MS PGothic" charset="0"/>
              </a:rPr>
              <a:t>Akathisia</a:t>
            </a:r>
            <a:r>
              <a:rPr lang="en-US" sz="2800" dirty="0">
                <a:latin typeface="Verdana" charset="0"/>
                <a:ea typeface="MS PGothic" charset="0"/>
                <a:cs typeface="MS PGothic" charset="0"/>
              </a:rPr>
              <a:t> (low dose only); less likely to cause sexual problems; cave: blood </a:t>
            </a:r>
            <a:r>
              <a:rPr lang="en-US" sz="2800" dirty="0" err="1">
                <a:latin typeface="Verdana" charset="0"/>
                <a:ea typeface="MS PGothic" charset="0"/>
                <a:cs typeface="MS PGothic" charset="0"/>
              </a:rPr>
              <a:t>dyscrasia</a:t>
            </a:r>
            <a:endParaRPr lang="en-US" sz="2800" dirty="0">
              <a:latin typeface="Verdana" charset="0"/>
              <a:ea typeface="MS PGothic" charset="0"/>
              <a:cs typeface="MS PGothic" charset="0"/>
            </a:endParaRPr>
          </a:p>
          <a:p>
            <a:pPr>
              <a:lnSpc>
                <a:spcPct val="90000"/>
              </a:lnSpc>
            </a:pPr>
            <a:r>
              <a:rPr lang="en-GB" sz="2800" dirty="0" err="1">
                <a:latin typeface="Verdana" charset="0"/>
                <a:ea typeface="MS PGothic" charset="0"/>
                <a:cs typeface="MS PGothic" charset="0"/>
              </a:rPr>
              <a:t>Trazodone</a:t>
            </a:r>
            <a:r>
              <a:rPr lang="en-GB" sz="2800" dirty="0">
                <a:latin typeface="Verdana" charset="0"/>
                <a:ea typeface="MS PGothic" charset="0"/>
                <a:cs typeface="MS PGothic" charset="0"/>
              </a:rPr>
              <a:t>: tetracyclic, sedative, safe (hardly any muscarinic SE, 150-600mg)</a:t>
            </a:r>
          </a:p>
          <a:p>
            <a:pPr>
              <a:lnSpc>
                <a:spcPct val="90000"/>
              </a:lnSpc>
            </a:pPr>
            <a:endParaRPr lang="en-GB" dirty="0">
              <a:latin typeface="Verdana" charset="0"/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188913"/>
            <a:ext cx="8856663" cy="1143000"/>
          </a:xfrm>
        </p:spPr>
        <p:txBody>
          <a:bodyPr/>
          <a:lstStyle/>
          <a:p>
            <a:r>
              <a:rPr lang="en-US">
                <a:latin typeface="Verdana" charset="0"/>
              </a:rPr>
              <a:t>Atypical antidepressants-Agomelatine</a:t>
            </a:r>
            <a:endParaRPr lang="en-GB">
              <a:latin typeface="Verdana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557338"/>
            <a:ext cx="8062912" cy="45386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400" dirty="0" err="1">
                <a:latin typeface="Verdana" charset="0"/>
                <a:ea typeface="MS PGothic" charset="0"/>
                <a:cs typeface="MS PGothic" charset="0"/>
              </a:rPr>
              <a:t>Melatonergic</a:t>
            </a:r>
            <a:r>
              <a:rPr lang="en-GB" sz="2400" dirty="0">
                <a:latin typeface="Verdana" charset="0"/>
                <a:ea typeface="MS PGothic" charset="0"/>
                <a:cs typeface="MS PGothic" charset="0"/>
              </a:rPr>
              <a:t> agonist (MT</a:t>
            </a:r>
            <a:r>
              <a:rPr lang="en-GB" sz="2400" baseline="-25000" dirty="0">
                <a:latin typeface="Verdana" charset="0"/>
                <a:ea typeface="MS PGothic" charset="0"/>
                <a:cs typeface="MS PGothic" charset="0"/>
              </a:rPr>
              <a:t>1</a:t>
            </a:r>
            <a:r>
              <a:rPr lang="en-GB" sz="2400" dirty="0">
                <a:latin typeface="Verdana" charset="0"/>
                <a:ea typeface="MS PGothic" charset="0"/>
                <a:cs typeface="MS PGothic" charset="0"/>
              </a:rPr>
              <a:t> &amp; MT</a:t>
            </a:r>
            <a:r>
              <a:rPr lang="en-GB" sz="2400" baseline="-25000" dirty="0">
                <a:latin typeface="Verdana" charset="0"/>
                <a:ea typeface="MS PGothic" charset="0"/>
                <a:cs typeface="MS PGothic" charset="0"/>
              </a:rPr>
              <a:t>2</a:t>
            </a:r>
            <a:r>
              <a:rPr lang="en-GB" sz="2400" dirty="0">
                <a:latin typeface="Verdana" charset="0"/>
                <a:ea typeface="MS PGothic" charset="0"/>
                <a:cs typeface="MS PGothic" charset="0"/>
              </a:rPr>
              <a:t> receptors), 5HT</a:t>
            </a:r>
            <a:r>
              <a:rPr lang="en-GB" sz="2400" baseline="-25000" dirty="0">
                <a:latin typeface="Verdana" charset="0"/>
                <a:ea typeface="MS PGothic" charset="0"/>
                <a:cs typeface="MS PGothic" charset="0"/>
              </a:rPr>
              <a:t>2c</a:t>
            </a:r>
            <a:r>
              <a:rPr lang="en-GB" sz="2400" dirty="0">
                <a:latin typeface="Verdana" charset="0"/>
                <a:ea typeface="MS PGothic" charset="0"/>
                <a:cs typeface="MS PGothic" charset="0"/>
              </a:rPr>
              <a:t> antagonist, no affinity to other receptors</a:t>
            </a:r>
          </a:p>
          <a:p>
            <a:pPr>
              <a:lnSpc>
                <a:spcPct val="80000"/>
              </a:lnSpc>
            </a:pPr>
            <a:r>
              <a:rPr lang="en-GB" sz="2400" dirty="0">
                <a:latin typeface="Verdana" charset="0"/>
                <a:ea typeface="MS PGothic" charset="0"/>
                <a:cs typeface="MS PGothic" charset="0"/>
              </a:rPr>
              <a:t>Normalising / stabilising circadian rhythm; increasing NA / DA release in frontal cortex</a:t>
            </a:r>
          </a:p>
          <a:p>
            <a:pPr>
              <a:lnSpc>
                <a:spcPct val="80000"/>
              </a:lnSpc>
            </a:pPr>
            <a:r>
              <a:rPr lang="en-GB" sz="2400" dirty="0">
                <a:latin typeface="Verdana" charset="0"/>
                <a:ea typeface="MS PGothic" charset="0"/>
                <a:cs typeface="MS PGothic" charset="0"/>
              </a:rPr>
              <a:t>Starting dose 25mg at bedtime, up to 50mg (after two weeks with no improvement)</a:t>
            </a:r>
          </a:p>
          <a:p>
            <a:pPr>
              <a:lnSpc>
                <a:spcPct val="80000"/>
              </a:lnSpc>
            </a:pPr>
            <a:r>
              <a:rPr lang="en-GB" sz="2400" dirty="0">
                <a:latin typeface="Verdana" charset="0"/>
                <a:ea typeface="MS PGothic" charset="0"/>
                <a:cs typeface="MS PGothic" charset="0"/>
              </a:rPr>
              <a:t>SE: monitoring of LFTs due to CI hepatic impairment, some transient nausea, dizziness; cave: CYP1A2 inhibitors</a:t>
            </a:r>
          </a:p>
          <a:p>
            <a:pPr>
              <a:lnSpc>
                <a:spcPct val="80000"/>
              </a:lnSpc>
            </a:pPr>
            <a:r>
              <a:rPr lang="en-GB" sz="2400" dirty="0">
                <a:latin typeface="Verdana" charset="0"/>
                <a:ea typeface="MS PGothic" charset="0"/>
                <a:cs typeface="MS PGothic" charset="0"/>
              </a:rPr>
              <a:t>Not recommended by NICE yet, currently third line: failure of other treatments, gastrointestinal/sexual/weight gain side effects</a:t>
            </a: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2" y="404813"/>
            <a:ext cx="8136259" cy="1143000"/>
          </a:xfrm>
        </p:spPr>
        <p:txBody>
          <a:bodyPr/>
          <a:lstStyle/>
          <a:p>
            <a:r>
              <a:rPr lang="en-GB" sz="3600" dirty="0" smtClean="0">
                <a:latin typeface="Verdana" charset="0"/>
              </a:rPr>
              <a:t>Augmentation / other </a:t>
            </a:r>
            <a:r>
              <a:rPr lang="en-GB" sz="3600" dirty="0">
                <a:latin typeface="Verdana" charset="0"/>
              </a:rPr>
              <a:t>strategies for treatment-resistant 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700213"/>
            <a:ext cx="8569325" cy="47529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 dirty="0">
                <a:latin typeface="Verdana" charset="0"/>
              </a:rPr>
              <a:t>“Art beyond science”</a:t>
            </a:r>
          </a:p>
          <a:p>
            <a:pPr>
              <a:lnSpc>
                <a:spcPct val="90000"/>
              </a:lnSpc>
            </a:pPr>
            <a:r>
              <a:rPr lang="en-GB" sz="2400" dirty="0">
                <a:latin typeface="Verdana" charset="0"/>
              </a:rPr>
              <a:t>Two or more AD’s combined (e.g. SSRI/SNRI plus </a:t>
            </a:r>
            <a:r>
              <a:rPr lang="en-GB" sz="2400" dirty="0" err="1">
                <a:latin typeface="Verdana" charset="0"/>
              </a:rPr>
              <a:t>Mirtazepine</a:t>
            </a:r>
            <a:r>
              <a:rPr lang="en-GB" sz="2400" dirty="0">
                <a:latin typeface="Verdana" charset="0"/>
              </a:rPr>
              <a:t> recommended by NICE)</a:t>
            </a:r>
          </a:p>
          <a:p>
            <a:pPr>
              <a:lnSpc>
                <a:spcPct val="90000"/>
              </a:lnSpc>
            </a:pPr>
            <a:r>
              <a:rPr lang="en-GB" sz="2400" dirty="0">
                <a:latin typeface="Verdana" charset="0"/>
              </a:rPr>
              <a:t>Antipsychotic added (usually </a:t>
            </a:r>
            <a:r>
              <a:rPr lang="en-GB" sz="2400" dirty="0" err="1">
                <a:latin typeface="Verdana" charset="0"/>
              </a:rPr>
              <a:t>Quetiapine</a:t>
            </a:r>
            <a:r>
              <a:rPr lang="en-GB" sz="2400" dirty="0">
                <a:latin typeface="Verdana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GB" sz="2400" dirty="0" smtClean="0">
                <a:latin typeface="Verdana" charset="0"/>
              </a:rPr>
              <a:t>Lithium, other </a:t>
            </a:r>
            <a:r>
              <a:rPr lang="en-GB" sz="2400" dirty="0">
                <a:latin typeface="Verdana" charset="0"/>
              </a:rPr>
              <a:t>mood stabilisers; Tri-</a:t>
            </a:r>
            <a:r>
              <a:rPr lang="en-GB" sz="2400" dirty="0" err="1">
                <a:latin typeface="Verdana" charset="0"/>
              </a:rPr>
              <a:t>Iodothyronine</a:t>
            </a:r>
            <a:r>
              <a:rPr lang="en-GB" sz="2400" dirty="0">
                <a:latin typeface="Verdana" charset="0"/>
              </a:rPr>
              <a:t>; ECT (severe/life-threatening </a:t>
            </a:r>
            <a:r>
              <a:rPr lang="en-GB" sz="2400" dirty="0" smtClean="0">
                <a:latin typeface="Verdana" charset="0"/>
              </a:rPr>
              <a:t>depression) </a:t>
            </a:r>
            <a:endParaRPr lang="en-GB" sz="2400" dirty="0">
              <a:latin typeface="Verdana" charset="0"/>
            </a:endParaRPr>
          </a:p>
          <a:p>
            <a:pPr>
              <a:lnSpc>
                <a:spcPct val="90000"/>
              </a:lnSpc>
            </a:pPr>
            <a:r>
              <a:rPr lang="en-GB" sz="2400" dirty="0">
                <a:latin typeface="Verdana" charset="0"/>
              </a:rPr>
              <a:t>Exercise treatment, St John’s </a:t>
            </a:r>
            <a:r>
              <a:rPr lang="en-GB" sz="2400" dirty="0" err="1">
                <a:latin typeface="Verdana" charset="0"/>
              </a:rPr>
              <a:t>Wort</a:t>
            </a:r>
            <a:endParaRPr lang="en-GB" sz="2400" dirty="0">
              <a:latin typeface="Verdana" charset="0"/>
            </a:endParaRPr>
          </a:p>
          <a:p>
            <a:pPr>
              <a:lnSpc>
                <a:spcPct val="90000"/>
              </a:lnSpc>
            </a:pPr>
            <a:r>
              <a:rPr lang="en-GB" sz="2400" dirty="0">
                <a:latin typeface="Verdana" charset="0"/>
              </a:rPr>
              <a:t>Other: Omega-3 fatty acids? Sleep deprivation; Light therapy; ECT; Vagal Nerve </a:t>
            </a:r>
            <a:r>
              <a:rPr lang="en-GB" sz="2400" dirty="0" smtClean="0">
                <a:latin typeface="Verdana" charset="0"/>
              </a:rPr>
              <a:t>Stimulation</a:t>
            </a:r>
            <a:endParaRPr lang="en-GB" sz="2400" dirty="0">
              <a:latin typeface="Verdana" charset="0"/>
            </a:endParaRPr>
          </a:p>
        </p:txBody>
      </p:sp>
    </p:spTree>
  </p:cSld>
  <p:clrMapOvr>
    <a:masterClrMapping/>
  </p:clrMapOvr>
  <p:transition xmlns:p14="http://schemas.microsoft.com/office/powerpoint/2010/main" spd="med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Which antidepressant?</a:t>
            </a:r>
            <a:endParaRPr lang="en-GB">
              <a:latin typeface="Verdana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“Type” of depressive syndrome?</a:t>
            </a:r>
          </a:p>
          <a:p>
            <a:r>
              <a:rPr lang="en-US">
                <a:latin typeface="Verdana" charset="0"/>
              </a:rPr>
              <a:t>Severity of illness?</a:t>
            </a:r>
          </a:p>
          <a:p>
            <a:r>
              <a:rPr lang="en-US">
                <a:latin typeface="Verdana" charset="0"/>
              </a:rPr>
              <a:t>Previous treatment experiences?</a:t>
            </a:r>
          </a:p>
          <a:p>
            <a:r>
              <a:rPr lang="en-US">
                <a:latin typeface="Verdana" charset="0"/>
              </a:rPr>
              <a:t>Contraindication for certain drugs?</a:t>
            </a:r>
          </a:p>
          <a:p>
            <a:r>
              <a:rPr lang="en-US">
                <a:latin typeface="Verdana" charset="0"/>
              </a:rPr>
              <a:t>Suicidality?</a:t>
            </a:r>
          </a:p>
          <a:p>
            <a:r>
              <a:rPr lang="en-US">
                <a:latin typeface="Verdana" charset="0"/>
              </a:rPr>
              <a:t>Age, gender, ethnicity</a:t>
            </a:r>
          </a:p>
          <a:p>
            <a:r>
              <a:rPr lang="en-US">
                <a:latin typeface="Verdana" charset="0"/>
              </a:rPr>
              <a:t>Service users preferences</a:t>
            </a:r>
          </a:p>
          <a:p>
            <a:pPr>
              <a:buFontTx/>
              <a:buNone/>
            </a:pPr>
            <a:endParaRPr lang="en-GB">
              <a:latin typeface="Verdana" charset="0"/>
            </a:endParaRP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Depressive syndromes</a:t>
            </a:r>
            <a:endParaRPr lang="en-GB">
              <a:latin typeface="Verdana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 dirty="0">
                <a:latin typeface="Verdana" charset="0"/>
              </a:rPr>
              <a:t>Core to all: depressed mood, </a:t>
            </a:r>
            <a:r>
              <a:rPr lang="en-US" dirty="0" err="1">
                <a:latin typeface="Verdana" charset="0"/>
              </a:rPr>
              <a:t>anhedonia</a:t>
            </a:r>
            <a:r>
              <a:rPr lang="en-US" dirty="0">
                <a:latin typeface="Verdana" charset="0"/>
              </a:rPr>
              <a:t>, reduced affective modulation 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sz="2800" dirty="0">
                <a:latin typeface="Verdana" charset="0"/>
              </a:rPr>
              <a:t>Psychomotor agitation, anxiety, insomnia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sz="2800" dirty="0">
                <a:latin typeface="Verdana" charset="0"/>
              </a:rPr>
              <a:t>Psychomotor retardation, lack of drive and initiative = </a:t>
            </a:r>
            <a:r>
              <a:rPr lang="en-US" sz="2800" dirty="0" err="1">
                <a:latin typeface="Verdana" charset="0"/>
              </a:rPr>
              <a:t>anergia</a:t>
            </a:r>
            <a:endParaRPr lang="en-US" sz="2800" dirty="0">
              <a:latin typeface="Verdana" charset="0"/>
            </a:endParaRP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sz="2800" dirty="0">
                <a:latin typeface="Verdana" charset="0"/>
              </a:rPr>
              <a:t>intermediate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sz="2800" dirty="0">
                <a:latin typeface="Verdana" charset="0"/>
              </a:rPr>
              <a:t>Psychotic depression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sz="2800" dirty="0">
                <a:latin typeface="Verdana" charset="0"/>
              </a:rPr>
              <a:t>“masked” depression</a:t>
            </a:r>
            <a:endParaRPr lang="en-GB" sz="2800" dirty="0">
              <a:latin typeface="Verdana" charset="0"/>
            </a:endParaRP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587680" cy="1143000"/>
          </a:xfrm>
        </p:spPr>
        <p:txBody>
          <a:bodyPr/>
          <a:lstStyle/>
          <a:p>
            <a:pPr marL="838200" indent="-838200"/>
            <a:r>
              <a:rPr lang="en-US" sz="3600" dirty="0">
                <a:latin typeface="Verdana" charset="0"/>
              </a:rPr>
              <a:t>Type 1: Psychomotor agitation, anxiety, insomnia</a:t>
            </a:r>
            <a:r>
              <a:rPr lang="en-US" dirty="0">
                <a:latin typeface="Verdana" charset="0"/>
              </a:rPr>
              <a:t/>
            </a:r>
            <a:br>
              <a:rPr lang="en-US" dirty="0">
                <a:latin typeface="Verdana" charset="0"/>
              </a:rPr>
            </a:br>
            <a:endParaRPr lang="en-GB" dirty="0">
              <a:latin typeface="Verdana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err="1">
                <a:latin typeface="Verdana" charset="0"/>
                <a:ea typeface="MS PGothic" charset="0"/>
                <a:cs typeface="MS PGothic" charset="0"/>
              </a:rPr>
              <a:t>Suicidalty</a:t>
            </a:r>
            <a:r>
              <a:rPr lang="en-US" sz="2800" dirty="0">
                <a:latin typeface="Verdana" charset="0"/>
                <a:ea typeface="MS PGothic" charset="0"/>
                <a:cs typeface="MS PGothic" charset="0"/>
              </a:rPr>
              <a:t>/contraindication for </a:t>
            </a:r>
            <a:r>
              <a:rPr lang="en-US" sz="2800" dirty="0" err="1">
                <a:latin typeface="Verdana" charset="0"/>
                <a:ea typeface="MS PGothic" charset="0"/>
                <a:cs typeface="MS PGothic" charset="0"/>
              </a:rPr>
              <a:t>tricyclics</a:t>
            </a:r>
            <a:r>
              <a:rPr lang="en-US" sz="2800" dirty="0">
                <a:latin typeface="Verdana" charset="0"/>
                <a:ea typeface="MS PGothic" charset="0"/>
                <a:cs typeface="MS PGothic" charset="0"/>
              </a:rPr>
              <a:t>: </a:t>
            </a:r>
            <a:r>
              <a:rPr lang="en-US" sz="2800" dirty="0" err="1">
                <a:latin typeface="Verdana" charset="0"/>
                <a:ea typeface="MS PGothic" charset="0"/>
                <a:cs typeface="MS PGothic" charset="0"/>
              </a:rPr>
              <a:t>Trazodone</a:t>
            </a:r>
            <a:r>
              <a:rPr lang="en-US" sz="2800" dirty="0">
                <a:latin typeface="Verdana" charset="0"/>
                <a:ea typeface="MS PGothic" charset="0"/>
                <a:cs typeface="MS PGothic" charset="0"/>
              </a:rPr>
              <a:t>, </a:t>
            </a:r>
            <a:r>
              <a:rPr lang="en-US" sz="2800" dirty="0" err="1" smtClean="0">
                <a:latin typeface="Verdana" charset="0"/>
                <a:ea typeface="MS PGothic" charset="0"/>
                <a:cs typeface="MS PGothic" charset="0"/>
              </a:rPr>
              <a:t>Mirtazepine</a:t>
            </a:r>
            <a:endParaRPr lang="en-US" sz="2800" dirty="0">
              <a:latin typeface="Verdana" charset="0"/>
              <a:ea typeface="MS PGothic" charset="0"/>
              <a:cs typeface="MS PGothic" charset="0"/>
            </a:endParaRPr>
          </a:p>
          <a:p>
            <a:pPr>
              <a:lnSpc>
                <a:spcPct val="90000"/>
              </a:lnSpc>
            </a:pPr>
            <a:r>
              <a:rPr lang="en-US" sz="2800" dirty="0">
                <a:latin typeface="Verdana" charset="0"/>
                <a:ea typeface="MS PGothic" charset="0"/>
                <a:cs typeface="MS PGothic" charset="0"/>
              </a:rPr>
              <a:t>No </a:t>
            </a:r>
            <a:r>
              <a:rPr lang="en-US" sz="2800" dirty="0" err="1">
                <a:latin typeface="Verdana" charset="0"/>
                <a:ea typeface="MS PGothic" charset="0"/>
                <a:cs typeface="MS PGothic" charset="0"/>
              </a:rPr>
              <a:t>Suicidalty</a:t>
            </a:r>
            <a:r>
              <a:rPr lang="en-US" sz="2800" dirty="0">
                <a:latin typeface="Verdana" charset="0"/>
                <a:ea typeface="MS PGothic" charset="0"/>
                <a:cs typeface="MS PGothic" charset="0"/>
              </a:rPr>
              <a:t>/contraindication for </a:t>
            </a:r>
            <a:r>
              <a:rPr lang="en-US" sz="2800" dirty="0" err="1">
                <a:latin typeface="Verdana" charset="0"/>
                <a:ea typeface="MS PGothic" charset="0"/>
                <a:cs typeface="MS PGothic" charset="0"/>
              </a:rPr>
              <a:t>tricyclics</a:t>
            </a:r>
            <a:r>
              <a:rPr lang="en-US" sz="2800" dirty="0">
                <a:latin typeface="Verdana" charset="0"/>
                <a:ea typeface="MS PGothic" charset="0"/>
                <a:cs typeface="MS PGothic" charset="0"/>
              </a:rPr>
              <a:t>: </a:t>
            </a:r>
            <a:r>
              <a:rPr lang="en-US" sz="2800" dirty="0" err="1">
                <a:latin typeface="Verdana" charset="0"/>
                <a:ea typeface="MS PGothic" charset="0"/>
                <a:cs typeface="MS PGothic" charset="0"/>
              </a:rPr>
              <a:t>Doxepine</a:t>
            </a:r>
            <a:r>
              <a:rPr lang="en-US" sz="2800" dirty="0">
                <a:latin typeface="Verdana" charset="0"/>
                <a:ea typeface="MS PGothic" charset="0"/>
                <a:cs typeface="MS PGothic" charset="0"/>
              </a:rPr>
              <a:t>, </a:t>
            </a:r>
            <a:r>
              <a:rPr lang="en-US" sz="2800" dirty="0" err="1">
                <a:latin typeface="Verdana" charset="0"/>
                <a:ea typeface="MS PGothic" charset="0"/>
                <a:cs typeface="MS PGothic" charset="0"/>
              </a:rPr>
              <a:t>Trimipramine</a:t>
            </a:r>
            <a:r>
              <a:rPr lang="en-US" sz="2800" dirty="0">
                <a:latin typeface="Verdana" charset="0"/>
                <a:ea typeface="MS PGothic" charset="0"/>
                <a:cs typeface="MS PGothic" charset="0"/>
              </a:rPr>
              <a:t>, </a:t>
            </a:r>
            <a:r>
              <a:rPr lang="en-US" sz="2800" dirty="0" err="1">
                <a:latin typeface="Verdana" charset="0"/>
                <a:ea typeface="MS PGothic" charset="0"/>
                <a:cs typeface="MS PGothic" charset="0"/>
              </a:rPr>
              <a:t>Amitriptylin</a:t>
            </a:r>
            <a:endParaRPr lang="en-US" sz="2800" dirty="0">
              <a:latin typeface="Verdana" charset="0"/>
              <a:ea typeface="MS PGothic" charset="0"/>
              <a:cs typeface="MS PGothic" charset="0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Verdana" charset="0"/>
                <a:ea typeface="MS PGothic" charset="0"/>
                <a:cs typeface="MS PGothic" charset="0"/>
              </a:rPr>
              <a:t>Advantage: Immediate </a:t>
            </a:r>
            <a:r>
              <a:rPr lang="en-US" sz="2800" dirty="0">
                <a:latin typeface="Verdana" charset="0"/>
                <a:ea typeface="MS PGothic" charset="0"/>
                <a:cs typeface="MS PGothic" charset="0"/>
              </a:rPr>
              <a:t>anxiolytic, sedative effects due to alpha 1 and H1 blockade, </a:t>
            </a:r>
            <a:r>
              <a:rPr lang="en-US" sz="2800" dirty="0" err="1">
                <a:latin typeface="Verdana" charset="0"/>
                <a:ea typeface="MS PGothic" charset="0"/>
                <a:cs typeface="MS PGothic" charset="0"/>
              </a:rPr>
              <a:t>safing</a:t>
            </a:r>
            <a:r>
              <a:rPr lang="en-US" sz="2800" dirty="0">
                <a:latin typeface="Verdana" charset="0"/>
                <a:ea typeface="MS PGothic" charset="0"/>
                <a:cs typeface="MS PGothic" charset="0"/>
              </a:rPr>
              <a:t> Benzodiazepines</a:t>
            </a:r>
          </a:p>
          <a:p>
            <a:pPr>
              <a:lnSpc>
                <a:spcPct val="90000"/>
              </a:lnSpc>
            </a:pPr>
            <a:r>
              <a:rPr lang="en-US" sz="2800" dirty="0" err="1">
                <a:latin typeface="Verdana" charset="0"/>
                <a:ea typeface="MS PGothic" charset="0"/>
                <a:cs typeface="MS PGothic" charset="0"/>
              </a:rPr>
              <a:t>Monotherapy</a:t>
            </a:r>
            <a:r>
              <a:rPr lang="en-US" sz="2800" dirty="0">
                <a:latin typeface="Verdana" charset="0"/>
                <a:ea typeface="MS PGothic" charset="0"/>
                <a:cs typeface="MS PGothic" charset="0"/>
              </a:rPr>
              <a:t> enhances compliance </a:t>
            </a:r>
          </a:p>
          <a:p>
            <a:pPr>
              <a:lnSpc>
                <a:spcPct val="90000"/>
              </a:lnSpc>
            </a:pPr>
            <a:r>
              <a:rPr lang="en-US" sz="2800" dirty="0" err="1">
                <a:latin typeface="Verdana" charset="0"/>
                <a:ea typeface="MS PGothic" charset="0"/>
                <a:cs typeface="MS PGothic" charset="0"/>
              </a:rPr>
              <a:t>Tricyclics</a:t>
            </a:r>
            <a:r>
              <a:rPr lang="en-US" sz="2800" dirty="0">
                <a:latin typeface="Verdana" charset="0"/>
                <a:ea typeface="MS PGothic" charset="0"/>
                <a:cs typeface="MS PGothic" charset="0"/>
              </a:rPr>
              <a:t> more potent AD drugs in severe depression </a:t>
            </a:r>
            <a:endParaRPr lang="en-GB" sz="2800" dirty="0">
              <a:latin typeface="Verdana" charset="0"/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/>
            <a:r>
              <a:rPr lang="en-US" sz="3600" dirty="0">
                <a:latin typeface="Verdana" charset="0"/>
              </a:rPr>
              <a:t>Type 2: Psychomotor retardation, lack of drive and </a:t>
            </a:r>
            <a:r>
              <a:rPr lang="en-US" sz="3600" dirty="0" smtClean="0">
                <a:latin typeface="Verdana" charset="0"/>
              </a:rPr>
              <a:t>initiative</a:t>
            </a:r>
            <a:endParaRPr lang="en-GB" dirty="0">
              <a:latin typeface="Verdana" charset="0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err="1">
                <a:latin typeface="Verdana" charset="0"/>
              </a:rPr>
              <a:t>Suicidality</a:t>
            </a:r>
            <a:r>
              <a:rPr lang="en-US" sz="2800" dirty="0">
                <a:latin typeface="Verdana" charset="0"/>
              </a:rPr>
              <a:t>: SNRI’s (Venlafaxine) or SSRI’s (much less effective) or, but only under close psychiatric </a:t>
            </a:r>
            <a:r>
              <a:rPr lang="en-US" sz="2800" dirty="0" smtClean="0">
                <a:latin typeface="Verdana" charset="0"/>
              </a:rPr>
              <a:t>monitoring </a:t>
            </a:r>
            <a:r>
              <a:rPr lang="en-US" sz="2800" dirty="0">
                <a:latin typeface="Verdana" charset="0"/>
              </a:rPr>
              <a:t>NARI (</a:t>
            </a:r>
            <a:r>
              <a:rPr lang="en-US" sz="2800" dirty="0" err="1">
                <a:latin typeface="Verdana" charset="0"/>
              </a:rPr>
              <a:t>Reboxetine</a:t>
            </a:r>
            <a:r>
              <a:rPr lang="en-US" sz="2800" dirty="0">
                <a:latin typeface="Verdana" charset="0"/>
              </a:rPr>
              <a:t>) in combination with tranquilizer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Verdana" charset="0"/>
              </a:rPr>
              <a:t>No </a:t>
            </a:r>
            <a:r>
              <a:rPr lang="en-US" sz="2800" dirty="0" err="1">
                <a:latin typeface="Verdana" charset="0"/>
              </a:rPr>
              <a:t>suicidality</a:t>
            </a:r>
            <a:r>
              <a:rPr lang="en-US" sz="2800" dirty="0">
                <a:latin typeface="Verdana" charset="0"/>
              </a:rPr>
              <a:t>: </a:t>
            </a:r>
            <a:r>
              <a:rPr lang="en-US" sz="2800" dirty="0" err="1">
                <a:latin typeface="Verdana" charset="0"/>
              </a:rPr>
              <a:t>Reboxetine</a:t>
            </a:r>
            <a:r>
              <a:rPr lang="en-US" sz="2800" dirty="0">
                <a:latin typeface="Verdana" charset="0"/>
              </a:rPr>
              <a:t> or </a:t>
            </a:r>
            <a:r>
              <a:rPr lang="en-US" sz="2800" dirty="0" err="1">
                <a:latin typeface="Verdana" charset="0"/>
              </a:rPr>
              <a:t>Nortriptyline</a:t>
            </a:r>
            <a:endParaRPr lang="en-US" sz="2800" dirty="0">
              <a:latin typeface="Verdana" charset="0"/>
            </a:endParaRPr>
          </a:p>
          <a:p>
            <a:pPr>
              <a:lnSpc>
                <a:spcPct val="90000"/>
              </a:lnSpc>
            </a:pPr>
            <a:r>
              <a:rPr lang="en-US" sz="2800" dirty="0" err="1">
                <a:latin typeface="Verdana" charset="0"/>
              </a:rPr>
              <a:t>Reboxetine</a:t>
            </a:r>
            <a:r>
              <a:rPr lang="en-US" sz="2800" dirty="0">
                <a:latin typeface="Verdana" charset="0"/>
              </a:rPr>
              <a:t> safer in elderly patients or in case of physical comorbidity </a:t>
            </a:r>
            <a:endParaRPr lang="en-GB" sz="2800" dirty="0">
              <a:latin typeface="Verdana" charset="0"/>
            </a:endParaRP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Type 3: intermediate, “depression mainly”</a:t>
            </a:r>
            <a:endParaRPr lang="en-GB">
              <a:latin typeface="Verdana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Verdana" charset="0"/>
              </a:rPr>
              <a:t>Consider St. Johns </a:t>
            </a:r>
            <a:r>
              <a:rPr lang="en-US" dirty="0" err="1">
                <a:latin typeface="Verdana" charset="0"/>
              </a:rPr>
              <a:t>Wort</a:t>
            </a:r>
            <a:r>
              <a:rPr lang="en-US" dirty="0">
                <a:latin typeface="Verdana" charset="0"/>
              </a:rPr>
              <a:t> (900microgram daily) for mild to moderate syndromes</a:t>
            </a:r>
          </a:p>
          <a:p>
            <a:r>
              <a:rPr lang="en-US" dirty="0" smtClean="0">
                <a:latin typeface="Verdana" charset="0"/>
              </a:rPr>
              <a:t>Otherwise: SSRI’s</a:t>
            </a:r>
            <a:endParaRPr lang="en-US" dirty="0">
              <a:latin typeface="Verdana" charset="0"/>
            </a:endParaRPr>
          </a:p>
          <a:p>
            <a:endParaRPr lang="en-GB" dirty="0">
              <a:latin typeface="Verdana" charset="0"/>
            </a:endParaRP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7772400" cy="1143000"/>
          </a:xfrm>
        </p:spPr>
        <p:txBody>
          <a:bodyPr/>
          <a:lstStyle/>
          <a:p>
            <a:r>
              <a:rPr lang="en-GB">
                <a:latin typeface="Verdana" charset="0"/>
              </a:rPr>
              <a:t>Depression – other symptoms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844675"/>
            <a:ext cx="7772400" cy="4114800"/>
          </a:xfrm>
        </p:spPr>
        <p:txBody>
          <a:bodyPr/>
          <a:lstStyle/>
          <a:p>
            <a:r>
              <a:rPr lang="en-GB" sz="2800">
                <a:latin typeface="Verdana" charset="0"/>
              </a:rPr>
              <a:t>“masked depression”: somatisation</a:t>
            </a:r>
          </a:p>
          <a:p>
            <a:r>
              <a:rPr lang="en-GB" sz="2800">
                <a:latin typeface="Verdana" charset="0"/>
              </a:rPr>
              <a:t>Alteration in thinking process: Lack of concentration and attention, negative/pessimistic thought pattern</a:t>
            </a:r>
          </a:p>
          <a:p>
            <a:r>
              <a:rPr lang="en-GB" sz="2800">
                <a:latin typeface="Verdana" charset="0"/>
              </a:rPr>
              <a:t>Overlap with anxiety syndromes (worrying &amp; 'catastrophising thoughts </a:t>
            </a:r>
          </a:p>
          <a:p>
            <a:r>
              <a:rPr lang="en-GB" sz="2800">
                <a:latin typeface="Verdana" charset="0"/>
              </a:rPr>
              <a:t>Depersonalisation / derealisation symptoms common in moderate to severe depression </a:t>
            </a:r>
          </a:p>
          <a:p>
            <a:endParaRPr lang="en-GB" sz="2800">
              <a:latin typeface="Verdana" charset="0"/>
            </a:endParaRP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Verdana" charset="0"/>
              </a:rPr>
              <a:t>Depression and physical health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>
                <a:latin typeface="Verdana" charset="0"/>
                <a:ea typeface="MS PGothic" charset="0"/>
                <a:cs typeface="MS PGothic" charset="0"/>
              </a:rPr>
              <a:t>Significant co-morbidity with medical LTCs (CHD, Diabetes, other)</a:t>
            </a:r>
          </a:p>
          <a:p>
            <a:endParaRPr lang="en-GB">
              <a:latin typeface="Verdana" charset="0"/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  <p:transition xmlns:p14="http://schemas.microsoft.com/office/powerpoint/2010/main"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2" y="188913"/>
            <a:ext cx="8208267" cy="1143000"/>
          </a:xfrm>
        </p:spPr>
        <p:txBody>
          <a:bodyPr/>
          <a:lstStyle/>
          <a:p>
            <a:r>
              <a:rPr lang="en-GB" dirty="0">
                <a:latin typeface="Verdana" charset="0"/>
              </a:rPr>
              <a:t>Evidence based treatment?</a:t>
            </a:r>
            <a:endParaRPr lang="en-US" dirty="0">
              <a:latin typeface="Verdana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412875"/>
            <a:ext cx="8569325" cy="51117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>
                <a:latin typeface="Verdana" charset="0"/>
              </a:rPr>
              <a:t>Two recently published studies significantly challenge widely accepted views regarding the efficacy of antidepressant medications  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Verdana" charset="0"/>
              </a:rPr>
              <a:t>Kirsch et al. 2008: “Initial Severity and Antidepressant Benefits: A Meta-Analysis…” Drug–placebo differences in antidepressant </a:t>
            </a:r>
            <a:r>
              <a:rPr lang="en-US" sz="2400" dirty="0" smtClean="0">
                <a:latin typeface="Verdana" charset="0"/>
              </a:rPr>
              <a:t>efficacy…are </a:t>
            </a:r>
            <a:r>
              <a:rPr lang="en-US" sz="2400" dirty="0">
                <a:latin typeface="Verdana" charset="0"/>
              </a:rPr>
              <a:t>relatively </a:t>
            </a:r>
            <a:r>
              <a:rPr lang="en-US" sz="2400" dirty="0" smtClean="0">
                <a:latin typeface="Verdana" charset="0"/>
              </a:rPr>
              <a:t>small. </a:t>
            </a:r>
            <a:endParaRPr lang="en-US" sz="2400" dirty="0">
              <a:latin typeface="Verdana" charset="0"/>
            </a:endParaRPr>
          </a:p>
          <a:p>
            <a:pPr>
              <a:lnSpc>
                <a:spcPct val="80000"/>
              </a:lnSpc>
            </a:pPr>
            <a:r>
              <a:rPr lang="en-GB" sz="2400" dirty="0">
                <a:latin typeface="Verdana" charset="0"/>
              </a:rPr>
              <a:t>Turner et al. 2008: “</a:t>
            </a:r>
            <a:r>
              <a:rPr lang="en-US" altLang="ja-JP" sz="2400" dirty="0">
                <a:latin typeface="Verdana" charset="0"/>
              </a:rPr>
              <a:t>Selective Publication of Antidepressant Trials and Its Influence on Apparent Efficacy</a:t>
            </a:r>
            <a:r>
              <a:rPr lang="en-US" sz="2400" dirty="0">
                <a:latin typeface="Verdana" charset="0"/>
              </a:rPr>
              <a:t>”</a:t>
            </a:r>
            <a:r>
              <a:rPr lang="en-US" altLang="ja-JP" sz="2400" dirty="0">
                <a:latin typeface="Verdana" charset="0"/>
              </a:rPr>
              <a:t>:  publication bias of data from U.S. Food and Drug (FDA) registration trials results in an inaccurate characterization of AD efficacy </a:t>
            </a:r>
          </a:p>
          <a:p>
            <a:pPr>
              <a:lnSpc>
                <a:spcPct val="80000"/>
              </a:lnSpc>
            </a:pPr>
            <a:endParaRPr lang="en-US" sz="2800" b="1" dirty="0">
              <a:latin typeface="Verdana" charset="0"/>
            </a:endParaRPr>
          </a:p>
          <a:p>
            <a:pPr>
              <a:lnSpc>
                <a:spcPct val="80000"/>
              </a:lnSpc>
            </a:pPr>
            <a:endParaRPr lang="en-US" sz="2800" dirty="0">
              <a:latin typeface="Verdana" charset="0"/>
            </a:endParaRP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1143000"/>
          </a:xfrm>
        </p:spPr>
        <p:txBody>
          <a:bodyPr/>
          <a:lstStyle/>
          <a:p>
            <a:r>
              <a:rPr lang="en-GB">
                <a:latin typeface="Verdana" charset="0"/>
              </a:rPr>
              <a:t>Kirsch et al. 2008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341438"/>
            <a:ext cx="8713787" cy="5183187"/>
          </a:xfrm>
        </p:spPr>
        <p:txBody>
          <a:bodyPr/>
          <a:lstStyle/>
          <a:p>
            <a:r>
              <a:rPr lang="en-GB" sz="2400" dirty="0">
                <a:latin typeface="Verdana" charset="0"/>
              </a:rPr>
              <a:t>“…the overall effect of new generation antidepressant medications is below recommended criteria for clinical significance…”</a:t>
            </a:r>
          </a:p>
          <a:p>
            <a:r>
              <a:rPr lang="en-GB" sz="2400" dirty="0">
                <a:latin typeface="Verdana" charset="0"/>
              </a:rPr>
              <a:t>“…there seems little evidence to support the prescription of antidepressant medication to any but the most severely depressed patients, unless alternative treatments have failed to provide benefit…”</a:t>
            </a:r>
          </a:p>
          <a:p>
            <a:r>
              <a:rPr lang="en-GB" sz="2400" dirty="0">
                <a:latin typeface="Verdana" charset="0"/>
              </a:rPr>
              <a:t>…but: similar problems with evidence base for CNT in meta-analyses on PT </a:t>
            </a:r>
            <a:r>
              <a:rPr lang="en-GB" sz="1800" dirty="0">
                <a:latin typeface="Verdana" charset="0"/>
              </a:rPr>
              <a:t>(Parker &amp; Fletcher 2007)</a:t>
            </a: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Metaanalyses continued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Verdana" charset="0"/>
                <a:ea typeface="MS PGothic" charset="0"/>
                <a:cs typeface="MS PGothic" charset="0"/>
              </a:rPr>
              <a:t>According to another </a:t>
            </a:r>
            <a:r>
              <a:rPr lang="en-GB" dirty="0" err="1">
                <a:latin typeface="Verdana" charset="0"/>
                <a:ea typeface="MS PGothic" charset="0"/>
                <a:cs typeface="MS PGothic" charset="0"/>
              </a:rPr>
              <a:t>metaanalysis</a:t>
            </a:r>
            <a:r>
              <a:rPr lang="en-GB" dirty="0">
                <a:latin typeface="Verdana" charset="0"/>
                <a:ea typeface="MS PGothic" charset="0"/>
                <a:cs typeface="MS PGothic" charset="0"/>
              </a:rPr>
              <a:t> from Fournier et al. (JAMA 2010) AD only effective (significant effect size of 0.5) at a HAMD score of 25+</a:t>
            </a:r>
          </a:p>
          <a:p>
            <a:r>
              <a:rPr lang="en-GB" dirty="0">
                <a:latin typeface="Verdana" charset="0"/>
                <a:ea typeface="MS PGothic" charset="0"/>
                <a:cs typeface="MS PGothic" charset="0"/>
              </a:rPr>
              <a:t>If no response </a:t>
            </a:r>
            <a:r>
              <a:rPr lang="en-GB" dirty="0" smtClean="0">
                <a:latin typeface="Verdana" charset="0"/>
                <a:ea typeface="MS PGothic" charset="0"/>
                <a:cs typeface="MS PGothic" charset="0"/>
              </a:rPr>
              <a:t>within </a:t>
            </a:r>
            <a:r>
              <a:rPr lang="en-GB" dirty="0">
                <a:latin typeface="Verdana" charset="0"/>
                <a:ea typeface="MS PGothic" charset="0"/>
                <a:cs typeface="MS PGothic" charset="0"/>
              </a:rPr>
              <a:t>first four weeks, change of dose or substance </a:t>
            </a:r>
            <a:r>
              <a:rPr lang="en-GB" dirty="0" smtClean="0">
                <a:latin typeface="Verdana" charset="0"/>
                <a:ea typeface="MS PGothic" charset="0"/>
                <a:cs typeface="MS PGothic" charset="0"/>
              </a:rPr>
              <a:t>required</a:t>
            </a:r>
            <a:endParaRPr lang="en-GB" dirty="0">
              <a:latin typeface="Verdana" charset="0"/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  <p:transition xmlns:p14="http://schemas.microsoft.com/office/powerpoint/2010/main"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1143000"/>
          </a:xfrm>
        </p:spPr>
        <p:txBody>
          <a:bodyPr/>
          <a:lstStyle/>
          <a:p>
            <a:r>
              <a:rPr lang="en-GB">
                <a:latin typeface="Verdana" charset="0"/>
              </a:rPr>
              <a:t>Conclusions:</a:t>
            </a:r>
            <a:endParaRPr lang="en-US">
              <a:latin typeface="Verdana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268760"/>
            <a:ext cx="8351837" cy="4751387"/>
          </a:xfrm>
        </p:spPr>
        <p:txBody>
          <a:bodyPr/>
          <a:lstStyle/>
          <a:p>
            <a:r>
              <a:rPr lang="en-GB" sz="2400" dirty="0">
                <a:latin typeface="Verdana" charset="0"/>
                <a:ea typeface="MS PGothic" charset="0"/>
                <a:cs typeface="MS PGothic" charset="0"/>
              </a:rPr>
              <a:t>AD only recommended for patients whose depression is of at least moderate severity</a:t>
            </a:r>
          </a:p>
          <a:p>
            <a:r>
              <a:rPr lang="en-GB" sz="2400" dirty="0" err="1">
                <a:latin typeface="Verdana" charset="0"/>
                <a:ea typeface="MS PGothic" charset="0"/>
                <a:cs typeface="MS PGothic" charset="0"/>
              </a:rPr>
              <a:t>Appr</a:t>
            </a:r>
            <a:r>
              <a:rPr lang="en-GB" sz="2400" dirty="0">
                <a:latin typeface="Verdana" charset="0"/>
                <a:ea typeface="MS PGothic" charset="0"/>
                <a:cs typeface="MS PGothic" charset="0"/>
              </a:rPr>
              <a:t>. 20% of these patients will recover with no treatment at all (within 4-8 weeks)</a:t>
            </a:r>
          </a:p>
          <a:p>
            <a:r>
              <a:rPr lang="en-GB" sz="2400" dirty="0" err="1">
                <a:latin typeface="Verdana" charset="0"/>
                <a:ea typeface="MS PGothic" charset="0"/>
                <a:cs typeface="MS PGothic" charset="0"/>
              </a:rPr>
              <a:t>Appr</a:t>
            </a:r>
            <a:r>
              <a:rPr lang="en-GB" sz="2400" dirty="0">
                <a:latin typeface="Verdana" charset="0"/>
                <a:ea typeface="MS PGothic" charset="0"/>
                <a:cs typeface="MS PGothic" charset="0"/>
              </a:rPr>
              <a:t>. 30% will respond to placebo and about 50% will respond to AD drug treatment</a:t>
            </a:r>
          </a:p>
          <a:p>
            <a:r>
              <a:rPr lang="en-GB" sz="2400" dirty="0">
                <a:latin typeface="Verdana" charset="0"/>
                <a:ea typeface="MS PGothic" charset="0"/>
                <a:cs typeface="MS PGothic" charset="0"/>
              </a:rPr>
              <a:t>For mild or </a:t>
            </a:r>
            <a:r>
              <a:rPr lang="en-GB" sz="2400" dirty="0" err="1">
                <a:latin typeface="Verdana" charset="0"/>
                <a:ea typeface="MS PGothic" charset="0"/>
                <a:cs typeface="MS PGothic" charset="0"/>
              </a:rPr>
              <a:t>subsyndromal</a:t>
            </a:r>
            <a:r>
              <a:rPr lang="en-GB" sz="2400" dirty="0">
                <a:latin typeface="Verdana" charset="0"/>
                <a:ea typeface="MS PGothic" charset="0"/>
                <a:cs typeface="MS PGothic" charset="0"/>
              </a:rPr>
              <a:t> patients side effects outweigh clinical effects </a:t>
            </a:r>
          </a:p>
          <a:p>
            <a:r>
              <a:rPr lang="en-GB" sz="2400" dirty="0">
                <a:latin typeface="Verdana" charset="0"/>
                <a:ea typeface="MS PGothic" charset="0"/>
                <a:cs typeface="MS PGothic" charset="0"/>
              </a:rPr>
              <a:t>AD effect often seen by 2 weeks; if effective should be taken for 6 months after recovery from episode</a:t>
            </a:r>
            <a:endParaRPr lang="en-US" sz="2400" dirty="0">
              <a:latin typeface="Verdana" charset="0"/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 the drugs work?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All antidepressants offer effective treatment for depression, providing two conditions are met:</a:t>
            </a:r>
          </a:p>
          <a:p>
            <a:pPr lvl="1"/>
            <a:r>
              <a:rPr lang="en-GB" dirty="0" smtClean="0"/>
              <a:t>Adequate dose taken</a:t>
            </a:r>
          </a:p>
          <a:p>
            <a:pPr lvl="1"/>
            <a:r>
              <a:rPr lang="en-GB" dirty="0" smtClean="0"/>
              <a:t>Treatment continued for an adequate duration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1078966"/>
      </p:ext>
    </p:extLst>
  </p:cSld>
  <p:clrMapOvr>
    <a:masterClrMapping/>
  </p:clrMapOvr>
  <p:transition xmlns:p14="http://schemas.microsoft.com/office/powerpoint/2010/main" spd="med">
    <p:fade/>
  </p:transition>
</p:sld>
</file>

<file path=ppt/theme/theme1.xml><?xml version="1.0" encoding="utf-8"?>
<a:theme xmlns:a="http://schemas.openxmlformats.org/drawingml/2006/main" name="ELFT PC teaching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ELFT PC teaching.thmx</Template>
  <TotalTime>4372</TotalTime>
  <Words>1689</Words>
  <Application>Microsoft Macintosh PowerPoint</Application>
  <PresentationFormat>On-screen Show (4:3)</PresentationFormat>
  <Paragraphs>153</Paragraphs>
  <Slides>29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ELFT PC teaching</vt:lpstr>
      <vt:lpstr> ELFT Training Packages for Primary Care   - Antidepressant Prescribing  a clinical perspective-</vt:lpstr>
      <vt:lpstr>Depression – the syndrome</vt:lpstr>
      <vt:lpstr>Depression – other symptoms</vt:lpstr>
      <vt:lpstr>Depression and physical health</vt:lpstr>
      <vt:lpstr>Evidence based treatment?</vt:lpstr>
      <vt:lpstr>Kirsch et al. 2008</vt:lpstr>
      <vt:lpstr>Metaanalyses continued</vt:lpstr>
      <vt:lpstr>Conclusions:</vt:lpstr>
      <vt:lpstr>Do the drugs work?</vt:lpstr>
      <vt:lpstr>Do the drugs work?</vt:lpstr>
      <vt:lpstr>Placebo-response</vt:lpstr>
      <vt:lpstr>Classification of AD drugs</vt:lpstr>
      <vt:lpstr>Common features of all AD’s</vt:lpstr>
      <vt:lpstr>Common side effects of all ADs</vt:lpstr>
      <vt:lpstr>Tricyclic antidepressants</vt:lpstr>
      <vt:lpstr>TCAs - specific</vt:lpstr>
      <vt:lpstr>SSRI antidepressants</vt:lpstr>
      <vt:lpstr>SSRIs - specific</vt:lpstr>
      <vt:lpstr>SNRI antidepressants</vt:lpstr>
      <vt:lpstr>SNRI antidepressants</vt:lpstr>
      <vt:lpstr>Monoamine Oxidase Inhibitors</vt:lpstr>
      <vt:lpstr>Atypical antidepressants-1</vt:lpstr>
      <vt:lpstr>Atypical antidepressants-Agomelatine</vt:lpstr>
      <vt:lpstr>Augmentation / other strategies for treatment-resistant  </vt:lpstr>
      <vt:lpstr>Which antidepressant?</vt:lpstr>
      <vt:lpstr>Depressive syndromes</vt:lpstr>
      <vt:lpstr>Type 1: Psychomotor agitation, anxiety, insomnia </vt:lpstr>
      <vt:lpstr>Type 2: Psychomotor retardation, lack of drive and initiative</vt:lpstr>
      <vt:lpstr>Type 3: intermediate, “depression mainly”</vt:lpstr>
    </vt:vector>
  </TitlesOfParts>
  <Company>ELCMHT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Antidepressant medication  - a clinical perspective</dc:title>
  <dc:creator>Rohricht</dc:creator>
  <cp:lastModifiedBy>Frank &amp; Katja Röhricht</cp:lastModifiedBy>
  <cp:revision>30</cp:revision>
  <cp:lastPrinted>1601-01-01T00:00:00Z</cp:lastPrinted>
  <dcterms:created xsi:type="dcterms:W3CDTF">2004-10-22T11:35:49Z</dcterms:created>
  <dcterms:modified xsi:type="dcterms:W3CDTF">2015-11-17T12:41:12Z</dcterms:modified>
</cp:coreProperties>
</file>