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8"/>
  </p:notesMasterIdLst>
  <p:sldIdLst>
    <p:sldId id="635" r:id="rId2"/>
    <p:sldId id="515" r:id="rId3"/>
    <p:sldId id="516" r:id="rId4"/>
    <p:sldId id="517" r:id="rId5"/>
    <p:sldId id="519" r:id="rId6"/>
    <p:sldId id="523" r:id="rId7"/>
    <p:sldId id="524" r:id="rId8"/>
    <p:sldId id="525" r:id="rId9"/>
    <p:sldId id="634" r:id="rId10"/>
    <p:sldId id="526" r:id="rId11"/>
    <p:sldId id="528" r:id="rId12"/>
    <p:sldId id="529" r:id="rId13"/>
    <p:sldId id="530" r:id="rId14"/>
    <p:sldId id="532" r:id="rId15"/>
    <p:sldId id="533" r:id="rId16"/>
    <p:sldId id="539" r:id="rId17"/>
    <p:sldId id="544" r:id="rId18"/>
    <p:sldId id="549" r:id="rId19"/>
    <p:sldId id="550" r:id="rId20"/>
    <p:sldId id="551" r:id="rId21"/>
    <p:sldId id="562" r:id="rId22"/>
    <p:sldId id="564" r:id="rId23"/>
    <p:sldId id="565" r:id="rId24"/>
    <p:sldId id="566" r:id="rId25"/>
    <p:sldId id="577" r:id="rId26"/>
    <p:sldId id="578" r:id="rId27"/>
    <p:sldId id="581" r:id="rId28"/>
    <p:sldId id="584" r:id="rId29"/>
    <p:sldId id="585" r:id="rId30"/>
    <p:sldId id="587" r:id="rId31"/>
    <p:sldId id="618" r:id="rId32"/>
    <p:sldId id="596" r:id="rId33"/>
    <p:sldId id="597" r:id="rId34"/>
    <p:sldId id="599" r:id="rId35"/>
    <p:sldId id="625" r:id="rId36"/>
    <p:sldId id="626" r:id="rId37"/>
    <p:sldId id="631" r:id="rId38"/>
    <p:sldId id="600" r:id="rId39"/>
    <p:sldId id="601" r:id="rId40"/>
    <p:sldId id="602" r:id="rId41"/>
    <p:sldId id="605" r:id="rId42"/>
    <p:sldId id="606" r:id="rId43"/>
    <p:sldId id="607" r:id="rId44"/>
    <p:sldId id="608" r:id="rId45"/>
    <p:sldId id="609" r:id="rId46"/>
    <p:sldId id="636"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varScale="1">
        <p:scale>
          <a:sx n="10" d="100"/>
          <a:sy n="10" d="100"/>
        </p:scale>
        <p:origin x="-104" y="-1368"/>
      </p:cViewPr>
      <p:guideLst>
        <p:guide orient="horz" pos="2160"/>
        <p:guide pos="2880"/>
      </p:guideLst>
    </p:cSldViewPr>
  </p:slideViewPr>
  <p:outlineViewPr>
    <p:cViewPr>
      <p:scale>
        <a:sx n="33" d="100"/>
        <a:sy n="33" d="100"/>
      </p:scale>
      <p:origin x="0" y="104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3E9A36-FA58-4D92-9E15-BEEDB74E8714}" type="datetimeFigureOut">
              <a:rPr lang="en-GB" smtClean="0"/>
              <a:pPr/>
              <a:t>11/08/2015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FC60A0-B7B9-41FF-A5AF-442D46775A9F}" type="slidenum">
              <a:rPr lang="en-GB" smtClean="0"/>
              <a:pPr/>
              <a:t>‹#›</a:t>
            </a:fld>
            <a:endParaRPr lang="en-GB"/>
          </a:p>
        </p:txBody>
      </p:sp>
    </p:spTree>
    <p:extLst>
      <p:ext uri="{BB962C8B-B14F-4D97-AF65-F5344CB8AC3E}">
        <p14:creationId xmlns:p14="http://schemas.microsoft.com/office/powerpoint/2010/main" val="529441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1CFE13AA-E545-41CF-830A-1328B7B03FCF}" type="slidenum">
              <a:rPr lang="en-IE" smtClean="0"/>
              <a:pPr/>
              <a:t>1</a:t>
            </a:fld>
            <a:endParaRPr lang="en-I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951E28E-97B1-4F23-9525-D6F16BFD04A6}" type="slidenum">
              <a:rPr lang="en-US" smtClean="0"/>
              <a:pPr/>
              <a:t>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r>
              <a:rPr lang="en-GB" smtClean="0"/>
              <a:t>Sorry overview of demntia through ICd10, looking glass. Zippy trousers</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4C5AAA60-8065-4FA6-A988-D5E4D988613B}" type="slidenum">
              <a:rPr lang="en-US" smtClean="0"/>
              <a:pPr/>
              <a:t>18</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r>
              <a:rPr lang="en-US" smtClean="0"/>
              <a:t>reduced activity of the cholinergic marker enzyme choline acetyltransferase in the cerebral cortex, but cortical concentrations of noradrenaline, gamma-aminobutyric acid, and somatostatin were also significantly reduced. ? Regional differences in the neurochemical changes.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r>
              <a:rPr lang="en-GB" noProof="0" smtClean="0"/>
              <a:t>Click icon to add chart</a:t>
            </a:r>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11/08/2015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GB" altLang="en-US" smtClean="0"/>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ea typeface="+mn-ea"/>
              </a:defRPr>
            </a:lvl1pPr>
          </a:lstStyle>
          <a:p>
            <a:fld id="{1D8BD707-D9CF-40AE-B4C6-C98DA3205C09}" type="datetimeFigureOut">
              <a:rPr lang="en-US" smtClean="0"/>
              <a:pPr/>
              <a:t>11/08/2015</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ea typeface="+mn-ea"/>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09" charset="-128"/>
              </a:defRPr>
            </a:lvl1pPr>
          </a:lstStyle>
          <a:p>
            <a:fld id="{B6F15528-21DE-4FAA-801E-634DDDAF4B2B}" type="slidenum">
              <a:rPr lang="en-US" smtClean="0"/>
              <a:pPr/>
              <a:t>‹#›</a:t>
            </a:fld>
            <a:endParaRPr lang="en-US"/>
          </a:p>
        </p:txBody>
      </p:sp>
      <p:pic>
        <p:nvPicPr>
          <p:cNvPr id="2055" name="Picture 7"/>
          <p:cNvPicPr>
            <a:picLocks noChangeAspect="1" noChangeArrowheads="1"/>
          </p:cNvPicPr>
          <p:nvPr/>
        </p:nvPicPr>
        <p:blipFill>
          <a:blip r:embed="rId14"/>
          <a:srcRect/>
          <a:stretch>
            <a:fillRect/>
          </a:stretch>
        </p:blipFill>
        <p:spPr bwMode="auto">
          <a:xfrm>
            <a:off x="0" y="5661025"/>
            <a:ext cx="9144000"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ransition xmlns:p14="http://schemas.microsoft.com/office/powerpoint/2010/main" spd="med">
    <p:fade/>
  </p:transition>
  <p:txStyles>
    <p:titleStyle>
      <a:lvl1pPr algn="ctr" rtl="0" eaLnBrk="1" fontAlgn="base" hangingPunct="1">
        <a:spcBef>
          <a:spcPct val="0"/>
        </a:spcBef>
        <a:spcAft>
          <a:spcPct val="0"/>
        </a:spcAft>
        <a:defRPr sz="4400">
          <a:solidFill>
            <a:srgbClr val="009900"/>
          </a:solidFill>
          <a:latin typeface="+mj-lt"/>
          <a:ea typeface="ＭＳ Ｐゴシック" pitchFamily="-109" charset="-128"/>
          <a:cs typeface="ＭＳ Ｐゴシック" pitchFamily="-109" charset="-128"/>
        </a:defRPr>
      </a:lvl1pPr>
      <a:lvl2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2pPr>
      <a:lvl3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3pPr>
      <a:lvl4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4pPr>
      <a:lvl5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5pPr>
      <a:lvl6pPr marL="457200" algn="ctr" rtl="0" eaLnBrk="1" fontAlgn="base" hangingPunct="1">
        <a:spcBef>
          <a:spcPct val="0"/>
        </a:spcBef>
        <a:spcAft>
          <a:spcPct val="0"/>
        </a:spcAft>
        <a:defRPr sz="4400">
          <a:solidFill>
            <a:srgbClr val="009900"/>
          </a:solidFill>
          <a:latin typeface="Arial" pitchFamily="-109" charset="0"/>
        </a:defRPr>
      </a:lvl6pPr>
      <a:lvl7pPr marL="914400" algn="ctr" rtl="0" eaLnBrk="1" fontAlgn="base" hangingPunct="1">
        <a:spcBef>
          <a:spcPct val="0"/>
        </a:spcBef>
        <a:spcAft>
          <a:spcPct val="0"/>
        </a:spcAft>
        <a:defRPr sz="4400">
          <a:solidFill>
            <a:srgbClr val="009900"/>
          </a:solidFill>
          <a:latin typeface="Arial" pitchFamily="-109" charset="0"/>
        </a:defRPr>
      </a:lvl7pPr>
      <a:lvl8pPr marL="1371600" algn="ctr" rtl="0" eaLnBrk="1" fontAlgn="base" hangingPunct="1">
        <a:spcBef>
          <a:spcPct val="0"/>
        </a:spcBef>
        <a:spcAft>
          <a:spcPct val="0"/>
        </a:spcAft>
        <a:defRPr sz="4400">
          <a:solidFill>
            <a:srgbClr val="009900"/>
          </a:solidFill>
          <a:latin typeface="Arial" pitchFamily="-109" charset="0"/>
        </a:defRPr>
      </a:lvl8pPr>
      <a:lvl9pPr marL="1828800" algn="ctr" rtl="0" eaLnBrk="1" fontAlgn="base" hangingPunct="1">
        <a:spcBef>
          <a:spcPct val="0"/>
        </a:spcBef>
        <a:spcAft>
          <a:spcPct val="0"/>
        </a:spcAft>
        <a:defRPr sz="4400">
          <a:solidFill>
            <a:srgbClr val="009900"/>
          </a:solidFill>
          <a:latin typeface="Arial" pitchFamily="-109"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109" charset="-128"/>
          <a:cs typeface="ＭＳ Ｐゴシック" pitchFamily="-109"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09"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09"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ncbi.nlm.nih.gov/core/lw/2.0/html/tileshop_pmc/tileshop_pmc_inline.html?title=An%20external%20file%20that%20holds%20a%20picture,%20illustration,%20etc.%0AObject%20name%20is%20DialoguesClinNeurosci-11-111-g001.jpg%20%5BObject%20name%20is%20DialoguesClinNeurosci-11-111-g001.jpg%5D&amp;p=PMC3&amp;id=3181909_DialoguesClinNeurosci-11-111-g001.jpg" TargetMode="Externa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i.nlm.nih.gov/core/lw/2.0/html/tileshop_pmc/tileshop_pmc_inline.html?title=An%20external%20file%20that%20holds%20a%20picture,%20illustration,%20etc.%0AObject%20name%20is%20DialoguesClinNeurosci-11-111-g001.jpg%20%5BObject%20name%20is%20DialoguesClinNeurosci-11-111-g001.jpg%5D&amp;p=PMC3&amp;id=3181909_DialoguesClinNeurosci-11-111-g001.jpg" TargetMode="Externa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tdementia.com/index.php"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ogle.co.uk/url?sa=i&amp;rct=j&amp;q=&amp;esrc=s&amp;frm=1&amp;source=images&amp;cd=&amp;cad=rja&amp;docid=Mt6yL7n1H7snvM&amp;tbnid=gS8kEXlYebGk1M:&amp;ved=0CAUQjRw&amp;url=http://www.meaningfulusenetwork.com/the-lowdown-on-icd-10/&amp;ei=UcDNUpXfH6Oh0QXC7oDIDg&amp;bvm=bv.58187178,d.ZG4&amp;psig=AFQjCNEPXlJjf_67Js-98nQN-O4_yJRtpw&amp;ust=1389302217343863" TargetMode="Externa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IE" dirty="0" smtClean="0"/>
              <a:t>ELFT Training Packages</a:t>
            </a:r>
            <a:br>
              <a:rPr lang="en-IE" dirty="0" smtClean="0"/>
            </a:br>
            <a:r>
              <a:rPr lang="en-IE" dirty="0" smtClean="0"/>
              <a:t>for Primary Care </a:t>
            </a:r>
            <a:br>
              <a:rPr lang="en-IE" dirty="0" smtClean="0"/>
            </a:br>
            <a:r>
              <a:rPr lang="en-IE" dirty="0" smtClean="0"/>
              <a:t/>
            </a:r>
            <a:br>
              <a:rPr lang="en-IE" dirty="0" smtClean="0"/>
            </a:br>
            <a:r>
              <a:rPr lang="en-IE" sz="5400" i="1" dirty="0" smtClean="0">
                <a:solidFill>
                  <a:srgbClr val="C00000"/>
                </a:solidFill>
                <a:effectLst>
                  <a:outerShdw blurRad="38100" dist="38100" dir="2700000" algn="tl">
                    <a:srgbClr val="000000">
                      <a:alpha val="43137"/>
                    </a:srgbClr>
                  </a:outerShdw>
                </a:effectLst>
                <a:latin typeface="Calibri" panose="020F0502020204030204" pitchFamily="34" charset="0"/>
              </a:rPr>
              <a:t>- </a:t>
            </a:r>
            <a:r>
              <a:rPr lang="en-IE" sz="5400" i="1" dirty="0" smtClean="0">
                <a:solidFill>
                  <a:srgbClr val="C00000"/>
                </a:solidFill>
                <a:effectLst>
                  <a:outerShdw blurRad="38100" dist="38100" dir="2700000" algn="tl">
                    <a:srgbClr val="000000">
                      <a:alpha val="43137"/>
                    </a:srgbClr>
                  </a:outerShdw>
                </a:effectLst>
                <a:latin typeface="Calibri" panose="020F0502020204030204" pitchFamily="34" charset="0"/>
              </a:rPr>
              <a:t>Dementia </a:t>
            </a:r>
            <a:r>
              <a:rPr lang="en-IE" sz="5400" i="1" dirty="0" smtClean="0">
                <a:solidFill>
                  <a:srgbClr val="C00000"/>
                </a:solidFill>
                <a:effectLst>
                  <a:outerShdw blurRad="38100" dist="38100" dir="2700000" algn="tl">
                    <a:srgbClr val="000000">
                      <a:alpha val="43137"/>
                    </a:srgbClr>
                  </a:outerShdw>
                </a:effectLst>
                <a:latin typeface="Calibri" panose="020F0502020204030204" pitchFamily="34" charset="0"/>
              </a:rPr>
              <a:t>-</a:t>
            </a:r>
            <a:endParaRPr lang="en-IE" sz="5400" i="1" dirty="0">
              <a:solidFill>
                <a:srgbClr val="C00000"/>
              </a:solidFill>
              <a:effectLst>
                <a:outerShdw blurRad="38100" dist="38100" dir="2700000" algn="tl">
                  <a:srgbClr val="000000">
                    <a:alpha val="43137"/>
                  </a:srgbClr>
                </a:outerShdw>
              </a:effectLst>
              <a:latin typeface="Calibri" panose="020F0502020204030204" pitchFamily="34" charset="0"/>
            </a:endParaRPr>
          </a:p>
        </p:txBody>
      </p:sp>
      <p:sp>
        <p:nvSpPr>
          <p:cNvPr id="4" name="Subtitle 3"/>
          <p:cNvSpPr>
            <a:spLocks noGrp="1"/>
          </p:cNvSpPr>
          <p:nvPr>
            <p:ph type="subTitle" idx="1"/>
          </p:nvPr>
        </p:nvSpPr>
        <p:spPr>
          <a:xfrm>
            <a:off x="1295400" y="5105400"/>
            <a:ext cx="6400800" cy="896888"/>
          </a:xfrm>
        </p:spPr>
        <p:txBody>
          <a:bodyPr/>
          <a:lstStyle/>
          <a:p>
            <a:r>
              <a:rPr lang="en-GB" sz="1400" dirty="0" smtClean="0"/>
              <a:t>Responsible Clinician for </a:t>
            </a:r>
            <a:r>
              <a:rPr lang="en-GB" sz="1400" dirty="0" smtClean="0"/>
              <a:t>contact: Frank </a:t>
            </a:r>
            <a:r>
              <a:rPr lang="en-GB" sz="1400" dirty="0" smtClean="0"/>
              <a:t>Röhricht </a:t>
            </a:r>
          </a:p>
          <a:p>
            <a:r>
              <a:rPr lang="en-GB" sz="1400" dirty="0" smtClean="0"/>
              <a:t>Associate Medical </a:t>
            </a:r>
            <a:r>
              <a:rPr lang="en-GB" sz="1400" dirty="0" smtClean="0"/>
              <a:t>Director</a:t>
            </a:r>
            <a:endParaRPr lang="en-GB" sz="1400" dirty="0" smtClean="0"/>
          </a:p>
        </p:txBody>
      </p:sp>
      <p:sp>
        <p:nvSpPr>
          <p:cNvPr id="3" name="Rectangle 2"/>
          <p:cNvSpPr/>
          <p:nvPr/>
        </p:nvSpPr>
        <p:spPr>
          <a:xfrm>
            <a:off x="2362200" y="3657600"/>
            <a:ext cx="4572000" cy="1477328"/>
          </a:xfrm>
          <a:prstGeom prst="rect">
            <a:avLst/>
          </a:prstGeom>
        </p:spPr>
        <p:txBody>
          <a:bodyPr>
            <a:spAutoFit/>
          </a:bodyPr>
          <a:lstStyle/>
          <a:p>
            <a:pPr algn="ctr" fontAlgn="auto">
              <a:spcAft>
                <a:spcPts val="0"/>
              </a:spcAft>
              <a:defRPr/>
            </a:pPr>
            <a:r>
              <a:rPr lang="en-GB" b="1" dirty="0" err="1" smtClean="0"/>
              <a:t>Dr.</a:t>
            </a:r>
            <a:r>
              <a:rPr lang="en-GB" b="1" dirty="0" smtClean="0"/>
              <a:t> Nick </a:t>
            </a:r>
            <a:r>
              <a:rPr lang="en-GB" b="1" dirty="0"/>
              <a:t>Bass</a:t>
            </a:r>
          </a:p>
          <a:p>
            <a:pPr algn="ctr" fontAlgn="auto">
              <a:spcAft>
                <a:spcPts val="0"/>
              </a:spcAft>
              <a:defRPr/>
            </a:pPr>
            <a:r>
              <a:rPr lang="en-GB" b="1" dirty="0"/>
              <a:t>Senior Lecturer UCL</a:t>
            </a:r>
          </a:p>
          <a:p>
            <a:pPr algn="ctr" fontAlgn="auto">
              <a:spcAft>
                <a:spcPts val="0"/>
              </a:spcAft>
              <a:defRPr/>
            </a:pPr>
            <a:r>
              <a:rPr lang="en-GB" b="1" dirty="0"/>
              <a:t>Honorary Consultant Psychiatrist, Tower Hamlets Diagnostic Memory Clinic</a:t>
            </a:r>
            <a:endParaRPr lang="en-GB" b="1" dirty="0"/>
          </a:p>
        </p:txBody>
      </p:sp>
    </p:spTree>
    <p:extLst>
      <p:ext uri="{BB962C8B-B14F-4D97-AF65-F5344CB8AC3E}">
        <p14:creationId xmlns:p14="http://schemas.microsoft.com/office/powerpoint/2010/main" val="270163680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z="4000" b="1" dirty="0" smtClean="0"/>
              <a:t>Subdivision of dementia:F00-F03 </a:t>
            </a:r>
            <a:endParaRPr lang="en-US" sz="4000" b="1" dirty="0" smtClean="0"/>
          </a:p>
        </p:txBody>
      </p:sp>
      <p:sp>
        <p:nvSpPr>
          <p:cNvPr id="13315" name="Rectangle 3"/>
          <p:cNvSpPr>
            <a:spLocks noGrp="1" noChangeArrowheads="1"/>
          </p:cNvSpPr>
          <p:nvPr>
            <p:ph idx="1"/>
          </p:nvPr>
        </p:nvSpPr>
        <p:spPr/>
        <p:txBody>
          <a:bodyPr/>
          <a:lstStyle/>
          <a:p>
            <a:pPr eaLnBrk="1" hangingPunct="1"/>
            <a:r>
              <a:rPr lang="en-US" dirty="0" smtClean="0"/>
              <a:t>F00 Dementia in Alzheimer's disease</a:t>
            </a:r>
          </a:p>
          <a:p>
            <a:pPr eaLnBrk="1" hangingPunct="1"/>
            <a:r>
              <a:rPr lang="en-US" dirty="0" smtClean="0"/>
              <a:t>F01  Vascular dementia </a:t>
            </a:r>
          </a:p>
          <a:p>
            <a:pPr eaLnBrk="1" hangingPunct="1"/>
            <a:r>
              <a:rPr lang="en-GB" dirty="0" smtClean="0"/>
              <a:t>F02 </a:t>
            </a:r>
            <a:r>
              <a:rPr lang="en-US" dirty="0" smtClean="0"/>
              <a:t>Dementia in other diseases classified elsewhere </a:t>
            </a:r>
          </a:p>
          <a:p>
            <a:pPr eaLnBrk="1" hangingPunct="1"/>
            <a:r>
              <a:rPr lang="en-US" dirty="0" smtClean="0"/>
              <a:t>F03 Unspecified dementia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4294967295"/>
          </p:nvPr>
        </p:nvSpPr>
        <p:spPr>
          <a:xfrm>
            <a:off x="1219200" y="1447800"/>
            <a:ext cx="6121400" cy="2160588"/>
          </a:xfrm>
        </p:spPr>
        <p:txBody>
          <a:bodyPr/>
          <a:lstStyle/>
          <a:p>
            <a:pPr algn="ctr" eaLnBrk="1" hangingPunct="1">
              <a:buFont typeface="Arial" charset="0"/>
              <a:buNone/>
            </a:pPr>
            <a:r>
              <a:rPr lang="en-US" sz="4000" b="1" dirty="0" smtClean="0"/>
              <a:t>F00: Dementia in Alzheimer's </a:t>
            </a:r>
            <a:r>
              <a:rPr lang="en-US" sz="4000" b="1" dirty="0" smtClean="0"/>
              <a:t>disease (AD) </a:t>
            </a:r>
            <a:endParaRPr lang="en-GB" sz="4000" b="1" dirty="0" smtClean="0"/>
          </a:p>
        </p:txBody>
      </p:sp>
    </p:spTree>
  </p:cSld>
  <p:clrMapOvr>
    <a:masterClrMapping/>
  </p:clrMapOvr>
  <p:transition xmlns:p14="http://schemas.microsoft.com/office/powerpoint/2010/mai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pPr eaLnBrk="1" hangingPunct="1"/>
            <a:r>
              <a:rPr lang="en-GB" b="1" dirty="0" smtClean="0"/>
              <a:t>Epidemiology of </a:t>
            </a:r>
            <a:r>
              <a:rPr lang="en-GB" b="1" dirty="0" smtClean="0"/>
              <a:t>AD</a:t>
            </a:r>
            <a:endParaRPr lang="en-GB" b="1" dirty="0" smtClean="0"/>
          </a:p>
        </p:txBody>
      </p:sp>
      <p:sp>
        <p:nvSpPr>
          <p:cNvPr id="24579" name="Content Placeholder 2"/>
          <p:cNvSpPr>
            <a:spLocks noGrp="1"/>
          </p:cNvSpPr>
          <p:nvPr>
            <p:ph idx="1"/>
          </p:nvPr>
        </p:nvSpPr>
        <p:spPr>
          <a:xfrm>
            <a:off x="457200" y="1600201"/>
            <a:ext cx="8229600" cy="3886200"/>
          </a:xfrm>
        </p:spPr>
        <p:txBody>
          <a:bodyPr/>
          <a:lstStyle/>
          <a:p>
            <a:r>
              <a:rPr lang="en-GB" dirty="0" smtClean="0"/>
              <a:t>AD </a:t>
            </a:r>
            <a:r>
              <a:rPr lang="en-GB" dirty="0" smtClean="0"/>
              <a:t>accounts for 53.7% of dementia</a:t>
            </a:r>
          </a:p>
          <a:p>
            <a:pPr eaLnBrk="1" hangingPunct="1">
              <a:buFont typeface="Arial" charset="0"/>
              <a:buNone/>
            </a:pPr>
            <a:r>
              <a:rPr lang="en-GB" dirty="0" smtClean="0"/>
              <a:t>   </a:t>
            </a:r>
            <a:r>
              <a:rPr lang="en-GB" sz="1600" i="1" dirty="0" smtClean="0"/>
              <a:t> (Prevalence of dementia and major subtypes in Europe: A collaborative study of population-based cohorts. Neurologic Diseases in the Elderly Research Group. Neurology. 2000)</a:t>
            </a:r>
          </a:p>
          <a:p>
            <a:pPr eaLnBrk="1" hangingPunct="1"/>
            <a:r>
              <a:rPr lang="en-GB" dirty="0" smtClean="0"/>
              <a:t>Early onset AD - rare</a:t>
            </a:r>
          </a:p>
          <a:p>
            <a:pPr eaLnBrk="1" hangingPunct="1"/>
            <a:endParaRPr lang="en-GB" b="1" dirty="0" smtClean="0"/>
          </a:p>
          <a:p>
            <a:pPr eaLnBrk="1" hangingPunct="1"/>
            <a:endParaRPr lang="en-GB" dirty="0" smtClean="0"/>
          </a:p>
        </p:txBody>
      </p:sp>
    </p:spTree>
  </p:cSld>
  <p:clrMapOvr>
    <a:masterClrMapping/>
  </p:clrMapOvr>
  <p:transition xmlns:p14="http://schemas.microsoft.com/office/powerpoint/2010/mai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ICD 10 Criteria</a:t>
            </a:r>
            <a:endParaRPr lang="en-GB" sz="4000" b="1" dirty="0"/>
          </a:p>
        </p:txBody>
      </p:sp>
      <p:sp>
        <p:nvSpPr>
          <p:cNvPr id="3" name="Content Placeholder 2"/>
          <p:cNvSpPr>
            <a:spLocks noGrp="1"/>
          </p:cNvSpPr>
          <p:nvPr>
            <p:ph idx="1"/>
          </p:nvPr>
        </p:nvSpPr>
        <p:spPr>
          <a:xfrm>
            <a:off x="457200" y="1600201"/>
            <a:ext cx="7848600" cy="3276600"/>
          </a:xfrm>
        </p:spPr>
        <p:txBody>
          <a:bodyPr>
            <a:normAutofit fontScale="92500"/>
          </a:bodyPr>
          <a:lstStyle/>
          <a:p>
            <a:pPr>
              <a:buAutoNum type="alphaUcPeriod"/>
            </a:pPr>
            <a:r>
              <a:rPr lang="en-GB" sz="2400" dirty="0" smtClean="0"/>
              <a:t>The general criteria for dementia (G1 to G4) must be met:</a:t>
            </a:r>
          </a:p>
          <a:p>
            <a:pPr>
              <a:buNone/>
            </a:pPr>
            <a:endParaRPr lang="en-GB" sz="2400" dirty="0" smtClean="0"/>
          </a:p>
          <a:p>
            <a:pPr>
              <a:buAutoNum type="alphaUcPeriod" startAt="2"/>
            </a:pPr>
            <a:r>
              <a:rPr lang="en-GB" sz="2400" dirty="0" smtClean="0"/>
              <a:t>There is no evidence from the history, physical examination or special investigations for any other possible cause of dementia (e.g. </a:t>
            </a:r>
            <a:r>
              <a:rPr lang="en-GB" sz="2400" dirty="0" err="1" smtClean="0"/>
              <a:t>cerebrovascular</a:t>
            </a:r>
            <a:r>
              <a:rPr lang="en-GB" sz="2400" dirty="0" smtClean="0"/>
              <a:t> disease, Parkinson's disease, Huntington's disease, normal pressure hydrocephalus), a </a:t>
            </a:r>
            <a:r>
              <a:rPr lang="en-GB" sz="2400" dirty="0" err="1" smtClean="0"/>
              <a:t>sysytemic</a:t>
            </a:r>
            <a:r>
              <a:rPr lang="en-GB" sz="2400" dirty="0" smtClean="0"/>
              <a:t> disorder (e.g. hypothyroidism, </a:t>
            </a:r>
            <a:r>
              <a:rPr lang="en-GB" sz="2400" dirty="0" err="1" smtClean="0"/>
              <a:t>vit</a:t>
            </a:r>
            <a:r>
              <a:rPr lang="en-GB" sz="2400" dirty="0" smtClean="0"/>
              <a:t>. B12 or folic acid deficiency, </a:t>
            </a:r>
            <a:r>
              <a:rPr lang="en-GB" sz="2400" dirty="0" err="1" smtClean="0"/>
              <a:t>hypercalcaemia</a:t>
            </a:r>
            <a:r>
              <a:rPr lang="en-GB" sz="2400" dirty="0" smtClean="0"/>
              <a:t>), or alcohol- or drug-abuse.</a:t>
            </a:r>
            <a:endParaRPr lang="en-GB" sz="2400" dirty="0"/>
          </a:p>
        </p:txBody>
      </p:sp>
    </p:spTree>
  </p:cSld>
  <p:clrMapOvr>
    <a:masterClrMapping/>
  </p:clrMapOvr>
  <p:transition xmlns:p14="http://schemas.microsoft.com/office/powerpoint/2010/mai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9750" y="981075"/>
            <a:ext cx="8229600" cy="1223963"/>
          </a:xfrm>
        </p:spPr>
        <p:txBody>
          <a:bodyPr>
            <a:normAutofit fontScale="90000"/>
          </a:bodyPr>
          <a:lstStyle/>
          <a:p>
            <a:r>
              <a:rPr lang="en-US" sz="3600" b="1" dirty="0" smtClean="0"/>
              <a:t> </a:t>
            </a:r>
            <a:r>
              <a:rPr lang="en-US" b="1" dirty="0" smtClean="0"/>
              <a:t>Dementia in </a:t>
            </a:r>
            <a:r>
              <a:rPr lang="en-US" b="1" dirty="0" smtClean="0"/>
              <a:t>AD with </a:t>
            </a:r>
            <a:r>
              <a:rPr lang="en-US" b="1" dirty="0" smtClean="0"/>
              <a:t>early onset (F00.0): Clinical features</a:t>
            </a:r>
            <a:br>
              <a:rPr lang="en-US" b="1" dirty="0" smtClean="0"/>
            </a:br>
            <a:endParaRPr lang="en-GB" dirty="0" smtClean="0"/>
          </a:p>
        </p:txBody>
      </p:sp>
      <p:sp>
        <p:nvSpPr>
          <p:cNvPr id="28675" name="Content Placeholder 2"/>
          <p:cNvSpPr>
            <a:spLocks noGrp="1"/>
          </p:cNvSpPr>
          <p:nvPr>
            <p:ph idx="1"/>
          </p:nvPr>
        </p:nvSpPr>
        <p:spPr>
          <a:xfrm>
            <a:off x="457200" y="2209800"/>
            <a:ext cx="8229600" cy="4525963"/>
          </a:xfrm>
        </p:spPr>
        <p:txBody>
          <a:bodyPr/>
          <a:lstStyle/>
          <a:p>
            <a:pPr eaLnBrk="1" hangingPunct="1">
              <a:buFont typeface="Wingdings" pitchFamily="2" charset="2"/>
              <a:buNone/>
            </a:pPr>
            <a:endParaRPr lang="en-US" b="1" dirty="0" smtClean="0"/>
          </a:p>
          <a:p>
            <a:pPr eaLnBrk="1" hangingPunct="1"/>
            <a:r>
              <a:rPr lang="en-US" dirty="0" smtClean="0"/>
              <a:t>&lt; 65</a:t>
            </a:r>
          </a:p>
          <a:p>
            <a:pPr eaLnBrk="1" hangingPunct="1"/>
            <a:r>
              <a:rPr lang="en-US" dirty="0" smtClean="0"/>
              <a:t>relatively rapid onset and progression</a:t>
            </a:r>
          </a:p>
          <a:p>
            <a:pPr eaLnBrk="1" hangingPunct="1"/>
            <a:r>
              <a:rPr lang="en-US" dirty="0" smtClean="0"/>
              <a:t>evidence of temporal/parietal and/or frontal lobe involvement</a:t>
            </a:r>
          </a:p>
          <a:p>
            <a:endParaRPr lang="en-GB" dirty="0" smtClean="0"/>
          </a:p>
        </p:txBody>
      </p:sp>
    </p:spTree>
  </p:cSld>
  <p:clrMapOvr>
    <a:masterClrMapping/>
  </p:clrMapOvr>
  <p:transition xmlns:p14="http://schemas.microsoft.com/office/powerpoint/2010/mai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8229600" cy="1143000"/>
          </a:xfrm>
        </p:spPr>
        <p:txBody>
          <a:bodyPr rtlCol="0">
            <a:normAutofit fontScale="90000"/>
          </a:bodyPr>
          <a:lstStyle/>
          <a:p>
            <a:pPr eaLnBrk="1" hangingPunct="1">
              <a:defRPr/>
            </a:pPr>
            <a:r>
              <a:rPr lang="en-US" b="1" dirty="0" smtClean="0"/>
              <a:t>Dementia in </a:t>
            </a:r>
            <a:r>
              <a:rPr lang="en-US" b="1" dirty="0" smtClean="0"/>
              <a:t>AD with </a:t>
            </a:r>
            <a:r>
              <a:rPr lang="en-US" b="1" dirty="0" smtClean="0"/>
              <a:t>late onset(F00.1): Clinical features</a:t>
            </a:r>
          </a:p>
        </p:txBody>
      </p:sp>
      <p:sp>
        <p:nvSpPr>
          <p:cNvPr id="29699" name="Content Placeholder 2"/>
          <p:cNvSpPr>
            <a:spLocks noGrp="1"/>
          </p:cNvSpPr>
          <p:nvPr>
            <p:ph idx="4294967295"/>
          </p:nvPr>
        </p:nvSpPr>
        <p:spPr>
          <a:xfrm>
            <a:off x="1143000" y="2349500"/>
            <a:ext cx="7086600" cy="3781425"/>
          </a:xfrm>
        </p:spPr>
        <p:txBody>
          <a:bodyPr/>
          <a:lstStyle/>
          <a:p>
            <a:pPr eaLnBrk="1" hangingPunct="1"/>
            <a:r>
              <a:rPr lang="en-US" dirty="0" smtClean="0"/>
              <a:t>&gt; 65 (onset usually in the late 70s)</a:t>
            </a:r>
          </a:p>
          <a:p>
            <a:pPr eaLnBrk="1" hangingPunct="1"/>
            <a:r>
              <a:rPr lang="en-US" dirty="0" smtClean="0"/>
              <a:t>very gradual onset and progression</a:t>
            </a:r>
          </a:p>
          <a:p>
            <a:pPr eaLnBrk="1" hangingPunct="1"/>
            <a:r>
              <a:rPr lang="en-US" dirty="0" smtClean="0"/>
              <a:t>memory impairment  predominates </a:t>
            </a:r>
          </a:p>
          <a:p>
            <a:pPr eaLnBrk="1" hangingPunct="1"/>
            <a:endParaRPr lang="en-GB" dirty="0" smtClean="0"/>
          </a:p>
        </p:txBody>
      </p:sp>
    </p:spTree>
  </p:cSld>
  <p:clrMapOvr>
    <a:masterClrMapping/>
  </p:clrMapOvr>
  <p:transition xmlns:p14="http://schemas.microsoft.com/office/powerpoint/2010/mai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5" descr="plaques_tanglesBorder"/>
          <p:cNvPicPr>
            <a:picLocks noChangeAspect="1" noChangeArrowheads="1"/>
          </p:cNvPicPr>
          <p:nvPr/>
        </p:nvPicPr>
        <p:blipFill>
          <a:blip r:embed="rId2" cstate="print"/>
          <a:srcRect/>
          <a:stretch>
            <a:fillRect/>
          </a:stretch>
        </p:blipFill>
        <p:spPr bwMode="auto">
          <a:xfrm>
            <a:off x="1295400" y="685800"/>
            <a:ext cx="6553200" cy="4964112"/>
          </a:xfrm>
          <a:prstGeom prst="rect">
            <a:avLst/>
          </a:prstGeom>
          <a:noFill/>
          <a:ln w="9525">
            <a:noFill/>
            <a:miter lim="800000"/>
            <a:headEnd/>
            <a:tailEnd/>
          </a:ln>
        </p:spPr>
      </p:pic>
    </p:spTree>
  </p:cSld>
  <p:clrMapOvr>
    <a:masterClrMapping/>
  </p:clrMapOvr>
  <p:transition xmlns:p14="http://schemas.microsoft.com/office/powerpoint/2010/mai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381000" y="304800"/>
            <a:ext cx="8229600" cy="1143000"/>
          </a:xfrm>
        </p:spPr>
        <p:txBody>
          <a:bodyPr rtlCol="0">
            <a:normAutofit fontScale="90000"/>
          </a:bodyPr>
          <a:lstStyle/>
          <a:p>
            <a:pPr eaLnBrk="1" fontAlgn="auto" hangingPunct="1">
              <a:spcAft>
                <a:spcPts val="0"/>
              </a:spcAft>
              <a:defRPr/>
            </a:pPr>
            <a:r>
              <a:rPr lang="en-US" b="1" dirty="0" smtClean="0"/>
              <a:t>AD: </a:t>
            </a:r>
            <a:r>
              <a:rPr lang="en-US" b="1" dirty="0" smtClean="0"/>
              <a:t>Macroscopic </a:t>
            </a:r>
            <a:r>
              <a:rPr lang="en-US" b="1" dirty="0" err="1" smtClean="0"/>
              <a:t>neuropathological</a:t>
            </a:r>
            <a:r>
              <a:rPr lang="en-US" b="1" dirty="0" smtClean="0"/>
              <a:t> features</a:t>
            </a:r>
            <a:r>
              <a:rPr lang="en-US" sz="3600" dirty="0" smtClean="0"/>
              <a:t/>
            </a:r>
            <a:br>
              <a:rPr lang="en-US" sz="3600" dirty="0" smtClean="0"/>
            </a:br>
            <a:endParaRPr lang="en-US" sz="3600" dirty="0" smtClean="0"/>
          </a:p>
        </p:txBody>
      </p:sp>
      <p:sp>
        <p:nvSpPr>
          <p:cNvPr id="39939" name="Rectangle 3"/>
          <p:cNvSpPr>
            <a:spLocks noGrp="1" noChangeArrowheads="1"/>
          </p:cNvSpPr>
          <p:nvPr>
            <p:ph idx="1"/>
          </p:nvPr>
        </p:nvSpPr>
        <p:spPr>
          <a:xfrm>
            <a:off x="228600" y="1524000"/>
            <a:ext cx="8839200" cy="4565650"/>
          </a:xfrm>
        </p:spPr>
        <p:txBody>
          <a:bodyPr/>
          <a:lstStyle/>
          <a:p>
            <a:pPr eaLnBrk="1" hangingPunct="1"/>
            <a:r>
              <a:rPr lang="en-US" sz="2400" dirty="0" smtClean="0"/>
              <a:t>Cortical cerebral atrophy particularly affecting:</a:t>
            </a:r>
          </a:p>
          <a:p>
            <a:pPr lvl="1" eaLnBrk="1" hangingPunct="1"/>
            <a:r>
              <a:rPr lang="en-US" sz="2400" dirty="0" smtClean="0"/>
              <a:t>medial temporal lobe (hippocampus)</a:t>
            </a:r>
          </a:p>
          <a:p>
            <a:pPr lvl="1" eaLnBrk="1" hangingPunct="1"/>
            <a:r>
              <a:rPr lang="en-US" sz="2400" dirty="0" smtClean="0"/>
              <a:t>parietal cortex </a:t>
            </a:r>
          </a:p>
          <a:p>
            <a:pPr lvl="1" eaLnBrk="1" hangingPunct="1"/>
            <a:r>
              <a:rPr lang="en-US" sz="2400" dirty="0" smtClean="0"/>
              <a:t>frontal cortex</a:t>
            </a:r>
          </a:p>
          <a:p>
            <a:pPr eaLnBrk="1" hangingPunct="1"/>
            <a:r>
              <a:rPr lang="en-GB" sz="2400" dirty="0" smtClean="0"/>
              <a:t>Atrophy seen as:</a:t>
            </a:r>
          </a:p>
          <a:p>
            <a:pPr lvl="1" eaLnBrk="1" hangingPunct="1"/>
            <a:r>
              <a:rPr lang="en-GB" sz="2400" dirty="0" smtClean="0"/>
              <a:t>brain shrinkage</a:t>
            </a:r>
          </a:p>
          <a:p>
            <a:pPr lvl="1" eaLnBrk="1" hangingPunct="1"/>
            <a:r>
              <a:rPr lang="en-GB" sz="2400" dirty="0" smtClean="0"/>
              <a:t>increased ventricular size</a:t>
            </a:r>
          </a:p>
          <a:p>
            <a:pPr lvl="1" eaLnBrk="1" hangingPunct="1"/>
            <a:r>
              <a:rPr lang="en-GB" sz="2400" dirty="0" smtClean="0"/>
              <a:t>widening of </a:t>
            </a:r>
            <a:r>
              <a:rPr lang="en-GB" sz="2400" dirty="0" err="1" smtClean="0"/>
              <a:t>sulci</a:t>
            </a:r>
            <a:r>
              <a:rPr lang="en-GB" sz="2400" dirty="0" smtClean="0"/>
              <a:t>/narrowing of </a:t>
            </a:r>
            <a:r>
              <a:rPr lang="en-GB" sz="2400" dirty="0" err="1" smtClean="0"/>
              <a:t>gyri</a:t>
            </a:r>
            <a:endParaRPr lang="en-GB" sz="2400" dirty="0" smtClean="0"/>
          </a:p>
          <a:p>
            <a:pPr eaLnBrk="1" hangingPunct="1">
              <a:buFont typeface="Wingdings" pitchFamily="2" charset="2"/>
              <a:buNone/>
            </a:pPr>
            <a:endParaRPr lang="en-US" b="1" dirty="0" smtClean="0"/>
          </a:p>
          <a:p>
            <a:pPr eaLnBrk="1" hangingPunct="1"/>
            <a:endParaRPr lang="en-US" dirty="0" smtClean="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304800"/>
            <a:ext cx="8229600" cy="1143000"/>
          </a:xfrm>
        </p:spPr>
        <p:txBody>
          <a:bodyPr/>
          <a:lstStyle/>
          <a:p>
            <a:pPr eaLnBrk="1" hangingPunct="1"/>
            <a:r>
              <a:rPr lang="en-US" sz="4000" b="1" dirty="0" err="1" smtClean="0"/>
              <a:t>Neurochemical</a:t>
            </a:r>
            <a:r>
              <a:rPr lang="en-US" sz="4000" b="1" dirty="0" smtClean="0"/>
              <a:t> features</a:t>
            </a:r>
          </a:p>
        </p:txBody>
      </p:sp>
      <p:sp>
        <p:nvSpPr>
          <p:cNvPr id="40963" name="Rectangle 3"/>
          <p:cNvSpPr>
            <a:spLocks noGrp="1" noChangeArrowheads="1"/>
          </p:cNvSpPr>
          <p:nvPr>
            <p:ph idx="1"/>
          </p:nvPr>
        </p:nvSpPr>
        <p:spPr>
          <a:xfrm>
            <a:off x="539750" y="1989138"/>
            <a:ext cx="8002588" cy="3341687"/>
          </a:xfrm>
        </p:spPr>
        <p:txBody>
          <a:bodyPr/>
          <a:lstStyle/>
          <a:p>
            <a:pPr eaLnBrk="1" hangingPunct="1">
              <a:lnSpc>
                <a:spcPct val="90000"/>
              </a:lnSpc>
            </a:pPr>
            <a:r>
              <a:rPr lang="en-US" dirty="0" smtClean="0"/>
              <a:t>Decreased levels of acetylcholine</a:t>
            </a:r>
          </a:p>
          <a:p>
            <a:pPr eaLnBrk="1" hangingPunct="1">
              <a:lnSpc>
                <a:spcPct val="90000"/>
              </a:lnSpc>
            </a:pPr>
            <a:r>
              <a:rPr lang="en-US" dirty="0" smtClean="0"/>
              <a:t>Decreased </a:t>
            </a:r>
            <a:r>
              <a:rPr lang="en-US" dirty="0" err="1" smtClean="0"/>
              <a:t>choline</a:t>
            </a:r>
            <a:r>
              <a:rPr lang="en-US" dirty="0" smtClean="0"/>
              <a:t> </a:t>
            </a:r>
            <a:r>
              <a:rPr lang="en-US" dirty="0" err="1" smtClean="0"/>
              <a:t>acetyltransferase</a:t>
            </a:r>
            <a:r>
              <a:rPr lang="en-US" dirty="0" smtClean="0"/>
              <a:t> activity</a:t>
            </a:r>
          </a:p>
          <a:p>
            <a:pPr eaLnBrk="1" hangingPunct="1">
              <a:lnSpc>
                <a:spcPct val="90000"/>
              </a:lnSpc>
            </a:pPr>
            <a:r>
              <a:rPr lang="en-GB" dirty="0" smtClean="0"/>
              <a:t>Decreased </a:t>
            </a:r>
            <a:r>
              <a:rPr lang="en-GB" dirty="0" smtClean="0"/>
              <a:t>levels of other</a:t>
            </a:r>
            <a:r>
              <a:rPr lang="en-US" dirty="0" smtClean="0"/>
              <a:t> neurotransmitters and </a:t>
            </a:r>
            <a:r>
              <a:rPr lang="en-US" dirty="0" err="1" smtClean="0"/>
              <a:t>neuromodulators</a:t>
            </a:r>
            <a:endParaRPr lang="en-US" dirty="0" smtClean="0"/>
          </a:p>
          <a:p>
            <a:pPr eaLnBrk="1" hangingPunct="1">
              <a:lnSpc>
                <a:spcPct val="90000"/>
              </a:lnSpc>
            </a:pPr>
            <a:endParaRPr lang="en-US" b="1" dirty="0" smtClean="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body" idx="4294967295"/>
          </p:nvPr>
        </p:nvSpPr>
        <p:spPr>
          <a:xfrm>
            <a:off x="990600" y="1752600"/>
            <a:ext cx="7258050" cy="3854450"/>
          </a:xfrm>
        </p:spPr>
        <p:txBody>
          <a:bodyPr/>
          <a:lstStyle/>
          <a:p>
            <a:pPr algn="ctr" eaLnBrk="1" hangingPunct="1">
              <a:buFont typeface="Wingdings" pitchFamily="2" charset="2"/>
              <a:buNone/>
            </a:pPr>
            <a:r>
              <a:rPr lang="en-GB" sz="4000" b="1" dirty="0" smtClean="0"/>
              <a:t>Aetiology of Alzheimer’s disease?</a:t>
            </a:r>
            <a:endParaRPr lang="en-US" sz="4000" b="1" dirty="0" smtClean="0"/>
          </a:p>
        </p:txBody>
      </p:sp>
    </p:spTree>
  </p:cSld>
  <p:clrMapOvr>
    <a:masterClrMapping/>
  </p:clrMapOvr>
  <p:transition xmlns:p14="http://schemas.microsoft.com/office/powerpoint/2010/mai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An external file that holds a picture, illustration, etc.&#10;Object name is DialoguesClinNeurosci-11-111-g001.jpg Object name is DialoguesClinNeurosci-11-111-g001.jpg">
            <a:hlinkClick r:id="rId2"/>
          </p:cNvPr>
          <p:cNvPicPr>
            <a:picLocks noChangeAspect="1" noChangeArrowheads="1"/>
          </p:cNvPicPr>
          <p:nvPr/>
        </p:nvPicPr>
        <p:blipFill>
          <a:blip r:embed="rId3" cstate="print"/>
          <a:srcRect/>
          <a:stretch>
            <a:fillRect/>
          </a:stretch>
        </p:blipFill>
        <p:spPr bwMode="auto">
          <a:xfrm>
            <a:off x="914400" y="1052513"/>
            <a:ext cx="6781800" cy="4095750"/>
          </a:xfrm>
          <a:prstGeom prst="rect">
            <a:avLst/>
          </a:prstGeom>
          <a:noFill/>
          <a:ln w="9525">
            <a:noFill/>
            <a:miter lim="800000"/>
            <a:headEnd/>
            <a:tailEnd/>
          </a:ln>
        </p:spPr>
      </p:pic>
      <p:sp>
        <p:nvSpPr>
          <p:cNvPr id="19459" name="Rectangle 6"/>
          <p:cNvSpPr>
            <a:spLocks noChangeArrowheads="1"/>
          </p:cNvSpPr>
          <p:nvPr/>
        </p:nvSpPr>
        <p:spPr bwMode="auto">
          <a:xfrm>
            <a:off x="2051050" y="5516563"/>
            <a:ext cx="5113338" cy="369887"/>
          </a:xfrm>
          <a:prstGeom prst="rect">
            <a:avLst/>
          </a:prstGeom>
          <a:noFill/>
          <a:ln w="9525">
            <a:noFill/>
            <a:miter lim="800000"/>
            <a:headEnd/>
            <a:tailEnd/>
          </a:ln>
        </p:spPr>
        <p:txBody>
          <a:bodyPr>
            <a:spAutoFit/>
          </a:bodyPr>
          <a:lstStyle/>
          <a:p>
            <a:r>
              <a:rPr lang="en-GB"/>
              <a:t>Qui et al. Dialogues Clin Neurosci. 2009</a:t>
            </a:r>
          </a:p>
        </p:txBody>
      </p:sp>
    </p:spTree>
  </p:cSld>
  <p:clrMapOvr>
    <a:masterClrMapping/>
  </p:clrMapOvr>
  <p:transition xmlns:p14="http://schemas.microsoft.com/office/powerpoint/2010/mai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Autosomal</a:t>
            </a:r>
            <a:r>
              <a:rPr lang="en-GB" dirty="0" smtClean="0"/>
              <a:t> dominant AD</a:t>
            </a:r>
            <a:endParaRPr lang="en-GB" dirty="0"/>
          </a:p>
        </p:txBody>
      </p:sp>
      <p:sp>
        <p:nvSpPr>
          <p:cNvPr id="3" name="Content Placeholder 2"/>
          <p:cNvSpPr>
            <a:spLocks noGrp="1"/>
          </p:cNvSpPr>
          <p:nvPr>
            <p:ph idx="1"/>
          </p:nvPr>
        </p:nvSpPr>
        <p:spPr>
          <a:xfrm>
            <a:off x="457200" y="3124200"/>
            <a:ext cx="8229600" cy="2819400"/>
          </a:xfrm>
        </p:spPr>
        <p:txBody>
          <a:bodyPr>
            <a:normAutofit/>
          </a:bodyPr>
          <a:lstStyle/>
          <a:p>
            <a:pPr>
              <a:buNone/>
            </a:pPr>
            <a:endParaRPr lang="en-GB" dirty="0" smtClean="0"/>
          </a:p>
          <a:p>
            <a:r>
              <a:rPr lang="en-GB" dirty="0" smtClean="0"/>
              <a:t>Usually early onset....but not invariably</a:t>
            </a:r>
          </a:p>
          <a:p>
            <a:r>
              <a:rPr lang="en-GB" dirty="0" smtClean="0"/>
              <a:t>Approximately 10% of early onset dementia familial</a:t>
            </a:r>
          </a:p>
          <a:p>
            <a:endParaRPr lang="en-GB" dirty="0"/>
          </a:p>
        </p:txBody>
      </p:sp>
      <p:pic>
        <p:nvPicPr>
          <p:cNvPr id="4" name="Picture 2" descr="http://www.annalsofneurosciences.org/images/13_1/ANS_13010605_F1.gif"/>
          <p:cNvPicPr>
            <a:picLocks noChangeAspect="1" noChangeArrowheads="1"/>
          </p:cNvPicPr>
          <p:nvPr/>
        </p:nvPicPr>
        <p:blipFill>
          <a:blip r:embed="rId2" cstate="print"/>
          <a:srcRect/>
          <a:stretch>
            <a:fillRect/>
          </a:stretch>
        </p:blipFill>
        <p:spPr bwMode="auto">
          <a:xfrm>
            <a:off x="1981200" y="1905000"/>
            <a:ext cx="4400550" cy="1190625"/>
          </a:xfrm>
          <a:prstGeom prst="rect">
            <a:avLst/>
          </a:prstGeom>
          <a:noFill/>
        </p:spPr>
      </p:pic>
    </p:spTree>
  </p:cSld>
  <p:clrMapOvr>
    <a:masterClrMapping/>
  </p:clrMapOvr>
  <p:transition xmlns:p14="http://schemas.microsoft.com/office/powerpoint/2010/mai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fontScale="90000"/>
          </a:bodyPr>
          <a:lstStyle/>
          <a:p>
            <a:r>
              <a:rPr lang="en-US" b="1" dirty="0" smtClean="0"/>
              <a:t>Age &amp; Genetics</a:t>
            </a:r>
            <a:r>
              <a:rPr lang="en-US" dirty="0" smtClean="0"/>
              <a:t/>
            </a:r>
            <a:br>
              <a:rPr lang="en-US" dirty="0" smtClean="0"/>
            </a:br>
            <a:endParaRPr lang="en-GB" dirty="0" smtClean="0"/>
          </a:p>
        </p:txBody>
      </p:sp>
      <p:sp>
        <p:nvSpPr>
          <p:cNvPr id="54275" name="Content Placeholder 2"/>
          <p:cNvSpPr>
            <a:spLocks noGrp="1"/>
          </p:cNvSpPr>
          <p:nvPr>
            <p:ph idx="1"/>
          </p:nvPr>
        </p:nvSpPr>
        <p:spPr>
          <a:xfrm>
            <a:off x="381000" y="1066800"/>
            <a:ext cx="7056438" cy="2087563"/>
          </a:xfrm>
        </p:spPr>
        <p:txBody>
          <a:bodyPr/>
          <a:lstStyle/>
          <a:p>
            <a:pPr lvl="1" eaLnBrk="1" hangingPunct="1">
              <a:lnSpc>
                <a:spcPct val="90000"/>
              </a:lnSpc>
              <a:buFont typeface="Arial" charset="0"/>
              <a:buNone/>
            </a:pPr>
            <a:r>
              <a:rPr lang="en-GB" dirty="0" smtClean="0"/>
              <a:t>65</a:t>
            </a:r>
            <a:r>
              <a:rPr lang="en-GB" dirty="0" smtClean="0"/>
              <a:t>-69 : prevalence 1.5% (dementia)</a:t>
            </a:r>
          </a:p>
          <a:p>
            <a:pPr lvl="1" eaLnBrk="1" hangingPunct="1">
              <a:lnSpc>
                <a:spcPct val="90000"/>
              </a:lnSpc>
              <a:buFont typeface="Arial" charset="0"/>
              <a:buNone/>
            </a:pPr>
            <a:r>
              <a:rPr lang="en-GB" dirty="0" smtClean="0"/>
              <a:t>95-99 : prevalence 45% (dementia</a:t>
            </a:r>
            <a:r>
              <a:rPr lang="en-GB" dirty="0" smtClean="0"/>
              <a:t>)</a:t>
            </a:r>
          </a:p>
          <a:p>
            <a:pPr lvl="1">
              <a:lnSpc>
                <a:spcPct val="90000"/>
              </a:lnSpc>
              <a:buNone/>
            </a:pPr>
            <a:r>
              <a:rPr lang="en-US" i="1" dirty="0"/>
              <a:t>Family history </a:t>
            </a:r>
            <a:r>
              <a:rPr lang="en-US" dirty="0"/>
              <a:t>: </a:t>
            </a:r>
            <a:r>
              <a:rPr lang="en-GB" dirty="0"/>
              <a:t>3-4 x risk,  first degree relative with AD </a:t>
            </a:r>
          </a:p>
          <a:p>
            <a:pPr lvl="1" eaLnBrk="1" hangingPunct="1">
              <a:lnSpc>
                <a:spcPct val="90000"/>
              </a:lnSpc>
              <a:buFont typeface="Arial" charset="0"/>
              <a:buNone/>
            </a:pPr>
            <a:endParaRPr lang="en-GB" dirty="0" smtClean="0"/>
          </a:p>
          <a:p>
            <a:endParaRPr lang="en-GB" dirty="0" smtClean="0"/>
          </a:p>
        </p:txBody>
      </p:sp>
      <p:pic>
        <p:nvPicPr>
          <p:cNvPr id="54276" name="Picture 2" descr="An external file that holds a picture, illustration, etc.&#10;Object name is DialoguesClinNeurosci-11-111-g001.jpg Object name is DialoguesClinNeurosci-11-111-g001.jpg">
            <a:hlinkClick r:id="rId2"/>
          </p:cNvPr>
          <p:cNvPicPr>
            <a:picLocks noChangeAspect="1" noChangeArrowheads="1"/>
          </p:cNvPicPr>
          <p:nvPr/>
        </p:nvPicPr>
        <p:blipFill>
          <a:blip r:embed="rId3" cstate="print"/>
          <a:srcRect/>
          <a:stretch>
            <a:fillRect/>
          </a:stretch>
        </p:blipFill>
        <p:spPr bwMode="auto">
          <a:xfrm>
            <a:off x="1981200" y="2895600"/>
            <a:ext cx="4143375" cy="2633662"/>
          </a:xfrm>
          <a:prstGeom prst="rect">
            <a:avLst/>
          </a:prstGeom>
          <a:noFill/>
          <a:ln w="9525">
            <a:noFill/>
            <a:miter lim="800000"/>
            <a:headEnd/>
            <a:tailEnd/>
          </a:ln>
        </p:spPr>
      </p:pic>
    </p:spTree>
  </p:cSld>
  <p:clrMapOvr>
    <a:masterClrMapping/>
  </p:clrMapOvr>
  <p:transition xmlns:p14="http://schemas.microsoft.com/office/powerpoint/2010/mai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609600" y="1828800"/>
            <a:ext cx="8229600" cy="1143000"/>
          </a:xfrm>
        </p:spPr>
        <p:txBody>
          <a:bodyPr>
            <a:normAutofit fontScale="90000"/>
          </a:bodyPr>
          <a:lstStyle/>
          <a:p>
            <a:r>
              <a:rPr lang="en-GB" b="1" dirty="0" smtClean="0"/>
              <a:t/>
            </a:r>
            <a:br>
              <a:rPr lang="en-GB" b="1" dirty="0" smtClean="0"/>
            </a:br>
            <a:r>
              <a:rPr lang="en-GB" b="1" dirty="0" smtClean="0"/>
              <a:t>Late onset Alzheimer’s: Other risk factors and protective factors</a:t>
            </a:r>
            <a:r>
              <a:rPr lang="en-GB" dirty="0" smtClean="0"/>
              <a:t/>
            </a:r>
            <a:br>
              <a:rPr lang="en-GB" dirty="0" smtClean="0"/>
            </a:br>
            <a:endParaRPr lang="en-GB" dirty="0" smtClean="0"/>
          </a:p>
        </p:txBody>
      </p:sp>
    </p:spTree>
  </p:cSld>
  <p:clrMapOvr>
    <a:masterClrMapping/>
  </p:clrMapOvr>
  <p:transition xmlns:p14="http://schemas.microsoft.com/office/powerpoint/2010/mai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a:bodyPr>
          <a:lstStyle/>
          <a:p>
            <a:pPr eaLnBrk="1" hangingPunct="1"/>
            <a:r>
              <a:rPr lang="en-GB" sz="4000" b="1" dirty="0" smtClean="0"/>
              <a:t>Vascular pathway hypothesis</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GB" b="1" dirty="0" smtClean="0"/>
              <a:t>Risk factors: </a:t>
            </a:r>
          </a:p>
          <a:p>
            <a:pPr eaLnBrk="1" fontAlgn="auto" hangingPunct="1">
              <a:spcAft>
                <a:spcPts val="0"/>
              </a:spcAft>
              <a:buFont typeface="Arial" pitchFamily="34" charset="0"/>
              <a:buNone/>
              <a:defRPr/>
            </a:pPr>
            <a:r>
              <a:rPr lang="en-GB" dirty="0" smtClean="0"/>
              <a:t>    - midlife high blood pressure </a:t>
            </a:r>
          </a:p>
          <a:p>
            <a:pPr eaLnBrk="1" fontAlgn="auto" hangingPunct="1">
              <a:spcAft>
                <a:spcPts val="0"/>
              </a:spcAft>
              <a:buFont typeface="Arial" pitchFamily="34" charset="0"/>
              <a:buNone/>
              <a:defRPr/>
            </a:pPr>
            <a:r>
              <a:rPr lang="en-GB" dirty="0" smtClean="0"/>
              <a:t>    - high BMI</a:t>
            </a:r>
          </a:p>
          <a:p>
            <a:pPr eaLnBrk="1" fontAlgn="auto" hangingPunct="1">
              <a:spcAft>
                <a:spcPts val="0"/>
              </a:spcAft>
              <a:buFont typeface="Arial" pitchFamily="34" charset="0"/>
              <a:buNone/>
              <a:defRPr/>
            </a:pPr>
            <a:r>
              <a:rPr lang="en-GB" dirty="0" smtClean="0"/>
              <a:t>    - diabetes</a:t>
            </a:r>
          </a:p>
          <a:p>
            <a:pPr eaLnBrk="1" fontAlgn="auto" hangingPunct="1">
              <a:spcAft>
                <a:spcPts val="0"/>
              </a:spcAft>
              <a:buFont typeface="Arial" pitchFamily="34" charset="0"/>
              <a:buNone/>
              <a:defRPr/>
            </a:pPr>
            <a:r>
              <a:rPr lang="en-GB" dirty="0" smtClean="0"/>
              <a:t>    - </a:t>
            </a:r>
            <a:r>
              <a:rPr lang="en-GB" dirty="0" err="1" smtClean="0"/>
              <a:t>cerebrovascular</a:t>
            </a:r>
            <a:r>
              <a:rPr lang="en-GB" dirty="0" smtClean="0"/>
              <a:t> disease</a:t>
            </a:r>
          </a:p>
          <a:p>
            <a:pPr eaLnBrk="1" fontAlgn="auto" hangingPunct="1">
              <a:spcAft>
                <a:spcPts val="0"/>
              </a:spcAft>
              <a:buFont typeface="Arial" pitchFamily="34" charset="0"/>
              <a:buNone/>
              <a:defRPr/>
            </a:pPr>
            <a:r>
              <a:rPr lang="en-GB" dirty="0" smtClean="0"/>
              <a:t>    -  smoking</a:t>
            </a:r>
          </a:p>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Char char="•"/>
              <a:defRPr/>
            </a:pPr>
            <a:r>
              <a:rPr lang="en-GB" b="1" dirty="0" smtClean="0"/>
              <a:t>Protective factors:</a:t>
            </a:r>
          </a:p>
          <a:p>
            <a:pPr eaLnBrk="1" fontAlgn="auto" hangingPunct="1">
              <a:spcAft>
                <a:spcPts val="0"/>
              </a:spcAft>
              <a:buFont typeface="Arial" pitchFamily="34" charset="0"/>
              <a:buNone/>
              <a:defRPr/>
            </a:pPr>
            <a:r>
              <a:rPr lang="en-GB" dirty="0" smtClean="0"/>
              <a:t>    - light-to-moderate alcohol consumption</a:t>
            </a:r>
          </a:p>
          <a:p>
            <a:pPr eaLnBrk="1" fontAlgn="auto" hangingPunct="1">
              <a:spcAft>
                <a:spcPts val="0"/>
              </a:spcAft>
              <a:buFont typeface="Arial" pitchFamily="34" charset="0"/>
              <a:buNone/>
              <a:defRPr/>
            </a:pPr>
            <a:r>
              <a:rPr lang="en-GB" dirty="0" smtClean="0"/>
              <a:t>    - antihypertensive therapy</a:t>
            </a:r>
          </a:p>
          <a:p>
            <a:pPr>
              <a:buNone/>
              <a:defRPr/>
            </a:pPr>
            <a:r>
              <a:rPr lang="en-GB" dirty="0" smtClean="0"/>
              <a:t>    - physical activity</a:t>
            </a:r>
          </a:p>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r>
              <a:rPr lang="en-GB" sz="2000" i="1" dirty="0" smtClean="0"/>
              <a:t>(Qui et al Dialogues </a:t>
            </a:r>
            <a:r>
              <a:rPr lang="en-GB" sz="2000" i="1" dirty="0" err="1" smtClean="0"/>
              <a:t>Clin</a:t>
            </a:r>
            <a:r>
              <a:rPr lang="en-GB" sz="2000" i="1" dirty="0" smtClean="0"/>
              <a:t> </a:t>
            </a:r>
            <a:r>
              <a:rPr lang="en-GB" sz="2000" i="1" dirty="0" err="1" smtClean="0"/>
              <a:t>Neurosci</a:t>
            </a:r>
            <a:r>
              <a:rPr lang="en-GB" sz="2000" i="1" dirty="0" smtClean="0"/>
              <a:t>.  2009)</a:t>
            </a:r>
          </a:p>
          <a:p>
            <a:pPr eaLnBrk="1" fontAlgn="auto" hangingPunct="1">
              <a:spcAft>
                <a:spcPts val="0"/>
              </a:spcAft>
              <a:buFont typeface="Arial" pitchFamily="34" charset="0"/>
              <a:buNone/>
              <a:defRPr/>
            </a:pPr>
            <a:endParaRPr lang="en-GB" dirty="0" smtClean="0"/>
          </a:p>
        </p:txBody>
      </p:sp>
    </p:spTree>
  </p:cSld>
  <p:clrMapOvr>
    <a:masterClrMapping/>
  </p:clrMapOvr>
  <p:transition xmlns:p14="http://schemas.microsoft.com/office/powerpoint/2010/mai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ormAutofit/>
          </a:bodyPr>
          <a:lstStyle/>
          <a:p>
            <a:pPr eaLnBrk="1" hangingPunct="1"/>
            <a:r>
              <a:rPr lang="en-GB" sz="4000" b="1" dirty="0" smtClean="0"/>
              <a:t>Psychosocial hypothesis</a:t>
            </a:r>
          </a:p>
        </p:txBody>
      </p:sp>
      <p:sp>
        <p:nvSpPr>
          <p:cNvPr id="65539" name="Content Placeholder 2"/>
          <p:cNvSpPr>
            <a:spLocks noGrp="1"/>
          </p:cNvSpPr>
          <p:nvPr>
            <p:ph idx="1"/>
          </p:nvPr>
        </p:nvSpPr>
        <p:spPr/>
        <p:txBody>
          <a:bodyPr/>
          <a:lstStyle/>
          <a:p>
            <a:pPr eaLnBrk="1" hangingPunct="1"/>
            <a:r>
              <a:rPr lang="en-GB" dirty="0" smtClean="0"/>
              <a:t>Protective factors: </a:t>
            </a:r>
          </a:p>
          <a:p>
            <a:pPr eaLnBrk="1" hangingPunct="1">
              <a:buFont typeface="Arial" charset="0"/>
              <a:buNone/>
            </a:pPr>
            <a:r>
              <a:rPr lang="en-GB" dirty="0" smtClean="0"/>
              <a:t>    - high educational attainment</a:t>
            </a:r>
          </a:p>
          <a:p>
            <a:pPr eaLnBrk="1" hangingPunct="1">
              <a:buFont typeface="Arial" charset="0"/>
              <a:buNone/>
            </a:pPr>
            <a:r>
              <a:rPr lang="en-GB" dirty="0" smtClean="0"/>
              <a:t>    - mentally stimulating activities</a:t>
            </a:r>
          </a:p>
          <a:p>
            <a:pPr eaLnBrk="1" hangingPunct="1">
              <a:buFont typeface="Arial" charset="0"/>
              <a:buNone/>
            </a:pPr>
            <a:r>
              <a:rPr lang="en-GB" dirty="0" smtClean="0"/>
              <a:t>    - social activity and enriched social network</a:t>
            </a:r>
          </a:p>
          <a:p>
            <a:pPr eaLnBrk="1" hangingPunct="1">
              <a:buFont typeface="Arial" charset="0"/>
              <a:buNone/>
            </a:pPr>
            <a:r>
              <a:rPr lang="en-GB" dirty="0" smtClean="0"/>
              <a:t>    </a:t>
            </a:r>
          </a:p>
          <a:p>
            <a:pPr eaLnBrk="1" hangingPunct="1">
              <a:buFont typeface="Arial" charset="0"/>
              <a:buNone/>
            </a:pPr>
            <a:r>
              <a:rPr lang="en-GB" sz="1400" i="1" dirty="0" smtClean="0"/>
              <a:t>(Qui et al Dialogues </a:t>
            </a:r>
            <a:r>
              <a:rPr lang="en-GB" sz="1400" i="1" dirty="0" err="1" smtClean="0"/>
              <a:t>Clin</a:t>
            </a:r>
            <a:r>
              <a:rPr lang="en-GB" sz="1400" i="1" dirty="0" smtClean="0"/>
              <a:t> </a:t>
            </a:r>
            <a:r>
              <a:rPr lang="en-GB" sz="1400" i="1" dirty="0" err="1" smtClean="0"/>
              <a:t>Neurosci</a:t>
            </a:r>
            <a:r>
              <a:rPr lang="en-GB" sz="1400" i="1" dirty="0" smtClean="0"/>
              <a:t>. 2009)</a:t>
            </a:r>
          </a:p>
          <a:p>
            <a:pPr eaLnBrk="1" hangingPunct="1">
              <a:buFont typeface="Arial" charset="0"/>
              <a:buNone/>
            </a:pPr>
            <a:endParaRPr lang="en-GB" dirty="0" smtClean="0"/>
          </a:p>
        </p:txBody>
      </p:sp>
    </p:spTree>
  </p:cSld>
  <p:clrMapOvr>
    <a:masterClrMapping/>
  </p:clrMapOvr>
  <p:transition xmlns:p14="http://schemas.microsoft.com/office/powerpoint/2010/mai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2362200" y="1981200"/>
            <a:ext cx="5400675" cy="1800225"/>
          </a:xfrm>
        </p:spPr>
        <p:txBody>
          <a:bodyPr>
            <a:normAutofit fontScale="90000"/>
          </a:bodyPr>
          <a:lstStyle/>
          <a:p>
            <a:pPr eaLnBrk="1" hangingPunct="1"/>
            <a:r>
              <a:rPr lang="en-GB" b="1" dirty="0" smtClean="0"/>
              <a:t>Treatment of AD and what is treatment?</a:t>
            </a:r>
          </a:p>
        </p:txBody>
      </p:sp>
    </p:spTree>
  </p:cSld>
  <p:clrMapOvr>
    <a:masterClrMapping/>
  </p:clrMapOvr>
  <p:transition xmlns:p14="http://schemas.microsoft.com/office/powerpoint/2010/mai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468313" y="620713"/>
            <a:ext cx="8229600" cy="1143000"/>
          </a:xfrm>
        </p:spPr>
        <p:txBody>
          <a:bodyPr>
            <a:normAutofit fontScale="90000"/>
          </a:bodyPr>
          <a:lstStyle/>
          <a:p>
            <a:pPr eaLnBrk="1" hangingPunct="1">
              <a:defRPr/>
            </a:pPr>
            <a:r>
              <a:rPr lang="en-GB" b="1" smtClean="0"/>
              <a:t>Prevention</a:t>
            </a:r>
            <a:br>
              <a:rPr lang="en-GB" b="1" smtClean="0"/>
            </a:br>
            <a:endParaRPr lang="en-GB" b="1" smtClean="0"/>
          </a:p>
        </p:txBody>
      </p:sp>
      <p:sp>
        <p:nvSpPr>
          <p:cNvPr id="81923" name="Content Placeholder 2"/>
          <p:cNvSpPr>
            <a:spLocks noGrp="1"/>
          </p:cNvSpPr>
          <p:nvPr>
            <p:ph idx="1"/>
          </p:nvPr>
        </p:nvSpPr>
        <p:spPr/>
        <p:txBody>
          <a:bodyPr>
            <a:normAutofit/>
          </a:bodyPr>
          <a:lstStyle/>
          <a:p>
            <a:pPr eaLnBrk="1" hangingPunct="1">
              <a:defRPr/>
            </a:pPr>
            <a:r>
              <a:rPr lang="en-GB" dirty="0" smtClean="0"/>
              <a:t>Modification of risk factors/protective factors in middle-aged and older people</a:t>
            </a:r>
          </a:p>
        </p:txBody>
      </p:sp>
    </p:spTree>
  </p:cSld>
  <p:clrMapOvr>
    <a:masterClrMapping/>
  </p:clrMapOvr>
  <p:transition xmlns:p14="http://schemas.microsoft.com/office/powerpoint/2010/mai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468313" y="836613"/>
            <a:ext cx="8229600" cy="1295400"/>
          </a:xfrm>
        </p:spPr>
        <p:txBody>
          <a:bodyPr>
            <a:normAutofit fontScale="90000"/>
          </a:bodyPr>
          <a:lstStyle/>
          <a:p>
            <a:pPr eaLnBrk="1" hangingPunct="1">
              <a:defRPr/>
            </a:pPr>
            <a:r>
              <a:rPr lang="en-GB" sz="3600" b="1" dirty="0" smtClean="0"/>
              <a:t>Treatment: Memory pills or “Promoting and maintaining independence of people with dementia”</a:t>
            </a:r>
            <a:r>
              <a:rPr lang="en-GB" b="1" i="1" dirty="0" smtClean="0"/>
              <a:t/>
            </a:r>
            <a:br>
              <a:rPr lang="en-GB" b="1" i="1" dirty="0" smtClean="0"/>
            </a:br>
            <a:endParaRPr lang="en-GB" dirty="0" smtClean="0"/>
          </a:p>
        </p:txBody>
      </p:sp>
      <p:sp>
        <p:nvSpPr>
          <p:cNvPr id="36867" name="Content Placeholder 2"/>
          <p:cNvSpPr>
            <a:spLocks noGrp="1"/>
          </p:cNvSpPr>
          <p:nvPr>
            <p:ph idx="1"/>
          </p:nvPr>
        </p:nvSpPr>
        <p:spPr>
          <a:xfrm>
            <a:off x="457200" y="2286000"/>
            <a:ext cx="8229600" cy="3840163"/>
          </a:xfrm>
        </p:spPr>
        <p:txBody>
          <a:bodyPr/>
          <a:lstStyle/>
          <a:p>
            <a:pPr eaLnBrk="1" hangingPunct="1"/>
            <a:endParaRPr lang="en-GB" b="1" i="1" dirty="0" smtClean="0"/>
          </a:p>
          <a:p>
            <a:pPr eaLnBrk="1" hangingPunct="1"/>
            <a:r>
              <a:rPr lang="en-GB" sz="6000" b="1" i="1" dirty="0" smtClean="0"/>
              <a:t>Social</a:t>
            </a:r>
          </a:p>
          <a:p>
            <a:pPr eaLnBrk="1" hangingPunct="1"/>
            <a:r>
              <a:rPr lang="en-GB" sz="3600" b="1" i="1" dirty="0" smtClean="0"/>
              <a:t>Psychological</a:t>
            </a:r>
          </a:p>
          <a:p>
            <a:pPr eaLnBrk="1" hangingPunct="1"/>
            <a:r>
              <a:rPr lang="en-GB" sz="1600" b="1" i="1" dirty="0" smtClean="0"/>
              <a:t>drugs</a:t>
            </a:r>
            <a:endParaRPr lang="en-GB" sz="1600" dirty="0" smtClean="0"/>
          </a:p>
        </p:txBody>
      </p:sp>
    </p:spTree>
  </p:cSld>
  <p:clrMapOvr>
    <a:masterClrMapping/>
  </p:clrMapOvr>
  <p:transition xmlns:p14="http://schemas.microsoft.com/office/powerpoint/2010/mai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GB" sz="4000" b="1" smtClean="0"/>
              <a:t>Group Cognitive Stimulation Therapy</a:t>
            </a:r>
          </a:p>
        </p:txBody>
      </p:sp>
      <p:sp>
        <p:nvSpPr>
          <p:cNvPr id="86019" name="Content Placeholder 2"/>
          <p:cNvSpPr>
            <a:spLocks noGrp="1"/>
          </p:cNvSpPr>
          <p:nvPr>
            <p:ph idx="1"/>
          </p:nvPr>
        </p:nvSpPr>
        <p:spPr/>
        <p:txBody>
          <a:bodyPr>
            <a:normAutofit fontScale="92500" lnSpcReduction="20000"/>
          </a:bodyPr>
          <a:lstStyle/>
          <a:p>
            <a:pPr eaLnBrk="1" hangingPunct="1">
              <a:defRPr/>
            </a:pPr>
            <a:r>
              <a:rPr lang="en-GB" smtClean="0">
                <a:hlinkClick r:id="rId2"/>
              </a:rPr>
              <a:t>http://www.cstdementia.com/index.php</a:t>
            </a:r>
            <a:endParaRPr lang="en-GB" smtClean="0"/>
          </a:p>
          <a:p>
            <a:pPr eaLnBrk="1" hangingPunct="1">
              <a:defRPr/>
            </a:pPr>
            <a:r>
              <a:rPr lang="en-GB" smtClean="0"/>
              <a:t>Manualised</a:t>
            </a:r>
          </a:p>
          <a:p>
            <a:pPr eaLnBrk="1" hangingPunct="1">
              <a:defRPr/>
            </a:pPr>
            <a:r>
              <a:rPr lang="en-GB" smtClean="0"/>
              <a:t>14 sessions of themed activities (</a:t>
            </a:r>
            <a:r>
              <a:rPr lang="en-GB" sz="2400" smtClean="0"/>
              <a:t>Physical games, Sound, Childhood, Food, Current affairs, Faces / scenes, Word association, Being creative, Categorising objects, Orientation, Using money, Number games, Word games, Team quiz</a:t>
            </a:r>
            <a:r>
              <a:rPr lang="en-GB" smtClean="0"/>
              <a:t>)</a:t>
            </a:r>
          </a:p>
          <a:p>
            <a:pPr eaLnBrk="1" hangingPunct="1">
              <a:defRPr/>
            </a:pPr>
            <a:r>
              <a:rPr lang="en-GB" smtClean="0"/>
              <a:t>“.........to actively stimulate and engage people with dementia, whilst providing an optimal learning environment and the social benefits of a group.”</a:t>
            </a:r>
          </a:p>
          <a:p>
            <a:pPr eaLnBrk="1" hangingPunct="1">
              <a:buFont typeface="Arial" charset="0"/>
              <a:buNone/>
              <a:defRPr/>
            </a:pPr>
            <a:endParaRPr lang="en-GB" smtClean="0"/>
          </a:p>
        </p:txBody>
      </p:sp>
    </p:spTree>
  </p:cSld>
  <p:clrMapOvr>
    <a:masterClrMapping/>
  </p:clrMapOvr>
  <p:transition xmlns:p14="http://schemas.microsoft.com/office/powerpoint/2010/mai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50825" y="692150"/>
            <a:ext cx="8229600" cy="1143000"/>
          </a:xfrm>
        </p:spPr>
        <p:txBody>
          <a:bodyPr/>
          <a:lstStyle/>
          <a:p>
            <a:pPr eaLnBrk="1" hangingPunct="1"/>
            <a:r>
              <a:rPr lang="en-GB" sz="4000" b="1" smtClean="0"/>
              <a:t>Group Cognitive Stimulation Therapy</a:t>
            </a:r>
          </a:p>
        </p:txBody>
      </p:sp>
      <p:sp>
        <p:nvSpPr>
          <p:cNvPr id="40963" name="Content Placeholder 2"/>
          <p:cNvSpPr>
            <a:spLocks noGrp="1"/>
          </p:cNvSpPr>
          <p:nvPr>
            <p:ph idx="1"/>
          </p:nvPr>
        </p:nvSpPr>
        <p:spPr>
          <a:xfrm>
            <a:off x="457200" y="2133600"/>
            <a:ext cx="8229600" cy="3992563"/>
          </a:xfrm>
        </p:spPr>
        <p:txBody>
          <a:bodyPr/>
          <a:lstStyle/>
          <a:p>
            <a:pPr eaLnBrk="1" hangingPunct="1"/>
            <a:r>
              <a:rPr lang="en-GB" smtClean="0"/>
              <a:t>Mild to moderate dementia.</a:t>
            </a:r>
          </a:p>
          <a:p>
            <a:pPr eaLnBrk="1" hangingPunct="1"/>
            <a:r>
              <a:rPr lang="en-GB" smtClean="0"/>
              <a:t>+/- anti-dementia medication</a:t>
            </a:r>
          </a:p>
          <a:p>
            <a:pPr eaLnBrk="1" hangingPunct="1"/>
            <a:r>
              <a:rPr lang="en-GB" smtClean="0"/>
              <a:t>Availability?</a:t>
            </a:r>
          </a:p>
        </p:txBody>
      </p:sp>
    </p:spTree>
  </p:cSld>
  <p:clrMapOvr>
    <a:masterClrMapping/>
  </p:clrMapOvr>
  <p:transition xmlns:p14="http://schemas.microsoft.com/office/powerpoint/2010/mai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elements4health.com/images/stories/alzheimers-statistics.gif"/>
          <p:cNvPicPr>
            <a:picLocks noChangeAspect="1" noChangeArrowheads="1"/>
          </p:cNvPicPr>
          <p:nvPr/>
        </p:nvPicPr>
        <p:blipFill>
          <a:blip r:embed="rId2" cstate="print"/>
          <a:srcRect/>
          <a:stretch>
            <a:fillRect/>
          </a:stretch>
        </p:blipFill>
        <p:spPr bwMode="auto">
          <a:xfrm>
            <a:off x="1066800" y="838200"/>
            <a:ext cx="6705600" cy="4191000"/>
          </a:xfrm>
          <a:prstGeom prst="rect">
            <a:avLst/>
          </a:prstGeom>
          <a:noFill/>
          <a:ln w="9525">
            <a:noFill/>
            <a:miter lim="800000"/>
            <a:headEnd/>
            <a:tailEnd/>
          </a:ln>
        </p:spPr>
      </p:pic>
      <p:sp>
        <p:nvSpPr>
          <p:cNvPr id="20483" name="TextBox 2"/>
          <p:cNvSpPr txBox="1">
            <a:spLocks noChangeArrowheads="1"/>
          </p:cNvSpPr>
          <p:nvPr/>
        </p:nvSpPr>
        <p:spPr bwMode="auto">
          <a:xfrm>
            <a:off x="2209800" y="5257800"/>
            <a:ext cx="3744912" cy="369888"/>
          </a:xfrm>
          <a:prstGeom prst="rect">
            <a:avLst/>
          </a:prstGeom>
          <a:noFill/>
          <a:ln w="9525">
            <a:noFill/>
            <a:miter lim="800000"/>
            <a:headEnd/>
            <a:tailEnd/>
          </a:ln>
        </p:spPr>
        <p:txBody>
          <a:bodyPr>
            <a:spAutoFit/>
          </a:bodyPr>
          <a:lstStyle/>
          <a:p>
            <a:r>
              <a:rPr lang="en-GB" dirty="0"/>
              <a:t>World Alzheimer Report 2010</a:t>
            </a:r>
          </a:p>
        </p:txBody>
      </p:sp>
    </p:spTree>
  </p:cSld>
  <p:clrMapOvr>
    <a:masterClrMapping/>
  </p:clrMapOvr>
  <p:transition xmlns:p14="http://schemas.microsoft.com/office/powerpoint/2010/mai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Pharmacopeia for AD</a:t>
            </a:r>
            <a:endParaRPr lang="en-GB" dirty="0"/>
          </a:p>
        </p:txBody>
      </p:sp>
      <p:sp>
        <p:nvSpPr>
          <p:cNvPr id="3" name="Content Placeholder 2"/>
          <p:cNvSpPr>
            <a:spLocks noGrp="1"/>
          </p:cNvSpPr>
          <p:nvPr>
            <p:ph idx="1"/>
          </p:nvPr>
        </p:nvSpPr>
        <p:spPr/>
        <p:txBody>
          <a:bodyPr>
            <a:normAutofit lnSpcReduction="10000"/>
          </a:bodyPr>
          <a:lstStyle/>
          <a:p>
            <a:r>
              <a:rPr lang="en-GB" dirty="0" smtClean="0"/>
              <a:t>NICE </a:t>
            </a:r>
            <a:r>
              <a:rPr lang="en-GB" dirty="0" smtClean="0"/>
              <a:t>2011:</a:t>
            </a:r>
            <a:endParaRPr lang="en-GB" dirty="0" smtClean="0"/>
          </a:p>
          <a:p>
            <a:r>
              <a:rPr lang="en-GB" dirty="0" err="1" smtClean="0"/>
              <a:t>Acetylcholinesterase</a:t>
            </a:r>
            <a:r>
              <a:rPr lang="en-GB" dirty="0" smtClean="0"/>
              <a:t> (</a:t>
            </a:r>
            <a:r>
              <a:rPr lang="en-GB" dirty="0" err="1" smtClean="0"/>
              <a:t>AChE</a:t>
            </a:r>
            <a:r>
              <a:rPr lang="en-GB" dirty="0" smtClean="0"/>
              <a:t>) inhibitors (</a:t>
            </a:r>
            <a:r>
              <a:rPr lang="en-GB" dirty="0" err="1" smtClean="0"/>
              <a:t>donepezil</a:t>
            </a:r>
            <a:r>
              <a:rPr lang="en-GB" dirty="0" smtClean="0"/>
              <a:t>, </a:t>
            </a:r>
            <a:r>
              <a:rPr lang="en-GB" dirty="0" err="1" smtClean="0"/>
              <a:t>galantamine</a:t>
            </a:r>
            <a:r>
              <a:rPr lang="en-GB" dirty="0" smtClean="0"/>
              <a:t> and </a:t>
            </a:r>
            <a:r>
              <a:rPr lang="en-GB" dirty="0" err="1" smtClean="0"/>
              <a:t>rivastigmine</a:t>
            </a:r>
            <a:r>
              <a:rPr lang="en-GB" dirty="0" smtClean="0"/>
              <a:t>) </a:t>
            </a:r>
            <a:r>
              <a:rPr lang="en-GB" b="1" dirty="0" smtClean="0"/>
              <a:t>mild</a:t>
            </a:r>
            <a:r>
              <a:rPr lang="en-GB" dirty="0" smtClean="0"/>
              <a:t> as well as moderate Alzheimer’s disease</a:t>
            </a:r>
          </a:p>
          <a:p>
            <a:r>
              <a:rPr lang="en-GB" dirty="0" err="1"/>
              <a:t>M</a:t>
            </a:r>
            <a:r>
              <a:rPr lang="en-GB" dirty="0" err="1" smtClean="0"/>
              <a:t>emantine</a:t>
            </a:r>
            <a:r>
              <a:rPr lang="en-GB" dirty="0" smtClean="0"/>
              <a:t> - option for </a:t>
            </a:r>
            <a:r>
              <a:rPr lang="en-GB" b="1" dirty="0" smtClean="0"/>
              <a:t>moderate</a:t>
            </a:r>
            <a:r>
              <a:rPr lang="en-GB" dirty="0" smtClean="0"/>
              <a:t> Alzheimer’s disease for people who cannot take </a:t>
            </a:r>
            <a:r>
              <a:rPr lang="en-GB" dirty="0" err="1" smtClean="0"/>
              <a:t>AChE</a:t>
            </a:r>
            <a:r>
              <a:rPr lang="en-GB" dirty="0" smtClean="0"/>
              <a:t> inhibitors, for </a:t>
            </a:r>
            <a:r>
              <a:rPr lang="en-GB" b="1" dirty="0" smtClean="0"/>
              <a:t>severe</a:t>
            </a:r>
            <a:r>
              <a:rPr lang="en-GB" dirty="0" smtClean="0"/>
              <a:t> Alzheimer’s disease.</a:t>
            </a:r>
          </a:p>
          <a:p>
            <a:endParaRPr lang="en-GB" dirty="0"/>
          </a:p>
        </p:txBody>
      </p:sp>
    </p:spTree>
  </p:cSld>
  <p:clrMapOvr>
    <a:masterClrMapping/>
  </p:clrMapOvr>
  <p:transition xmlns:p14="http://schemas.microsoft.com/office/powerpoint/2010/mai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b="1" smtClean="0"/>
              <a:t>Acetylcholine and Alzheimer’s</a:t>
            </a:r>
          </a:p>
        </p:txBody>
      </p:sp>
      <p:sp>
        <p:nvSpPr>
          <p:cNvPr id="8195" name="Content Placeholder 2"/>
          <p:cNvSpPr>
            <a:spLocks noGrp="1"/>
          </p:cNvSpPr>
          <p:nvPr>
            <p:ph idx="1"/>
          </p:nvPr>
        </p:nvSpPr>
        <p:spPr/>
        <p:txBody>
          <a:bodyPr/>
          <a:lstStyle/>
          <a:p>
            <a:r>
              <a:rPr lang="en-GB" sz="2800" dirty="0" smtClean="0"/>
              <a:t>Acetylcholine blockade - amnesia</a:t>
            </a:r>
          </a:p>
          <a:p>
            <a:r>
              <a:rPr lang="en-GB" sz="2800" dirty="0" smtClean="0"/>
              <a:t>Post -mortem studies -  decreased acetylcholine in various areas including hippocampus</a:t>
            </a:r>
          </a:p>
          <a:p>
            <a:pPr eaLnBrk="1" hangingPunct="1">
              <a:lnSpc>
                <a:spcPct val="90000"/>
              </a:lnSpc>
            </a:pPr>
            <a:r>
              <a:rPr lang="en-US" sz="2800" dirty="0" smtClean="0"/>
              <a:t>Decreased choline </a:t>
            </a:r>
            <a:r>
              <a:rPr lang="en-US" sz="2800" dirty="0" err="1" smtClean="0"/>
              <a:t>acetyltransferase</a:t>
            </a:r>
            <a:r>
              <a:rPr lang="en-US" sz="2800" dirty="0" smtClean="0"/>
              <a:t> activity</a:t>
            </a:r>
          </a:p>
          <a:p>
            <a:pPr eaLnBrk="1" hangingPunct="1">
              <a:lnSpc>
                <a:spcPct val="90000"/>
              </a:lnSpc>
            </a:pPr>
            <a:r>
              <a:rPr lang="en-GB" sz="2800" dirty="0" smtClean="0"/>
              <a:t>Decreased number of cholinergic neurons </a:t>
            </a:r>
          </a:p>
          <a:p>
            <a:pPr eaLnBrk="1" hangingPunct="1">
              <a:lnSpc>
                <a:spcPct val="90000"/>
              </a:lnSpc>
            </a:pPr>
            <a:r>
              <a:rPr lang="en-GB" sz="2800" dirty="0" smtClean="0"/>
              <a:t> ? Relationship between acetyl choline loss and amyloid plaques</a:t>
            </a:r>
          </a:p>
          <a:p>
            <a:pPr eaLnBrk="1" hangingPunct="1">
              <a:lnSpc>
                <a:spcPct val="90000"/>
              </a:lnSpc>
            </a:pPr>
            <a:endParaRPr lang="en-GB" dirty="0" smtClean="0"/>
          </a:p>
          <a:p>
            <a:pPr eaLnBrk="1" hangingPunct="1">
              <a:lnSpc>
                <a:spcPct val="90000"/>
              </a:lnSpc>
            </a:pPr>
            <a:endParaRPr lang="en-US" dirty="0" smtClean="0"/>
          </a:p>
          <a:p>
            <a:endParaRPr lang="en-GB" dirty="0" smtClean="0"/>
          </a:p>
        </p:txBody>
      </p:sp>
    </p:spTree>
  </p:cSld>
  <p:clrMapOvr>
    <a:masterClrMapping/>
  </p:clrMapOvr>
  <p:transition xmlns:p14="http://schemas.microsoft.com/office/powerpoint/2010/mai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(Fairly predictable) General cautions: </a:t>
            </a:r>
            <a:r>
              <a:rPr lang="en-GB" b="1" dirty="0" err="1" smtClean="0"/>
              <a:t>AChE</a:t>
            </a:r>
            <a:endParaRPr lang="en-GB" b="1" dirty="0"/>
          </a:p>
        </p:txBody>
      </p:sp>
      <p:sp>
        <p:nvSpPr>
          <p:cNvPr id="3" name="Content Placeholder 2"/>
          <p:cNvSpPr>
            <a:spLocks noGrp="1"/>
          </p:cNvSpPr>
          <p:nvPr>
            <p:ph idx="1"/>
          </p:nvPr>
        </p:nvSpPr>
        <p:spPr/>
        <p:txBody>
          <a:bodyPr/>
          <a:lstStyle/>
          <a:p>
            <a:r>
              <a:rPr lang="en-GB" dirty="0" smtClean="0"/>
              <a:t>Respiratory disease (asthma, COPD)</a:t>
            </a:r>
          </a:p>
          <a:p>
            <a:r>
              <a:rPr lang="en-GB" dirty="0" smtClean="0"/>
              <a:t>Cardiac disease (sick sinus syndrome, other </a:t>
            </a:r>
            <a:r>
              <a:rPr lang="en-GB" dirty="0" err="1" smtClean="0"/>
              <a:t>supraventricular</a:t>
            </a:r>
            <a:r>
              <a:rPr lang="en-GB" dirty="0" smtClean="0"/>
              <a:t> conduction abnormalities i.e. </a:t>
            </a:r>
            <a:r>
              <a:rPr lang="en-GB" dirty="0" err="1" smtClean="0"/>
              <a:t>bradycardia</a:t>
            </a:r>
            <a:r>
              <a:rPr lang="en-GB" dirty="0" smtClean="0"/>
              <a:t>)</a:t>
            </a:r>
          </a:p>
          <a:p>
            <a:r>
              <a:rPr lang="en-GB" dirty="0" smtClean="0"/>
              <a:t>Gastrointestinal disease (peptic ulcers)</a:t>
            </a:r>
          </a:p>
          <a:p>
            <a:r>
              <a:rPr lang="en-GB" dirty="0" smtClean="0"/>
              <a:t>Hepatic impairment</a:t>
            </a:r>
          </a:p>
        </p:txBody>
      </p:sp>
    </p:spTree>
  </p:cSld>
  <p:clrMapOvr>
    <a:masterClrMapping/>
  </p:clrMapOvr>
  <p:transition xmlns:p14="http://schemas.microsoft.com/office/powerpoint/2010/mai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(Less </a:t>
            </a:r>
            <a:r>
              <a:rPr lang="en-GB" b="1" dirty="0" err="1" smtClean="0"/>
              <a:t>predicatble</a:t>
            </a:r>
            <a:r>
              <a:rPr lang="en-GB" b="1" dirty="0" smtClean="0"/>
              <a:t>) Additional cautions</a:t>
            </a:r>
            <a:endParaRPr lang="en-GB" b="1" dirty="0"/>
          </a:p>
        </p:txBody>
      </p:sp>
      <p:sp>
        <p:nvSpPr>
          <p:cNvPr id="3" name="Content Placeholder 2"/>
          <p:cNvSpPr>
            <a:spLocks noGrp="1"/>
          </p:cNvSpPr>
          <p:nvPr>
            <p:ph idx="1"/>
          </p:nvPr>
        </p:nvSpPr>
        <p:spPr/>
        <p:txBody>
          <a:bodyPr/>
          <a:lstStyle/>
          <a:p>
            <a:r>
              <a:rPr lang="en-GB" u="sng" dirty="0" err="1" smtClean="0"/>
              <a:t>Galantamine</a:t>
            </a:r>
            <a:r>
              <a:rPr lang="en-GB" dirty="0" smtClean="0"/>
              <a:t>: unstable angina, congestive heart failure, electrolyte disturbances, pulmonary infection, urinary retention/surgery, GI obstruction/surgery, </a:t>
            </a:r>
            <a:r>
              <a:rPr lang="en-GB" b="1" dirty="0" smtClean="0"/>
              <a:t>renal impairment, </a:t>
            </a:r>
            <a:r>
              <a:rPr lang="en-GB" dirty="0" smtClean="0"/>
              <a:t>seizures</a:t>
            </a:r>
          </a:p>
          <a:p>
            <a:r>
              <a:rPr lang="en-GB" u="sng" dirty="0" err="1" smtClean="0"/>
              <a:t>Rivastigmine</a:t>
            </a:r>
            <a:r>
              <a:rPr lang="en-GB" dirty="0" smtClean="0"/>
              <a:t>: low body weight, seizures, </a:t>
            </a:r>
            <a:r>
              <a:rPr lang="en-GB" b="1" dirty="0" smtClean="0"/>
              <a:t>renal impairment,</a:t>
            </a:r>
            <a:r>
              <a:rPr lang="en-GB" dirty="0" smtClean="0"/>
              <a:t> bladder outflow obstruction </a:t>
            </a:r>
            <a:endParaRPr lang="en-GB" dirty="0"/>
          </a:p>
        </p:txBody>
      </p:sp>
    </p:spTree>
  </p:cSld>
  <p:clrMapOvr>
    <a:masterClrMapping/>
  </p:clrMapOvr>
  <p:transition xmlns:p14="http://schemas.microsoft.com/office/powerpoint/2010/mai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Investigations prior to prescribing?</a:t>
            </a:r>
            <a:endParaRPr lang="en-GB" b="1" dirty="0"/>
          </a:p>
        </p:txBody>
      </p:sp>
      <p:sp>
        <p:nvSpPr>
          <p:cNvPr id="3" name="Content Placeholder 2"/>
          <p:cNvSpPr>
            <a:spLocks noGrp="1"/>
          </p:cNvSpPr>
          <p:nvPr>
            <p:ph idx="1"/>
          </p:nvPr>
        </p:nvSpPr>
        <p:spPr/>
        <p:txBody>
          <a:bodyPr/>
          <a:lstStyle/>
          <a:p>
            <a:r>
              <a:rPr lang="en-GB" dirty="0" smtClean="0"/>
              <a:t>ECG</a:t>
            </a:r>
          </a:p>
          <a:p>
            <a:r>
              <a:rPr lang="en-GB" dirty="0" smtClean="0"/>
              <a:t>LFTs</a:t>
            </a:r>
          </a:p>
          <a:p>
            <a:r>
              <a:rPr lang="en-GB" dirty="0" smtClean="0"/>
              <a:t>BMI</a:t>
            </a:r>
            <a:endParaRPr lang="en-GB" dirty="0"/>
          </a:p>
        </p:txBody>
      </p:sp>
    </p:spTree>
  </p:cSld>
  <p:clrMapOvr>
    <a:masterClrMapping/>
  </p:clrMapOvr>
  <p:transition xmlns:p14="http://schemas.microsoft.com/office/powerpoint/2010/mai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ctrTitle"/>
          </p:nvPr>
        </p:nvSpPr>
        <p:spPr/>
        <p:txBody>
          <a:bodyPr>
            <a:normAutofit fontScale="90000"/>
          </a:bodyPr>
          <a:lstStyle/>
          <a:p>
            <a:r>
              <a:rPr lang="en-GB" b="1" smtClean="0"/>
              <a:t>Glutamate neurotransmission and the NMDA receptor in dementia</a:t>
            </a:r>
          </a:p>
        </p:txBody>
      </p:sp>
    </p:spTree>
  </p:cSld>
  <p:clrMapOvr>
    <a:masterClrMapping/>
  </p:clrMapOvr>
  <p:transition xmlns:p14="http://schemas.microsoft.com/office/powerpoint/2010/mai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b="1" smtClean="0"/>
              <a:t>Glutamate</a:t>
            </a:r>
          </a:p>
        </p:txBody>
      </p:sp>
      <p:sp>
        <p:nvSpPr>
          <p:cNvPr id="16387" name="Content Placeholder 2"/>
          <p:cNvSpPr>
            <a:spLocks noGrp="1"/>
          </p:cNvSpPr>
          <p:nvPr>
            <p:ph idx="1"/>
          </p:nvPr>
        </p:nvSpPr>
        <p:spPr/>
        <p:txBody>
          <a:bodyPr/>
          <a:lstStyle/>
          <a:p>
            <a:pPr>
              <a:buFont typeface="Arial" charset="0"/>
              <a:buNone/>
            </a:pPr>
            <a:endParaRPr lang="en-US" smtClean="0"/>
          </a:p>
          <a:p>
            <a:r>
              <a:rPr lang="en-US" smtClean="0"/>
              <a:t>It is one the major excitatory neurotransmitters </a:t>
            </a:r>
          </a:p>
          <a:p>
            <a:r>
              <a:rPr lang="en-US" smtClean="0"/>
              <a:t>It is considered a master switch as it can turn on all CNS neurons</a:t>
            </a:r>
          </a:p>
        </p:txBody>
      </p:sp>
    </p:spTree>
  </p:cSld>
  <p:clrMapOvr>
    <a:masterClrMapping/>
  </p:clrMapOvr>
  <p:transition xmlns:p14="http://schemas.microsoft.com/office/powerpoint/2010/mai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z="4000" b="1" smtClean="0"/>
              <a:t>Over-excited NMDA receptors in AD?</a:t>
            </a:r>
          </a:p>
        </p:txBody>
      </p:sp>
      <p:sp>
        <p:nvSpPr>
          <p:cNvPr id="21507" name="Content Placeholder 2"/>
          <p:cNvSpPr>
            <a:spLocks noGrp="1"/>
          </p:cNvSpPr>
          <p:nvPr>
            <p:ph idx="1"/>
          </p:nvPr>
        </p:nvSpPr>
        <p:spPr/>
        <p:txBody>
          <a:bodyPr/>
          <a:lstStyle/>
          <a:p>
            <a:r>
              <a:rPr lang="en-GB" smtClean="0"/>
              <a:t>Amyloid </a:t>
            </a:r>
          </a:p>
          <a:p>
            <a:r>
              <a:rPr lang="en-GB" smtClean="0"/>
              <a:t>Calcium </a:t>
            </a:r>
          </a:p>
          <a:p>
            <a:r>
              <a:rPr lang="en-GB" smtClean="0"/>
              <a:t>Excitation of NMDA receptors</a:t>
            </a:r>
          </a:p>
          <a:p>
            <a:r>
              <a:rPr lang="en-GB" smtClean="0"/>
              <a:t>Neuronal damage </a:t>
            </a:r>
          </a:p>
          <a:p>
            <a:r>
              <a:rPr lang="en-GB" smtClean="0"/>
              <a:t>Cognitive defects</a:t>
            </a:r>
          </a:p>
        </p:txBody>
      </p:sp>
    </p:spTree>
  </p:cSld>
  <p:clrMapOvr>
    <a:masterClrMapping/>
  </p:clrMapOvr>
  <p:transition xmlns:p14="http://schemas.microsoft.com/office/powerpoint/2010/mai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Memantine</a:t>
            </a:r>
            <a:r>
              <a:rPr lang="en-GB" b="1" dirty="0" smtClean="0"/>
              <a:t> (</a:t>
            </a:r>
            <a:r>
              <a:rPr lang="en-GB" b="1" dirty="0" err="1" smtClean="0"/>
              <a:t>Ebixa</a:t>
            </a:r>
            <a:r>
              <a:rPr lang="en-GB" b="1" dirty="0" smtClean="0"/>
              <a:t>)</a:t>
            </a:r>
            <a:endParaRPr lang="en-GB" b="1" dirty="0"/>
          </a:p>
        </p:txBody>
      </p:sp>
      <p:sp>
        <p:nvSpPr>
          <p:cNvPr id="3" name="Content Placeholder 2"/>
          <p:cNvSpPr>
            <a:spLocks noGrp="1"/>
          </p:cNvSpPr>
          <p:nvPr>
            <p:ph idx="1"/>
          </p:nvPr>
        </p:nvSpPr>
        <p:spPr/>
        <p:txBody>
          <a:bodyPr/>
          <a:lstStyle/>
          <a:p>
            <a:r>
              <a:rPr lang="en-GB" dirty="0" smtClean="0"/>
              <a:t>Non-competitive low-affinity antagonist of the NMDA receptor, t(1/2) of 70 h. </a:t>
            </a:r>
          </a:p>
          <a:p>
            <a:r>
              <a:rPr lang="en-GB" dirty="0" smtClean="0"/>
              <a:t>Mainly eliminated unchanged via the kidneys. </a:t>
            </a:r>
            <a:endParaRPr lang="en-GB" dirty="0"/>
          </a:p>
        </p:txBody>
      </p:sp>
    </p:spTree>
  </p:cSld>
  <p:clrMapOvr>
    <a:masterClrMapping/>
  </p:clrMapOvr>
  <p:transition xmlns:p14="http://schemas.microsoft.com/office/powerpoint/2010/mai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Cautions: </a:t>
            </a:r>
            <a:r>
              <a:rPr lang="en-GB" b="1" dirty="0" err="1" smtClean="0"/>
              <a:t>Memantine</a:t>
            </a:r>
            <a:r>
              <a:rPr lang="en-GB" b="1" dirty="0" smtClean="0"/>
              <a:t> </a:t>
            </a:r>
            <a:endParaRPr lang="en-GB" b="1" dirty="0"/>
          </a:p>
        </p:txBody>
      </p:sp>
      <p:sp>
        <p:nvSpPr>
          <p:cNvPr id="3" name="Content Placeholder 2"/>
          <p:cNvSpPr>
            <a:spLocks noGrp="1"/>
          </p:cNvSpPr>
          <p:nvPr>
            <p:ph idx="1"/>
          </p:nvPr>
        </p:nvSpPr>
        <p:spPr/>
        <p:txBody>
          <a:bodyPr/>
          <a:lstStyle/>
          <a:p>
            <a:r>
              <a:rPr lang="en-GB" dirty="0" smtClean="0"/>
              <a:t>History of seizures</a:t>
            </a:r>
          </a:p>
          <a:p>
            <a:r>
              <a:rPr lang="en-GB" dirty="0" smtClean="0"/>
              <a:t>Renal impairment</a:t>
            </a:r>
          </a:p>
          <a:p>
            <a:r>
              <a:rPr lang="en-GB" dirty="0" smtClean="0"/>
              <a:t>Hepatic impairment</a:t>
            </a:r>
          </a:p>
        </p:txBody>
      </p:sp>
    </p:spTree>
  </p:cSld>
  <p:clrMapOvr>
    <a:masterClrMapping/>
  </p:clrMapOvr>
  <p:transition xmlns:p14="http://schemas.microsoft.com/office/powerpoint/2010/mai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28600"/>
            <a:ext cx="8229600" cy="1143000"/>
          </a:xfrm>
        </p:spPr>
        <p:txBody>
          <a:bodyPr>
            <a:normAutofit/>
          </a:bodyPr>
          <a:lstStyle/>
          <a:p>
            <a:pPr eaLnBrk="1" hangingPunct="1"/>
            <a:r>
              <a:rPr lang="en-GB" sz="4000" b="1" dirty="0" smtClean="0"/>
              <a:t>Some figures</a:t>
            </a:r>
          </a:p>
        </p:txBody>
      </p:sp>
      <p:sp>
        <p:nvSpPr>
          <p:cNvPr id="21507" name="Content Placeholder 2"/>
          <p:cNvSpPr>
            <a:spLocks noGrp="1"/>
          </p:cNvSpPr>
          <p:nvPr>
            <p:ph idx="1"/>
          </p:nvPr>
        </p:nvSpPr>
        <p:spPr>
          <a:xfrm>
            <a:off x="457200" y="1600201"/>
            <a:ext cx="8229600" cy="4114800"/>
          </a:xfrm>
        </p:spPr>
        <p:txBody>
          <a:bodyPr/>
          <a:lstStyle/>
          <a:p>
            <a:pPr eaLnBrk="1" hangingPunct="1"/>
            <a:r>
              <a:rPr lang="en-GB" dirty="0" smtClean="0"/>
              <a:t>UK:</a:t>
            </a:r>
            <a:r>
              <a:rPr lang="en-GB" dirty="0"/>
              <a:t> </a:t>
            </a:r>
            <a:r>
              <a:rPr lang="en-GB" dirty="0" smtClean="0"/>
              <a:t>820,000 </a:t>
            </a:r>
            <a:r>
              <a:rPr lang="en-GB" dirty="0" smtClean="0"/>
              <a:t>(Dementia 2010 report by Alzheimer’s Research Trust and the University of Oxford</a:t>
            </a:r>
            <a:r>
              <a:rPr lang="en-GB" dirty="0" smtClean="0"/>
              <a:t>);</a:t>
            </a:r>
            <a:r>
              <a:rPr lang="en-GB" dirty="0"/>
              <a:t> </a:t>
            </a:r>
            <a:r>
              <a:rPr lang="en-GB" i="1" dirty="0" smtClean="0"/>
              <a:t>1.4 </a:t>
            </a:r>
            <a:r>
              <a:rPr lang="en-GB" i="1" dirty="0" smtClean="0"/>
              <a:t>million by 2040</a:t>
            </a:r>
          </a:p>
          <a:p>
            <a:pPr eaLnBrk="1" hangingPunct="1"/>
            <a:r>
              <a:rPr lang="en-GB" dirty="0" smtClean="0">
                <a:solidFill>
                  <a:srgbClr val="000000"/>
                </a:solidFill>
              </a:rPr>
              <a:t>World:</a:t>
            </a:r>
            <a:r>
              <a:rPr lang="en-GB" dirty="0">
                <a:solidFill>
                  <a:srgbClr val="000000"/>
                </a:solidFill>
              </a:rPr>
              <a:t> </a:t>
            </a:r>
            <a:r>
              <a:rPr lang="en-GB" dirty="0" smtClean="0"/>
              <a:t>35.6 </a:t>
            </a:r>
            <a:r>
              <a:rPr lang="en-GB" dirty="0" smtClean="0"/>
              <a:t>million (World Alzheimer Report 2009</a:t>
            </a:r>
            <a:r>
              <a:rPr lang="en-GB" dirty="0" smtClean="0"/>
              <a:t>)</a:t>
            </a:r>
            <a:r>
              <a:rPr lang="en-GB" dirty="0" smtClean="0">
                <a:solidFill>
                  <a:srgbClr val="FFFFFF"/>
                </a:solidFill>
              </a:rPr>
              <a:t>; </a:t>
            </a:r>
            <a:r>
              <a:rPr lang="en-GB" i="1" dirty="0" smtClean="0"/>
              <a:t>42.3 </a:t>
            </a:r>
            <a:r>
              <a:rPr lang="en-GB" i="1" dirty="0" smtClean="0"/>
              <a:t>million by 2020 </a:t>
            </a:r>
            <a:r>
              <a:rPr lang="en-GB" dirty="0" err="1" smtClean="0">
                <a:solidFill>
                  <a:srgbClr val="FF0000"/>
                </a:solidFill>
              </a:rPr>
              <a:t>Fe</a:t>
            </a:r>
            <a:r>
              <a:rPr lang="en-GB" i="1" dirty="0" err="1" smtClean="0">
                <a:solidFill>
                  <a:srgbClr val="FF0000"/>
                </a:solidFill>
              </a:rPr>
              <a:t>ancet</a:t>
            </a:r>
            <a:r>
              <a:rPr lang="en-GB" i="1" dirty="0" smtClean="0">
                <a:solidFill>
                  <a:srgbClr val="FF0000"/>
                </a:solidFill>
              </a:rPr>
              <a:t> </a:t>
            </a:r>
            <a:r>
              <a:rPr lang="en-GB" dirty="0" smtClean="0">
                <a:solidFill>
                  <a:srgbClr val="FFFFFF"/>
                </a:solidFill>
              </a:rPr>
              <a:t>2005)</a:t>
            </a:r>
          </a:p>
          <a:p>
            <a:pPr eaLnBrk="1" hangingPunct="1">
              <a:buFont typeface="Arial" charset="0"/>
              <a:buNone/>
            </a:pPr>
            <a:endParaRPr lang="en-GB" dirty="0" smtClean="0"/>
          </a:p>
          <a:p>
            <a:pPr eaLnBrk="1" hangingPunct="1"/>
            <a:endParaRPr lang="en-GB" dirty="0" smtClean="0"/>
          </a:p>
        </p:txBody>
      </p:sp>
    </p:spTree>
  </p:cSld>
  <p:clrMapOvr>
    <a:masterClrMapping/>
  </p:clrMapOvr>
  <p:transition xmlns:p14="http://schemas.microsoft.com/office/powerpoint/2010/mai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Investigations prior to prescribing?</a:t>
            </a:r>
            <a:endParaRPr lang="en-GB" b="1" dirty="0"/>
          </a:p>
        </p:txBody>
      </p:sp>
      <p:sp>
        <p:nvSpPr>
          <p:cNvPr id="3" name="Content Placeholder 2"/>
          <p:cNvSpPr>
            <a:spLocks noGrp="1"/>
          </p:cNvSpPr>
          <p:nvPr>
            <p:ph idx="1"/>
          </p:nvPr>
        </p:nvSpPr>
        <p:spPr/>
        <p:txBody>
          <a:bodyPr/>
          <a:lstStyle/>
          <a:p>
            <a:r>
              <a:rPr lang="en-GB" dirty="0" smtClean="0"/>
              <a:t>U&amp;Es</a:t>
            </a:r>
          </a:p>
          <a:p>
            <a:endParaRPr lang="en-GB" dirty="0"/>
          </a:p>
        </p:txBody>
      </p:sp>
    </p:spTree>
  </p:cSld>
  <p:clrMapOvr>
    <a:masterClrMapping/>
  </p:clrMapOvr>
  <p:transition xmlns:p14="http://schemas.microsoft.com/office/powerpoint/2010/mai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Pros: </a:t>
            </a:r>
            <a:r>
              <a:rPr lang="en-GB" b="1" dirty="0" err="1" smtClean="0"/>
              <a:t>AChE</a:t>
            </a:r>
            <a:r>
              <a:rPr lang="en-GB" b="1" dirty="0" smtClean="0"/>
              <a:t> inhibitors and </a:t>
            </a:r>
            <a:r>
              <a:rPr lang="en-GB" b="1" dirty="0" err="1" smtClean="0"/>
              <a:t>memantine</a:t>
            </a:r>
            <a:r>
              <a:rPr lang="en-GB" b="1" dirty="0" smtClean="0"/>
              <a:t> </a:t>
            </a:r>
            <a:endParaRPr lang="en-GB" b="1" dirty="0"/>
          </a:p>
        </p:txBody>
      </p:sp>
      <p:sp>
        <p:nvSpPr>
          <p:cNvPr id="3" name="Content Placeholder 2"/>
          <p:cNvSpPr>
            <a:spLocks noGrp="1"/>
          </p:cNvSpPr>
          <p:nvPr>
            <p:ph idx="1"/>
          </p:nvPr>
        </p:nvSpPr>
        <p:spPr/>
        <p:txBody>
          <a:bodyPr/>
          <a:lstStyle/>
          <a:p>
            <a:pPr marL="342900" lvl="1" indent="-342900">
              <a:buFont typeface="Arial" pitchFamily="34" charset="0"/>
              <a:buChar char="•"/>
            </a:pPr>
            <a:endParaRPr lang="en-GB" sz="3200" dirty="0" smtClean="0"/>
          </a:p>
          <a:p>
            <a:pPr marL="342900" lvl="1" indent="-342900">
              <a:buFont typeface="Arial" pitchFamily="34" charset="0"/>
              <a:buChar char="•"/>
            </a:pPr>
            <a:r>
              <a:rPr lang="en-GB" sz="3200" dirty="0" smtClean="0"/>
              <a:t>Efficacy: </a:t>
            </a:r>
            <a:r>
              <a:rPr lang="en-GB" sz="3200" dirty="0" smtClean="0"/>
              <a:t>very </a:t>
            </a:r>
            <a:r>
              <a:rPr lang="en-GB" sz="3200" dirty="0" smtClean="0"/>
              <a:t>small improvement in cognition over 6 months</a:t>
            </a:r>
          </a:p>
          <a:p>
            <a:endParaRPr lang="en-GB" dirty="0"/>
          </a:p>
        </p:txBody>
      </p:sp>
    </p:spTree>
  </p:cSld>
  <p:clrMapOvr>
    <a:masterClrMapping/>
  </p:clrMapOvr>
  <p:transition xmlns:p14="http://schemas.microsoft.com/office/powerpoint/2010/mai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Cons: Common side effects with </a:t>
            </a:r>
            <a:r>
              <a:rPr lang="en-GB" b="1" dirty="0" err="1" smtClean="0"/>
              <a:t>AChE</a:t>
            </a:r>
            <a:r>
              <a:rPr lang="en-GB" b="1" dirty="0" smtClean="0"/>
              <a:t> inhibitors</a:t>
            </a:r>
            <a:endParaRPr lang="en-GB" dirty="0"/>
          </a:p>
        </p:txBody>
      </p:sp>
      <p:sp>
        <p:nvSpPr>
          <p:cNvPr id="3" name="Content Placeholder 2"/>
          <p:cNvSpPr>
            <a:spLocks noGrp="1"/>
          </p:cNvSpPr>
          <p:nvPr>
            <p:ph idx="1"/>
          </p:nvPr>
        </p:nvSpPr>
        <p:spPr>
          <a:xfrm>
            <a:off x="457200" y="1600200"/>
            <a:ext cx="5122912" cy="4525963"/>
          </a:xfrm>
        </p:spPr>
        <p:txBody>
          <a:bodyPr>
            <a:normAutofit fontScale="85000" lnSpcReduction="20000"/>
          </a:bodyPr>
          <a:lstStyle/>
          <a:p>
            <a:r>
              <a:rPr lang="en-GB" dirty="0" smtClean="0"/>
              <a:t>Loss of appetite</a:t>
            </a:r>
          </a:p>
          <a:p>
            <a:r>
              <a:rPr lang="en-GB" dirty="0" smtClean="0"/>
              <a:t>Nausea, vomiting</a:t>
            </a:r>
          </a:p>
          <a:p>
            <a:r>
              <a:rPr lang="en-GB" dirty="0" smtClean="0"/>
              <a:t>Stomach cramps </a:t>
            </a:r>
          </a:p>
          <a:p>
            <a:r>
              <a:rPr lang="en-GB" dirty="0" smtClean="0"/>
              <a:t>Diarrhoea</a:t>
            </a:r>
          </a:p>
          <a:p>
            <a:r>
              <a:rPr lang="en-GB" dirty="0" smtClean="0"/>
              <a:t>Headaches </a:t>
            </a:r>
          </a:p>
          <a:p>
            <a:r>
              <a:rPr lang="en-GB" dirty="0" smtClean="0"/>
              <a:t>Dizziness </a:t>
            </a:r>
          </a:p>
          <a:p>
            <a:r>
              <a:rPr lang="en-GB" dirty="0" smtClean="0"/>
              <a:t>Faints</a:t>
            </a:r>
          </a:p>
          <a:p>
            <a:r>
              <a:rPr lang="en-GB" dirty="0" smtClean="0"/>
              <a:t>Fatigue </a:t>
            </a:r>
          </a:p>
          <a:p>
            <a:r>
              <a:rPr lang="en-GB" dirty="0" smtClean="0"/>
              <a:t>Insomnia </a:t>
            </a:r>
          </a:p>
          <a:p>
            <a:r>
              <a:rPr lang="en-GB" dirty="0" smtClean="0"/>
              <a:t>Vivid dreams</a:t>
            </a:r>
            <a:endParaRPr lang="en-GB" dirty="0"/>
          </a:p>
        </p:txBody>
      </p:sp>
      <p:pic>
        <p:nvPicPr>
          <p:cNvPr id="4" name="Picture 2" descr="http://www.pharmpress.com/productimages/BNF68_3D(3).jpg"/>
          <p:cNvPicPr>
            <a:picLocks noChangeAspect="1" noChangeArrowheads="1"/>
          </p:cNvPicPr>
          <p:nvPr/>
        </p:nvPicPr>
        <p:blipFill>
          <a:blip r:embed="rId2" cstate="print"/>
          <a:srcRect/>
          <a:stretch>
            <a:fillRect/>
          </a:stretch>
        </p:blipFill>
        <p:spPr bwMode="auto">
          <a:xfrm>
            <a:off x="6372200" y="2204864"/>
            <a:ext cx="1695450" cy="2114550"/>
          </a:xfrm>
          <a:prstGeom prst="rect">
            <a:avLst/>
          </a:prstGeom>
          <a:noFill/>
        </p:spPr>
      </p:pic>
    </p:spTree>
  </p:cSld>
  <p:clrMapOvr>
    <a:masterClrMapping/>
  </p:clrMapOvr>
  <p:transition xmlns:p14="http://schemas.microsoft.com/office/powerpoint/2010/mai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Cons: </a:t>
            </a:r>
            <a:r>
              <a:rPr lang="en-GB" b="1" dirty="0" err="1"/>
              <a:t>M</a:t>
            </a:r>
            <a:r>
              <a:rPr lang="en-GB" b="1" dirty="0" err="1" smtClean="0"/>
              <a:t>emantine</a:t>
            </a:r>
            <a:r>
              <a:rPr lang="en-GB" b="1" dirty="0" smtClean="0"/>
              <a:t> </a:t>
            </a:r>
            <a:endParaRPr lang="en-GB" dirty="0"/>
          </a:p>
        </p:txBody>
      </p:sp>
      <p:sp>
        <p:nvSpPr>
          <p:cNvPr id="3" name="Content Placeholder 2"/>
          <p:cNvSpPr>
            <a:spLocks noGrp="1"/>
          </p:cNvSpPr>
          <p:nvPr>
            <p:ph idx="1"/>
          </p:nvPr>
        </p:nvSpPr>
        <p:spPr/>
        <p:txBody>
          <a:bodyPr/>
          <a:lstStyle/>
          <a:p>
            <a:r>
              <a:rPr lang="en-GB" dirty="0" smtClean="0"/>
              <a:t>Dizziness </a:t>
            </a:r>
          </a:p>
          <a:p>
            <a:r>
              <a:rPr lang="en-GB" dirty="0" smtClean="0"/>
              <a:t>Headaches </a:t>
            </a:r>
          </a:p>
          <a:p>
            <a:r>
              <a:rPr lang="en-GB" dirty="0" smtClean="0"/>
              <a:t>Tiredness</a:t>
            </a:r>
          </a:p>
          <a:p>
            <a:r>
              <a:rPr lang="en-GB" dirty="0" smtClean="0"/>
              <a:t>Increased blood pressure </a:t>
            </a:r>
          </a:p>
          <a:p>
            <a:r>
              <a:rPr lang="en-GB" dirty="0" smtClean="0"/>
              <a:t>Constipation</a:t>
            </a:r>
            <a:endParaRPr lang="en-GB" dirty="0"/>
          </a:p>
        </p:txBody>
      </p:sp>
    </p:spTree>
  </p:cSld>
  <p:clrMapOvr>
    <a:masterClrMapping/>
  </p:clrMapOvr>
  <p:transition xmlns:p14="http://schemas.microsoft.com/office/powerpoint/2010/mai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Dosing and concordance</a:t>
            </a:r>
            <a:endParaRPr lang="en-GB" b="1" dirty="0"/>
          </a:p>
        </p:txBody>
      </p:sp>
      <p:sp>
        <p:nvSpPr>
          <p:cNvPr id="3" name="Content Placeholder 2"/>
          <p:cNvSpPr>
            <a:spLocks noGrp="1"/>
          </p:cNvSpPr>
          <p:nvPr>
            <p:ph idx="1"/>
          </p:nvPr>
        </p:nvSpPr>
        <p:spPr/>
        <p:txBody>
          <a:bodyPr/>
          <a:lstStyle/>
          <a:p>
            <a:r>
              <a:rPr lang="en-GB" dirty="0" smtClean="0"/>
              <a:t>Formulations</a:t>
            </a:r>
          </a:p>
          <a:p>
            <a:r>
              <a:rPr lang="en-GB" dirty="0" smtClean="0"/>
              <a:t>Practicalities</a:t>
            </a:r>
            <a:endParaRPr lang="en-GB" dirty="0"/>
          </a:p>
        </p:txBody>
      </p:sp>
    </p:spTree>
  </p:cSld>
  <p:clrMapOvr>
    <a:masterClrMapping/>
  </p:clrMapOvr>
  <p:transition xmlns:p14="http://schemas.microsoft.com/office/powerpoint/2010/mai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Review</a:t>
            </a:r>
            <a:endParaRPr lang="en-GB" b="1" dirty="0"/>
          </a:p>
        </p:txBody>
      </p:sp>
      <p:sp>
        <p:nvSpPr>
          <p:cNvPr id="3" name="Content Placeholder 2"/>
          <p:cNvSpPr>
            <a:spLocks noGrp="1"/>
          </p:cNvSpPr>
          <p:nvPr>
            <p:ph idx="1"/>
          </p:nvPr>
        </p:nvSpPr>
        <p:spPr/>
        <p:txBody>
          <a:bodyPr/>
          <a:lstStyle/>
          <a:p>
            <a:r>
              <a:rPr lang="en-GB" dirty="0" smtClean="0"/>
              <a:t>History – efficacy, side-effects, concordance</a:t>
            </a:r>
          </a:p>
          <a:p>
            <a:r>
              <a:rPr lang="en-GB" dirty="0" smtClean="0"/>
              <a:t>Examination – cognitive testing?, pulse?, BP? weight?</a:t>
            </a:r>
          </a:p>
          <a:p>
            <a:r>
              <a:rPr lang="en-GB" dirty="0" smtClean="0"/>
              <a:t>Investigations – ? </a:t>
            </a:r>
            <a:endParaRPr lang="en-GB" dirty="0"/>
          </a:p>
        </p:txBody>
      </p:sp>
    </p:spTree>
  </p:cSld>
  <p:clrMapOvr>
    <a:masterClrMapping/>
  </p:clrMapOvr>
  <p:transition xmlns:p14="http://schemas.microsoft.com/office/powerpoint/2010/mai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dirty="0" smtClean="0"/>
          </a:p>
        </p:txBody>
      </p:sp>
      <p:sp>
        <p:nvSpPr>
          <p:cNvPr id="8195" name="Rectangle 3"/>
          <p:cNvSpPr>
            <a:spLocks noGrp="1" noChangeArrowheads="1"/>
          </p:cNvSpPr>
          <p:nvPr>
            <p:ph idx="1"/>
          </p:nvPr>
        </p:nvSpPr>
        <p:spPr/>
        <p:txBody>
          <a:bodyPr/>
          <a:lstStyle/>
          <a:p>
            <a:pPr>
              <a:lnSpc>
                <a:spcPct val="80000"/>
              </a:lnSpc>
              <a:buNone/>
            </a:pPr>
            <a:r>
              <a:rPr lang="en-US" sz="2800" b="1" dirty="0" smtClean="0"/>
              <a:t>    When assessing a patient with the features of early dementia which of the following would suggest a sub-cortical rather than a cortical cause?</a:t>
            </a:r>
          </a:p>
          <a:p>
            <a:pPr>
              <a:lnSpc>
                <a:spcPct val="80000"/>
              </a:lnSpc>
              <a:buFont typeface="Wingdings" pitchFamily="2" charset="2"/>
              <a:buNone/>
            </a:pPr>
            <a:r>
              <a:rPr lang="en-US" sz="2800" b="1" dirty="0" smtClean="0"/>
              <a:t> </a:t>
            </a:r>
          </a:p>
          <a:p>
            <a:pPr>
              <a:lnSpc>
                <a:spcPct val="80000"/>
              </a:lnSpc>
              <a:buFont typeface="Wingdings" pitchFamily="2" charset="2"/>
              <a:buNone/>
            </a:pPr>
            <a:r>
              <a:rPr lang="en-US" sz="2800" b="1" dirty="0" smtClean="0"/>
              <a:t>	a)  Absence of </a:t>
            </a:r>
            <a:r>
              <a:rPr lang="en-US" sz="2800" b="1" dirty="0" err="1" smtClean="0"/>
              <a:t>dysarthria</a:t>
            </a:r>
            <a:endParaRPr lang="en-US" sz="2800" b="1" dirty="0" smtClean="0"/>
          </a:p>
          <a:p>
            <a:pPr>
              <a:lnSpc>
                <a:spcPct val="80000"/>
              </a:lnSpc>
              <a:buFont typeface="Wingdings" pitchFamily="2" charset="2"/>
              <a:buNone/>
            </a:pPr>
            <a:r>
              <a:rPr lang="en-US" sz="2800" b="1" dirty="0" smtClean="0"/>
              <a:t>	b)  Calculation preserved </a:t>
            </a:r>
          </a:p>
          <a:p>
            <a:pPr>
              <a:lnSpc>
                <a:spcPct val="80000"/>
              </a:lnSpc>
              <a:buFont typeface="Wingdings" pitchFamily="2" charset="2"/>
              <a:buNone/>
            </a:pPr>
            <a:r>
              <a:rPr lang="en-US" sz="2800" b="1" dirty="0" smtClean="0"/>
              <a:t>	c)  </a:t>
            </a:r>
            <a:r>
              <a:rPr lang="en-US" sz="2800" b="1" dirty="0" err="1" smtClean="0"/>
              <a:t>Euthymic</a:t>
            </a:r>
            <a:r>
              <a:rPr lang="en-US" sz="2800" b="1" dirty="0" smtClean="0"/>
              <a:t> mood</a:t>
            </a:r>
          </a:p>
          <a:p>
            <a:pPr>
              <a:lnSpc>
                <a:spcPct val="80000"/>
              </a:lnSpc>
              <a:buFont typeface="Wingdings" pitchFamily="2" charset="2"/>
              <a:buNone/>
            </a:pPr>
            <a:r>
              <a:rPr lang="en-US" sz="2800" b="1" dirty="0" smtClean="0"/>
              <a:t>	d)  Mild aphasia</a:t>
            </a:r>
          </a:p>
          <a:p>
            <a:pPr>
              <a:lnSpc>
                <a:spcPct val="80000"/>
              </a:lnSpc>
              <a:buFont typeface="Wingdings" pitchFamily="2" charset="2"/>
              <a:buNone/>
            </a:pPr>
            <a:r>
              <a:rPr lang="en-US" sz="2800" b="1" dirty="0" smtClean="0"/>
              <a:t>	e)  Normal speed of cognitive processes</a:t>
            </a:r>
          </a:p>
        </p:txBody>
      </p:sp>
    </p:spTree>
    <p:extLst>
      <p:ext uri="{BB962C8B-B14F-4D97-AF65-F5344CB8AC3E}">
        <p14:creationId xmlns:p14="http://schemas.microsoft.com/office/powerpoint/2010/main" val="273046877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b="1" dirty="0" smtClean="0"/>
              <a:t>UK dementia costs</a:t>
            </a:r>
            <a:endParaRPr lang="en-US" sz="4000" dirty="0" smtClean="0"/>
          </a:p>
        </p:txBody>
      </p:sp>
      <p:sp>
        <p:nvSpPr>
          <p:cNvPr id="23555" name="Rectangle 3"/>
          <p:cNvSpPr>
            <a:spLocks noGrp="1" noChangeArrowheads="1"/>
          </p:cNvSpPr>
          <p:nvPr>
            <p:ph idx="1"/>
          </p:nvPr>
        </p:nvSpPr>
        <p:spPr/>
        <p:txBody>
          <a:bodyPr/>
          <a:lstStyle/>
          <a:p>
            <a:pPr eaLnBrk="1" hangingPunct="1"/>
            <a:r>
              <a:rPr lang="en-GB" smtClean="0">
                <a:solidFill>
                  <a:srgbClr val="000000"/>
                </a:solidFill>
              </a:rPr>
              <a:t>£23 billion per year</a:t>
            </a:r>
            <a:endParaRPr lang="en-US" b="1" smtClean="0"/>
          </a:p>
          <a:p>
            <a:pPr eaLnBrk="1" hangingPunct="1"/>
            <a:r>
              <a:rPr lang="en-GB" smtClean="0"/>
              <a:t>Each person with dementia costs the economy £27,647 per year, a value £3,000 higher than the UK median salary</a:t>
            </a:r>
            <a:endParaRPr lang="en-US" b="1" smtClean="0"/>
          </a:p>
          <a:p>
            <a:pPr eaLnBrk="1" hangingPunct="1"/>
            <a:r>
              <a:rPr lang="en-US" smtClean="0"/>
              <a:t>2038 - Over £50 billion </a:t>
            </a:r>
          </a:p>
          <a:p>
            <a:pPr eaLnBrk="1" hangingPunct="1"/>
            <a:endParaRPr lang="en-US" b="1" smtClean="0"/>
          </a:p>
        </p:txBody>
      </p:sp>
    </p:spTree>
  </p:cSld>
  <p:clrMapOvr>
    <a:masterClrMapping/>
  </p:clrMapOvr>
  <p:transition xmlns:p14="http://schemas.microsoft.com/office/powerpoint/2010/mai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idx="4294967295"/>
          </p:nvPr>
        </p:nvSpPr>
        <p:spPr>
          <a:xfrm>
            <a:off x="0" y="1600200"/>
            <a:ext cx="9144000" cy="4530725"/>
          </a:xfrm>
        </p:spPr>
        <p:txBody>
          <a:bodyPr/>
          <a:lstStyle/>
          <a:p>
            <a:pPr algn="ctr" eaLnBrk="1" hangingPunct="1">
              <a:buFont typeface="Wingdings" pitchFamily="2" charset="2"/>
              <a:buNone/>
            </a:pPr>
            <a:r>
              <a:rPr lang="en-GB" sz="4000" b="1" dirty="0" smtClean="0"/>
              <a:t>Definition of dementia</a:t>
            </a:r>
            <a:endParaRPr lang="en-US" sz="4000" b="1" dirty="0" smtClean="0"/>
          </a:p>
        </p:txBody>
      </p:sp>
      <p:pic>
        <p:nvPicPr>
          <p:cNvPr id="244738" name="Picture 2" descr="https://encrypted-tbn0.gstatic.com/images?q=tbn:ANd9GcQNx43LxWKHF575Yc8DYyemS0cH5UmjRdH4lXX9iAjbq4iNB_oX3g">
            <a:hlinkClick r:id="rId2"/>
          </p:cNvPr>
          <p:cNvPicPr>
            <a:picLocks noChangeAspect="1" noChangeArrowheads="1"/>
          </p:cNvPicPr>
          <p:nvPr/>
        </p:nvPicPr>
        <p:blipFill>
          <a:blip r:embed="rId3" cstate="print"/>
          <a:srcRect/>
          <a:stretch>
            <a:fillRect/>
          </a:stretch>
        </p:blipFill>
        <p:spPr bwMode="auto">
          <a:xfrm>
            <a:off x="3276600" y="2743200"/>
            <a:ext cx="1847850" cy="2943225"/>
          </a:xfrm>
          <a:prstGeom prst="rect">
            <a:avLst/>
          </a:prstGeom>
          <a:noFill/>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228600"/>
            <a:ext cx="8229600" cy="1143000"/>
          </a:xfrm>
        </p:spPr>
        <p:txBody>
          <a:bodyPr>
            <a:normAutofit/>
          </a:bodyPr>
          <a:lstStyle/>
          <a:p>
            <a:pPr eaLnBrk="1" hangingPunct="1"/>
            <a:r>
              <a:rPr lang="en-GB" sz="4000" b="1" dirty="0" smtClean="0"/>
              <a:t>Dementia: ICD 10 F00-F03</a:t>
            </a:r>
            <a:endParaRPr lang="en-US" sz="4000" b="1" dirty="0" smtClean="0"/>
          </a:p>
        </p:txBody>
      </p:sp>
      <p:sp>
        <p:nvSpPr>
          <p:cNvPr id="8195" name="Rectangle 3"/>
          <p:cNvSpPr>
            <a:spLocks noGrp="1" noChangeArrowheads="1"/>
          </p:cNvSpPr>
          <p:nvPr>
            <p:ph idx="1"/>
          </p:nvPr>
        </p:nvSpPr>
        <p:spPr>
          <a:xfrm>
            <a:off x="381000" y="1295400"/>
            <a:ext cx="8229600" cy="4754563"/>
          </a:xfrm>
        </p:spPr>
        <p:txBody>
          <a:bodyPr/>
          <a:lstStyle/>
          <a:p>
            <a:pPr eaLnBrk="1" hangingPunct="1">
              <a:lnSpc>
                <a:spcPct val="90000"/>
              </a:lnSpc>
              <a:buFont typeface="Arial" charset="0"/>
              <a:buNone/>
            </a:pPr>
            <a:r>
              <a:rPr lang="en-US" sz="2400" b="1" dirty="0" smtClean="0"/>
              <a:t>	</a:t>
            </a:r>
            <a:r>
              <a:rPr lang="en-US" sz="2400" dirty="0" smtClean="0">
                <a:latin typeface="Arial"/>
                <a:cs typeface="Arial"/>
              </a:rPr>
              <a:t>“..is a syndrome due to disease of the brain, usually of a chronic or progressive nature, in which there is disturbance of multiple higher cortical functions, including memory, thinking, orientation, comprehension, calculation, learning capacity, language, and </a:t>
            </a:r>
            <a:r>
              <a:rPr lang="en-US" sz="2400" dirty="0" err="1" smtClean="0">
                <a:latin typeface="Arial"/>
                <a:cs typeface="Arial"/>
              </a:rPr>
              <a:t>judgement</a:t>
            </a:r>
            <a:r>
              <a:rPr lang="en-US" sz="2400" dirty="0" smtClean="0">
                <a:latin typeface="Arial"/>
                <a:cs typeface="Arial"/>
              </a:rPr>
              <a:t>. </a:t>
            </a:r>
          </a:p>
          <a:p>
            <a:pPr eaLnBrk="1" hangingPunct="1">
              <a:lnSpc>
                <a:spcPct val="90000"/>
              </a:lnSpc>
              <a:buFont typeface="Wingdings" pitchFamily="2" charset="2"/>
              <a:buNone/>
            </a:pPr>
            <a:r>
              <a:rPr lang="en-US" sz="2400" dirty="0" smtClean="0">
                <a:latin typeface="Arial"/>
                <a:cs typeface="Arial"/>
              </a:rPr>
              <a:t>    	Consciousness is not clouded.</a:t>
            </a:r>
          </a:p>
          <a:p>
            <a:pPr eaLnBrk="1" hangingPunct="1">
              <a:lnSpc>
                <a:spcPct val="90000"/>
              </a:lnSpc>
              <a:buFont typeface="Wingdings" pitchFamily="2" charset="2"/>
              <a:buNone/>
            </a:pPr>
            <a:r>
              <a:rPr lang="en-US" sz="2400" dirty="0" smtClean="0">
                <a:latin typeface="Arial"/>
                <a:cs typeface="Arial"/>
              </a:rPr>
              <a:t>    	The impairments of cognitive function are commonly accompanied, and occasionally preceded, by deterioration in emotional control, social </a:t>
            </a:r>
            <a:r>
              <a:rPr lang="en-US" sz="2400" dirty="0" err="1" smtClean="0">
                <a:latin typeface="Arial"/>
                <a:cs typeface="Arial"/>
              </a:rPr>
              <a:t>behaviour</a:t>
            </a:r>
            <a:r>
              <a:rPr lang="en-US" sz="2400" dirty="0" smtClean="0">
                <a:latin typeface="Arial"/>
                <a:cs typeface="Arial"/>
              </a:rPr>
              <a:t>, or motivation. </a:t>
            </a:r>
          </a:p>
          <a:p>
            <a:pPr eaLnBrk="1" hangingPunct="1">
              <a:lnSpc>
                <a:spcPct val="90000"/>
              </a:lnSpc>
              <a:buFont typeface="Wingdings" pitchFamily="2" charset="2"/>
              <a:buNone/>
            </a:pPr>
            <a:r>
              <a:rPr lang="en-US" sz="2400" dirty="0" smtClean="0">
                <a:latin typeface="Arial"/>
                <a:cs typeface="Arial"/>
              </a:rPr>
              <a:t>    	This syndrome occurs in Alzheimer's disease, in </a:t>
            </a:r>
            <a:r>
              <a:rPr lang="en-US" sz="2400" dirty="0" err="1" smtClean="0">
                <a:latin typeface="Arial"/>
                <a:cs typeface="Arial"/>
              </a:rPr>
              <a:t>cerebrovascular</a:t>
            </a:r>
            <a:r>
              <a:rPr lang="en-US" sz="2400" dirty="0" smtClean="0">
                <a:latin typeface="Arial"/>
                <a:cs typeface="Arial"/>
              </a:rPr>
              <a:t> disease, and in other conditions primarily or secondarily affecting the brain.”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ICD 10 General Criteria for dementia</a:t>
            </a:r>
            <a:endParaRPr lang="en-GB" sz="4000" b="1" dirty="0"/>
          </a:p>
        </p:txBody>
      </p:sp>
      <p:sp>
        <p:nvSpPr>
          <p:cNvPr id="3" name="Content Placeholder 2"/>
          <p:cNvSpPr>
            <a:spLocks noGrp="1"/>
          </p:cNvSpPr>
          <p:nvPr>
            <p:ph idx="1"/>
          </p:nvPr>
        </p:nvSpPr>
        <p:spPr/>
        <p:txBody>
          <a:bodyPr>
            <a:normAutofit fontScale="85000" lnSpcReduction="20000"/>
          </a:bodyPr>
          <a:lstStyle/>
          <a:p>
            <a:pPr>
              <a:buNone/>
            </a:pPr>
            <a:endParaRPr lang="en-GB" sz="1200" dirty="0" smtClean="0"/>
          </a:p>
          <a:p>
            <a:r>
              <a:rPr lang="en-GB" sz="2400" dirty="0" smtClean="0"/>
              <a:t>G1.  Evidence of each of the following:</a:t>
            </a:r>
          </a:p>
          <a:p>
            <a:pPr>
              <a:buNone/>
            </a:pPr>
            <a:r>
              <a:rPr lang="en-GB" sz="2400" dirty="0" smtClean="0"/>
              <a:t>     </a:t>
            </a:r>
            <a:r>
              <a:rPr lang="en-GB" sz="2400" dirty="0" smtClean="0"/>
              <a:t>(</a:t>
            </a:r>
            <a:r>
              <a:rPr lang="en-GB" sz="2400" dirty="0" smtClean="0"/>
              <a:t>1) A </a:t>
            </a:r>
            <a:r>
              <a:rPr lang="en-GB" sz="2400" b="1" dirty="0" smtClean="0"/>
              <a:t>decline in memory</a:t>
            </a:r>
            <a:r>
              <a:rPr lang="en-GB" sz="2400" dirty="0" smtClean="0"/>
              <a:t>, which is most evident in the </a:t>
            </a:r>
            <a:r>
              <a:rPr lang="en-GB" sz="2400" b="1" dirty="0" smtClean="0"/>
              <a:t>learning of new information</a:t>
            </a:r>
            <a:r>
              <a:rPr lang="en-GB" sz="2400" dirty="0" smtClean="0"/>
              <a:t>, although in more severe cases, the recall of previously learned information may be also affected. The impairment applies to both verbal and non-verbal material. The decline should be objectively verified by obtaining a reliable history from an </a:t>
            </a:r>
            <a:r>
              <a:rPr lang="en-GB" sz="2400" b="1" dirty="0" smtClean="0"/>
              <a:t>informant</a:t>
            </a:r>
            <a:r>
              <a:rPr lang="en-GB" sz="2400" dirty="0" smtClean="0"/>
              <a:t>, supplemented, if possible, by neuropsychological tests or </a:t>
            </a:r>
            <a:r>
              <a:rPr lang="en-GB" sz="2400" b="1" dirty="0" smtClean="0"/>
              <a:t>quantified cognitive assessments</a:t>
            </a:r>
            <a:r>
              <a:rPr lang="en-GB" sz="2400" dirty="0" smtClean="0"/>
              <a:t>. </a:t>
            </a:r>
          </a:p>
          <a:p>
            <a:r>
              <a:rPr lang="en-GB" sz="2400" dirty="0" smtClean="0"/>
              <a:t>(2) A </a:t>
            </a:r>
            <a:r>
              <a:rPr lang="en-GB" sz="2400" b="1" dirty="0" smtClean="0"/>
              <a:t>decline in other cognitive abilities </a:t>
            </a:r>
            <a:r>
              <a:rPr lang="en-GB" sz="2400" dirty="0" smtClean="0"/>
              <a:t>characterized by deterioration in judgement and thinking, such as planning and organizing, and in the general processing of information. Evidence for this should be obtained when possible from interviewing an informant, supplemented, if possible, by neuropsychological tests or quantified objective assessments. Deterioration from a previously higher level of performance should be established</a:t>
            </a:r>
            <a:r>
              <a:rPr lang="en-GB" sz="2400" dirty="0" smtClean="0"/>
              <a:t>.</a:t>
            </a:r>
            <a:endParaRPr lang="en-GB" sz="2400" dirty="0" smtClean="0"/>
          </a:p>
        </p:txBody>
      </p:sp>
    </p:spTree>
  </p:cSld>
  <p:clrMapOvr>
    <a:masterClrMapping/>
  </p:clrMapOvr>
  <p:transition xmlns:p14="http://schemas.microsoft.com/office/powerpoint/2010/mai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GB" dirty="0" smtClean="0"/>
              <a:t>Cont.</a:t>
            </a:r>
            <a:endParaRPr lang="en-GB" dirty="0"/>
          </a:p>
        </p:txBody>
      </p:sp>
      <p:sp>
        <p:nvSpPr>
          <p:cNvPr id="3" name="Content Placeholder 2"/>
          <p:cNvSpPr>
            <a:spLocks noGrp="1"/>
          </p:cNvSpPr>
          <p:nvPr>
            <p:ph idx="1"/>
          </p:nvPr>
        </p:nvSpPr>
        <p:spPr>
          <a:xfrm>
            <a:off x="457200" y="1371600"/>
            <a:ext cx="8229600" cy="4525963"/>
          </a:xfrm>
        </p:spPr>
        <p:txBody>
          <a:bodyPr/>
          <a:lstStyle/>
          <a:p>
            <a:r>
              <a:rPr lang="en-GB" sz="2400" dirty="0"/>
              <a:t>G2. </a:t>
            </a:r>
            <a:r>
              <a:rPr lang="en-GB" sz="2400" b="1" dirty="0"/>
              <a:t>Preserved </a:t>
            </a:r>
            <a:r>
              <a:rPr lang="en-GB" sz="2400" b="1" dirty="0" err="1"/>
              <a:t>awarenenss</a:t>
            </a:r>
            <a:r>
              <a:rPr lang="en-GB" sz="2400" b="1" dirty="0"/>
              <a:t> of the environment</a:t>
            </a:r>
            <a:r>
              <a:rPr lang="en-GB" sz="2400" dirty="0"/>
              <a:t> (i.e. absence of clouding of consciousness</a:t>
            </a:r>
            <a:r>
              <a:rPr lang="en-GB" sz="2400" dirty="0" smtClean="0"/>
              <a:t>). </a:t>
            </a:r>
            <a:r>
              <a:rPr lang="en-GB" sz="2400" dirty="0"/>
              <a:t>When there are </a:t>
            </a:r>
            <a:r>
              <a:rPr lang="en-GB" sz="2400" b="1" dirty="0"/>
              <a:t>superimposed episodes of delirium the diagnosis of dementia should be deferred</a:t>
            </a:r>
            <a:r>
              <a:rPr lang="en-GB" sz="2400" b="1" dirty="0" smtClean="0"/>
              <a:t>.</a:t>
            </a:r>
            <a:endParaRPr lang="en-GB" sz="2400" dirty="0"/>
          </a:p>
          <a:p>
            <a:r>
              <a:rPr lang="en-GB" sz="2400" dirty="0"/>
              <a:t>G3. A decline in emotional control or motivation, or a change in social behaviour, manifest as at least one of the following:</a:t>
            </a:r>
          </a:p>
          <a:p>
            <a:pPr>
              <a:buNone/>
            </a:pPr>
            <a:r>
              <a:rPr lang="en-GB" sz="2400" dirty="0"/>
              <a:t>            (1) emotional </a:t>
            </a:r>
            <a:r>
              <a:rPr lang="en-GB" sz="2400" dirty="0" err="1"/>
              <a:t>lability</a:t>
            </a:r>
            <a:r>
              <a:rPr lang="en-GB" sz="2400" dirty="0"/>
              <a:t>;</a:t>
            </a:r>
          </a:p>
          <a:p>
            <a:pPr>
              <a:buNone/>
            </a:pPr>
            <a:r>
              <a:rPr lang="en-GB" sz="2400" dirty="0"/>
              <a:t>            (2) irritability;</a:t>
            </a:r>
          </a:p>
          <a:p>
            <a:pPr>
              <a:buNone/>
            </a:pPr>
            <a:r>
              <a:rPr lang="en-GB" sz="2400" dirty="0"/>
              <a:t>            (3) apathy;</a:t>
            </a:r>
          </a:p>
          <a:p>
            <a:pPr>
              <a:buNone/>
            </a:pPr>
            <a:r>
              <a:rPr lang="en-GB" sz="2400" dirty="0"/>
              <a:t>            (4) coarsening of social behaviour.</a:t>
            </a:r>
          </a:p>
          <a:p>
            <a:pPr>
              <a:buNone/>
            </a:pPr>
            <a:endParaRPr lang="en-GB" sz="2400" dirty="0"/>
          </a:p>
        </p:txBody>
      </p:sp>
    </p:spTree>
    <p:extLst>
      <p:ext uri="{BB962C8B-B14F-4D97-AF65-F5344CB8AC3E}">
        <p14:creationId xmlns:p14="http://schemas.microsoft.com/office/powerpoint/2010/main" val="1112657361"/>
      </p:ext>
    </p:extLst>
  </p:cSld>
  <p:clrMapOvr>
    <a:masterClrMapping/>
  </p:clrMapOvr>
  <p:transition xmlns:p14="http://schemas.microsoft.com/office/powerpoint/2010/main" spd="med">
    <p:fade/>
  </p:transition>
</p:sld>
</file>

<file path=ppt/theme/theme1.xml><?xml version="1.0" encoding="utf-8"?>
<a:theme xmlns:a="http://schemas.openxmlformats.org/drawingml/2006/main" name="ELF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ELFT.thmx</Template>
  <TotalTime>1155</TotalTime>
  <Words>1397</Words>
  <Application>Microsoft Macintosh PowerPoint</Application>
  <PresentationFormat>On-screen Show (4:3)</PresentationFormat>
  <Paragraphs>199</Paragraphs>
  <Slides>46</Slides>
  <Notes>3</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ELFT</vt:lpstr>
      <vt:lpstr>ELFT Training Packages for Primary Care   - Dementia -</vt:lpstr>
      <vt:lpstr>PowerPoint Presentation</vt:lpstr>
      <vt:lpstr>PowerPoint Presentation</vt:lpstr>
      <vt:lpstr>Some figures</vt:lpstr>
      <vt:lpstr>UK dementia costs</vt:lpstr>
      <vt:lpstr>PowerPoint Presentation</vt:lpstr>
      <vt:lpstr>Dementia: ICD 10 F00-F03</vt:lpstr>
      <vt:lpstr>ICD 10 General Criteria for dementia</vt:lpstr>
      <vt:lpstr>Cont.</vt:lpstr>
      <vt:lpstr>Subdivision of dementia:F00-F03 </vt:lpstr>
      <vt:lpstr>PowerPoint Presentation</vt:lpstr>
      <vt:lpstr>Epidemiology of AD</vt:lpstr>
      <vt:lpstr>ICD 10 Criteria</vt:lpstr>
      <vt:lpstr> Dementia in AD with early onset (F00.0): Clinical features </vt:lpstr>
      <vt:lpstr>Dementia in AD with late onset(F00.1): Clinical features</vt:lpstr>
      <vt:lpstr>PowerPoint Presentation</vt:lpstr>
      <vt:lpstr>AD: Macroscopic neuropathological features </vt:lpstr>
      <vt:lpstr>Neurochemical features</vt:lpstr>
      <vt:lpstr>PowerPoint Presentation</vt:lpstr>
      <vt:lpstr>Autosomal dominant AD</vt:lpstr>
      <vt:lpstr>Age &amp; Genetics </vt:lpstr>
      <vt:lpstr> Late onset Alzheimer’s: Other risk factors and protective factors </vt:lpstr>
      <vt:lpstr>Vascular pathway hypothesis</vt:lpstr>
      <vt:lpstr>Psychosocial hypothesis</vt:lpstr>
      <vt:lpstr>Treatment of AD and what is treatment?</vt:lpstr>
      <vt:lpstr>Prevention </vt:lpstr>
      <vt:lpstr>Treatment: Memory pills or “Promoting and maintaining independence of people with dementia” </vt:lpstr>
      <vt:lpstr>Group Cognitive Stimulation Therapy</vt:lpstr>
      <vt:lpstr>Group Cognitive Stimulation Therapy</vt:lpstr>
      <vt:lpstr>Pharmacopeia for AD</vt:lpstr>
      <vt:lpstr>Acetylcholine and Alzheimer’s</vt:lpstr>
      <vt:lpstr>(Fairly predictable) General cautions: AChE</vt:lpstr>
      <vt:lpstr>(Less predicatble) Additional cautions</vt:lpstr>
      <vt:lpstr>Investigations prior to prescribing?</vt:lpstr>
      <vt:lpstr>Glutamate neurotransmission and the NMDA receptor in dementia</vt:lpstr>
      <vt:lpstr>Glutamate</vt:lpstr>
      <vt:lpstr>Over-excited NMDA receptors in AD?</vt:lpstr>
      <vt:lpstr>Memantine (Ebixa)</vt:lpstr>
      <vt:lpstr>Cautions: Memantine </vt:lpstr>
      <vt:lpstr>Investigations prior to prescribing?</vt:lpstr>
      <vt:lpstr>Pros: AChE inhibitors and memantine </vt:lpstr>
      <vt:lpstr>Cons: Common side effects with AChE inhibitors</vt:lpstr>
      <vt:lpstr>Cons: Memantine </vt:lpstr>
      <vt:lpstr>Dosing and concordance</vt:lpstr>
      <vt:lpstr>Review</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Mothership</dc:creator>
  <cp:lastModifiedBy>Frank &amp; Katja Röhricht</cp:lastModifiedBy>
  <cp:revision>182</cp:revision>
  <dcterms:created xsi:type="dcterms:W3CDTF">2006-08-16T00:00:00Z</dcterms:created>
  <dcterms:modified xsi:type="dcterms:W3CDTF">2015-08-11T11:33:06Z</dcterms:modified>
</cp:coreProperties>
</file>