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9"/>
  </p:notesMasterIdLst>
  <p:sldIdLst>
    <p:sldId id="377" r:id="rId2"/>
    <p:sldId id="258" r:id="rId3"/>
    <p:sldId id="259" r:id="rId4"/>
    <p:sldId id="263" r:id="rId5"/>
    <p:sldId id="264" r:id="rId6"/>
    <p:sldId id="266" r:id="rId7"/>
    <p:sldId id="267" r:id="rId8"/>
    <p:sldId id="270" r:id="rId9"/>
    <p:sldId id="290" r:id="rId10"/>
    <p:sldId id="291" r:id="rId11"/>
    <p:sldId id="292" r:id="rId12"/>
    <p:sldId id="293" r:id="rId13"/>
    <p:sldId id="295" r:id="rId14"/>
    <p:sldId id="296" r:id="rId15"/>
    <p:sldId id="297" r:id="rId16"/>
    <p:sldId id="298" r:id="rId17"/>
    <p:sldId id="338" r:id="rId18"/>
    <p:sldId id="339" r:id="rId19"/>
    <p:sldId id="341" r:id="rId20"/>
    <p:sldId id="342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368" r:id="rId44"/>
    <p:sldId id="372" r:id="rId45"/>
    <p:sldId id="374" r:id="rId46"/>
    <p:sldId id="375" r:id="rId47"/>
    <p:sldId id="37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54D57-A223-4915-8B2D-AEA6DCB15A0D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46A8A-3855-4F40-B3C7-A1D887A97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09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E13AA-E545-41CF-830A-1328B7B03FCF}" type="slidenum">
              <a:rPr lang="en-IE" smtClean="0"/>
              <a:pPr/>
              <a:t>1</a:t>
            </a:fld>
            <a:endParaRPr lang="en-I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68171-235A-4DDC-91E3-4C9B02798EFE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Mood symptoms likely to precede cognitive impairment. Decreased motor activity, delayed responses to questions also seen in dementia. Clasically give “don’t know answers”. Give a trail of antidepressants and repeat MMSE.</a:t>
            </a: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64AEB-136A-45EC-A69C-FA2F0960E81A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In the general hospital – acute on chronic confusion common, delirium may be the first presentation of dementia. People with dementia often get depressed. ? Is depression a risk factor for dementia. ? Role of vascular depression. People with learning disability get dementia ( particularly with trisomy 21. very little data on epidemology of dementia in context of schizophrenia – probably because very hard to disentangle. How would you do it?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92195-32C2-43ED-A36F-5702C682555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? Multi-infarct dementia, ? subcortical</a:t>
            </a: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87332-AAC2-4135-B5E6-F9F825641DF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Snoezelen – sensory rooms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31E8D-2069-4A41-B4AD-E2441ED5BD2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Wide differential, non exhaustive list, i.e. most of chapter 5 of ICD 10 then some. </a:t>
            </a:r>
            <a:r>
              <a:rPr lang="en-US" smtClean="0"/>
              <a:t>Specific developmental disorders of speech and language, Specific developmental disorders of scholastic skills, Pervasive developmental disorders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76CF9B-0B78-4CB1-8A40-20663B6CFBE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I am no lawyer. People constantly making decisions. A&amp;E </a:t>
            </a:r>
            <a:r>
              <a:rPr lang="en-GB" b="1" smtClean="0"/>
              <a:t>…give im haloperidol and lorazepam in best interests under common law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1DEE3-C860-4E3F-9F32-F75E3D81238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Please tell me that you know all about the Bournewood gap</a:t>
            </a: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830341-4849-4FC3-8B30-4BB9D5C64004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That old chestnut</a:t>
            </a: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B8076-4D6D-4EE1-A4C6-F4EBEC7A271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Establish onset and associated symptoms, collateral history.</a:t>
            </a: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B2B60-E159-4337-AB0D-0BE7B909D9A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Name some causes of delirium. Mortality rates depend on population being e.g. patients admitted with delirium, patients who develop delirium in hospital. Length of follow up. 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1B4D6-C597-4061-ACD9-BFBA326E89D2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4299B-4816-4C0B-BC07-EAEB953422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1B4D6-C597-4061-ACD9-BFBA326E89D2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4299B-4816-4C0B-BC07-EAEB953422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1B4D6-C597-4061-ACD9-BFBA326E89D2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4299B-4816-4C0B-BC07-EAEB953422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GB" noProof="0" smtClean="0"/>
              <a:t>Click icon to add chart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1B4D6-C597-4061-ACD9-BFBA326E89D2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4299B-4816-4C0B-BC07-EAEB953422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1B4D6-C597-4061-ACD9-BFBA326E89D2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4299B-4816-4C0B-BC07-EAEB953422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1B4D6-C597-4061-ACD9-BFBA326E89D2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4299B-4816-4C0B-BC07-EAEB953422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1B4D6-C597-4061-ACD9-BFBA326E89D2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4299B-4816-4C0B-BC07-EAEB953422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1B4D6-C597-4061-ACD9-BFBA326E89D2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4299B-4816-4C0B-BC07-EAEB953422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1B4D6-C597-4061-ACD9-BFBA326E89D2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4299B-4816-4C0B-BC07-EAEB953422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1B4D6-C597-4061-ACD9-BFBA326E89D2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4299B-4816-4C0B-BC07-EAEB953422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1B4D6-C597-4061-ACD9-BFBA326E89D2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4299B-4816-4C0B-BC07-EAEB953422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1B4D6-C597-4061-ACD9-BFBA326E89D2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4299B-4816-4C0B-BC07-EAEB953422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9" charset="0"/>
                <a:ea typeface="+mn-ea"/>
              </a:defRPr>
            </a:lvl1pPr>
          </a:lstStyle>
          <a:p>
            <a:fld id="{10C1B4D6-C597-4061-ACD9-BFBA326E89D2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9" charset="0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-109" charset="-128"/>
              </a:defRPr>
            </a:lvl1pPr>
          </a:lstStyle>
          <a:p>
            <a:fld id="{7884299B-4816-4C0B-BC07-EAEB953422EE}" type="slidenum">
              <a:rPr lang="en-GB" smtClean="0"/>
              <a:t>‹#›</a:t>
            </a:fld>
            <a:endParaRPr lang="en-GB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5661025"/>
            <a:ext cx="9144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xmlns:p14="http://schemas.microsoft.com/office/powerpoint/2010/main" spd="med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h.gov.uk/en/Publicationsandstatistics/Publications/PublicationsPolicyAndGuidance/DH_094058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95400"/>
            <a:ext cx="8136904" cy="1470025"/>
          </a:xfrm>
        </p:spPr>
        <p:txBody>
          <a:bodyPr/>
          <a:lstStyle/>
          <a:p>
            <a:r>
              <a:rPr lang="en-IE" dirty="0" smtClean="0"/>
              <a:t>ELFT Training Packages</a:t>
            </a:r>
            <a:br>
              <a:rPr lang="en-IE" dirty="0" smtClean="0"/>
            </a:br>
            <a:r>
              <a:rPr lang="en-IE" dirty="0" smtClean="0"/>
              <a:t>for Primary Care 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 </a:t>
            </a:r>
            <a:r>
              <a:rPr lang="en-IE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Vascular &amp; other Dementia </a:t>
            </a:r>
            <a:endParaRPr lang="en-IE" sz="5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6400800" cy="896888"/>
          </a:xfrm>
        </p:spPr>
        <p:txBody>
          <a:bodyPr/>
          <a:lstStyle/>
          <a:p>
            <a:r>
              <a:rPr lang="en-GB" sz="1400" dirty="0" smtClean="0"/>
              <a:t>Responsible Clinician for </a:t>
            </a:r>
            <a:r>
              <a:rPr lang="en-GB" sz="1400" dirty="0" smtClean="0"/>
              <a:t>contact: Frank </a:t>
            </a:r>
            <a:r>
              <a:rPr lang="en-GB" sz="1400" dirty="0" smtClean="0"/>
              <a:t>Röhricht </a:t>
            </a:r>
          </a:p>
          <a:p>
            <a:r>
              <a:rPr lang="en-GB" sz="1400" dirty="0" smtClean="0"/>
              <a:t>Associate Medical </a:t>
            </a:r>
            <a:r>
              <a:rPr lang="en-GB" sz="1400" dirty="0" smtClean="0"/>
              <a:t>Director</a:t>
            </a:r>
            <a:endParaRPr lang="en-GB" sz="1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362200" y="3657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b="1" dirty="0" err="1" smtClean="0"/>
              <a:t>Dr.</a:t>
            </a:r>
            <a:r>
              <a:rPr lang="en-GB" b="1" dirty="0" smtClean="0"/>
              <a:t> Nick </a:t>
            </a:r>
            <a:r>
              <a:rPr lang="en-GB" b="1" dirty="0"/>
              <a:t>Bass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GB" b="1" dirty="0"/>
              <a:t>Senior Lecturer UCL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GB" b="1" dirty="0"/>
              <a:t>Honorary Consultant Psychiatrist, Tower Hamlets Diagnostic Memory Clinic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725480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09838"/>
            <a:ext cx="79248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7465075"/>
      </p:ext>
    </p:extLst>
  </p:cSld>
  <p:clrMapOvr>
    <a:masterClrMapping/>
  </p:clrMapOvr>
  <p:transition xmlns:p14="http://schemas.microsoft.com/office/powerpoint/2010/main"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b="1" dirty="0" smtClean="0"/>
              <a:t>Non pharmacological </a:t>
            </a:r>
            <a:r>
              <a:rPr lang="en-GB" sz="4000" b="1" dirty="0" smtClean="0"/>
              <a:t>treatments</a:t>
            </a:r>
            <a:endParaRPr lang="en-US" sz="40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Behavioural management techniques*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Carer giver </a:t>
            </a:r>
            <a:r>
              <a:rPr lang="en-GB" sz="2800" dirty="0" err="1" smtClean="0"/>
              <a:t>psychoeducation</a:t>
            </a:r>
            <a:r>
              <a:rPr lang="en-GB" sz="2800" dirty="0" smtClean="0"/>
              <a:t>*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Music therapy **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err="1" smtClean="0"/>
              <a:t>Snoezelen</a:t>
            </a:r>
            <a:r>
              <a:rPr lang="en-GB" sz="2800" dirty="0" smtClean="0"/>
              <a:t>**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Aromatherapy - maybe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Hand massage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Reflexology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*Some evidence for persisting efficacy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**acutely effective, but not long term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9238173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60648"/>
            <a:ext cx="6768752" cy="321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5536" y="41490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Person-centred care, communication skills training , adapted dementia care mapping, activities, music therapy by protocol and sensory interventions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14182"/>
      </p:ext>
    </p:extLst>
  </p:cSld>
  <p:clrMapOvr>
    <a:masterClrMapping/>
  </p:clrMapOvr>
  <p:transition xmlns:p14="http://schemas.microsoft.com/office/powerpoint/2010/main"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324100"/>
            <a:ext cx="82867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5062832"/>
      </p:ext>
    </p:extLst>
  </p:cSld>
  <p:clrMapOvr>
    <a:masterClrMapping/>
  </p:clrMapOvr>
  <p:transition xmlns:p14="http://schemas.microsoft.com/office/powerpoint/2010/main"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1395413"/>
            <a:ext cx="73914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0448336"/>
      </p:ext>
    </p:extLst>
  </p:cSld>
  <p:clrMapOvr>
    <a:masterClrMapping/>
  </p:clrMapOvr>
  <p:transition xmlns:p14="http://schemas.microsoft.com/office/powerpoint/2010/main"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smtClean="0"/>
              <a:t>Antipsychotics revisited 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 err="1" smtClean="0"/>
              <a:t>Risperidone</a:t>
            </a:r>
            <a:r>
              <a:rPr lang="en-GB" dirty="0" smtClean="0"/>
              <a:t>  licensed  for short term treatment (6 weeks) of  persistent aggression in moderate severe Alzheimer's’ unresponsive to non – pharmacological intervention where risk to self or others</a:t>
            </a:r>
          </a:p>
          <a:p>
            <a:pPr>
              <a:defRPr/>
            </a:pPr>
            <a:r>
              <a:rPr lang="en-GB" dirty="0" smtClean="0"/>
              <a:t>Effect size v small, poorly tolerated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/>
              <a:t>No other drugs licensed for behavioural disturbance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/>
              <a:t>Antipsychotic probably effective, maybe SGA more effective the FGA</a:t>
            </a:r>
          </a:p>
          <a:p>
            <a:pPr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45621679"/>
      </p:ext>
    </p:extLst>
  </p:cSld>
  <p:clrMapOvr>
    <a:masterClrMapping/>
  </p:clrMapOvr>
  <p:transition xmlns:p14="http://schemas.microsoft.com/office/powerpoint/2010/main"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94385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1510848"/>
      </p:ext>
    </p:extLst>
  </p:cSld>
  <p:clrMapOvr>
    <a:masterClrMapping/>
  </p:clrMapOvr>
  <p:transition xmlns:p14="http://schemas.microsoft.com/office/powerpoint/2010/main"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F02.4: Dementia in human immunodeficiency virus [HIV] disease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3068638"/>
            <a:ext cx="8229600" cy="4530725"/>
          </a:xfrm>
        </p:spPr>
        <p:txBody>
          <a:bodyPr/>
          <a:lstStyle/>
          <a:p>
            <a:r>
              <a:rPr lang="en-US" dirty="0" smtClean="0"/>
              <a:t>Dementia developing in the course of HIV disease, in the absence of a concurrent illness or condition other than HIV infection that could explain the clinical features</a:t>
            </a:r>
          </a:p>
        </p:txBody>
      </p:sp>
    </p:spTree>
    <p:extLst>
      <p:ext uri="{BB962C8B-B14F-4D97-AF65-F5344CB8AC3E}">
        <p14:creationId xmlns:p14="http://schemas.microsoft.com/office/powerpoint/2010/main" val="785215270"/>
      </p:ext>
    </p:extLst>
  </p:cSld>
  <p:clrMapOvr>
    <a:masterClrMapping/>
  </p:clrMapOvr>
  <p:transition xmlns:p14="http://schemas.microsoft.com/office/powerpoint/2010/main"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Dementia in </a:t>
            </a:r>
            <a:r>
              <a:rPr lang="en-US" sz="4000" b="1" dirty="0" smtClean="0"/>
              <a:t>[</a:t>
            </a:r>
            <a:r>
              <a:rPr lang="en-US" sz="4000" b="1" dirty="0" smtClean="0"/>
              <a:t>HIV] disease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Brain macrophages, microglia, and multinucleated giant cells infected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HIV infected cells release neurotoxins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25% of patients develop dementia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Variable presentation: concentration, memory,  mental slowing, coordination, weakness , balance 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Rapid progression to death if untreated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? Effectiveness of anti-</a:t>
            </a:r>
            <a:r>
              <a:rPr lang="en-GB" sz="2800" dirty="0" err="1" smtClean="0"/>
              <a:t>retrovirals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4185847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ICD 11</a:t>
            </a:r>
            <a:endParaRPr lang="en-US" b="1" dirty="0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41152"/>
      </p:ext>
    </p:extLst>
  </p:cSld>
  <p:clrMapOvr>
    <a:masterClrMapping/>
  </p:clrMapOvr>
  <p:transition xmlns:p14="http://schemas.microsoft.com/office/powerpoint/2010/main"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15-20% of dementia?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199258"/>
      </p:ext>
    </p:extLst>
  </p:cSld>
  <p:clrMapOvr>
    <a:masterClrMapping/>
  </p:clrMapOvr>
  <p:transition xmlns:p14="http://schemas.microsoft.com/office/powerpoint/2010/main"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Disturbed higher cortical function: </a:t>
            </a:r>
            <a:r>
              <a:rPr lang="en-US" sz="2400" b="1" dirty="0" smtClean="0"/>
              <a:t>a </a:t>
            </a:r>
            <a:r>
              <a:rPr lang="en-US" sz="2400" b="1" dirty="0" smtClean="0"/>
              <a:t>common symptom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8229600" cy="45307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Delirium *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Mood disorders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Schizophrenia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Drugs and alcohol</a:t>
            </a: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Anxiety disorders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Organic amnesic syndromes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Learning disability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Disorders of psychological development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etc……..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345920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Mental Capacity Act 2005: A bit of background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93900"/>
            <a:ext cx="8229600" cy="4530725"/>
          </a:xfrm>
        </p:spPr>
        <p:txBody>
          <a:bodyPr/>
          <a:lstStyle/>
          <a:p>
            <a:r>
              <a:rPr lang="en-GB" dirty="0" smtClean="0"/>
              <a:t>No statue law regarding people who lack capacity  just case law</a:t>
            </a:r>
          </a:p>
          <a:p>
            <a:r>
              <a:rPr lang="en-GB" dirty="0" smtClean="0"/>
              <a:t>Mental capacity act – to address this lack of legislation, to protect people without capacity and people making decisions for those people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303499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MCA 2005</a:t>
            </a:r>
            <a:r>
              <a:rPr lang="en-US" sz="4000" b="1" dirty="0" smtClean="0"/>
              <a:t>: Principles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8352928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A person must be assumed to have capacity unless it is established that he lacks capacity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 person is not to be treated as unable to make a decision unless all practicable steps to help him to do so have been taken without success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 person is not to be treated as unable to make a decision merely because he makes an unwise decision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An act done, or decision made, under this Act for or on behalf of a person who lacks capacity must be done, or made, in his best interests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Before the act is done, or the decision is made, regard must be had to whether the purpose for which it is needed can be as effectively achieved in a way that is less restrictive of the person’s rights and freedom of action</a:t>
            </a:r>
          </a:p>
        </p:txBody>
      </p:sp>
    </p:spTree>
    <p:extLst>
      <p:ext uri="{BB962C8B-B14F-4D97-AF65-F5344CB8AC3E}">
        <p14:creationId xmlns:p14="http://schemas.microsoft.com/office/powerpoint/2010/main" val="374915199"/>
      </p:ext>
    </p:extLst>
  </p:cSld>
  <p:clrMapOvr>
    <a:masterClrMapping/>
  </p:clrMapOvr>
  <p:transition xmlns:p14="http://schemas.microsoft.com/office/powerpoint/2010/main"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Assessment of Capacity: </a:t>
            </a:r>
            <a:br>
              <a:rPr lang="en-US" sz="4000" b="1" dirty="0" smtClean="0"/>
            </a:br>
            <a:r>
              <a:rPr lang="en-US" sz="4000" b="1" dirty="0" smtClean="0"/>
              <a:t>two stage test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stage</a:t>
            </a:r>
            <a:endParaRPr lang="en-US" dirty="0" smtClean="0"/>
          </a:p>
          <a:p>
            <a:r>
              <a:rPr lang="en-US" dirty="0" smtClean="0"/>
              <a:t>“For the purposes of this Act, a person lacks capacity in relation to a matter if at the material time he is unable to make a decision for himself in relation to the matter because of an impairment of, or a disturbance in the functioning of, the mind or brain.”</a:t>
            </a:r>
          </a:p>
        </p:txBody>
      </p:sp>
    </p:spTree>
    <p:extLst>
      <p:ext uri="{BB962C8B-B14F-4D97-AF65-F5344CB8AC3E}">
        <p14:creationId xmlns:p14="http://schemas.microsoft.com/office/powerpoint/2010/main" val="2375892857"/>
      </p:ext>
    </p:extLst>
  </p:cSld>
  <p:clrMapOvr>
    <a:masterClrMapping/>
  </p:clrMapOvr>
  <p:transition xmlns:p14="http://schemas.microsoft.com/office/powerpoint/2010/main"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Assessment of Capacity</a:t>
            </a:r>
            <a:r>
              <a:rPr lang="en-US" sz="4000" b="1" dirty="0" smtClean="0"/>
              <a:t>:</a:t>
            </a:r>
            <a:endParaRPr lang="en-US" sz="4000" b="1" dirty="0" smtClean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2</a:t>
            </a:r>
            <a:r>
              <a:rPr lang="en-GB" sz="2400" baseline="30000" dirty="0" smtClean="0"/>
              <a:t>nd</a:t>
            </a:r>
            <a:r>
              <a:rPr lang="en-GB" sz="2400" dirty="0" smtClean="0"/>
              <a:t> stage: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“For the purposes of section 2, a person is unable to make a decision for himself if he is unable—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(a) to understand the information relevant to the decision,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(b) to retain that information,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(c) to use or weigh that information as part of the process of making the decision, or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(d) to communicate his decision (whether by talking, using sign language or any other means).”</a:t>
            </a:r>
          </a:p>
        </p:txBody>
      </p:sp>
    </p:spTree>
    <p:extLst>
      <p:ext uri="{BB962C8B-B14F-4D97-AF65-F5344CB8AC3E}">
        <p14:creationId xmlns:p14="http://schemas.microsoft.com/office/powerpoint/2010/main" val="3909076253"/>
      </p:ext>
    </p:extLst>
  </p:cSld>
  <p:clrMapOvr>
    <a:masterClrMapping/>
  </p:clrMapOvr>
  <p:transition xmlns:p14="http://schemas.microsoft.com/office/powerpoint/2010/main"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Lasting powers of attorney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“A lasting power of attorney is a power of attorney under which the donor (“P”) confers on the </a:t>
            </a:r>
            <a:r>
              <a:rPr lang="en-US" sz="2800" dirty="0" err="1" smtClean="0"/>
              <a:t>donee</a:t>
            </a:r>
            <a:r>
              <a:rPr lang="en-US" sz="2800" dirty="0" smtClean="0"/>
              <a:t> (or </a:t>
            </a:r>
            <a:r>
              <a:rPr lang="en-US" sz="2800" dirty="0" err="1" smtClean="0"/>
              <a:t>donees</a:t>
            </a:r>
            <a:r>
              <a:rPr lang="en-US" sz="2800" dirty="0" smtClean="0"/>
              <a:t>) authority to make decisions about all or any of the following —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   (a) P’s personal welfare or specified matters concerning P’s personal welfare, and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   (b) P’s property and affairs or specified matters concerning P’s property and affairs,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   and which includes authority to make such decisions in circumstances where P no longer has capacity.”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Replaces enduring power of attorney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21048985"/>
      </p:ext>
    </p:extLst>
  </p:cSld>
  <p:clrMapOvr>
    <a:masterClrMapping/>
  </p:clrMapOvr>
  <p:transition xmlns:p14="http://schemas.microsoft.com/office/powerpoint/2010/main"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Independent Mental Capacity Advocates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43200"/>
            <a:ext cx="8229600" cy="4530725"/>
          </a:xfrm>
        </p:spPr>
        <p:txBody>
          <a:bodyPr/>
          <a:lstStyle/>
          <a:p>
            <a:r>
              <a:rPr lang="en-GB" dirty="0" smtClean="0"/>
              <a:t>No advocate (can be friend rather than family)</a:t>
            </a:r>
          </a:p>
          <a:p>
            <a:r>
              <a:rPr lang="en-GB" dirty="0" smtClean="0"/>
              <a:t>Major decision (medical or social)</a:t>
            </a:r>
          </a:p>
          <a:p>
            <a:r>
              <a:rPr lang="en-GB" dirty="0" smtClean="0"/>
              <a:t>IMCA must be requested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7812737"/>
      </p:ext>
    </p:extLst>
  </p:cSld>
  <p:clrMapOvr>
    <a:masterClrMapping/>
  </p:clrMapOvr>
  <p:transition xmlns:p14="http://schemas.microsoft.com/office/powerpoint/2010/main"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000" b="1" dirty="0" smtClean="0"/>
              <a:t>The Court of Protection and the Public Guardian</a:t>
            </a:r>
            <a:endParaRPr lang="en-US" sz="4000" b="1" dirty="0" smtClean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327275"/>
            <a:ext cx="8229600" cy="4530725"/>
          </a:xfrm>
        </p:spPr>
        <p:txBody>
          <a:bodyPr/>
          <a:lstStyle/>
          <a:p>
            <a:r>
              <a:rPr lang="en-GB" dirty="0" smtClean="0"/>
              <a:t>Court of Protection</a:t>
            </a:r>
          </a:p>
          <a:p>
            <a:pPr lvl="1"/>
            <a:r>
              <a:rPr lang="en-GB" dirty="0" smtClean="0"/>
              <a:t>not new</a:t>
            </a:r>
          </a:p>
          <a:p>
            <a:pPr lvl="1"/>
            <a:r>
              <a:rPr lang="en-GB" dirty="0" smtClean="0"/>
              <a:t>can </a:t>
            </a:r>
            <a:r>
              <a:rPr lang="en-US" dirty="0" smtClean="0"/>
              <a:t>make decisions and appoint deputies for people lacking capacity</a:t>
            </a:r>
          </a:p>
          <a:p>
            <a:r>
              <a:rPr lang="en-US" dirty="0" smtClean="0"/>
              <a:t>New office of the Public Guardian established</a:t>
            </a:r>
          </a:p>
        </p:txBody>
      </p:sp>
    </p:spTree>
    <p:extLst>
      <p:ext uri="{BB962C8B-B14F-4D97-AF65-F5344CB8AC3E}">
        <p14:creationId xmlns:p14="http://schemas.microsoft.com/office/powerpoint/2010/main" val="1143878806"/>
      </p:ext>
    </p:extLst>
  </p:cSld>
  <p:clrMapOvr>
    <a:masterClrMapping/>
  </p:clrMapOvr>
  <p:transition xmlns:p14="http://schemas.microsoft.com/office/powerpoint/2010/main"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Advance decisions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You can make them and you need to respect them (most of the time)!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 be valid an advance decision relating to life-sustaining treatment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must state that treatment is refused even if this puts life at risk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must be written, signed and witnessed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Some exclusions e.g. treatment for mental illness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2951081"/>
      </p:ext>
    </p:extLst>
  </p:cSld>
  <p:clrMapOvr>
    <a:masterClrMapping/>
  </p:clrMapOvr>
  <p:transition xmlns:p14="http://schemas.microsoft.com/office/powerpoint/2010/main"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675688" cy="11525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The Mental Capacity Act Deprivation of Liberty safeguards (DOLS)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327275"/>
            <a:ext cx="8229600" cy="4530725"/>
          </a:xfrm>
        </p:spPr>
        <p:txBody>
          <a:bodyPr/>
          <a:lstStyle/>
          <a:p>
            <a:r>
              <a:rPr lang="en-GB" sz="2800" dirty="0" smtClean="0"/>
              <a:t>Government’s response to “</a:t>
            </a:r>
            <a:r>
              <a:rPr lang="en-GB" sz="2800" dirty="0" err="1" smtClean="0"/>
              <a:t>Bournewood</a:t>
            </a:r>
            <a:r>
              <a:rPr lang="en-GB" sz="2800" dirty="0" smtClean="0"/>
              <a:t> gap”</a:t>
            </a:r>
          </a:p>
          <a:p>
            <a:r>
              <a:rPr lang="en-GB" sz="2800" dirty="0" smtClean="0"/>
              <a:t>Implemented April 2009</a:t>
            </a:r>
          </a:p>
          <a:p>
            <a:r>
              <a:rPr lang="en-GB" sz="2800" dirty="0" smtClean="0"/>
              <a:t>Applies to hospitals and care homes</a:t>
            </a:r>
          </a:p>
          <a:p>
            <a:r>
              <a:rPr lang="en-US" sz="2800" dirty="0" smtClean="0"/>
              <a:t>Technically the procedural safeguards that have been introduced to protect people whose liberty has been deprived in their best interests to protect them from harm </a:t>
            </a:r>
          </a:p>
        </p:txBody>
      </p:sp>
    </p:spTree>
    <p:extLst>
      <p:ext uri="{BB962C8B-B14F-4D97-AF65-F5344CB8AC3E}">
        <p14:creationId xmlns:p14="http://schemas.microsoft.com/office/powerpoint/2010/main" val="2215743820"/>
      </p:ext>
    </p:extLst>
  </p:cSld>
  <p:clrMapOvr>
    <a:masterClrMapping/>
  </p:clrMapOvr>
  <p:transition xmlns:p14="http://schemas.microsoft.com/office/powerpoint/2010/main"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ICD 10 Criteria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The general criteria for dementia must be met</a:t>
            </a:r>
          </a:p>
          <a:p>
            <a:r>
              <a:rPr lang="en-GB" b="1" dirty="0" smtClean="0"/>
              <a:t>Unequal distribution of deficits in higher cognitive functions</a:t>
            </a:r>
            <a:r>
              <a:rPr lang="en-GB" dirty="0" smtClean="0"/>
              <a:t>, with some affected and others relatively spared. Thus memory may be quite markedly affected while thinking, reasoning and information processing may show only mild decline.</a:t>
            </a:r>
          </a:p>
          <a:p>
            <a:r>
              <a:rPr lang="en-GB" dirty="0" smtClean="0"/>
              <a:t>There is </a:t>
            </a:r>
            <a:r>
              <a:rPr lang="en-GB" b="1" dirty="0" smtClean="0"/>
              <a:t>clinical evidence of focal brain damage, manifest as at least one of the following:</a:t>
            </a:r>
          </a:p>
          <a:p>
            <a:pPr>
              <a:buNone/>
            </a:pPr>
            <a:r>
              <a:rPr lang="en-GB" dirty="0" smtClean="0"/>
              <a:t>       (1) unilateral spastic weakness of the limbs;</a:t>
            </a:r>
          </a:p>
          <a:p>
            <a:pPr>
              <a:buNone/>
            </a:pPr>
            <a:r>
              <a:rPr lang="en-GB" dirty="0" smtClean="0"/>
              <a:t>       (2) unilaterally increased tendon reflexes;</a:t>
            </a:r>
          </a:p>
          <a:p>
            <a:pPr>
              <a:buNone/>
            </a:pPr>
            <a:r>
              <a:rPr lang="en-GB" dirty="0" smtClean="0"/>
              <a:t>       (3) an extensor plantar response;</a:t>
            </a:r>
          </a:p>
          <a:p>
            <a:pPr>
              <a:buNone/>
            </a:pPr>
            <a:r>
              <a:rPr lang="en-GB" dirty="0" smtClean="0"/>
              <a:t>       (4) </a:t>
            </a:r>
            <a:r>
              <a:rPr lang="en-GB" dirty="0" err="1" smtClean="0"/>
              <a:t>pseudobulbar</a:t>
            </a:r>
            <a:r>
              <a:rPr lang="en-GB" dirty="0" smtClean="0"/>
              <a:t> palsy.</a:t>
            </a:r>
          </a:p>
          <a:p>
            <a:r>
              <a:rPr lang="en-GB" dirty="0" smtClean="0"/>
              <a:t> There is </a:t>
            </a:r>
            <a:r>
              <a:rPr lang="en-GB" b="1" dirty="0" smtClean="0"/>
              <a:t>evidence from the history, examination, or tests, of a significant </a:t>
            </a:r>
            <a:r>
              <a:rPr lang="en-GB" b="1" dirty="0" err="1" smtClean="0"/>
              <a:t>cerebrovascular</a:t>
            </a:r>
            <a:r>
              <a:rPr lang="en-GB" b="1" dirty="0" smtClean="0"/>
              <a:t> disease</a:t>
            </a:r>
            <a:r>
              <a:rPr lang="en-GB" dirty="0" smtClean="0"/>
              <a:t>, which may reasonably be judged to be etiologically related to the dementia (e.g. a history of stroke; evidence of cerebral infarction).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423992"/>
      </p:ext>
    </p:extLst>
  </p:cSld>
  <p:clrMapOvr>
    <a:masterClrMapping/>
  </p:clrMapOvr>
  <p:transition xmlns:p14="http://schemas.microsoft.com/office/powerpoint/2010/main"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86800" cy="1350963"/>
          </a:xfrm>
        </p:spPr>
        <p:txBody>
          <a:bodyPr/>
          <a:lstStyle/>
          <a:p>
            <a:r>
              <a:rPr lang="en-US" sz="4000" b="1" dirty="0" smtClean="0"/>
              <a:t>The Mental Capacity Act Deprivation of Liberty safeguards (DOLS)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practice</a:t>
            </a:r>
          </a:p>
          <a:p>
            <a:pPr lvl="1"/>
            <a:r>
              <a:rPr lang="en-GB" dirty="0" smtClean="0"/>
              <a:t>The detaining authority (e.g. manager of care home) has to consider if liberty may be being deprived</a:t>
            </a:r>
          </a:p>
          <a:p>
            <a:pPr lvl="1"/>
            <a:r>
              <a:rPr lang="en-GB" dirty="0" smtClean="0"/>
              <a:t>Request a DOLS assessment form the local authority (DOLS assessors)</a:t>
            </a:r>
          </a:p>
          <a:p>
            <a:pPr lvl="1"/>
            <a:r>
              <a:rPr lang="en-GB" dirty="0" smtClean="0"/>
              <a:t>Deprivation of liberty authorised or not authorised</a:t>
            </a:r>
          </a:p>
          <a:p>
            <a:pPr lvl="1"/>
            <a:r>
              <a:rPr lang="en-GB" dirty="0" smtClean="0"/>
              <a:t>Recommendations and review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436189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Alcohol related cognitive problems</a:t>
            </a:r>
          </a:p>
        </p:txBody>
      </p:sp>
      <p:pic>
        <p:nvPicPr>
          <p:cNvPr id="138243" name="Picture 2" descr="http://www.totaldrinks.co.uk/console/upload/carlsberg_special_br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2502" b="22502"/>
          <a:stretch>
            <a:fillRect/>
          </a:stretch>
        </p:blipFill>
        <p:spPr>
          <a:noFill/>
        </p:spPr>
      </p:pic>
    </p:spTree>
    <p:extLst>
      <p:ext uri="{BB962C8B-B14F-4D97-AF65-F5344CB8AC3E}">
        <p14:creationId xmlns:p14="http://schemas.microsoft.com/office/powerpoint/2010/main" val="126286579"/>
      </p:ext>
    </p:extLst>
  </p:cSld>
  <p:clrMapOvr>
    <a:masterClrMapping/>
  </p:clrMapOvr>
  <p:transition xmlns:p14="http://schemas.microsoft.com/office/powerpoint/2010/main"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Delirium tremens</a:t>
            </a:r>
            <a:endParaRPr lang="en-GB" sz="4000" b="1" dirty="0" smtClean="0"/>
          </a:p>
        </p:txBody>
      </p:sp>
      <p:sp>
        <p:nvSpPr>
          <p:cNvPr id="139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Alcohol withdrawal a cause of delirium</a:t>
            </a:r>
          </a:p>
          <a:p>
            <a:pPr>
              <a:buFont typeface="Wingdings" pitchFamily="2" charset="2"/>
              <a:buNone/>
            </a:pPr>
            <a:r>
              <a:rPr lang="en-GB" dirty="0" smtClean="0"/>
              <a:t> -classified separately from F05</a:t>
            </a:r>
          </a:p>
          <a:p>
            <a:pPr>
              <a:buFont typeface="Wingdings" pitchFamily="2" charset="2"/>
              <a:buNone/>
            </a:pPr>
            <a:r>
              <a:rPr lang="en-GB" dirty="0" smtClean="0"/>
              <a:t> -</a:t>
            </a:r>
            <a:r>
              <a:rPr lang="en-US" dirty="0" smtClean="0"/>
              <a:t>F10.4 Mental and </a:t>
            </a:r>
            <a:r>
              <a:rPr lang="en-US" dirty="0" err="1" smtClean="0"/>
              <a:t>behavioural</a:t>
            </a:r>
            <a:r>
              <a:rPr lang="en-US" dirty="0" smtClean="0"/>
              <a:t> disorders due to use of alcohol, withdrawal state with delirium</a:t>
            </a:r>
          </a:p>
          <a:p>
            <a:r>
              <a:rPr lang="en-GB" dirty="0" smtClean="0"/>
              <a:t>Needs urgent medical treatment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43862135"/>
      </p:ext>
    </p:extLst>
  </p:cSld>
  <p:clrMapOvr>
    <a:masterClrMapping/>
  </p:clrMapOvr>
  <p:transition xmlns:p14="http://schemas.microsoft.com/office/powerpoint/2010/main"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18487" cy="1303338"/>
          </a:xfrm>
        </p:spPr>
        <p:txBody>
          <a:bodyPr/>
          <a:lstStyle/>
          <a:p>
            <a:r>
              <a:rPr lang="en-US" sz="4000" b="1" dirty="0" err="1" smtClean="0"/>
              <a:t>Wernicke's</a:t>
            </a:r>
            <a:r>
              <a:rPr lang="en-US" sz="4000" b="1" dirty="0" smtClean="0"/>
              <a:t> encephalopathy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229600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Sudden onset: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Classically triad of: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                                -Confusion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                                -Ataxia (usually gait)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                                -</a:t>
            </a:r>
            <a:r>
              <a:rPr lang="en-US" sz="2400" dirty="0" err="1" smtClean="0"/>
              <a:t>Ophthalmoplegia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                                 (</a:t>
            </a:r>
            <a:r>
              <a:rPr lang="en-US" sz="2400" dirty="0" err="1" smtClean="0"/>
              <a:t>nystagmus</a:t>
            </a:r>
            <a:r>
              <a:rPr lang="en-US" sz="2400" dirty="0" smtClean="0"/>
              <a:t> +/- palsies) 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Thiamine (B1) deficiency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Not always due to alcohol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Classified in Chapter IV: Endocrine, nutritional and metabolic diseases, Other nutritional deficiencies, E51.2 </a:t>
            </a:r>
          </a:p>
        </p:txBody>
      </p:sp>
    </p:spTree>
    <p:extLst>
      <p:ext uri="{BB962C8B-B14F-4D97-AF65-F5344CB8AC3E}">
        <p14:creationId xmlns:p14="http://schemas.microsoft.com/office/powerpoint/2010/main" val="394826966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037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The </a:t>
            </a:r>
            <a:r>
              <a:rPr lang="en-US" sz="4000" b="1" dirty="0" err="1" smtClean="0"/>
              <a:t>Korsakoff</a:t>
            </a:r>
            <a:r>
              <a:rPr lang="en-US" sz="4000" b="1" dirty="0" smtClean="0"/>
              <a:t> syndrome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8229600" cy="4386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Usually related to preceding </a:t>
            </a:r>
            <a:r>
              <a:rPr lang="en-US" sz="2800" dirty="0" err="1" smtClean="0"/>
              <a:t>Wernicke's</a:t>
            </a:r>
            <a:r>
              <a:rPr lang="en-US" sz="2800" dirty="0" smtClean="0"/>
              <a:t> encephalopathy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But can occur without </a:t>
            </a:r>
            <a:r>
              <a:rPr lang="en-US" sz="2800" dirty="0" err="1" smtClean="0"/>
              <a:t>Wernicke’s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Amnesic (memory) disorder: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               Episodic memory - severe deficits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 dirty="0" smtClean="0"/>
              <a:t>               </a:t>
            </a:r>
            <a:r>
              <a:rPr lang="en-US" sz="2800" dirty="0" smtClean="0"/>
              <a:t>'Implicit' memory - preserved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 dirty="0" smtClean="0"/>
              <a:t>               New learning (semantic) - </a:t>
            </a:r>
            <a:r>
              <a:rPr lang="en-US" sz="2800" dirty="0" smtClean="0"/>
              <a:t>variable deficits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F10.6 : Mental and </a:t>
            </a:r>
            <a:r>
              <a:rPr lang="en-US" sz="2800" dirty="0" err="1" smtClean="0"/>
              <a:t>behavioural</a:t>
            </a:r>
            <a:r>
              <a:rPr lang="en-US" sz="2800" dirty="0" smtClean="0"/>
              <a:t> disorders due to use of alcohol, Amnesic syndrome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17043459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550" y="1628775"/>
            <a:ext cx="7345363" cy="32924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GB" sz="3200" b="1" dirty="0">
                <a:latin typeface="+mj-lt"/>
              </a:rPr>
              <a:t> </a:t>
            </a:r>
            <a:r>
              <a:rPr lang="en-GB" sz="2400" dirty="0">
                <a:latin typeface="+mn-lt"/>
              </a:rPr>
              <a:t>Clinically dementia in the context of long term alcohol misuse seems common but not recognised in ICD 10, clinical criteria proposed by </a:t>
            </a:r>
            <a:r>
              <a:rPr lang="en-GB" sz="2400" dirty="0" err="1">
                <a:latin typeface="+mn-lt"/>
              </a:rPr>
              <a:t>Oslin</a:t>
            </a:r>
            <a:r>
              <a:rPr lang="en-GB" sz="2400" dirty="0">
                <a:latin typeface="+mn-lt"/>
              </a:rPr>
              <a:t> et al, International Journal of Geriatric Psychiatry 1998</a:t>
            </a:r>
          </a:p>
          <a:p>
            <a:pPr>
              <a:buFont typeface="Arial" pitchFamily="34" charset="0"/>
              <a:buChar char="•"/>
              <a:defRPr/>
            </a:pPr>
            <a:endParaRPr lang="en-GB" sz="240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2400" dirty="0">
                <a:latin typeface="+mn-lt"/>
              </a:rPr>
              <a:t>Alcohol-related dementia: a 21st-century silent epidemic? Gupta S, Warner J. Br J Psychiatry. 2008</a:t>
            </a:r>
          </a:p>
          <a:p>
            <a:pPr>
              <a:defRPr/>
            </a:pPr>
            <a:endParaRPr lang="en-GB" sz="3200" dirty="0">
              <a:latin typeface="+mn-l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Alcohol related dementia: does it exist?</a:t>
            </a:r>
          </a:p>
        </p:txBody>
      </p:sp>
    </p:spTree>
    <p:extLst>
      <p:ext uri="{BB962C8B-B14F-4D97-AF65-F5344CB8AC3E}">
        <p14:creationId xmlns:p14="http://schemas.microsoft.com/office/powerpoint/2010/main" val="658479403"/>
      </p:ext>
    </p:extLst>
  </p:cSld>
  <p:clrMapOvr>
    <a:masterClrMapping/>
  </p:clrMapOvr>
  <p:transition xmlns:p14="http://schemas.microsoft.com/office/powerpoint/2010/main"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Excluding other causes of cognitive impairment</a:t>
            </a:r>
          </a:p>
        </p:txBody>
      </p:sp>
      <p:sp>
        <p:nvSpPr>
          <p:cNvPr id="143363" name="Content Placeholder 6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3878263"/>
          </a:xfrm>
        </p:spPr>
        <p:txBody>
          <a:bodyPr/>
          <a:lstStyle/>
          <a:p>
            <a:r>
              <a:rPr lang="en-GB" dirty="0" smtClean="0"/>
              <a:t>Delirium</a:t>
            </a:r>
          </a:p>
          <a:p>
            <a:r>
              <a:rPr lang="en-GB" dirty="0" smtClean="0"/>
              <a:t>Depression</a:t>
            </a:r>
          </a:p>
        </p:txBody>
      </p:sp>
    </p:spTree>
    <p:extLst>
      <p:ext uri="{BB962C8B-B14F-4D97-AF65-F5344CB8AC3E}">
        <p14:creationId xmlns:p14="http://schemas.microsoft.com/office/powerpoint/2010/main" val="3308362561"/>
      </p:ext>
    </p:extLst>
  </p:cSld>
  <p:clrMapOvr>
    <a:masterClrMapping/>
  </p:clrMapOvr>
  <p:transition xmlns:p14="http://schemas.microsoft.com/office/powerpoint/2010/main"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b="1" dirty="0" smtClean="0"/>
              <a:t>The old age psychiatry liaison referral: delirium versus dementia?</a:t>
            </a:r>
            <a:endParaRPr lang="en-US" sz="3600" b="1" dirty="0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F05: Delirium, not induced by alcohol and other psychoactive substances: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   “An etiologically nonspecific organic cerebral syndrome characterized by concurrent disturbances of consciousness and attention, perception, thinking, memory, psychomotor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, emotion, and the sleep-wake schedule. The duration is variable and the degree of severity ranges from mild to very severe.” </a:t>
            </a:r>
          </a:p>
        </p:txBody>
      </p:sp>
    </p:spTree>
    <p:extLst>
      <p:ext uri="{BB962C8B-B14F-4D97-AF65-F5344CB8AC3E}">
        <p14:creationId xmlns:p14="http://schemas.microsoft.com/office/powerpoint/2010/main" val="2749246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000" b="1" dirty="0" smtClean="0"/>
              <a:t>Delirium versus dementia: </a:t>
            </a:r>
            <a:br>
              <a:rPr lang="en-GB" sz="4000" b="1" dirty="0" smtClean="0"/>
            </a:br>
            <a:r>
              <a:rPr lang="en-GB" sz="4000" b="1" dirty="0" smtClean="0"/>
              <a:t>Is the MSE helpful?</a:t>
            </a:r>
            <a:endParaRPr lang="en-US" sz="4000" b="1" dirty="0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565400"/>
            <a:ext cx="7704137" cy="3406775"/>
          </a:xfrm>
        </p:spPr>
        <p:txBody>
          <a:bodyPr/>
          <a:lstStyle/>
          <a:p>
            <a:r>
              <a:rPr lang="en-US" dirty="0" smtClean="0"/>
              <a:t>Disturbances of consciousness* - not a feature of dementia</a:t>
            </a:r>
          </a:p>
          <a:p>
            <a:r>
              <a:rPr lang="en-US" dirty="0" smtClean="0"/>
              <a:t>Abnormalities of attention and perception PERHAPS more prominent.</a:t>
            </a:r>
          </a:p>
        </p:txBody>
      </p:sp>
    </p:spTree>
    <p:extLst>
      <p:ext uri="{BB962C8B-B14F-4D97-AF65-F5344CB8AC3E}">
        <p14:creationId xmlns:p14="http://schemas.microsoft.com/office/powerpoint/2010/main" val="385869434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en-GB" b="1" dirty="0" smtClean="0"/>
              <a:t>Making a diagnosis of delirium</a:t>
            </a:r>
            <a:endParaRPr lang="en-US" b="1" dirty="0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989138"/>
            <a:ext cx="7427913" cy="2836862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itchFamily="2" charset="2"/>
              <a:buNone/>
            </a:pPr>
            <a:r>
              <a:rPr lang="en-GB" dirty="0" smtClean="0"/>
              <a:t>   -TAKE A PROPER HISTORY</a:t>
            </a:r>
          </a:p>
          <a:p>
            <a:pPr>
              <a:buFont typeface="Wingdings" pitchFamily="2" charset="2"/>
              <a:buNone/>
            </a:pPr>
            <a:r>
              <a:rPr lang="en-GB" dirty="0" smtClean="0"/>
              <a:t>   -Do a proper physical examination</a:t>
            </a:r>
          </a:p>
          <a:p>
            <a:pPr>
              <a:buFont typeface="Wingdings" pitchFamily="2" charset="2"/>
              <a:buNone/>
            </a:pPr>
            <a:r>
              <a:rPr lang="en-GB" dirty="0" smtClean="0"/>
              <a:t>   -Do some more tests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784585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F01.2: </a:t>
            </a:r>
            <a:r>
              <a:rPr lang="en-US" sz="4000" b="1" dirty="0" err="1" smtClean="0"/>
              <a:t>Subcortical</a:t>
            </a:r>
            <a:r>
              <a:rPr lang="en-US" sz="4000" b="1" dirty="0" smtClean="0"/>
              <a:t> vascular dementia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72816"/>
            <a:ext cx="8229600" cy="4530725"/>
          </a:xfrm>
        </p:spPr>
        <p:txBody>
          <a:bodyPr/>
          <a:lstStyle/>
          <a:p>
            <a:r>
              <a:rPr lang="en-US" dirty="0" smtClean="0"/>
              <a:t>Includes cases with a history of hypertension and foci of </a:t>
            </a:r>
            <a:r>
              <a:rPr lang="en-US" dirty="0" err="1" smtClean="0"/>
              <a:t>ischaemic</a:t>
            </a:r>
            <a:r>
              <a:rPr lang="en-US" dirty="0" smtClean="0"/>
              <a:t> destruction in the deep white matter of the cerebral hemispheres</a:t>
            </a:r>
          </a:p>
          <a:p>
            <a:r>
              <a:rPr lang="en-US" dirty="0" smtClean="0"/>
              <a:t>The cerebral cortex is usually preserved and this contrasts with the clinical picture which may closely resemble that of dementia in Alzheimer's disease</a:t>
            </a:r>
          </a:p>
        </p:txBody>
      </p:sp>
    </p:spTree>
    <p:extLst>
      <p:ext uri="{BB962C8B-B14F-4D97-AF65-F5344CB8AC3E}">
        <p14:creationId xmlns:p14="http://schemas.microsoft.com/office/powerpoint/2010/main" val="190981751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Delirium miscellany</a:t>
            </a:r>
            <a:endParaRPr lang="en-US" sz="4000" b="1" dirty="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060575"/>
            <a:ext cx="8147050" cy="2549525"/>
          </a:xfrm>
        </p:spPr>
        <p:txBody>
          <a:bodyPr/>
          <a:lstStyle/>
          <a:p>
            <a:r>
              <a:rPr lang="en-GB" dirty="0" smtClean="0"/>
              <a:t>Causes – many and varied! Often is UTI or pneumonia in elderly</a:t>
            </a:r>
          </a:p>
          <a:p>
            <a:r>
              <a:rPr lang="en-GB" dirty="0" smtClean="0"/>
              <a:t>High mortality</a:t>
            </a:r>
          </a:p>
          <a:p>
            <a:r>
              <a:rPr lang="en-GB" dirty="0" smtClean="0"/>
              <a:t>Don’t miss a sub-</a:t>
            </a:r>
            <a:r>
              <a:rPr lang="en-GB" dirty="0" err="1" smtClean="0"/>
              <a:t>dural</a:t>
            </a:r>
            <a:r>
              <a:rPr lang="en-GB" dirty="0" smtClean="0"/>
              <a:t> haemorrhage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37278527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Depression versus dementia</a:t>
            </a:r>
            <a:endParaRPr lang="en-US" sz="4000" b="1" dirty="0" smtClean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060575"/>
            <a:ext cx="8075612" cy="3557588"/>
          </a:xfrm>
        </p:spPr>
        <p:txBody>
          <a:bodyPr/>
          <a:lstStyle/>
          <a:p>
            <a:r>
              <a:rPr lang="en-GB" dirty="0" smtClean="0"/>
              <a:t>Pseudo dementia</a:t>
            </a:r>
          </a:p>
          <a:p>
            <a:r>
              <a:rPr lang="en-GB" dirty="0" smtClean="0"/>
              <a:t>History – temporal order</a:t>
            </a:r>
          </a:p>
          <a:p>
            <a:r>
              <a:rPr lang="en-GB" dirty="0" smtClean="0"/>
              <a:t>MSE – psychomotor retardation, poor concentration, effort to answer, “don’t know answers”</a:t>
            </a:r>
          </a:p>
          <a:p>
            <a:r>
              <a:rPr lang="en-GB" dirty="0" smtClean="0"/>
              <a:t>House  method</a:t>
            </a:r>
          </a:p>
          <a:p>
            <a:endParaRPr lang="en-GB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260801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Multiplying confusions</a:t>
            </a:r>
            <a:endParaRPr lang="en-US" sz="4000" b="1" dirty="0" smtClean="0"/>
          </a:p>
        </p:txBody>
      </p:sp>
      <p:sp>
        <p:nvSpPr>
          <p:cNvPr id="149507" name="Rectangle 10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30725"/>
          </a:xfrm>
        </p:spPr>
        <p:txBody>
          <a:bodyPr/>
          <a:lstStyle/>
          <a:p>
            <a:r>
              <a:rPr lang="en-US" sz="2800" dirty="0" smtClean="0"/>
              <a:t>Conditions disturbing higher cortical functions not mutually exclusive</a:t>
            </a:r>
          </a:p>
          <a:p>
            <a:r>
              <a:rPr lang="en-GB" sz="2800" dirty="0" smtClean="0"/>
              <a:t>Dementia is risk factor for delirium</a:t>
            </a:r>
          </a:p>
          <a:p>
            <a:r>
              <a:rPr lang="en-GB" sz="2800" dirty="0" smtClean="0"/>
              <a:t>Relationship between dementia and depression</a:t>
            </a:r>
          </a:p>
          <a:p>
            <a:pPr>
              <a:buFont typeface="Wingdings" pitchFamily="2" charset="2"/>
              <a:buNone/>
            </a:pPr>
            <a:r>
              <a:rPr lang="en-GB" sz="2800" dirty="0" smtClean="0"/>
              <a:t>    complex</a:t>
            </a:r>
          </a:p>
          <a:p>
            <a:pPr>
              <a:buFont typeface="Wingdings" pitchFamily="2" charset="2"/>
              <a:buNone/>
            </a:pPr>
            <a:r>
              <a:rPr lang="en-GB" sz="2800" dirty="0" smtClean="0"/>
              <a:t>                                           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2935997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Standardised cognitive assessments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MMSE – </a:t>
            </a:r>
            <a:r>
              <a:rPr lang="en-GB" dirty="0" err="1" smtClean="0"/>
              <a:t>Folstein</a:t>
            </a:r>
            <a:r>
              <a:rPr lang="en-GB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1975 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Information –Memory – Concentration (IMC) Test - performance correlates reasonably with </a:t>
            </a:r>
            <a:r>
              <a:rPr lang="en-GB" dirty="0" err="1" smtClean="0"/>
              <a:t>neuropathological</a:t>
            </a:r>
            <a:r>
              <a:rPr lang="en-GB" dirty="0" smtClean="0"/>
              <a:t> stage of Alzheimer’s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CAMCOG – battery of tests MMSE, IMC, ideational fluency test, visual reasoning test, tests widest range of cognitive functions of any battery</a:t>
            </a:r>
          </a:p>
          <a:p>
            <a:pPr>
              <a:lnSpc>
                <a:spcPct val="90000"/>
              </a:lnSpc>
            </a:pPr>
            <a:r>
              <a:rPr lang="en-GB" dirty="0" err="1" smtClean="0"/>
              <a:t>Addenbrooke’s</a:t>
            </a:r>
            <a:r>
              <a:rPr lang="en-GB" dirty="0" smtClean="0"/>
              <a:t> Cognitive Examination (ACE-R) – detection of  early AD, progressive </a:t>
            </a:r>
            <a:r>
              <a:rPr lang="en-GB" dirty="0" err="1" smtClean="0"/>
              <a:t>supranuclear</a:t>
            </a:r>
            <a:r>
              <a:rPr lang="en-GB" dirty="0" smtClean="0"/>
              <a:t> palsy, </a:t>
            </a:r>
            <a:r>
              <a:rPr lang="en-GB" dirty="0" err="1" smtClean="0"/>
              <a:t>corticobasal</a:t>
            </a:r>
            <a:r>
              <a:rPr lang="en-GB" dirty="0" smtClean="0"/>
              <a:t> degeneration, multiple system atrophy differentiation of AD and FTD, differentiation organic brain disease and psychiatric disease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710588"/>
      </p:ext>
    </p:extLst>
  </p:cSld>
  <p:clrMapOvr>
    <a:masterClrMapping/>
  </p:clrMapOvr>
  <p:transition xmlns:p14="http://schemas.microsoft.com/office/powerpoint/2010/main"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Bedside frontal lobe tests 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 smtClean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Verbal fluency - letter or category based</a:t>
            </a:r>
          </a:p>
          <a:p>
            <a:r>
              <a:rPr lang="en-GB" dirty="0" smtClean="0"/>
              <a:t>Proverb interpretation</a:t>
            </a:r>
          </a:p>
          <a:p>
            <a:r>
              <a:rPr lang="en-GB" dirty="0" smtClean="0"/>
              <a:t>Cognitive estimates</a:t>
            </a:r>
          </a:p>
          <a:p>
            <a:r>
              <a:rPr lang="en-GB" dirty="0" smtClean="0"/>
              <a:t>Motor sequence - Luria, alternating hand movements</a:t>
            </a:r>
          </a:p>
          <a:p>
            <a:r>
              <a:rPr lang="en-GB" dirty="0" smtClean="0"/>
              <a:t>Release signs - grasping, pouting, </a:t>
            </a:r>
            <a:r>
              <a:rPr lang="en-GB" dirty="0" err="1" smtClean="0"/>
              <a:t>gabellar</a:t>
            </a:r>
            <a:r>
              <a:rPr lang="en-GB" dirty="0" smtClean="0"/>
              <a:t> tap, </a:t>
            </a:r>
            <a:r>
              <a:rPr lang="en-GB" dirty="0" err="1" smtClean="0"/>
              <a:t>palmo</a:t>
            </a:r>
            <a:r>
              <a:rPr lang="en-GB" dirty="0" smtClean="0"/>
              <a:t>-mental response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90756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000" b="1" dirty="0" smtClean="0"/>
              <a:t>NICE recommended Investigations:</a:t>
            </a:r>
            <a:r>
              <a:rPr lang="en-US" sz="4000" b="1" dirty="0" smtClean="0"/>
              <a:t> Others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sz="2800" dirty="0" smtClean="0"/>
              <a:t>Routinely</a:t>
            </a:r>
            <a:endParaRPr lang="en-GB" sz="2800" dirty="0" smtClean="0"/>
          </a:p>
          <a:p>
            <a:pPr lvl="1">
              <a:lnSpc>
                <a:spcPct val="90000"/>
              </a:lnSpc>
            </a:pPr>
            <a:r>
              <a:rPr lang="en-GB" sz="2400" dirty="0" smtClean="0"/>
              <a:t>FBC, U+E’s, BFTs, random glucose, LFTs, TFTs , B12   and </a:t>
            </a:r>
            <a:r>
              <a:rPr lang="en-GB" sz="2400" dirty="0" err="1" smtClean="0"/>
              <a:t>Folate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Depending on clinical picture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MSU (delirium), CXR, ECG, syphilis serology, HIV, CSF(? CJD), EEG (?Delirium /FTD/CJD/associated seizure disorder)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Brain biopsy – only consider if potentially reversible cause that cannot be diagnosed in any other way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8846725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Some documents to have heard of </a:t>
            </a:r>
            <a:endParaRPr lang="en-US" b="1" dirty="0" smtClean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2800" dirty="0" smtClean="0"/>
          </a:p>
          <a:p>
            <a:r>
              <a:rPr lang="en-GB" sz="2800" dirty="0" smtClean="0"/>
              <a:t>NICE clinical guideline 42 - Dementia: Supporting people with dementia and their carers in health and social care ,November 2006 (amended March 2011) </a:t>
            </a:r>
          </a:p>
          <a:p>
            <a:endParaRPr lang="en-US" sz="2800" dirty="0" smtClean="0"/>
          </a:p>
          <a:p>
            <a:r>
              <a:rPr lang="en-US" sz="2800" dirty="0" smtClean="0"/>
              <a:t>DOH - Living well with dementia: A National Dementia Strategy 3 February 2009 </a:t>
            </a:r>
            <a:r>
              <a:rPr lang="en-US" sz="2400" dirty="0" smtClean="0">
                <a:hlinkClick r:id="rId2"/>
              </a:rPr>
              <a:t>http://www.dh.gov.uk/en/Publicationsandstatistics/Publications/PublicationsPolicyAndGuidance/DH_094058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Age discrimination in mental health services: making equality a reality, Royal College of Psychiatrists’ position statement PS2/2009</a:t>
            </a:r>
          </a:p>
          <a:p>
            <a:pPr lvl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79160983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Good books</a:t>
            </a:r>
            <a:endParaRPr lang="en-US" sz="4000" b="1" dirty="0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Lishman's Organic Psychiatry: A Textbook of Neuropsychiatry by Antony David, Simon Fleminger, Michael Kopelman, Simon Lovestone, John Mellers</a:t>
            </a:r>
          </a:p>
          <a:p>
            <a:r>
              <a:rPr lang="en-US" smtClean="0"/>
              <a:t>Cognitive Assessment for Clinicians by John R Hodges</a:t>
            </a:r>
          </a:p>
        </p:txBody>
      </p:sp>
    </p:spTree>
    <p:extLst>
      <p:ext uri="{BB962C8B-B14F-4D97-AF65-F5344CB8AC3E}">
        <p14:creationId xmlns:p14="http://schemas.microsoft.com/office/powerpoint/2010/main" val="206836751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5" descr="dementia_s7_vascular_dement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4664"/>
            <a:ext cx="72009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829359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Risk factors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dirty="0" smtClean="0"/>
              <a:t>Age</a:t>
            </a:r>
          </a:p>
          <a:p>
            <a:pPr lvl="0"/>
            <a:r>
              <a:rPr lang="en-GB" dirty="0" smtClean="0"/>
              <a:t>PMH:  MI, CVA ,TIAs </a:t>
            </a:r>
          </a:p>
          <a:p>
            <a:pPr lvl="0"/>
            <a:r>
              <a:rPr lang="en-GB" dirty="0" smtClean="0"/>
              <a:t>Cholesterol</a:t>
            </a:r>
          </a:p>
          <a:p>
            <a:pPr lvl="0"/>
            <a:r>
              <a:rPr lang="en-GB" dirty="0" smtClean="0"/>
              <a:t>BP (high and low)</a:t>
            </a:r>
          </a:p>
          <a:p>
            <a:pPr lvl="0"/>
            <a:r>
              <a:rPr lang="en-GB" dirty="0" smtClean="0"/>
              <a:t>Diabetes</a:t>
            </a:r>
          </a:p>
          <a:p>
            <a:pPr lvl="0"/>
            <a:r>
              <a:rPr lang="en-GB" dirty="0" smtClean="0"/>
              <a:t>Smoking </a:t>
            </a:r>
          </a:p>
          <a:p>
            <a:pPr lvl="0"/>
            <a:r>
              <a:rPr lang="en-GB" dirty="0" smtClean="0"/>
              <a:t>Obesity</a:t>
            </a:r>
          </a:p>
          <a:p>
            <a:pPr lvl="0"/>
            <a:r>
              <a:rPr lang="en-GB" dirty="0" err="1" smtClean="0"/>
              <a:t>Atrial</a:t>
            </a:r>
            <a:r>
              <a:rPr lang="en-GB" dirty="0" smtClean="0"/>
              <a:t> fibrillation</a:t>
            </a:r>
          </a:p>
          <a:p>
            <a:pPr lvl="0"/>
            <a:r>
              <a:rPr lang="en-GB" dirty="0" smtClean="0"/>
              <a:t>Sleep apnoea</a:t>
            </a:r>
          </a:p>
          <a:p>
            <a:pPr lvl="0"/>
            <a:r>
              <a:rPr lang="en-GB" dirty="0" smtClean="0"/>
              <a:t>African-Caribbean, Indian, Bangladeshi, Pakistani or Sri Lankan ethnic background</a:t>
            </a:r>
          </a:p>
          <a:p>
            <a:pPr lvl="0"/>
            <a:r>
              <a:rPr lang="en-GB" dirty="0" smtClean="0"/>
              <a:t>Alcohol (high intake)</a:t>
            </a:r>
          </a:p>
          <a:p>
            <a:pPr lvl="0"/>
            <a:r>
              <a:rPr lang="en-GB" dirty="0" smtClean="0"/>
              <a:t>Physical exercise (little)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843548"/>
      </p:ext>
    </p:extLst>
  </p:cSld>
  <p:clrMapOvr>
    <a:masterClrMapping/>
  </p:clrMapOvr>
  <p:transition xmlns:p14="http://schemas.microsoft.com/office/powerpoint/2010/main"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Treatment: Modification of risk factors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Primary prevention</a:t>
            </a:r>
          </a:p>
          <a:p>
            <a:r>
              <a:rPr lang="en-GB" dirty="0" smtClean="0"/>
              <a:t>Alteration of natural 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522585"/>
      </p:ext>
    </p:extLst>
  </p:cSld>
  <p:clrMapOvr>
    <a:masterClrMapping/>
  </p:clrMapOvr>
  <p:transition xmlns:p14="http://schemas.microsoft.com/office/powerpoint/2010/main"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F02.0: Dementia in other diseases classified elsewhere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27275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F02.0 Dementia in Pick's disease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F02.1 Dementia in Creutzfeldt-Jakob disease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F02.2 Dementia in Huntington's disease </a:t>
            </a:r>
            <a:br>
              <a:rPr lang="en-US" dirty="0" smtClean="0"/>
            </a:br>
            <a:r>
              <a:rPr lang="en-US" dirty="0" smtClean="0"/>
              <a:t>F02.3 Dementia in Parkinson's disease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F02.4 Dementia in human immunodeficiency virus [HIV] disease </a:t>
            </a:r>
          </a:p>
        </p:txBody>
      </p:sp>
    </p:spTree>
    <p:extLst>
      <p:ext uri="{BB962C8B-B14F-4D97-AF65-F5344CB8AC3E}">
        <p14:creationId xmlns:p14="http://schemas.microsoft.com/office/powerpoint/2010/main" val="44331978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8324850" cy="537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1258888" y="6092825"/>
            <a:ext cx="698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2009</a:t>
            </a:r>
          </a:p>
        </p:txBody>
      </p:sp>
    </p:spTree>
    <p:extLst>
      <p:ext uri="{BB962C8B-B14F-4D97-AF65-F5344CB8AC3E}">
        <p14:creationId xmlns:p14="http://schemas.microsoft.com/office/powerpoint/2010/main" val="3085138228"/>
      </p:ext>
    </p:extLst>
  </p:cSld>
  <p:clrMapOvr>
    <a:masterClrMapping/>
  </p:clrMapOvr>
  <p:transition xmlns:p14="http://schemas.microsoft.com/office/powerpoint/2010/main" spd="med">
    <p:fade/>
  </p:transition>
</p:sld>
</file>

<file path=ppt/theme/theme1.xml><?xml version="1.0" encoding="utf-8"?>
<a:theme xmlns:a="http://schemas.openxmlformats.org/drawingml/2006/main" name="ELF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ELFT.thmx</Template>
  <TotalTime>15</TotalTime>
  <Words>2234</Words>
  <Application>Microsoft Macintosh PowerPoint</Application>
  <PresentationFormat>On-screen Show (4:3)</PresentationFormat>
  <Paragraphs>237</Paragraphs>
  <Slides>47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ELFT</vt:lpstr>
      <vt:lpstr>ELFT Training Packages for Primary Care   - Vascular &amp; other Dementia </vt:lpstr>
      <vt:lpstr>Epidemiology</vt:lpstr>
      <vt:lpstr>ICD 10 Criteria</vt:lpstr>
      <vt:lpstr>F01.2: Subcortical vascular dementia </vt:lpstr>
      <vt:lpstr>PowerPoint Presentation</vt:lpstr>
      <vt:lpstr>Risk factors</vt:lpstr>
      <vt:lpstr>Treatment: Modification of risk factors </vt:lpstr>
      <vt:lpstr>F02.0: Dementia in other diseases classified elsewhere</vt:lpstr>
      <vt:lpstr>PowerPoint Presentation</vt:lpstr>
      <vt:lpstr>PowerPoint Presentation</vt:lpstr>
      <vt:lpstr>Non pharmacological treatments</vt:lpstr>
      <vt:lpstr>PowerPoint Presentation</vt:lpstr>
      <vt:lpstr>PowerPoint Presentation</vt:lpstr>
      <vt:lpstr>PowerPoint Presentation</vt:lpstr>
      <vt:lpstr>Antipsychotics revisited </vt:lpstr>
      <vt:lpstr>PowerPoint Presentation</vt:lpstr>
      <vt:lpstr>F02.4: Dementia in human immunodeficiency virus [HIV] disease </vt:lpstr>
      <vt:lpstr>Dementia in [HIV] disease</vt:lpstr>
      <vt:lpstr>ICD 11</vt:lpstr>
      <vt:lpstr>Disturbed higher cortical function: a common symptom</vt:lpstr>
      <vt:lpstr>Mental Capacity Act 2005: A bit of background</vt:lpstr>
      <vt:lpstr>MCA 2005: Principles</vt:lpstr>
      <vt:lpstr>Assessment of Capacity:  two stage test</vt:lpstr>
      <vt:lpstr>Assessment of Capacity:</vt:lpstr>
      <vt:lpstr>Lasting powers of attorney </vt:lpstr>
      <vt:lpstr>Independent Mental Capacity Advocates </vt:lpstr>
      <vt:lpstr>The Court of Protection and the Public Guardian</vt:lpstr>
      <vt:lpstr>Advance decisions </vt:lpstr>
      <vt:lpstr>The Mental Capacity Act Deprivation of Liberty safeguards (DOLS)</vt:lpstr>
      <vt:lpstr>The Mental Capacity Act Deprivation of Liberty safeguards (DOLS)</vt:lpstr>
      <vt:lpstr>Alcohol related cognitive problems</vt:lpstr>
      <vt:lpstr>Delirium tremens</vt:lpstr>
      <vt:lpstr>Wernicke's encephalopathy</vt:lpstr>
      <vt:lpstr> The Korsakoff syndrome </vt:lpstr>
      <vt:lpstr>Alcohol related dementia: does it exist?</vt:lpstr>
      <vt:lpstr>Excluding other causes of cognitive impairment</vt:lpstr>
      <vt:lpstr>The old age psychiatry liaison referral: delirium versus dementia?</vt:lpstr>
      <vt:lpstr>Delirium versus dementia:  Is the MSE helpful?</vt:lpstr>
      <vt:lpstr>Making a diagnosis of delirium</vt:lpstr>
      <vt:lpstr>Delirium miscellany</vt:lpstr>
      <vt:lpstr>Depression versus dementia</vt:lpstr>
      <vt:lpstr>Multiplying confusions</vt:lpstr>
      <vt:lpstr>Standardised cognitive assessments</vt:lpstr>
      <vt:lpstr>Bedside frontal lobe tests  </vt:lpstr>
      <vt:lpstr>NICE recommended Investigations: Others</vt:lpstr>
      <vt:lpstr>Some documents to have heard of </vt:lpstr>
      <vt:lpstr>Good books</vt:lpstr>
    </vt:vector>
  </TitlesOfParts>
  <Company>East London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Bass Nicholas - Dementia Care Team</dc:creator>
  <cp:lastModifiedBy>Frank &amp; Katja Röhricht</cp:lastModifiedBy>
  <cp:revision>3</cp:revision>
  <dcterms:created xsi:type="dcterms:W3CDTF">2015-08-07T14:53:37Z</dcterms:created>
  <dcterms:modified xsi:type="dcterms:W3CDTF">2015-08-11T10:32:17Z</dcterms:modified>
</cp:coreProperties>
</file>