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41" r:id="rId1"/>
  </p:sldMasterIdLst>
  <p:notesMasterIdLst>
    <p:notesMasterId r:id="rId52"/>
  </p:notesMasterIdLst>
  <p:sldIdLst>
    <p:sldId id="315" r:id="rId2"/>
    <p:sldId id="316" r:id="rId3"/>
    <p:sldId id="262" r:id="rId4"/>
    <p:sldId id="266" r:id="rId5"/>
    <p:sldId id="265" r:id="rId6"/>
    <p:sldId id="267" r:id="rId7"/>
    <p:sldId id="257" r:id="rId8"/>
    <p:sldId id="263" r:id="rId9"/>
    <p:sldId id="259" r:id="rId10"/>
    <p:sldId id="261" r:id="rId11"/>
    <p:sldId id="270" r:id="rId12"/>
    <p:sldId id="271" r:id="rId13"/>
    <p:sldId id="272" r:id="rId14"/>
    <p:sldId id="273" r:id="rId15"/>
    <p:sldId id="274" r:id="rId16"/>
    <p:sldId id="275" r:id="rId17"/>
    <p:sldId id="276" r:id="rId18"/>
    <p:sldId id="277" r:id="rId19"/>
    <p:sldId id="295" r:id="rId20"/>
    <p:sldId id="296" r:id="rId21"/>
    <p:sldId id="268" r:id="rId22"/>
    <p:sldId id="269" r:id="rId23"/>
    <p:sldId id="317" r:id="rId24"/>
    <p:sldId id="311" r:id="rId25"/>
    <p:sldId id="300" r:id="rId26"/>
    <p:sldId id="313" r:id="rId27"/>
    <p:sldId id="302" r:id="rId28"/>
    <p:sldId id="304" r:id="rId29"/>
    <p:sldId id="305" r:id="rId30"/>
    <p:sldId id="299" r:id="rId31"/>
    <p:sldId id="318" r:id="rId32"/>
    <p:sldId id="307" r:id="rId33"/>
    <p:sldId id="308" r:id="rId34"/>
    <p:sldId id="309" r:id="rId35"/>
    <p:sldId id="310" r:id="rId36"/>
    <p:sldId id="314" r:id="rId37"/>
    <p:sldId id="281" r:id="rId38"/>
    <p:sldId id="282" r:id="rId39"/>
    <p:sldId id="283" r:id="rId40"/>
    <p:sldId id="284" r:id="rId41"/>
    <p:sldId id="285" r:id="rId42"/>
    <p:sldId id="286" r:id="rId43"/>
    <p:sldId id="287" r:id="rId44"/>
    <p:sldId id="288" r:id="rId45"/>
    <p:sldId id="289" r:id="rId46"/>
    <p:sldId id="290" r:id="rId47"/>
    <p:sldId id="291" r:id="rId48"/>
    <p:sldId id="292" r:id="rId49"/>
    <p:sldId id="293" r:id="rId50"/>
    <p:sldId id="294" r:id="rId5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796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F55641-098F-3B42-BC50-1A2418EC3EB5}" type="datetimeFigureOut">
              <a:rPr lang="en-US" smtClean="0"/>
              <a:t>7/22/2015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D8E2D7-83B9-8142-804D-6090221BA80C}" type="slidenum">
              <a:rPr lang="en-GB" smtClean="0"/>
              <a:t>‹#›</a:t>
            </a:fld>
            <a:endParaRPr lang="en-GB"/>
          </a:p>
        </p:txBody>
      </p:sp>
    </p:spTree>
    <p:extLst>
      <p:ext uri="{BB962C8B-B14F-4D97-AF65-F5344CB8AC3E}">
        <p14:creationId xmlns:p14="http://schemas.microsoft.com/office/powerpoint/2010/main" val="393860037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E" dirty="0"/>
          </a:p>
        </p:txBody>
      </p:sp>
      <p:sp>
        <p:nvSpPr>
          <p:cNvPr id="4" name="Slide Number Placeholder 3"/>
          <p:cNvSpPr>
            <a:spLocks noGrp="1"/>
          </p:cNvSpPr>
          <p:nvPr>
            <p:ph type="sldNum" sz="quarter" idx="10"/>
          </p:nvPr>
        </p:nvSpPr>
        <p:spPr/>
        <p:txBody>
          <a:bodyPr/>
          <a:lstStyle/>
          <a:p>
            <a:fld id="{1CFE13AA-E545-41CF-830A-1328B7B03FCF}" type="slidenum">
              <a:rPr lang="en-IE" smtClean="0"/>
              <a:pPr/>
              <a:t>1</a:t>
            </a:fld>
            <a:endParaRPr lang="en-IE"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0A2531-5481-4BEB-88BE-DC2A1CACA95C}" type="slidenum">
              <a:rPr lang="en-US" altLang="en-US"/>
              <a:pPr/>
              <a:t>29</a:t>
            </a:fld>
            <a:endParaRPr lang="en-US" altLang="en-US"/>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p:txBody>
          <a:bodyPr/>
          <a:lstStyle/>
          <a:p>
            <a:endParaRPr lang="en-US"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DB53B2-D4DC-4A3E-91FE-6F5DCA494E35}" type="slidenum">
              <a:rPr lang="en-US" altLang="en-US"/>
              <a:pPr/>
              <a:t>30</a:t>
            </a:fld>
            <a:endParaRPr lang="en-US" altLang="en-US"/>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en-US"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ndParaRPr>
          </a:p>
        </p:txBody>
      </p:sp>
      <p:sp>
        <p:nvSpPr>
          <p:cNvPr id="634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E342FCD1-DD0B-45AD-9979-C83A49FF3BCA}" type="slidenum">
              <a:rPr lang="en-US" altLang="en-US" sz="1200" smtClean="0">
                <a:latin typeface="Arial" pitchFamily="34" charset="0"/>
              </a:rPr>
              <a:pPr/>
              <a:t>31</a:t>
            </a:fld>
            <a:endParaRPr lang="en-US" altLang="en-US" sz="1200" smtClean="0">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1C38A4-16FF-4FEF-B381-4EB5097BB950}" type="slidenum">
              <a:rPr lang="en-US" altLang="en-US"/>
              <a:pPr/>
              <a:t>32</a:t>
            </a:fld>
            <a:endParaRPr lang="en-US" altLang="en-US"/>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p:txBody>
          <a:bodyPr/>
          <a:lstStyle/>
          <a:p>
            <a:endParaRPr lang="en-US"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DEB1F7-A20B-432C-8198-C30B8F0BA7C0}" type="slidenum">
              <a:rPr lang="en-US" altLang="en-US"/>
              <a:pPr/>
              <a:t>33</a:t>
            </a:fld>
            <a:endParaRPr lang="en-US" altLang="en-US"/>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5DC9895-13E9-4254-BA4F-6A23684E4CA6}" type="slidenum">
              <a:rPr lang="en-US" altLang="en-US"/>
              <a:pPr/>
              <a:t>34</a:t>
            </a:fld>
            <a:endParaRPr lang="en-US" altLang="en-US"/>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en-US" alt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BD1B4F-42C1-40EA-87BE-52B061D0DE4F}" type="slidenum">
              <a:rPr lang="en-US" altLang="en-US"/>
              <a:pPr/>
              <a:t>35</a:t>
            </a:fld>
            <a:endParaRPr lang="en-US" altLang="en-US"/>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p:txBody>
          <a:bodyPr/>
          <a:lstStyle/>
          <a:p>
            <a:endParaRPr lang="en-US"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86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4B265A89-E9A1-47AD-9680-BCD71CABB2CD}" type="slidenum">
              <a:rPr lang="en-US" altLang="en-US" sz="1200" smtClean="0">
                <a:latin typeface="Arial" charset="0"/>
              </a:rPr>
              <a:pPr/>
              <a:t>36</a:t>
            </a:fld>
            <a:endParaRPr lang="en-US" altLang="en-US" sz="1200"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PDs are common!!! 5-10% of population</a:t>
            </a:r>
            <a:endParaRPr lang="en-GB" dirty="0"/>
          </a:p>
        </p:txBody>
      </p:sp>
      <p:sp>
        <p:nvSpPr>
          <p:cNvPr id="4" name="Slide Number Placeholder 3"/>
          <p:cNvSpPr>
            <a:spLocks noGrp="1"/>
          </p:cNvSpPr>
          <p:nvPr>
            <p:ph type="sldNum" sz="quarter" idx="10"/>
          </p:nvPr>
        </p:nvSpPr>
        <p:spPr/>
        <p:txBody>
          <a:bodyPr/>
          <a:lstStyle/>
          <a:p>
            <a:fld id="{69D8E2D7-83B9-8142-804D-6090221BA80C}" type="slidenum">
              <a:rPr lang="en-GB" smtClean="0"/>
              <a:t>5</a:t>
            </a:fld>
            <a:endParaRPr lang="en-GB"/>
          </a:p>
        </p:txBody>
      </p:sp>
    </p:spTree>
    <p:extLst>
      <p:ext uri="{BB962C8B-B14F-4D97-AF65-F5344CB8AC3E}">
        <p14:creationId xmlns:p14="http://schemas.microsoft.com/office/powerpoint/2010/main" val="30477014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9D8E2D7-83B9-8142-804D-6090221BA80C}" type="slidenum">
              <a:rPr lang="en-GB" smtClean="0"/>
              <a:t>6</a:t>
            </a:fld>
            <a:endParaRPr lang="en-GB"/>
          </a:p>
        </p:txBody>
      </p:sp>
    </p:spTree>
    <p:extLst>
      <p:ext uri="{BB962C8B-B14F-4D97-AF65-F5344CB8AC3E}">
        <p14:creationId xmlns:p14="http://schemas.microsoft.com/office/powerpoint/2010/main" val="3750373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9D8E2D7-83B9-8142-804D-6090221BA80C}" type="slidenum">
              <a:rPr lang="en-GB" smtClean="0"/>
              <a:t>21</a:t>
            </a:fld>
            <a:endParaRPr lang="en-GB"/>
          </a:p>
        </p:txBody>
      </p:sp>
    </p:spTree>
    <p:extLst>
      <p:ext uri="{BB962C8B-B14F-4D97-AF65-F5344CB8AC3E}">
        <p14:creationId xmlns:p14="http://schemas.microsoft.com/office/powerpoint/2010/main" val="15314400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itchFamily="34" charset="0"/>
            </a:endParaRPr>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5DFE1A71-95F5-432C-901A-ABFC44C8D5AF}" type="slidenum">
              <a:rPr lang="en-US" altLang="en-US" sz="1200" smtClean="0">
                <a:latin typeface="Arial" pitchFamily="34" charset="0"/>
              </a:rPr>
              <a:pPr/>
              <a:t>23</a:t>
            </a:fld>
            <a:endParaRPr lang="en-US" altLang="en-US" sz="1200" smtClean="0">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460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04FCAA82-07EB-4307-905A-E6F4A3FF0253}" type="slidenum">
              <a:rPr lang="en-US" altLang="en-US" sz="1200" smtClean="0">
                <a:latin typeface="Arial" charset="0"/>
              </a:rPr>
              <a:pPr/>
              <a:t>24</a:t>
            </a:fld>
            <a:endParaRPr lang="en-US" altLang="en-US" sz="1200"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04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pitchFamily="34" charset="0"/>
              </a:defRPr>
            </a:lvl1pPr>
            <a:lvl2pPr marL="742950" indent="-285750">
              <a:defRPr sz="2400">
                <a:solidFill>
                  <a:schemeClr val="tx1"/>
                </a:solidFill>
                <a:latin typeface="Tahoma" pitchFamily="34" charset="0"/>
              </a:defRPr>
            </a:lvl2pPr>
            <a:lvl3pPr marL="1143000" indent="-228600">
              <a:defRPr sz="2400">
                <a:solidFill>
                  <a:schemeClr val="tx1"/>
                </a:solidFill>
                <a:latin typeface="Tahoma" pitchFamily="34" charset="0"/>
              </a:defRPr>
            </a:lvl3pPr>
            <a:lvl4pPr marL="1600200" indent="-228600">
              <a:defRPr sz="2400">
                <a:solidFill>
                  <a:schemeClr val="tx1"/>
                </a:solidFill>
                <a:latin typeface="Tahoma" pitchFamily="34" charset="0"/>
              </a:defRPr>
            </a:lvl4pPr>
            <a:lvl5pPr marL="2057400" indent="-22860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fld id="{FFC2988A-0CB9-49CB-99BB-0AAF4F7ACB72}" type="slidenum">
              <a:rPr lang="en-US" altLang="en-US" sz="1200" smtClean="0">
                <a:latin typeface="Arial" charset="0"/>
              </a:rPr>
              <a:pPr/>
              <a:t>26</a:t>
            </a:fld>
            <a:endParaRPr lang="en-US" altLang="en-US" sz="1200"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2B65E1-97BD-4431-8A81-C6D2C1523296}" type="slidenum">
              <a:rPr lang="en-US" altLang="en-US"/>
              <a:pPr/>
              <a:t>27</a:t>
            </a:fld>
            <a:endParaRPr lang="en-US" altLang="en-US"/>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en-US"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ADB0AC-F8A0-4B37-A6FF-E00AB45981A0}" type="slidenum">
              <a:rPr lang="en-US" altLang="en-US"/>
              <a:pPr/>
              <a:t>28</a:t>
            </a:fld>
            <a:endParaRPr lang="en-US" altLang="en-US"/>
          </a:p>
        </p:txBody>
      </p:sp>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p:txBody>
          <a:bodyPr/>
          <a:lstStyle/>
          <a:p>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fld id="{EF77CF7A-65FA-4918-906A-AB8E2E074F38}" type="datetime1">
              <a:rPr lang="en-GB" smtClean="0"/>
              <a:t>22/07/2015</a:t>
            </a:fld>
            <a:endParaRPr lang="en-GB"/>
          </a:p>
        </p:txBody>
      </p:sp>
      <p:sp>
        <p:nvSpPr>
          <p:cNvPr id="5"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6"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21B120F2-DC4F-4F39-AA5B-2A4095A72E93}" type="datetime1">
              <a:rPr lang="en-GB" smtClean="0"/>
              <a:t>22/07/2015</a:t>
            </a:fld>
            <a:endParaRPr lang="en-GB"/>
          </a:p>
        </p:txBody>
      </p:sp>
      <p:sp>
        <p:nvSpPr>
          <p:cNvPr id="5"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6"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4DFEA3E6-9C42-4929-BB24-27B8A606A5E5}" type="datetime1">
              <a:rPr lang="en-GB" smtClean="0"/>
              <a:t>22/07/2015</a:t>
            </a:fld>
            <a:endParaRPr lang="en-GB"/>
          </a:p>
        </p:txBody>
      </p:sp>
      <p:sp>
        <p:nvSpPr>
          <p:cNvPr id="5"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6"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Chart Placeholder 2"/>
          <p:cNvSpPr>
            <a:spLocks noGrp="1"/>
          </p:cNvSpPr>
          <p:nvPr>
            <p:ph type="chart" idx="1"/>
          </p:nvPr>
        </p:nvSpPr>
        <p:spPr>
          <a:xfrm>
            <a:off x="457200" y="1600200"/>
            <a:ext cx="8229600" cy="4525963"/>
          </a:xfrm>
        </p:spPr>
        <p:txBody>
          <a:bodyPr/>
          <a:lstStyle/>
          <a:p>
            <a:pPr lvl="0"/>
            <a:r>
              <a:rPr lang="en-US" noProof="0" smtClean="0"/>
              <a:t>Click icon to add chart</a:t>
            </a:r>
            <a:endParaRPr lang="en-GB" noProof="0" dirty="0" smtClean="0"/>
          </a:p>
        </p:txBody>
      </p:sp>
      <p:sp>
        <p:nvSpPr>
          <p:cNvPr id="4" name="Rectangle 4"/>
          <p:cNvSpPr>
            <a:spLocks noGrp="1" noChangeArrowheads="1"/>
          </p:cNvSpPr>
          <p:nvPr>
            <p:ph type="dt" sz="half" idx="10"/>
          </p:nvPr>
        </p:nvSpPr>
        <p:spPr>
          <a:ln/>
        </p:spPr>
        <p:txBody>
          <a:bodyPr/>
          <a:lstStyle>
            <a:lvl1pPr>
              <a:defRPr/>
            </a:lvl1pPr>
          </a:lstStyle>
          <a:p>
            <a:fld id="{8FE68566-B709-4465-8694-5679E0926532}" type="datetime1">
              <a:rPr lang="en-GB" smtClean="0"/>
              <a:t>22/07/2015</a:t>
            </a:fld>
            <a:endParaRPr lang="en-GB"/>
          </a:p>
        </p:txBody>
      </p:sp>
      <p:sp>
        <p:nvSpPr>
          <p:cNvPr id="5"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6"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spd="med">
    <p:fade/>
  </p:transition>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fld id="{8176477B-983B-4BF1-8AC5-A239E7ACF780}" type="datetime1">
              <a:rPr lang="en-GB" smtClean="0"/>
              <a:t>22/07/2015</a:t>
            </a:fld>
            <a:endParaRPr lang="en-GB"/>
          </a:p>
        </p:txBody>
      </p:sp>
      <p:sp>
        <p:nvSpPr>
          <p:cNvPr id="5"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6"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fld id="{38FF9EC3-F25E-45E7-9195-A5E2E2E5D03C}" type="datetime1">
              <a:rPr lang="en-GB" smtClean="0"/>
              <a:t>22/07/2015</a:t>
            </a:fld>
            <a:endParaRPr lang="en-GB"/>
          </a:p>
        </p:txBody>
      </p:sp>
      <p:sp>
        <p:nvSpPr>
          <p:cNvPr id="5"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6"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fld id="{7277B4AC-1552-41C7-94EF-016D15976054}" type="datetime1">
              <a:rPr lang="en-GB" smtClean="0"/>
              <a:t>22/07/2015</a:t>
            </a:fld>
            <a:endParaRPr lang="en-GB"/>
          </a:p>
        </p:txBody>
      </p:sp>
      <p:sp>
        <p:nvSpPr>
          <p:cNvPr id="6"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7"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fld id="{28292289-1200-47EF-94E2-47AA8F25EDDB}" type="datetime1">
              <a:rPr lang="en-GB" smtClean="0"/>
              <a:t>22/07/2015</a:t>
            </a:fld>
            <a:endParaRPr lang="en-GB"/>
          </a:p>
        </p:txBody>
      </p:sp>
      <p:sp>
        <p:nvSpPr>
          <p:cNvPr id="8"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9"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fld id="{BE9A3516-2B04-4FF8-BF40-419CA4D3E89F}" type="datetime1">
              <a:rPr lang="en-GB" smtClean="0"/>
              <a:t>22/07/2015</a:t>
            </a:fld>
            <a:endParaRPr lang="en-GB"/>
          </a:p>
        </p:txBody>
      </p:sp>
      <p:sp>
        <p:nvSpPr>
          <p:cNvPr id="4"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5"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fld id="{F0149696-B21D-4008-A101-08DFEE6FE8A1}" type="datetime1">
              <a:rPr lang="en-GB" smtClean="0"/>
              <a:t>22/07/2015</a:t>
            </a:fld>
            <a:endParaRPr lang="en-GB"/>
          </a:p>
        </p:txBody>
      </p:sp>
      <p:sp>
        <p:nvSpPr>
          <p:cNvPr id="3"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4"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B84F30AF-AAC8-4C97-AA8B-E41A9C96201F}" type="datetime1">
              <a:rPr lang="en-GB" smtClean="0"/>
              <a:t>22/07/2015</a:t>
            </a:fld>
            <a:endParaRPr lang="en-GB"/>
          </a:p>
        </p:txBody>
      </p:sp>
      <p:sp>
        <p:nvSpPr>
          <p:cNvPr id="6"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7"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fld id="{8F498291-7BC4-44B1-8A33-4A46146732FC}" type="datetime1">
              <a:rPr lang="en-GB" smtClean="0"/>
              <a:t>22/07/2015</a:t>
            </a:fld>
            <a:endParaRPr lang="en-GB"/>
          </a:p>
        </p:txBody>
      </p:sp>
      <p:sp>
        <p:nvSpPr>
          <p:cNvPr id="6" name="Rectangle 5"/>
          <p:cNvSpPr>
            <a:spLocks noGrp="1" noChangeArrowheads="1"/>
          </p:cNvSpPr>
          <p:nvPr>
            <p:ph type="ftr" sz="quarter" idx="11"/>
          </p:nvPr>
        </p:nvSpPr>
        <p:spPr>
          <a:ln/>
        </p:spPr>
        <p:txBody>
          <a:bodyPr/>
          <a:lstStyle>
            <a:lvl1pPr>
              <a:defRPr/>
            </a:lvl1pPr>
          </a:lstStyle>
          <a:p>
            <a:r>
              <a:rPr lang="en-GB" smtClean="0"/>
              <a:t>MSc in Family Medicine Programme</a:t>
            </a:r>
            <a:endParaRPr lang="en-GB"/>
          </a:p>
        </p:txBody>
      </p:sp>
      <p:sp>
        <p:nvSpPr>
          <p:cNvPr id="7" name="Rectangle 6"/>
          <p:cNvSpPr>
            <a:spLocks noGrp="1" noChangeArrowheads="1"/>
          </p:cNvSpPr>
          <p:nvPr>
            <p:ph type="sldNum" sz="quarter" idx="12"/>
          </p:nvPr>
        </p:nvSpPr>
        <p:spPr>
          <a:ln/>
        </p:spPr>
        <p:txBody>
          <a:bodyPr/>
          <a:lstStyle>
            <a:lvl1pPr>
              <a:defRPr/>
            </a:lvl1pPr>
          </a:lstStyle>
          <a:p>
            <a:fld id="{04E6FAC0-1F6D-4B8A-B968-9783C001D302}" type="slidenum">
              <a:rPr lang="en-GB" smtClean="0"/>
              <a:t>‹#›</a:t>
            </a:fld>
            <a:endParaRPr lang="en-GB"/>
          </a:p>
        </p:txBody>
      </p:sp>
    </p:spTree>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09" charset="0"/>
                <a:ea typeface="+mn-ea"/>
              </a:defRPr>
            </a:lvl1pPr>
          </a:lstStyle>
          <a:p>
            <a:fld id="{8FE68566-B709-4465-8694-5679E0926532}" type="datetime1">
              <a:rPr lang="en-GB" smtClean="0"/>
              <a:t>22/07/2015</a:t>
            </a:fld>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09" charset="0"/>
                <a:ea typeface="+mn-ea"/>
              </a:defRPr>
            </a:lvl1pPr>
          </a:lstStyle>
          <a:p>
            <a:r>
              <a:rPr lang="en-GB" smtClean="0"/>
              <a:t>MSc in Family Medicine Programme</a:t>
            </a: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109" charset="-128"/>
              </a:defRPr>
            </a:lvl1pPr>
          </a:lstStyle>
          <a:p>
            <a:fld id="{04E6FAC0-1F6D-4B8A-B968-9783C001D302}" type="slidenum">
              <a:rPr lang="en-GB" smtClean="0"/>
              <a:t>‹#›</a:t>
            </a:fld>
            <a:endParaRPr lang="en-GB"/>
          </a:p>
        </p:txBody>
      </p:sp>
      <p:pic>
        <p:nvPicPr>
          <p:cNvPr id="2055" name="Picture 7"/>
          <p:cNvPicPr>
            <a:picLocks noChangeAspect="1" noChangeArrowheads="1"/>
          </p:cNvPicPr>
          <p:nvPr/>
        </p:nvPicPr>
        <p:blipFill>
          <a:blip r:embed="rId14"/>
          <a:srcRect/>
          <a:stretch>
            <a:fillRect/>
          </a:stretch>
        </p:blipFill>
        <p:spPr bwMode="auto">
          <a:xfrm>
            <a:off x="0" y="5661025"/>
            <a:ext cx="9144000" cy="9683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142" r:id="rId1"/>
    <p:sldLayoutId id="2147484143" r:id="rId2"/>
    <p:sldLayoutId id="2147484144" r:id="rId3"/>
    <p:sldLayoutId id="2147484145" r:id="rId4"/>
    <p:sldLayoutId id="2147484146" r:id="rId5"/>
    <p:sldLayoutId id="2147484147" r:id="rId6"/>
    <p:sldLayoutId id="2147484148" r:id="rId7"/>
    <p:sldLayoutId id="2147484149" r:id="rId8"/>
    <p:sldLayoutId id="2147484150" r:id="rId9"/>
    <p:sldLayoutId id="2147484151" r:id="rId10"/>
    <p:sldLayoutId id="2147484152" r:id="rId11"/>
    <p:sldLayoutId id="2147484153" r:id="rId12"/>
  </p:sldLayoutIdLst>
  <p:transition spd="med">
    <p:fade/>
  </p:transition>
  <p:hf sldNum="0" hdr="0" dt="0"/>
  <p:txStyles>
    <p:titleStyle>
      <a:lvl1pPr algn="ctr" rtl="0" eaLnBrk="1" fontAlgn="base" hangingPunct="1">
        <a:spcBef>
          <a:spcPct val="0"/>
        </a:spcBef>
        <a:spcAft>
          <a:spcPct val="0"/>
        </a:spcAft>
        <a:defRPr sz="4400">
          <a:solidFill>
            <a:srgbClr val="009900"/>
          </a:solidFill>
          <a:latin typeface="+mj-lt"/>
          <a:ea typeface="ＭＳ Ｐゴシック" pitchFamily="-109" charset="-128"/>
          <a:cs typeface="ＭＳ Ｐゴシック" pitchFamily="-109" charset="-128"/>
        </a:defRPr>
      </a:lvl1pPr>
      <a:lvl2pPr algn="ctr" rtl="0" eaLnBrk="1" fontAlgn="base" hangingPunct="1">
        <a:spcBef>
          <a:spcPct val="0"/>
        </a:spcBef>
        <a:spcAft>
          <a:spcPct val="0"/>
        </a:spcAft>
        <a:defRPr sz="4400">
          <a:solidFill>
            <a:srgbClr val="009900"/>
          </a:solidFill>
          <a:latin typeface="Arial" pitchFamily="-109" charset="0"/>
          <a:ea typeface="ＭＳ Ｐゴシック" pitchFamily="-109" charset="-128"/>
          <a:cs typeface="ＭＳ Ｐゴシック" pitchFamily="-109" charset="-128"/>
        </a:defRPr>
      </a:lvl2pPr>
      <a:lvl3pPr algn="ctr" rtl="0" eaLnBrk="1" fontAlgn="base" hangingPunct="1">
        <a:spcBef>
          <a:spcPct val="0"/>
        </a:spcBef>
        <a:spcAft>
          <a:spcPct val="0"/>
        </a:spcAft>
        <a:defRPr sz="4400">
          <a:solidFill>
            <a:srgbClr val="009900"/>
          </a:solidFill>
          <a:latin typeface="Arial" pitchFamily="-109" charset="0"/>
          <a:ea typeface="ＭＳ Ｐゴシック" pitchFamily="-109" charset="-128"/>
          <a:cs typeface="ＭＳ Ｐゴシック" pitchFamily="-109" charset="-128"/>
        </a:defRPr>
      </a:lvl3pPr>
      <a:lvl4pPr algn="ctr" rtl="0" eaLnBrk="1" fontAlgn="base" hangingPunct="1">
        <a:spcBef>
          <a:spcPct val="0"/>
        </a:spcBef>
        <a:spcAft>
          <a:spcPct val="0"/>
        </a:spcAft>
        <a:defRPr sz="4400">
          <a:solidFill>
            <a:srgbClr val="009900"/>
          </a:solidFill>
          <a:latin typeface="Arial" pitchFamily="-109" charset="0"/>
          <a:ea typeface="ＭＳ Ｐゴシック" pitchFamily="-109" charset="-128"/>
          <a:cs typeface="ＭＳ Ｐゴシック" pitchFamily="-109" charset="-128"/>
        </a:defRPr>
      </a:lvl4pPr>
      <a:lvl5pPr algn="ctr" rtl="0" eaLnBrk="1" fontAlgn="base" hangingPunct="1">
        <a:spcBef>
          <a:spcPct val="0"/>
        </a:spcBef>
        <a:spcAft>
          <a:spcPct val="0"/>
        </a:spcAft>
        <a:defRPr sz="4400">
          <a:solidFill>
            <a:srgbClr val="009900"/>
          </a:solidFill>
          <a:latin typeface="Arial" pitchFamily="-109" charset="0"/>
          <a:ea typeface="ＭＳ Ｐゴシック" pitchFamily="-109" charset="-128"/>
          <a:cs typeface="ＭＳ Ｐゴシック" pitchFamily="-109" charset="-128"/>
        </a:defRPr>
      </a:lvl5pPr>
      <a:lvl6pPr marL="457200" algn="ctr" rtl="0" eaLnBrk="1" fontAlgn="base" hangingPunct="1">
        <a:spcBef>
          <a:spcPct val="0"/>
        </a:spcBef>
        <a:spcAft>
          <a:spcPct val="0"/>
        </a:spcAft>
        <a:defRPr sz="4400">
          <a:solidFill>
            <a:srgbClr val="009900"/>
          </a:solidFill>
          <a:latin typeface="Arial" pitchFamily="-109" charset="0"/>
        </a:defRPr>
      </a:lvl6pPr>
      <a:lvl7pPr marL="914400" algn="ctr" rtl="0" eaLnBrk="1" fontAlgn="base" hangingPunct="1">
        <a:spcBef>
          <a:spcPct val="0"/>
        </a:spcBef>
        <a:spcAft>
          <a:spcPct val="0"/>
        </a:spcAft>
        <a:defRPr sz="4400">
          <a:solidFill>
            <a:srgbClr val="009900"/>
          </a:solidFill>
          <a:latin typeface="Arial" pitchFamily="-109" charset="0"/>
        </a:defRPr>
      </a:lvl7pPr>
      <a:lvl8pPr marL="1371600" algn="ctr" rtl="0" eaLnBrk="1" fontAlgn="base" hangingPunct="1">
        <a:spcBef>
          <a:spcPct val="0"/>
        </a:spcBef>
        <a:spcAft>
          <a:spcPct val="0"/>
        </a:spcAft>
        <a:defRPr sz="4400">
          <a:solidFill>
            <a:srgbClr val="009900"/>
          </a:solidFill>
          <a:latin typeface="Arial" pitchFamily="-109" charset="0"/>
        </a:defRPr>
      </a:lvl8pPr>
      <a:lvl9pPr marL="1828800" algn="ctr" rtl="0" eaLnBrk="1" fontAlgn="base" hangingPunct="1">
        <a:spcBef>
          <a:spcPct val="0"/>
        </a:spcBef>
        <a:spcAft>
          <a:spcPct val="0"/>
        </a:spcAft>
        <a:defRPr sz="4400">
          <a:solidFill>
            <a:srgbClr val="009900"/>
          </a:solidFill>
          <a:latin typeface="Arial" pitchFamily="-109"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ＭＳ Ｐゴシック" pitchFamily="-109" charset="-128"/>
          <a:cs typeface="ＭＳ Ｐゴシック" pitchFamily="-109" charset="-128"/>
        </a:defRPr>
      </a:lvl1pPr>
      <a:lvl2pPr marL="742950" indent="-285750" algn="l" rtl="0" eaLnBrk="1" fontAlgn="base" hangingPunct="1">
        <a:spcBef>
          <a:spcPct val="20000"/>
        </a:spcBef>
        <a:spcAft>
          <a:spcPct val="0"/>
        </a:spcAft>
        <a:buChar char="–"/>
        <a:defRPr sz="2800">
          <a:solidFill>
            <a:schemeClr val="tx1"/>
          </a:solidFill>
          <a:latin typeface="+mn-lt"/>
          <a:ea typeface="ＭＳ Ｐゴシック" pitchFamily="-109" charset="-128"/>
        </a:defRPr>
      </a:lvl2pPr>
      <a:lvl3pPr marL="1143000" indent="-228600" algn="l" rtl="0" eaLnBrk="1" fontAlgn="base" hangingPunct="1">
        <a:spcBef>
          <a:spcPct val="20000"/>
        </a:spcBef>
        <a:spcAft>
          <a:spcPct val="0"/>
        </a:spcAft>
        <a:buChar char="•"/>
        <a:defRPr sz="2400">
          <a:solidFill>
            <a:schemeClr val="tx1"/>
          </a:solidFill>
          <a:latin typeface="+mn-lt"/>
          <a:ea typeface="ＭＳ Ｐゴシック" pitchFamily="-109" charset="-128"/>
        </a:defRPr>
      </a:lvl3pPr>
      <a:lvl4pPr marL="16002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4pPr>
      <a:lvl5pPr marL="20574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pitchFamily="-109"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1520" y="1124744"/>
            <a:ext cx="8352928" cy="1470025"/>
          </a:xfrm>
        </p:spPr>
        <p:txBody>
          <a:bodyPr/>
          <a:lstStyle/>
          <a:p>
            <a:r>
              <a:rPr lang="en-IE" dirty="0" smtClean="0"/>
              <a:t/>
            </a:r>
            <a:br>
              <a:rPr lang="en-IE" dirty="0" smtClean="0"/>
            </a:br>
            <a:r>
              <a:rPr lang="en-IE" dirty="0" smtClean="0"/>
              <a:t>ELFT Training Packages</a:t>
            </a:r>
            <a:br>
              <a:rPr lang="en-IE" dirty="0" smtClean="0"/>
            </a:br>
            <a:r>
              <a:rPr lang="en-IE" dirty="0" smtClean="0"/>
              <a:t>for Primary Care </a:t>
            </a:r>
            <a:br>
              <a:rPr lang="en-IE" dirty="0" smtClean="0"/>
            </a:br>
            <a:r>
              <a:rPr lang="en-IE" dirty="0" smtClean="0"/>
              <a:t/>
            </a:r>
            <a:br>
              <a:rPr lang="en-IE" dirty="0" smtClean="0"/>
            </a:br>
            <a:r>
              <a:rPr lang="en-IE" dirty="0" smtClean="0">
                <a:solidFill>
                  <a:srgbClr val="C00000"/>
                </a:solidFill>
              </a:rPr>
              <a:t>‘Personality </a:t>
            </a:r>
            <a:r>
              <a:rPr lang="en-IE" dirty="0">
                <a:solidFill>
                  <a:srgbClr val="C00000"/>
                </a:solidFill>
              </a:rPr>
              <a:t>Disorders’</a:t>
            </a:r>
            <a:endParaRPr lang="en-IE" sz="5400" i="1" dirty="0">
              <a:solidFill>
                <a:srgbClr val="C00000"/>
              </a:solidFill>
              <a:effectLst>
                <a:outerShdw blurRad="38100" dist="38100" dir="2700000" algn="tl">
                  <a:srgbClr val="000000">
                    <a:alpha val="43137"/>
                  </a:srgbClr>
                </a:outerShdw>
              </a:effectLst>
              <a:latin typeface="Calibri" panose="020F0502020204030204" pitchFamily="34" charset="0"/>
            </a:endParaRPr>
          </a:p>
        </p:txBody>
      </p:sp>
      <p:sp>
        <p:nvSpPr>
          <p:cNvPr id="4" name="Subtitle 3"/>
          <p:cNvSpPr>
            <a:spLocks noGrp="1"/>
          </p:cNvSpPr>
          <p:nvPr>
            <p:ph type="subTitle" idx="1"/>
          </p:nvPr>
        </p:nvSpPr>
        <p:spPr>
          <a:xfrm>
            <a:off x="1403648" y="4077072"/>
            <a:ext cx="6400800" cy="1752600"/>
          </a:xfrm>
        </p:spPr>
        <p:txBody>
          <a:bodyPr/>
          <a:lstStyle/>
          <a:p>
            <a:r>
              <a:rPr lang="en-GB" sz="2400" dirty="0"/>
              <a:t>Responsible Clinician for contact:</a:t>
            </a:r>
          </a:p>
          <a:p>
            <a:r>
              <a:rPr lang="en-GB" sz="2400" dirty="0"/>
              <a:t>Frank </a:t>
            </a:r>
            <a:r>
              <a:rPr lang="en-GB" sz="2400" dirty="0" err="1"/>
              <a:t>Röhricht</a:t>
            </a:r>
            <a:r>
              <a:rPr lang="en-GB" sz="2400" dirty="0"/>
              <a:t> </a:t>
            </a:r>
          </a:p>
          <a:p>
            <a:r>
              <a:rPr lang="en-GB" sz="2400" dirty="0"/>
              <a:t>Associate Medical </a:t>
            </a:r>
            <a:r>
              <a:rPr lang="en-GB" sz="2400" dirty="0" smtClean="0"/>
              <a:t>Director</a:t>
            </a:r>
            <a:endParaRPr lang="en-GB" sz="2400" dirty="0"/>
          </a:p>
        </p:txBody>
      </p:sp>
    </p:spTree>
    <p:extLst>
      <p:ext uri="{BB962C8B-B14F-4D97-AF65-F5344CB8AC3E}">
        <p14:creationId xmlns:p14="http://schemas.microsoft.com/office/powerpoint/2010/main" val="2219693475"/>
      </p:ext>
    </p:extLst>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66613"/>
            <a:ext cx="8534400" cy="758952"/>
          </a:xfrm>
        </p:spPr>
        <p:txBody>
          <a:bodyPr>
            <a:normAutofit fontScale="90000"/>
          </a:bodyPr>
          <a:lstStyle/>
          <a:p>
            <a:pPr>
              <a:spcBef>
                <a:spcPct val="50000"/>
              </a:spcBef>
            </a:pPr>
            <a:r>
              <a:rPr lang="en-US" sz="3600" dirty="0">
                <a:solidFill>
                  <a:srgbClr val="00B050"/>
                </a:solidFill>
              </a:rPr>
              <a:t>Cluster B – Dramatic, emotional, </a:t>
            </a:r>
            <a:r>
              <a:rPr lang="en-US" sz="3600" dirty="0" smtClean="0">
                <a:solidFill>
                  <a:srgbClr val="00B050"/>
                </a:solidFill>
              </a:rPr>
              <a:t>erratic:</a:t>
            </a:r>
            <a:r>
              <a:rPr lang="en-US" sz="3600" dirty="0">
                <a:solidFill>
                  <a:srgbClr val="00B050"/>
                </a:solidFill>
              </a:rPr>
              <a:t/>
            </a:r>
            <a:br>
              <a:rPr lang="en-US" sz="3600" dirty="0">
                <a:solidFill>
                  <a:srgbClr val="00B050"/>
                </a:solidFill>
              </a:rPr>
            </a:br>
            <a:r>
              <a:rPr lang="en-US" sz="3600" dirty="0">
                <a:solidFill>
                  <a:srgbClr val="00B050"/>
                </a:solidFill>
              </a:rPr>
              <a:t>Antisocial personality disorder (APD</a:t>
            </a:r>
            <a:r>
              <a:rPr lang="en-US" sz="3600" dirty="0" smtClean="0">
                <a:solidFill>
                  <a:srgbClr val="00B050"/>
                </a:solidFill>
              </a:rPr>
              <a:t>)</a:t>
            </a:r>
            <a:endParaRPr lang="en-GB" dirty="0">
              <a:solidFill>
                <a:srgbClr val="00B050"/>
              </a:solidFill>
            </a:endParaRPr>
          </a:p>
        </p:txBody>
      </p:sp>
      <p:sp>
        <p:nvSpPr>
          <p:cNvPr id="4" name="Content Placeholder 3"/>
          <p:cNvSpPr>
            <a:spLocks noGrp="1"/>
          </p:cNvSpPr>
          <p:nvPr>
            <p:ph idx="1"/>
          </p:nvPr>
        </p:nvSpPr>
        <p:spPr/>
        <p:txBody>
          <a:bodyPr/>
          <a:lstStyle/>
          <a:p>
            <a:pPr>
              <a:spcBef>
                <a:spcPct val="50000"/>
              </a:spcBef>
              <a:buFontTx/>
              <a:buChar char="•"/>
            </a:pPr>
            <a:r>
              <a:rPr lang="en-US" sz="2800" dirty="0">
                <a:solidFill>
                  <a:srgbClr val="000000"/>
                </a:solidFill>
              </a:rPr>
              <a:t> Defining feature is pervasive disregard for and violation of rights of others</a:t>
            </a:r>
          </a:p>
          <a:p>
            <a:pPr>
              <a:spcBef>
                <a:spcPct val="50000"/>
              </a:spcBef>
              <a:buFontTx/>
              <a:buChar char="•"/>
            </a:pPr>
            <a:r>
              <a:rPr lang="en-US" sz="2800" dirty="0">
                <a:solidFill>
                  <a:srgbClr val="000000"/>
                </a:solidFill>
              </a:rPr>
              <a:t> Begins in childhood</a:t>
            </a:r>
          </a:p>
          <a:p>
            <a:pPr>
              <a:spcBef>
                <a:spcPct val="50000"/>
              </a:spcBef>
              <a:buFontTx/>
              <a:buChar char="•"/>
            </a:pPr>
            <a:r>
              <a:rPr lang="en-US" sz="2800" dirty="0">
                <a:solidFill>
                  <a:srgbClr val="000000"/>
                </a:solidFill>
              </a:rPr>
              <a:t> Must meet 3 of the following </a:t>
            </a:r>
            <a:r>
              <a:rPr lang="en-US" sz="2800" dirty="0" smtClean="0">
                <a:solidFill>
                  <a:srgbClr val="000000"/>
                </a:solidFill>
              </a:rPr>
              <a:t>criteria:</a:t>
            </a:r>
          </a:p>
          <a:p>
            <a:pPr>
              <a:spcBef>
                <a:spcPct val="50000"/>
              </a:spcBef>
              <a:buFontTx/>
              <a:buChar char="•"/>
            </a:pPr>
            <a:r>
              <a:rPr lang="en-US" sz="2800" dirty="0" smtClean="0">
                <a:solidFill>
                  <a:srgbClr val="000000"/>
                </a:solidFill>
              </a:rPr>
              <a:t> </a:t>
            </a:r>
            <a:r>
              <a:rPr lang="en-US" sz="2800" dirty="0">
                <a:solidFill>
                  <a:srgbClr val="000000"/>
                </a:solidFill>
              </a:rPr>
              <a:t>V</a:t>
            </a:r>
            <a:r>
              <a:rPr lang="en-US" sz="2800" dirty="0" smtClean="0">
                <a:solidFill>
                  <a:srgbClr val="000000"/>
                </a:solidFill>
              </a:rPr>
              <a:t>iolation </a:t>
            </a:r>
            <a:r>
              <a:rPr lang="en-US" sz="2800" dirty="0">
                <a:solidFill>
                  <a:srgbClr val="000000"/>
                </a:solidFill>
              </a:rPr>
              <a:t>of rights of others, nonconformity, callousness, deceitfulness, irresponsibility, impulsivity, aggressiveness, recklessness</a:t>
            </a:r>
            <a:endParaRPr lang="en-US" sz="2400" dirty="0">
              <a:solidFill>
                <a:srgbClr val="000000"/>
              </a:solidFill>
            </a:endParaRPr>
          </a:p>
        </p:txBody>
      </p:sp>
    </p:spTree>
    <p:extLst>
      <p:ext uri="{BB962C8B-B14F-4D97-AF65-F5344CB8AC3E}">
        <p14:creationId xmlns:p14="http://schemas.microsoft.com/office/powerpoint/2010/main" val="3550223307"/>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solidFill>
                  <a:srgbClr val="00B050"/>
                </a:solidFill>
              </a:rPr>
              <a:t>Histrionic Personality Disorder</a:t>
            </a:r>
            <a:endParaRPr lang="en-GB" sz="3600" b="1" dirty="0">
              <a:solidFill>
                <a:srgbClr val="00B050"/>
              </a:solidFill>
            </a:endParaRPr>
          </a:p>
        </p:txBody>
      </p:sp>
      <p:sp>
        <p:nvSpPr>
          <p:cNvPr id="4" name="Content Placeholder 3"/>
          <p:cNvSpPr>
            <a:spLocks noGrp="1"/>
          </p:cNvSpPr>
          <p:nvPr>
            <p:ph idx="1"/>
          </p:nvPr>
        </p:nvSpPr>
        <p:spPr>
          <a:xfrm>
            <a:off x="457200" y="1600200"/>
            <a:ext cx="8229600" cy="4015509"/>
          </a:xfrm>
        </p:spPr>
        <p:txBody>
          <a:bodyPr/>
          <a:lstStyle/>
          <a:p>
            <a:pPr>
              <a:lnSpc>
                <a:spcPct val="90000"/>
              </a:lnSpc>
            </a:pPr>
            <a:r>
              <a:rPr lang="en-US" sz="2800" dirty="0">
                <a:solidFill>
                  <a:srgbClr val="000000"/>
                </a:solidFill>
                <a:effectLst>
                  <a:outerShdw blurRad="38100" dist="38100" dir="2700000" algn="tl">
                    <a:srgbClr val="FFFFFF"/>
                  </a:outerShdw>
                </a:effectLst>
                <a:latin typeface="+mj-lt"/>
              </a:rPr>
              <a:t>Pervasive pattern of excessive emotionality and attention seeking indicated by </a:t>
            </a:r>
            <a:r>
              <a:rPr lang="en-US" sz="2800" u="sng" dirty="0">
                <a:solidFill>
                  <a:srgbClr val="000000"/>
                </a:solidFill>
                <a:effectLst>
                  <a:outerShdw blurRad="38100" dist="38100" dir="2700000" algn="tl">
                    <a:srgbClr val="FFFFFF"/>
                  </a:outerShdw>
                </a:effectLst>
                <a:latin typeface="+mj-lt"/>
              </a:rPr>
              <a:t>&gt;</a:t>
            </a:r>
            <a:r>
              <a:rPr lang="en-US" sz="2800" dirty="0">
                <a:solidFill>
                  <a:srgbClr val="000000"/>
                </a:solidFill>
                <a:effectLst>
                  <a:outerShdw blurRad="38100" dist="38100" dir="2700000" algn="tl">
                    <a:srgbClr val="FFFFFF"/>
                  </a:outerShdw>
                </a:effectLst>
                <a:latin typeface="+mj-lt"/>
              </a:rPr>
              <a:t>5 of the following:</a:t>
            </a:r>
          </a:p>
          <a:p>
            <a:pPr lvl="1">
              <a:lnSpc>
                <a:spcPct val="90000"/>
              </a:lnSpc>
            </a:pPr>
            <a:r>
              <a:rPr lang="en-US" sz="2400" dirty="0">
                <a:solidFill>
                  <a:srgbClr val="000000"/>
                </a:solidFill>
                <a:effectLst>
                  <a:outerShdw blurRad="38100" dist="38100" dir="2700000" algn="tl">
                    <a:srgbClr val="FFFFFF"/>
                  </a:outerShdw>
                </a:effectLst>
                <a:latin typeface="+mj-lt"/>
              </a:rPr>
              <a:t>Uncomfortable in situations in which he is not the center of attention</a:t>
            </a:r>
          </a:p>
          <a:p>
            <a:pPr lvl="1">
              <a:lnSpc>
                <a:spcPct val="90000"/>
              </a:lnSpc>
            </a:pPr>
            <a:r>
              <a:rPr lang="en-US" sz="2400" dirty="0">
                <a:solidFill>
                  <a:srgbClr val="000000"/>
                </a:solidFill>
                <a:effectLst>
                  <a:outerShdw blurRad="38100" dist="38100" dir="2700000" algn="tl">
                    <a:srgbClr val="FFFFFF"/>
                  </a:outerShdw>
                </a:effectLst>
                <a:latin typeface="+mj-lt"/>
              </a:rPr>
              <a:t>Interaction with others often characterized by inappropriate sexually seductive behavior</a:t>
            </a:r>
          </a:p>
          <a:p>
            <a:pPr lvl="1">
              <a:lnSpc>
                <a:spcPct val="90000"/>
              </a:lnSpc>
            </a:pPr>
            <a:r>
              <a:rPr lang="en-US" sz="2400" dirty="0">
                <a:solidFill>
                  <a:srgbClr val="000000"/>
                </a:solidFill>
                <a:effectLst>
                  <a:outerShdw blurRad="38100" dist="38100" dir="2700000" algn="tl">
                    <a:srgbClr val="FFFFFF"/>
                  </a:outerShdw>
                </a:effectLst>
                <a:latin typeface="+mj-lt"/>
              </a:rPr>
              <a:t>Displays rapidly shifting and shallow expression of emotion</a:t>
            </a:r>
          </a:p>
        </p:txBody>
      </p:sp>
    </p:spTree>
    <p:extLst>
      <p:ext uri="{BB962C8B-B14F-4D97-AF65-F5344CB8AC3E}">
        <p14:creationId xmlns:p14="http://schemas.microsoft.com/office/powerpoint/2010/main" val="3706555447"/>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a:t>
            </a:r>
            <a:endParaRPr lang="en-GB" dirty="0"/>
          </a:p>
        </p:txBody>
      </p:sp>
      <p:sp>
        <p:nvSpPr>
          <p:cNvPr id="4" name="Content Placeholder 3"/>
          <p:cNvSpPr>
            <a:spLocks noGrp="1"/>
          </p:cNvSpPr>
          <p:nvPr>
            <p:ph idx="1"/>
          </p:nvPr>
        </p:nvSpPr>
        <p:spPr>
          <a:xfrm>
            <a:off x="457200" y="1600201"/>
            <a:ext cx="8229600" cy="4144818"/>
          </a:xfrm>
        </p:spPr>
        <p:txBody>
          <a:bodyPr/>
          <a:lstStyle/>
          <a:p>
            <a:pPr lvl="1"/>
            <a:r>
              <a:rPr lang="en-US" sz="2400" dirty="0">
                <a:latin typeface="+mj-lt"/>
              </a:rPr>
              <a:t>Consistently uses physical appearance to draw attention to self</a:t>
            </a:r>
          </a:p>
          <a:p>
            <a:pPr lvl="1"/>
            <a:r>
              <a:rPr lang="en-US" sz="2400" dirty="0">
                <a:latin typeface="+mj-lt"/>
              </a:rPr>
              <a:t>Has a style of speech that is excessively impressionistic and lacking in detail</a:t>
            </a:r>
          </a:p>
          <a:p>
            <a:pPr lvl="1"/>
            <a:r>
              <a:rPr lang="en-US" sz="2400" dirty="0">
                <a:latin typeface="+mj-lt"/>
              </a:rPr>
              <a:t>Shows self-dramatization and exaggerated emotion</a:t>
            </a:r>
          </a:p>
          <a:p>
            <a:pPr lvl="1"/>
            <a:r>
              <a:rPr lang="en-US" sz="2400" dirty="0">
                <a:latin typeface="+mj-lt"/>
              </a:rPr>
              <a:t>Is suggestible</a:t>
            </a:r>
          </a:p>
          <a:p>
            <a:pPr lvl="1"/>
            <a:r>
              <a:rPr lang="en-US" sz="2400" dirty="0">
                <a:latin typeface="+mj-lt"/>
              </a:rPr>
              <a:t>Considers relationships to be more intimate than they </a:t>
            </a:r>
            <a:r>
              <a:rPr lang="en-US" sz="2400" dirty="0" smtClean="0">
                <a:latin typeface="+mj-lt"/>
              </a:rPr>
              <a:t>are</a:t>
            </a:r>
            <a:endParaRPr lang="en-US" sz="2400" dirty="0">
              <a:latin typeface="+mj-lt"/>
            </a:endParaRPr>
          </a:p>
        </p:txBody>
      </p:sp>
    </p:spTree>
    <p:extLst>
      <p:ext uri="{BB962C8B-B14F-4D97-AF65-F5344CB8AC3E}">
        <p14:creationId xmlns:p14="http://schemas.microsoft.com/office/powerpoint/2010/main" val="1422847611"/>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solidFill>
                  <a:srgbClr val="00B050"/>
                </a:solidFill>
              </a:rPr>
              <a:t>Narcissistic Personality Disorder</a:t>
            </a:r>
            <a:endParaRPr lang="en-GB" sz="3600" b="1" dirty="0">
              <a:solidFill>
                <a:srgbClr val="00B050"/>
              </a:solidFill>
            </a:endParaRPr>
          </a:p>
        </p:txBody>
      </p:sp>
      <p:sp>
        <p:nvSpPr>
          <p:cNvPr id="4" name="Content Placeholder 3"/>
          <p:cNvSpPr>
            <a:spLocks noGrp="1"/>
          </p:cNvSpPr>
          <p:nvPr>
            <p:ph idx="1"/>
          </p:nvPr>
        </p:nvSpPr>
        <p:spPr>
          <a:xfrm>
            <a:off x="457200" y="1600200"/>
            <a:ext cx="8229600" cy="4107873"/>
          </a:xfrm>
        </p:spPr>
        <p:txBody>
          <a:bodyPr/>
          <a:lstStyle/>
          <a:p>
            <a:pPr>
              <a:lnSpc>
                <a:spcPct val="90000"/>
              </a:lnSpc>
            </a:pPr>
            <a:r>
              <a:rPr lang="en-US" sz="2800" dirty="0">
                <a:effectLst>
                  <a:outerShdw blurRad="38100" dist="38100" dir="2700000" algn="tl">
                    <a:srgbClr val="FFFFFF"/>
                  </a:outerShdw>
                </a:effectLst>
                <a:latin typeface="+mj-lt"/>
              </a:rPr>
              <a:t>A pervasive pattern of grandiosity (in fantasy or behavior), need for admiration, lack of empathy as indicated by </a:t>
            </a:r>
            <a:r>
              <a:rPr lang="en-US" sz="2800" u="sng" dirty="0">
                <a:effectLst>
                  <a:outerShdw blurRad="38100" dist="38100" dir="2700000" algn="tl">
                    <a:srgbClr val="FFFFFF"/>
                  </a:outerShdw>
                </a:effectLst>
                <a:latin typeface="+mj-lt"/>
              </a:rPr>
              <a:t>&gt;</a:t>
            </a:r>
            <a:r>
              <a:rPr lang="en-US" sz="2800" dirty="0">
                <a:effectLst>
                  <a:outerShdw blurRad="38100" dist="38100" dir="2700000" algn="tl">
                    <a:srgbClr val="FFFFFF"/>
                  </a:outerShdw>
                </a:effectLst>
                <a:latin typeface="+mj-lt"/>
              </a:rPr>
              <a:t>5 of the following:</a:t>
            </a:r>
          </a:p>
          <a:p>
            <a:pPr lvl="1">
              <a:lnSpc>
                <a:spcPct val="90000"/>
              </a:lnSpc>
            </a:pPr>
            <a:r>
              <a:rPr lang="en-US" sz="2400" dirty="0">
                <a:effectLst>
                  <a:outerShdw blurRad="38100" dist="38100" dir="2700000" algn="tl">
                    <a:srgbClr val="FFFFFF"/>
                  </a:outerShdw>
                </a:effectLst>
                <a:latin typeface="+mj-lt"/>
              </a:rPr>
              <a:t>Grandiose sense of self-importance</a:t>
            </a:r>
          </a:p>
          <a:p>
            <a:pPr lvl="1">
              <a:lnSpc>
                <a:spcPct val="90000"/>
              </a:lnSpc>
            </a:pPr>
            <a:r>
              <a:rPr lang="en-US" sz="2400" dirty="0">
                <a:effectLst>
                  <a:outerShdw blurRad="38100" dist="38100" dir="2700000" algn="tl">
                    <a:srgbClr val="FFFFFF"/>
                  </a:outerShdw>
                </a:effectLst>
                <a:latin typeface="+mj-lt"/>
              </a:rPr>
              <a:t>preoccupied with fantasies of unlimited success, power, brilliance or beauty</a:t>
            </a:r>
          </a:p>
          <a:p>
            <a:pPr lvl="1">
              <a:lnSpc>
                <a:spcPct val="90000"/>
              </a:lnSpc>
            </a:pPr>
            <a:r>
              <a:rPr lang="en-US" sz="2400" dirty="0">
                <a:effectLst>
                  <a:outerShdw blurRad="38100" dist="38100" dir="2700000" algn="tl">
                    <a:srgbClr val="FFFFFF"/>
                  </a:outerShdw>
                </a:effectLst>
                <a:latin typeface="+mj-lt"/>
              </a:rPr>
              <a:t>Believes he is special and can only be understood or should associate with other special or high status people</a:t>
            </a:r>
          </a:p>
          <a:p>
            <a:endParaRPr lang="en-GB" dirty="0">
              <a:latin typeface="+mj-lt"/>
            </a:endParaRPr>
          </a:p>
        </p:txBody>
      </p:sp>
    </p:spTree>
    <p:extLst>
      <p:ext uri="{BB962C8B-B14F-4D97-AF65-F5344CB8AC3E}">
        <p14:creationId xmlns:p14="http://schemas.microsoft.com/office/powerpoint/2010/main" val="2128680265"/>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a:t>
            </a:r>
            <a:endParaRPr lang="en-GB" dirty="0"/>
          </a:p>
        </p:txBody>
      </p:sp>
      <p:sp>
        <p:nvSpPr>
          <p:cNvPr id="4" name="Content Placeholder 3"/>
          <p:cNvSpPr>
            <a:spLocks noGrp="1"/>
          </p:cNvSpPr>
          <p:nvPr>
            <p:ph idx="1"/>
          </p:nvPr>
        </p:nvSpPr>
        <p:spPr>
          <a:xfrm>
            <a:off x="383309" y="1417638"/>
            <a:ext cx="8229600" cy="4525963"/>
          </a:xfrm>
        </p:spPr>
        <p:txBody>
          <a:bodyPr/>
          <a:lstStyle/>
          <a:p>
            <a:pPr lvl="1"/>
            <a:r>
              <a:rPr lang="en-US" dirty="0">
                <a:effectLst>
                  <a:outerShdw blurRad="38100" dist="38100" dir="2700000" algn="tl">
                    <a:srgbClr val="FFFFFF"/>
                  </a:outerShdw>
                </a:effectLst>
                <a:latin typeface="+mj-lt"/>
              </a:rPr>
              <a:t>Requires excessive admiration</a:t>
            </a:r>
          </a:p>
          <a:p>
            <a:pPr lvl="1"/>
            <a:r>
              <a:rPr lang="en-US" dirty="0">
                <a:effectLst>
                  <a:outerShdw blurRad="38100" dist="38100" dir="2700000" algn="tl">
                    <a:srgbClr val="FFFFFF"/>
                  </a:outerShdw>
                </a:effectLst>
                <a:latin typeface="+mj-lt"/>
              </a:rPr>
              <a:t>Has a sense of entitlement</a:t>
            </a:r>
          </a:p>
          <a:p>
            <a:pPr lvl="1"/>
            <a:r>
              <a:rPr lang="en-US" dirty="0">
                <a:effectLst>
                  <a:outerShdw blurRad="38100" dist="38100" dir="2700000" algn="tl">
                    <a:srgbClr val="FFFFFF"/>
                  </a:outerShdw>
                </a:effectLst>
                <a:latin typeface="+mj-lt"/>
              </a:rPr>
              <a:t>Is interpersonally exploitive</a:t>
            </a:r>
          </a:p>
          <a:p>
            <a:pPr lvl="1"/>
            <a:r>
              <a:rPr lang="en-US" dirty="0">
                <a:effectLst>
                  <a:outerShdw blurRad="38100" dist="38100" dir="2700000" algn="tl">
                    <a:srgbClr val="FFFFFF"/>
                  </a:outerShdw>
                </a:effectLst>
                <a:latin typeface="+mj-lt"/>
              </a:rPr>
              <a:t>Lacks empathy</a:t>
            </a:r>
          </a:p>
          <a:p>
            <a:pPr lvl="1"/>
            <a:r>
              <a:rPr lang="en-US" dirty="0">
                <a:effectLst>
                  <a:outerShdw blurRad="38100" dist="38100" dir="2700000" algn="tl">
                    <a:srgbClr val="FFFFFF"/>
                  </a:outerShdw>
                </a:effectLst>
                <a:latin typeface="+mj-lt"/>
              </a:rPr>
              <a:t>Is often envious of others and believes others are envious of him</a:t>
            </a:r>
          </a:p>
          <a:p>
            <a:pPr lvl="1"/>
            <a:r>
              <a:rPr lang="en-US" dirty="0">
                <a:effectLst>
                  <a:outerShdw blurRad="38100" dist="38100" dir="2700000" algn="tl">
                    <a:srgbClr val="FFFFFF"/>
                  </a:outerShdw>
                </a:effectLst>
                <a:latin typeface="+mj-lt"/>
              </a:rPr>
              <a:t>Shows </a:t>
            </a:r>
            <a:r>
              <a:rPr lang="en-US" dirty="0" smtClean="0">
                <a:effectLst>
                  <a:outerShdw blurRad="38100" dist="38100" dir="2700000" algn="tl">
                    <a:srgbClr val="FFFFFF"/>
                  </a:outerShdw>
                </a:effectLst>
                <a:latin typeface="+mj-lt"/>
              </a:rPr>
              <a:t>arrogant </a:t>
            </a:r>
            <a:r>
              <a:rPr lang="en-US" dirty="0">
                <a:effectLst>
                  <a:outerShdw blurRad="38100" dist="38100" dir="2700000" algn="tl">
                    <a:srgbClr val="FFFFFF"/>
                  </a:outerShdw>
                </a:effectLst>
                <a:latin typeface="+mj-lt"/>
              </a:rPr>
              <a:t>behaviors or attitudes</a:t>
            </a:r>
          </a:p>
          <a:p>
            <a:endParaRPr lang="en-GB" dirty="0"/>
          </a:p>
        </p:txBody>
      </p:sp>
    </p:spTree>
    <p:extLst>
      <p:ext uri="{BB962C8B-B14F-4D97-AF65-F5344CB8AC3E}">
        <p14:creationId xmlns:p14="http://schemas.microsoft.com/office/powerpoint/2010/main" val="1914371234"/>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solidFill>
                  <a:srgbClr val="00B050"/>
                </a:solidFill>
              </a:rPr>
              <a:t>Avoidant Personality Disorder</a:t>
            </a:r>
            <a:endParaRPr lang="en-GB" sz="4000" b="1" dirty="0">
              <a:solidFill>
                <a:srgbClr val="00B050"/>
              </a:solidFill>
            </a:endParaRPr>
          </a:p>
        </p:txBody>
      </p:sp>
      <p:sp>
        <p:nvSpPr>
          <p:cNvPr id="4" name="Content Placeholder 3"/>
          <p:cNvSpPr>
            <a:spLocks noGrp="1"/>
          </p:cNvSpPr>
          <p:nvPr>
            <p:ph idx="1"/>
          </p:nvPr>
        </p:nvSpPr>
        <p:spPr>
          <a:xfrm>
            <a:off x="457200" y="1600201"/>
            <a:ext cx="8229600" cy="3627582"/>
          </a:xfrm>
        </p:spPr>
        <p:txBody>
          <a:bodyPr/>
          <a:lstStyle/>
          <a:p>
            <a:pPr>
              <a:lnSpc>
                <a:spcPct val="80000"/>
              </a:lnSpc>
            </a:pPr>
            <a:r>
              <a:rPr lang="en-US" sz="2800" dirty="0">
                <a:solidFill>
                  <a:srgbClr val="000000"/>
                </a:solidFill>
                <a:effectLst>
                  <a:outerShdw blurRad="38100" dist="38100" dir="2700000" algn="tl">
                    <a:srgbClr val="FFFFFF"/>
                  </a:outerShdw>
                </a:effectLst>
                <a:latin typeface="+mj-lt"/>
              </a:rPr>
              <a:t>A pervasive pattern of social inhibition, feelings of inadequacy and hypersensitivity to negative evaluation as indicated by</a:t>
            </a:r>
            <a:r>
              <a:rPr lang="en-US" sz="2800" u="sng" dirty="0">
                <a:solidFill>
                  <a:srgbClr val="000000"/>
                </a:solidFill>
                <a:effectLst>
                  <a:outerShdw blurRad="38100" dist="38100" dir="2700000" algn="tl">
                    <a:srgbClr val="FFFFFF"/>
                  </a:outerShdw>
                </a:effectLst>
                <a:latin typeface="+mj-lt"/>
              </a:rPr>
              <a:t> &gt;</a:t>
            </a:r>
            <a:r>
              <a:rPr lang="en-US" sz="2800" dirty="0">
                <a:solidFill>
                  <a:srgbClr val="000000"/>
                </a:solidFill>
                <a:effectLst>
                  <a:outerShdw blurRad="38100" dist="38100" dir="2700000" algn="tl">
                    <a:srgbClr val="FFFFFF"/>
                  </a:outerShdw>
                </a:effectLst>
                <a:latin typeface="+mj-lt"/>
              </a:rPr>
              <a:t>4 of the following:</a:t>
            </a:r>
          </a:p>
          <a:p>
            <a:pPr lvl="1">
              <a:lnSpc>
                <a:spcPct val="80000"/>
              </a:lnSpc>
            </a:pPr>
            <a:r>
              <a:rPr lang="en-US" sz="2400" dirty="0">
                <a:solidFill>
                  <a:srgbClr val="000000"/>
                </a:solidFill>
                <a:effectLst>
                  <a:outerShdw blurRad="38100" dist="38100" dir="2700000" algn="tl">
                    <a:srgbClr val="FFFFFF"/>
                  </a:outerShdw>
                </a:effectLst>
                <a:latin typeface="+mj-lt"/>
              </a:rPr>
              <a:t>Avoids social occupations that involve significant interpersonal contact</a:t>
            </a:r>
          </a:p>
          <a:p>
            <a:pPr lvl="1">
              <a:lnSpc>
                <a:spcPct val="80000"/>
              </a:lnSpc>
            </a:pPr>
            <a:r>
              <a:rPr lang="en-US" sz="2400" dirty="0">
                <a:solidFill>
                  <a:srgbClr val="000000"/>
                </a:solidFill>
                <a:effectLst>
                  <a:outerShdw blurRad="38100" dist="38100" dir="2700000" algn="tl">
                    <a:srgbClr val="FFFFFF"/>
                  </a:outerShdw>
                </a:effectLst>
                <a:latin typeface="+mj-lt"/>
              </a:rPr>
              <a:t>Is unwilling to get involved with people unless certain of being liked</a:t>
            </a:r>
          </a:p>
          <a:p>
            <a:pPr lvl="1">
              <a:lnSpc>
                <a:spcPct val="80000"/>
              </a:lnSpc>
            </a:pPr>
            <a:r>
              <a:rPr lang="en-US" sz="2400" dirty="0">
                <a:solidFill>
                  <a:srgbClr val="000000"/>
                </a:solidFill>
                <a:effectLst>
                  <a:outerShdw blurRad="38100" dist="38100" dir="2700000" algn="tl">
                    <a:srgbClr val="FFFFFF"/>
                  </a:outerShdw>
                </a:effectLst>
                <a:latin typeface="+mj-lt"/>
              </a:rPr>
              <a:t>Is preoccupied with being criticized in social </a:t>
            </a:r>
            <a:r>
              <a:rPr lang="en-US" sz="2400" dirty="0" smtClean="0">
                <a:solidFill>
                  <a:srgbClr val="000000"/>
                </a:solidFill>
                <a:effectLst>
                  <a:outerShdw blurRad="38100" dist="38100" dir="2700000" algn="tl">
                    <a:srgbClr val="FFFFFF"/>
                  </a:outerShdw>
                </a:effectLst>
                <a:latin typeface="+mj-lt"/>
              </a:rPr>
              <a:t>situations</a:t>
            </a:r>
            <a:endParaRPr lang="en-US" sz="2400" dirty="0">
              <a:solidFill>
                <a:srgbClr val="000000"/>
              </a:solidFill>
              <a:effectLst>
                <a:outerShdw blurRad="38100" dist="38100" dir="2700000" algn="tl">
                  <a:srgbClr val="FFFFFF"/>
                </a:outerShdw>
              </a:effectLst>
              <a:latin typeface="+mj-lt"/>
            </a:endParaRPr>
          </a:p>
        </p:txBody>
      </p:sp>
    </p:spTree>
    <p:extLst>
      <p:ext uri="{BB962C8B-B14F-4D97-AF65-F5344CB8AC3E}">
        <p14:creationId xmlns:p14="http://schemas.microsoft.com/office/powerpoint/2010/main" val="141254906"/>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a:t>
            </a:r>
            <a:endParaRPr lang="en-GB" dirty="0"/>
          </a:p>
        </p:txBody>
      </p:sp>
      <p:sp>
        <p:nvSpPr>
          <p:cNvPr id="4" name="Content Placeholder 3"/>
          <p:cNvSpPr>
            <a:spLocks noGrp="1"/>
          </p:cNvSpPr>
          <p:nvPr>
            <p:ph idx="1"/>
          </p:nvPr>
        </p:nvSpPr>
        <p:spPr/>
        <p:txBody>
          <a:bodyPr/>
          <a:lstStyle/>
          <a:p>
            <a:pPr lvl="1">
              <a:defRPr/>
            </a:pPr>
            <a:r>
              <a:rPr lang="en-US" sz="2400" dirty="0">
                <a:solidFill>
                  <a:srgbClr val="000000"/>
                </a:solidFill>
                <a:effectLst>
                  <a:outerShdw blurRad="38100" dist="38100" dir="2700000" algn="tl">
                    <a:srgbClr val="FFFFFF"/>
                  </a:outerShdw>
                </a:effectLst>
              </a:rPr>
              <a:t>Shows restraint in intimate relationships because of fear of being shamed or ridiculed</a:t>
            </a:r>
          </a:p>
          <a:p>
            <a:pPr lvl="1">
              <a:defRPr/>
            </a:pPr>
            <a:r>
              <a:rPr lang="en-US" sz="2400" dirty="0">
                <a:solidFill>
                  <a:srgbClr val="000000"/>
                </a:solidFill>
                <a:effectLst>
                  <a:outerShdw blurRad="38100" dist="38100" dir="2700000" algn="tl">
                    <a:srgbClr val="FFFFFF"/>
                  </a:outerShdw>
                </a:effectLst>
              </a:rPr>
              <a:t>Inhibited in new interpersonal situations because of feeling inadequate</a:t>
            </a:r>
          </a:p>
          <a:p>
            <a:pPr lvl="1">
              <a:defRPr/>
            </a:pPr>
            <a:r>
              <a:rPr lang="en-US" sz="2400" dirty="0">
                <a:solidFill>
                  <a:srgbClr val="000000"/>
                </a:solidFill>
                <a:effectLst>
                  <a:outerShdw blurRad="38100" dist="38100" dir="2700000" algn="tl">
                    <a:srgbClr val="FFFFFF"/>
                  </a:outerShdw>
                </a:effectLst>
              </a:rPr>
              <a:t>Views self as socially inept and unappealing</a:t>
            </a:r>
          </a:p>
          <a:p>
            <a:pPr lvl="1">
              <a:defRPr/>
            </a:pPr>
            <a:r>
              <a:rPr lang="en-US" sz="2400" dirty="0">
                <a:solidFill>
                  <a:srgbClr val="000000"/>
                </a:solidFill>
                <a:effectLst>
                  <a:outerShdw blurRad="38100" dist="38100" dir="2700000" algn="tl">
                    <a:srgbClr val="FFFFFF"/>
                  </a:outerShdw>
                </a:effectLst>
              </a:rPr>
              <a:t>Is unusually reluctant to take personal risks or engage in any new activities because they may prove embarrassing</a:t>
            </a:r>
          </a:p>
          <a:p>
            <a:endParaRPr lang="en-GB" dirty="0"/>
          </a:p>
        </p:txBody>
      </p:sp>
    </p:spTree>
    <p:extLst>
      <p:ext uri="{BB962C8B-B14F-4D97-AF65-F5344CB8AC3E}">
        <p14:creationId xmlns:p14="http://schemas.microsoft.com/office/powerpoint/2010/main" val="2126963720"/>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solidFill>
                  <a:srgbClr val="00B050"/>
                </a:solidFill>
              </a:rPr>
              <a:t>Dependent Personality Disorder</a:t>
            </a:r>
            <a:endParaRPr lang="en-GB" sz="4000" b="1" dirty="0">
              <a:solidFill>
                <a:srgbClr val="00B050"/>
              </a:solidFill>
            </a:endParaRPr>
          </a:p>
        </p:txBody>
      </p:sp>
      <p:sp>
        <p:nvSpPr>
          <p:cNvPr id="4" name="Content Placeholder 3"/>
          <p:cNvSpPr>
            <a:spLocks noGrp="1"/>
          </p:cNvSpPr>
          <p:nvPr>
            <p:ph idx="1"/>
          </p:nvPr>
        </p:nvSpPr>
        <p:spPr>
          <a:xfrm>
            <a:off x="457200" y="1600201"/>
            <a:ext cx="8229600" cy="3775364"/>
          </a:xfrm>
        </p:spPr>
        <p:txBody>
          <a:bodyPr/>
          <a:lstStyle/>
          <a:p>
            <a:r>
              <a:rPr lang="en-US" sz="2400" dirty="0">
                <a:latin typeface="+mj-lt"/>
              </a:rPr>
              <a:t>A pervasive and excessive need to be taken care of that leads to submissive and clinging behaviors and fears of separation as indicated by </a:t>
            </a:r>
            <a:r>
              <a:rPr lang="en-US" sz="2400" u="sng" dirty="0">
                <a:latin typeface="+mj-lt"/>
              </a:rPr>
              <a:t>&gt;</a:t>
            </a:r>
            <a:r>
              <a:rPr lang="en-US" sz="2400" dirty="0">
                <a:latin typeface="+mj-lt"/>
              </a:rPr>
              <a:t>5 of the following:</a:t>
            </a:r>
          </a:p>
          <a:p>
            <a:pPr lvl="1"/>
            <a:r>
              <a:rPr lang="en-US" sz="2400" dirty="0">
                <a:latin typeface="+mj-lt"/>
              </a:rPr>
              <a:t>Has difficulty making everyday decisions without an excessive amount of reassurance</a:t>
            </a:r>
          </a:p>
          <a:p>
            <a:pPr lvl="1"/>
            <a:r>
              <a:rPr lang="en-US" sz="2400" dirty="0">
                <a:latin typeface="+mj-lt"/>
              </a:rPr>
              <a:t>Needs others to assume responsibility for most major areas of his </a:t>
            </a:r>
            <a:r>
              <a:rPr lang="en-US" sz="2400" dirty="0" smtClean="0">
                <a:latin typeface="+mj-lt"/>
              </a:rPr>
              <a:t>life</a:t>
            </a:r>
            <a:endParaRPr lang="en-US" sz="2400" dirty="0">
              <a:latin typeface="+mj-lt"/>
            </a:endParaRPr>
          </a:p>
        </p:txBody>
      </p:sp>
    </p:spTree>
    <p:extLst>
      <p:ext uri="{BB962C8B-B14F-4D97-AF65-F5344CB8AC3E}">
        <p14:creationId xmlns:p14="http://schemas.microsoft.com/office/powerpoint/2010/main" val="1214176020"/>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a:t>
            </a:r>
            <a:endParaRPr lang="en-GB" dirty="0"/>
          </a:p>
        </p:txBody>
      </p:sp>
      <p:sp>
        <p:nvSpPr>
          <p:cNvPr id="4" name="Content Placeholder 3"/>
          <p:cNvSpPr>
            <a:spLocks noGrp="1"/>
          </p:cNvSpPr>
          <p:nvPr>
            <p:ph idx="1"/>
          </p:nvPr>
        </p:nvSpPr>
        <p:spPr/>
        <p:txBody>
          <a:bodyPr/>
          <a:lstStyle/>
          <a:p>
            <a:pPr lvl="1">
              <a:lnSpc>
                <a:spcPct val="90000"/>
              </a:lnSpc>
            </a:pPr>
            <a:r>
              <a:rPr lang="en-US" sz="2000" dirty="0">
                <a:solidFill>
                  <a:srgbClr val="000000"/>
                </a:solidFill>
                <a:effectLst>
                  <a:outerShdw blurRad="38100" dist="38100" dir="2700000" algn="tl">
                    <a:srgbClr val="FFFFFF"/>
                  </a:outerShdw>
                </a:effectLst>
                <a:latin typeface="+mj-lt"/>
              </a:rPr>
              <a:t>Has difficulty expressing disagreement with others because of fear of loss of approval</a:t>
            </a:r>
          </a:p>
          <a:p>
            <a:pPr lvl="1">
              <a:lnSpc>
                <a:spcPct val="90000"/>
              </a:lnSpc>
            </a:pPr>
            <a:r>
              <a:rPr lang="en-US" sz="2000" dirty="0">
                <a:solidFill>
                  <a:srgbClr val="000000"/>
                </a:solidFill>
                <a:effectLst>
                  <a:outerShdw blurRad="38100" dist="38100" dir="2700000" algn="tl">
                    <a:srgbClr val="FFFFFF"/>
                  </a:outerShdw>
                </a:effectLst>
                <a:latin typeface="+mj-lt"/>
              </a:rPr>
              <a:t>Difficulty initiating projects on his own because of lack of self confidence</a:t>
            </a:r>
          </a:p>
          <a:p>
            <a:pPr lvl="1">
              <a:lnSpc>
                <a:spcPct val="90000"/>
              </a:lnSpc>
            </a:pPr>
            <a:r>
              <a:rPr lang="en-US" sz="2000" dirty="0">
                <a:solidFill>
                  <a:srgbClr val="000000"/>
                </a:solidFill>
                <a:effectLst>
                  <a:outerShdw blurRad="38100" dist="38100" dir="2700000" algn="tl">
                    <a:srgbClr val="FFFFFF"/>
                  </a:outerShdw>
                </a:effectLst>
                <a:latin typeface="+mj-lt"/>
              </a:rPr>
              <a:t>Goes to excessive lengths to obtain nurturance and support from others</a:t>
            </a:r>
          </a:p>
          <a:p>
            <a:pPr lvl="1">
              <a:lnSpc>
                <a:spcPct val="90000"/>
              </a:lnSpc>
            </a:pPr>
            <a:r>
              <a:rPr lang="en-US" sz="2000" dirty="0">
                <a:solidFill>
                  <a:srgbClr val="000000"/>
                </a:solidFill>
                <a:effectLst>
                  <a:outerShdw blurRad="38100" dist="38100" dir="2700000" algn="tl">
                    <a:srgbClr val="FFFFFF"/>
                  </a:outerShdw>
                </a:effectLst>
                <a:latin typeface="+mj-lt"/>
              </a:rPr>
              <a:t>Feels uncomfortable or helpless when alone </a:t>
            </a:r>
          </a:p>
          <a:p>
            <a:pPr lvl="1">
              <a:lnSpc>
                <a:spcPct val="90000"/>
              </a:lnSpc>
            </a:pPr>
            <a:r>
              <a:rPr lang="en-US" sz="2000" dirty="0">
                <a:solidFill>
                  <a:srgbClr val="000000"/>
                </a:solidFill>
                <a:effectLst>
                  <a:outerShdw blurRad="38100" dist="38100" dir="2700000" algn="tl">
                    <a:srgbClr val="FFFFFF"/>
                  </a:outerShdw>
                </a:effectLst>
                <a:latin typeface="+mj-lt"/>
              </a:rPr>
              <a:t>Urgently seeks another relationship as a source of care and support when a relationship ends</a:t>
            </a:r>
          </a:p>
          <a:p>
            <a:pPr lvl="1">
              <a:lnSpc>
                <a:spcPct val="90000"/>
              </a:lnSpc>
            </a:pPr>
            <a:r>
              <a:rPr lang="en-US" sz="2000" dirty="0">
                <a:solidFill>
                  <a:srgbClr val="000000"/>
                </a:solidFill>
                <a:effectLst>
                  <a:outerShdw blurRad="38100" dist="38100" dir="2700000" algn="tl">
                    <a:srgbClr val="FFFFFF"/>
                  </a:outerShdw>
                </a:effectLst>
                <a:latin typeface="+mj-lt"/>
              </a:rPr>
              <a:t>Is unrealistically preoccupied with fears of being left to take care of himself</a:t>
            </a:r>
          </a:p>
          <a:p>
            <a:endParaRPr lang="en-GB" dirty="0"/>
          </a:p>
        </p:txBody>
      </p:sp>
    </p:spTree>
    <p:extLst>
      <p:ext uri="{BB962C8B-B14F-4D97-AF65-F5344CB8AC3E}">
        <p14:creationId xmlns:p14="http://schemas.microsoft.com/office/powerpoint/2010/main" val="3187492737"/>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solidFill>
                  <a:srgbClr val="00B050"/>
                </a:solidFill>
              </a:rPr>
              <a:t>Schizotypal Personality Disorder</a:t>
            </a:r>
            <a:endParaRPr lang="en-GB" sz="4000" b="1" dirty="0">
              <a:solidFill>
                <a:srgbClr val="00B050"/>
              </a:solidFill>
            </a:endParaRPr>
          </a:p>
        </p:txBody>
      </p:sp>
      <p:sp>
        <p:nvSpPr>
          <p:cNvPr id="4" name="Content Placeholder 3"/>
          <p:cNvSpPr>
            <a:spLocks noGrp="1"/>
          </p:cNvSpPr>
          <p:nvPr>
            <p:ph idx="1"/>
          </p:nvPr>
        </p:nvSpPr>
        <p:spPr>
          <a:xfrm>
            <a:off x="457200" y="1600200"/>
            <a:ext cx="8229600" cy="3618345"/>
          </a:xfrm>
        </p:spPr>
        <p:txBody>
          <a:bodyPr/>
          <a:lstStyle/>
          <a:p>
            <a:pPr>
              <a:lnSpc>
                <a:spcPct val="90000"/>
              </a:lnSpc>
            </a:pPr>
            <a:r>
              <a:rPr lang="en-US" sz="2400" dirty="0">
                <a:effectLst>
                  <a:outerShdw blurRad="38100" dist="38100" dir="2700000" algn="tl">
                    <a:srgbClr val="FFFFFF"/>
                  </a:outerShdw>
                </a:effectLst>
                <a:latin typeface="+mj-lt"/>
              </a:rPr>
              <a:t>A pervasive pattern of social and interpersonal deficits with reduced capacity for close relationships as well as cognitive or perceptual distortions and eccentricities of behavior with 5 or more of the following:</a:t>
            </a:r>
          </a:p>
          <a:p>
            <a:pPr lvl="1">
              <a:lnSpc>
                <a:spcPct val="90000"/>
              </a:lnSpc>
            </a:pPr>
            <a:r>
              <a:rPr lang="en-US" sz="2400" dirty="0">
                <a:effectLst>
                  <a:outerShdw blurRad="38100" dist="38100" dir="2700000" algn="tl">
                    <a:srgbClr val="FFFFFF"/>
                  </a:outerShdw>
                </a:effectLst>
                <a:latin typeface="+mj-lt"/>
              </a:rPr>
              <a:t>Ideas of reference</a:t>
            </a:r>
          </a:p>
          <a:p>
            <a:pPr lvl="1">
              <a:lnSpc>
                <a:spcPct val="90000"/>
              </a:lnSpc>
            </a:pPr>
            <a:r>
              <a:rPr lang="en-US" sz="2400" dirty="0">
                <a:effectLst>
                  <a:outerShdw blurRad="38100" dist="38100" dir="2700000" algn="tl">
                    <a:srgbClr val="FFFFFF"/>
                  </a:outerShdw>
                </a:effectLst>
                <a:latin typeface="+mj-lt"/>
              </a:rPr>
              <a:t>Odd beliefs or magical thinking </a:t>
            </a:r>
          </a:p>
          <a:p>
            <a:pPr lvl="1">
              <a:lnSpc>
                <a:spcPct val="90000"/>
              </a:lnSpc>
            </a:pPr>
            <a:r>
              <a:rPr lang="en-US" sz="2400" dirty="0">
                <a:effectLst>
                  <a:outerShdw blurRad="38100" dist="38100" dir="2700000" algn="tl">
                    <a:srgbClr val="FFFFFF"/>
                  </a:outerShdw>
                </a:effectLst>
                <a:latin typeface="+mj-lt"/>
              </a:rPr>
              <a:t>Unusual perceptual experiences including bodily illusions</a:t>
            </a:r>
          </a:p>
          <a:p>
            <a:endParaRPr lang="en-GB" dirty="0"/>
          </a:p>
        </p:txBody>
      </p:sp>
    </p:spTree>
    <p:extLst>
      <p:ext uri="{BB962C8B-B14F-4D97-AF65-F5344CB8AC3E}">
        <p14:creationId xmlns:p14="http://schemas.microsoft.com/office/powerpoint/2010/main" val="3835398388"/>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58800" y="2833110"/>
            <a:ext cx="8229600" cy="1143000"/>
          </a:xfrm>
        </p:spPr>
        <p:txBody>
          <a:bodyPr/>
          <a:lstStyle/>
          <a:p>
            <a:r>
              <a:rPr lang="en-GB" sz="4000" dirty="0" smtClean="0"/>
              <a:t>Containing slides from presentations downloaded, </a:t>
            </a:r>
            <a:r>
              <a:rPr lang="en-GB" sz="4000" dirty="0"/>
              <a:t>e.g.:</a:t>
            </a:r>
            <a:br>
              <a:rPr lang="en-GB" sz="4000" dirty="0"/>
            </a:br>
            <a:r>
              <a:rPr lang="en-GB" sz="4000" dirty="0" smtClean="0"/>
              <a:t/>
            </a:r>
            <a:br>
              <a:rPr lang="en-GB" sz="4000" dirty="0" smtClean="0"/>
            </a:br>
            <a:r>
              <a:rPr lang="en-GB" sz="2800" dirty="0" smtClean="0"/>
              <a:t>- </a:t>
            </a:r>
            <a:r>
              <a:rPr lang="en-GB" sz="2400" dirty="0" smtClean="0"/>
              <a:t>Ashley </a:t>
            </a:r>
            <a:r>
              <a:rPr lang="en-GB" sz="2400" dirty="0"/>
              <a:t>Owen, Ph.D.</a:t>
            </a:r>
            <a:br>
              <a:rPr lang="en-GB" sz="2400" dirty="0"/>
            </a:br>
            <a:r>
              <a:rPr lang="en-GB" sz="2400" dirty="0"/>
              <a:t>Department of Family and Preventive Medicine</a:t>
            </a:r>
            <a:r>
              <a:rPr lang="en-GB" sz="4000" dirty="0"/>
              <a:t/>
            </a:r>
            <a:br>
              <a:rPr lang="en-GB" sz="4000" dirty="0"/>
            </a:br>
            <a:r>
              <a:rPr lang="en-GB" sz="4000" dirty="0" smtClean="0"/>
              <a:t/>
            </a:r>
            <a:br>
              <a:rPr lang="en-GB" sz="4000" dirty="0" smtClean="0"/>
            </a:br>
            <a:endParaRPr lang="en-GB" sz="4000" dirty="0"/>
          </a:p>
        </p:txBody>
      </p:sp>
    </p:spTree>
    <p:extLst>
      <p:ext uri="{BB962C8B-B14F-4D97-AF65-F5344CB8AC3E}">
        <p14:creationId xmlns:p14="http://schemas.microsoft.com/office/powerpoint/2010/main" val="279921669"/>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6892"/>
            <a:ext cx="8229600" cy="1143000"/>
          </a:xfrm>
        </p:spPr>
        <p:txBody>
          <a:bodyPr/>
          <a:lstStyle/>
          <a:p>
            <a:r>
              <a:rPr lang="en-GB" dirty="0" smtClean="0"/>
              <a:t>Cont.</a:t>
            </a:r>
            <a:endParaRPr lang="en-GB" dirty="0"/>
          </a:p>
        </p:txBody>
      </p:sp>
      <p:sp>
        <p:nvSpPr>
          <p:cNvPr id="4" name="Content Placeholder 3"/>
          <p:cNvSpPr>
            <a:spLocks noGrp="1"/>
          </p:cNvSpPr>
          <p:nvPr>
            <p:ph idx="1"/>
          </p:nvPr>
        </p:nvSpPr>
        <p:spPr>
          <a:xfrm>
            <a:off x="346363" y="1332345"/>
            <a:ext cx="8229600" cy="4525963"/>
          </a:xfrm>
        </p:spPr>
        <p:txBody>
          <a:bodyPr/>
          <a:lstStyle/>
          <a:p>
            <a:pPr lvl="1"/>
            <a:r>
              <a:rPr lang="en-US" dirty="0">
                <a:effectLst>
                  <a:outerShdw blurRad="38100" dist="38100" dir="2700000" algn="tl">
                    <a:srgbClr val="FFFFFF"/>
                  </a:outerShdw>
                </a:effectLst>
                <a:latin typeface="+mj-lt"/>
              </a:rPr>
              <a:t>Odd thinking and speech</a:t>
            </a:r>
          </a:p>
          <a:p>
            <a:pPr lvl="1"/>
            <a:r>
              <a:rPr lang="en-US" dirty="0">
                <a:effectLst>
                  <a:outerShdw blurRad="38100" dist="38100" dir="2700000" algn="tl">
                    <a:srgbClr val="FFFFFF"/>
                  </a:outerShdw>
                </a:effectLst>
                <a:latin typeface="+mj-lt"/>
              </a:rPr>
              <a:t>Suspiciousness or paranoid ideation</a:t>
            </a:r>
          </a:p>
          <a:p>
            <a:pPr lvl="1"/>
            <a:r>
              <a:rPr lang="en-US" dirty="0">
                <a:effectLst>
                  <a:outerShdw blurRad="38100" dist="38100" dir="2700000" algn="tl">
                    <a:srgbClr val="FFFFFF"/>
                  </a:outerShdw>
                </a:effectLst>
                <a:latin typeface="+mj-lt"/>
              </a:rPr>
              <a:t>Inappropriate or constricted affect</a:t>
            </a:r>
          </a:p>
          <a:p>
            <a:pPr lvl="1"/>
            <a:r>
              <a:rPr lang="en-US" dirty="0">
                <a:effectLst>
                  <a:outerShdw blurRad="38100" dist="38100" dir="2700000" algn="tl">
                    <a:srgbClr val="FFFFFF"/>
                  </a:outerShdw>
                </a:effectLst>
                <a:latin typeface="+mj-lt"/>
              </a:rPr>
              <a:t>Behavior or appearance that is odd or eccentric</a:t>
            </a:r>
          </a:p>
          <a:p>
            <a:pPr lvl="1"/>
            <a:r>
              <a:rPr lang="en-US" dirty="0">
                <a:effectLst>
                  <a:outerShdw blurRad="38100" dist="38100" dir="2700000" algn="tl">
                    <a:srgbClr val="FFFFFF"/>
                  </a:outerShdw>
                </a:effectLst>
                <a:latin typeface="+mj-lt"/>
              </a:rPr>
              <a:t>Lack of close friends other than first-degree relatives</a:t>
            </a:r>
          </a:p>
          <a:p>
            <a:pPr lvl="1"/>
            <a:r>
              <a:rPr lang="en-US" dirty="0">
                <a:effectLst>
                  <a:outerShdw blurRad="38100" dist="38100" dir="2700000" algn="tl">
                    <a:srgbClr val="FFFFFF"/>
                  </a:outerShdw>
                </a:effectLst>
                <a:latin typeface="+mj-lt"/>
              </a:rPr>
              <a:t>Excessive social anxiety that does not diminish with </a:t>
            </a:r>
            <a:r>
              <a:rPr lang="en-US" dirty="0" smtClean="0">
                <a:effectLst>
                  <a:outerShdw blurRad="38100" dist="38100" dir="2700000" algn="tl">
                    <a:srgbClr val="FFFFFF"/>
                  </a:outerShdw>
                </a:effectLst>
                <a:latin typeface="+mj-lt"/>
              </a:rPr>
              <a:t>familiarity</a:t>
            </a:r>
            <a:endParaRPr lang="en-US" dirty="0">
              <a:effectLst>
                <a:outerShdw blurRad="38100" dist="38100" dir="2700000" algn="tl">
                  <a:srgbClr val="FFFFFF"/>
                </a:outerShdw>
              </a:effectLst>
              <a:latin typeface="+mj-lt"/>
            </a:endParaRPr>
          </a:p>
        </p:txBody>
      </p:sp>
    </p:spTree>
    <p:extLst>
      <p:ext uri="{BB962C8B-B14F-4D97-AF65-F5344CB8AC3E}">
        <p14:creationId xmlns:p14="http://schemas.microsoft.com/office/powerpoint/2010/main" val="443940879"/>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solidFill>
                  <a:srgbClr val="00B050"/>
                </a:solidFill>
              </a:rPr>
              <a:t>Borderline Personality Disorder</a:t>
            </a:r>
            <a:endParaRPr lang="en-GB" sz="4000" b="1" dirty="0">
              <a:solidFill>
                <a:srgbClr val="00B050"/>
              </a:solidFill>
            </a:endParaRPr>
          </a:p>
        </p:txBody>
      </p:sp>
      <p:sp>
        <p:nvSpPr>
          <p:cNvPr id="4" name="Content Placeholder 3"/>
          <p:cNvSpPr>
            <a:spLocks noGrp="1"/>
          </p:cNvSpPr>
          <p:nvPr>
            <p:ph idx="1"/>
          </p:nvPr>
        </p:nvSpPr>
        <p:spPr>
          <a:xfrm>
            <a:off x="457200" y="1600201"/>
            <a:ext cx="8229600" cy="3322782"/>
          </a:xfrm>
        </p:spPr>
        <p:txBody>
          <a:bodyPr/>
          <a:lstStyle/>
          <a:p>
            <a:r>
              <a:rPr lang="en-US" sz="2400" dirty="0">
                <a:solidFill>
                  <a:srgbClr val="000000"/>
                </a:solidFill>
                <a:effectLst>
                  <a:outerShdw blurRad="38100" dist="38100" dir="2700000" algn="tl">
                    <a:srgbClr val="FFFFFF"/>
                  </a:outerShdw>
                </a:effectLst>
                <a:latin typeface="+mj-lt"/>
              </a:rPr>
              <a:t>Pervasive pattern on instability of interpersonal relationships, self image and affects and marked impulsivity as indicated by 5 or more of the following:</a:t>
            </a:r>
          </a:p>
          <a:p>
            <a:pPr lvl="1"/>
            <a:r>
              <a:rPr lang="en-US" sz="2400" dirty="0">
                <a:solidFill>
                  <a:srgbClr val="000000"/>
                </a:solidFill>
                <a:effectLst>
                  <a:outerShdw blurRad="38100" dist="38100" dir="2700000" algn="tl">
                    <a:srgbClr val="FFFFFF"/>
                  </a:outerShdw>
                </a:effectLst>
                <a:latin typeface="+mj-lt"/>
              </a:rPr>
              <a:t>Frantic efforts to avoid abandonment</a:t>
            </a:r>
          </a:p>
          <a:p>
            <a:pPr lvl="1"/>
            <a:r>
              <a:rPr lang="en-US" sz="2400" dirty="0">
                <a:solidFill>
                  <a:srgbClr val="000000"/>
                </a:solidFill>
                <a:effectLst>
                  <a:outerShdw blurRad="38100" dist="38100" dir="2700000" algn="tl">
                    <a:srgbClr val="FFFFFF"/>
                  </a:outerShdw>
                </a:effectLst>
                <a:latin typeface="+mj-lt"/>
              </a:rPr>
              <a:t>Unstable and intense interpersonal relationships characterized by alternating between extremes of idealization and </a:t>
            </a:r>
            <a:r>
              <a:rPr lang="en-US" sz="2400" dirty="0" smtClean="0">
                <a:solidFill>
                  <a:srgbClr val="000000"/>
                </a:solidFill>
                <a:effectLst>
                  <a:outerShdw blurRad="38100" dist="38100" dir="2700000" algn="tl">
                    <a:srgbClr val="FFFFFF"/>
                  </a:outerShdw>
                </a:effectLst>
                <a:latin typeface="+mj-lt"/>
              </a:rPr>
              <a:t>devaluation</a:t>
            </a:r>
            <a:endParaRPr lang="en-US" sz="2400" dirty="0">
              <a:solidFill>
                <a:srgbClr val="000000"/>
              </a:solidFill>
              <a:effectLst>
                <a:outerShdw blurRad="38100" dist="38100" dir="2700000" algn="tl">
                  <a:srgbClr val="FFFFFF"/>
                </a:outerShdw>
              </a:effectLst>
              <a:latin typeface="+mj-lt"/>
            </a:endParaRPr>
          </a:p>
        </p:txBody>
      </p:sp>
    </p:spTree>
    <p:extLst>
      <p:ext uri="{BB962C8B-B14F-4D97-AF65-F5344CB8AC3E}">
        <p14:creationId xmlns:p14="http://schemas.microsoft.com/office/powerpoint/2010/main" val="3761296868"/>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 </a:t>
            </a:r>
            <a:endParaRPr lang="en-GB" dirty="0"/>
          </a:p>
        </p:txBody>
      </p:sp>
      <p:sp>
        <p:nvSpPr>
          <p:cNvPr id="4" name="Content Placeholder 3"/>
          <p:cNvSpPr>
            <a:spLocks noGrp="1"/>
          </p:cNvSpPr>
          <p:nvPr>
            <p:ph idx="1"/>
          </p:nvPr>
        </p:nvSpPr>
        <p:spPr>
          <a:xfrm>
            <a:off x="457200" y="1600201"/>
            <a:ext cx="8229600" cy="4089400"/>
          </a:xfrm>
        </p:spPr>
        <p:txBody>
          <a:bodyPr/>
          <a:lstStyle/>
          <a:p>
            <a:pPr lvl="1"/>
            <a:r>
              <a:rPr lang="en-US" sz="2400" dirty="0">
                <a:solidFill>
                  <a:srgbClr val="000000"/>
                </a:solidFill>
                <a:effectLst>
                  <a:outerShdw blurRad="38100" dist="38100" dir="2700000" algn="tl">
                    <a:srgbClr val="FFFFFF"/>
                  </a:outerShdw>
                </a:effectLst>
                <a:latin typeface="+mj-lt"/>
              </a:rPr>
              <a:t>Identity disturbance</a:t>
            </a:r>
          </a:p>
          <a:p>
            <a:pPr lvl="1"/>
            <a:r>
              <a:rPr lang="en-US" sz="2400" dirty="0">
                <a:solidFill>
                  <a:srgbClr val="000000"/>
                </a:solidFill>
                <a:effectLst>
                  <a:outerShdw blurRad="38100" dist="38100" dir="2700000" algn="tl">
                    <a:srgbClr val="FFFFFF"/>
                  </a:outerShdw>
                </a:effectLst>
                <a:latin typeface="+mj-lt"/>
              </a:rPr>
              <a:t>Impulsivity in at least two areas that are potentially self-damaging</a:t>
            </a:r>
          </a:p>
          <a:p>
            <a:pPr lvl="1"/>
            <a:r>
              <a:rPr lang="en-US" sz="2400" dirty="0">
                <a:solidFill>
                  <a:srgbClr val="000000"/>
                </a:solidFill>
                <a:effectLst>
                  <a:outerShdw blurRad="38100" dist="38100" dir="2700000" algn="tl">
                    <a:srgbClr val="FFFFFF"/>
                  </a:outerShdw>
                </a:effectLst>
                <a:latin typeface="+mj-lt"/>
              </a:rPr>
              <a:t>Recurrent suicidal behaviors, gestures or threats or self-mutilating behaviors</a:t>
            </a:r>
          </a:p>
          <a:p>
            <a:pPr lvl="1"/>
            <a:r>
              <a:rPr lang="en-US" sz="2400" dirty="0">
                <a:solidFill>
                  <a:srgbClr val="000000"/>
                </a:solidFill>
                <a:effectLst>
                  <a:outerShdw blurRad="38100" dist="38100" dir="2700000" algn="tl">
                    <a:srgbClr val="FFFFFF"/>
                  </a:outerShdw>
                </a:effectLst>
                <a:latin typeface="+mj-lt"/>
              </a:rPr>
              <a:t>Affective instability due to a marked reactivity of mood</a:t>
            </a:r>
          </a:p>
          <a:p>
            <a:pPr lvl="1"/>
            <a:r>
              <a:rPr lang="en-US" sz="2400" dirty="0">
                <a:solidFill>
                  <a:srgbClr val="000000"/>
                </a:solidFill>
                <a:effectLst>
                  <a:outerShdw blurRad="38100" dist="38100" dir="2700000" algn="tl">
                    <a:srgbClr val="FFFFFF"/>
                  </a:outerShdw>
                </a:effectLst>
                <a:latin typeface="+mj-lt"/>
              </a:rPr>
              <a:t>Chronic feelings of emptiness</a:t>
            </a:r>
          </a:p>
          <a:p>
            <a:pPr lvl="1"/>
            <a:r>
              <a:rPr lang="en-US" sz="2400" dirty="0">
                <a:solidFill>
                  <a:srgbClr val="000000"/>
                </a:solidFill>
                <a:effectLst>
                  <a:outerShdw blurRad="38100" dist="38100" dir="2700000" algn="tl">
                    <a:srgbClr val="FFFFFF"/>
                  </a:outerShdw>
                </a:effectLst>
                <a:latin typeface="+mj-lt"/>
              </a:rPr>
              <a:t>Inappropriate anger</a:t>
            </a:r>
          </a:p>
          <a:p>
            <a:pPr lvl="1"/>
            <a:r>
              <a:rPr lang="en-US" sz="2400" dirty="0">
                <a:solidFill>
                  <a:srgbClr val="000000"/>
                </a:solidFill>
                <a:effectLst>
                  <a:outerShdw blurRad="38100" dist="38100" dir="2700000" algn="tl">
                    <a:srgbClr val="FFFFFF"/>
                  </a:outerShdw>
                </a:effectLst>
                <a:latin typeface="+mj-lt"/>
              </a:rPr>
              <a:t>Transient, stress-related paranoia</a:t>
            </a:r>
          </a:p>
          <a:p>
            <a:pPr marL="0" indent="0">
              <a:buNone/>
            </a:pPr>
            <a:endParaRPr lang="en-GB" dirty="0"/>
          </a:p>
        </p:txBody>
      </p:sp>
    </p:spTree>
    <p:extLst>
      <p:ext uri="{BB962C8B-B14F-4D97-AF65-F5344CB8AC3E}">
        <p14:creationId xmlns:p14="http://schemas.microsoft.com/office/powerpoint/2010/main" val="2347134162"/>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4"/>
          <p:cNvSpPr>
            <a:spLocks noGrp="1" noChangeArrowheads="1"/>
          </p:cNvSpPr>
          <p:nvPr>
            <p:ph type="title"/>
          </p:nvPr>
        </p:nvSpPr>
        <p:spPr>
          <a:xfrm>
            <a:off x="533400" y="16020"/>
            <a:ext cx="8229600" cy="1143000"/>
          </a:xfrm>
        </p:spPr>
        <p:txBody>
          <a:bodyPr/>
          <a:lstStyle/>
          <a:p>
            <a:pPr eaLnBrk="1" hangingPunct="1">
              <a:defRPr/>
            </a:pPr>
            <a:r>
              <a:rPr lang="en-US" dirty="0" smtClean="0"/>
              <a:t>BPD Diagnosis: </a:t>
            </a:r>
            <a:r>
              <a:rPr lang="en-US" dirty="0" smtClean="0">
                <a:solidFill>
                  <a:schemeClr val="folHlink"/>
                </a:solidFill>
              </a:rPr>
              <a:t>Controversial</a:t>
            </a:r>
          </a:p>
        </p:txBody>
      </p:sp>
      <p:sp>
        <p:nvSpPr>
          <p:cNvPr id="60419" name="Rectangle 3"/>
          <p:cNvSpPr>
            <a:spLocks noGrp="1" noChangeArrowheads="1"/>
          </p:cNvSpPr>
          <p:nvPr>
            <p:ph type="body" sz="half" idx="1"/>
          </p:nvPr>
        </p:nvSpPr>
        <p:spPr>
          <a:xfrm>
            <a:off x="184727" y="1417638"/>
            <a:ext cx="4218709" cy="5105400"/>
          </a:xfrm>
        </p:spPr>
        <p:txBody>
          <a:bodyPr/>
          <a:lstStyle/>
          <a:p>
            <a:pPr eaLnBrk="1" hangingPunct="1">
              <a:lnSpc>
                <a:spcPct val="80000"/>
              </a:lnSpc>
              <a:buFont typeface="Wingdings" pitchFamily="2" charset="2"/>
              <a:buNone/>
              <a:defRPr/>
            </a:pPr>
            <a:r>
              <a:rPr lang="en-US" sz="1800" dirty="0" smtClean="0"/>
              <a:t>    </a:t>
            </a:r>
            <a:r>
              <a:rPr lang="en-US" sz="2400" dirty="0" smtClean="0"/>
              <a:t>CONS:</a:t>
            </a:r>
          </a:p>
          <a:p>
            <a:pPr eaLnBrk="1" hangingPunct="1">
              <a:lnSpc>
                <a:spcPct val="80000"/>
              </a:lnSpc>
              <a:buFont typeface="Wingdings" pitchFamily="2" charset="2"/>
              <a:buNone/>
              <a:defRPr/>
            </a:pPr>
            <a:endParaRPr lang="en-US" sz="2400" dirty="0" smtClean="0"/>
          </a:p>
          <a:p>
            <a:pPr eaLnBrk="1" hangingPunct="1">
              <a:lnSpc>
                <a:spcPct val="80000"/>
              </a:lnSpc>
              <a:buFont typeface="Wingdings" pitchFamily="2" charset="2"/>
              <a:buNone/>
              <a:defRPr/>
            </a:pPr>
            <a:r>
              <a:rPr lang="en-US" sz="2400" dirty="0" smtClean="0"/>
              <a:t>    </a:t>
            </a:r>
            <a:r>
              <a:rPr lang="en-US" sz="2400" dirty="0" smtClean="0"/>
              <a:t>Maybe over-diagnosed </a:t>
            </a:r>
            <a:r>
              <a:rPr lang="en-US" sz="2400" dirty="0" smtClean="0"/>
              <a:t>by </a:t>
            </a:r>
            <a:r>
              <a:rPr lang="en-US" sz="2400" dirty="0" smtClean="0"/>
              <a:t>clinicians</a:t>
            </a:r>
          </a:p>
          <a:p>
            <a:pPr eaLnBrk="1" hangingPunct="1">
              <a:lnSpc>
                <a:spcPct val="80000"/>
              </a:lnSpc>
              <a:buFont typeface="Wingdings" pitchFamily="2" charset="2"/>
              <a:buNone/>
              <a:defRPr/>
            </a:pPr>
            <a:endParaRPr lang="en-US" sz="2400" dirty="0" smtClean="0"/>
          </a:p>
          <a:p>
            <a:pPr eaLnBrk="1" hangingPunct="1">
              <a:lnSpc>
                <a:spcPct val="80000"/>
              </a:lnSpc>
              <a:buFont typeface="Wingdings" pitchFamily="2" charset="2"/>
              <a:buNone/>
              <a:defRPr/>
            </a:pPr>
            <a:r>
              <a:rPr lang="en-US" sz="2400" dirty="0" smtClean="0"/>
              <a:t>	Stigma does exist. </a:t>
            </a:r>
          </a:p>
          <a:p>
            <a:pPr eaLnBrk="1" hangingPunct="1">
              <a:lnSpc>
                <a:spcPct val="80000"/>
              </a:lnSpc>
              <a:buFont typeface="Wingdings" pitchFamily="2" charset="2"/>
              <a:buNone/>
              <a:defRPr/>
            </a:pPr>
            <a:endParaRPr lang="en-US" sz="2400" dirty="0" smtClean="0"/>
          </a:p>
          <a:p>
            <a:pPr eaLnBrk="1" hangingPunct="1">
              <a:lnSpc>
                <a:spcPct val="80000"/>
              </a:lnSpc>
              <a:buFont typeface="Wingdings" pitchFamily="2" charset="2"/>
              <a:buNone/>
              <a:defRPr/>
            </a:pPr>
            <a:r>
              <a:rPr lang="en-US" sz="2400" dirty="0" smtClean="0"/>
              <a:t>    The name </a:t>
            </a:r>
            <a:r>
              <a:rPr lang="en-US" sz="2400" dirty="0" smtClean="0"/>
              <a:t>BPD seems </a:t>
            </a:r>
            <a:r>
              <a:rPr lang="en-US" sz="2400" dirty="0" smtClean="0"/>
              <a:t>to suggest the condition is a personality flaw.  </a:t>
            </a:r>
          </a:p>
        </p:txBody>
      </p:sp>
      <p:sp>
        <p:nvSpPr>
          <p:cNvPr id="60421" name="Rectangle 5"/>
          <p:cNvSpPr>
            <a:spLocks noGrp="1" noChangeArrowheads="1"/>
          </p:cNvSpPr>
          <p:nvPr>
            <p:ph type="body" sz="half" idx="2"/>
          </p:nvPr>
        </p:nvSpPr>
        <p:spPr>
          <a:xfrm>
            <a:off x="4648200" y="1288328"/>
            <a:ext cx="4038600" cy="5105400"/>
          </a:xfrm>
        </p:spPr>
        <p:txBody>
          <a:bodyPr/>
          <a:lstStyle/>
          <a:p>
            <a:pPr eaLnBrk="1" hangingPunct="1">
              <a:lnSpc>
                <a:spcPct val="80000"/>
              </a:lnSpc>
              <a:buFont typeface="Wingdings" pitchFamily="2" charset="2"/>
              <a:buNone/>
              <a:defRPr/>
            </a:pPr>
            <a:r>
              <a:rPr lang="en-US" sz="1800" dirty="0" smtClean="0"/>
              <a:t>	</a:t>
            </a:r>
            <a:r>
              <a:rPr lang="en-US" sz="2400" dirty="0" smtClean="0"/>
              <a:t>PROS:</a:t>
            </a:r>
          </a:p>
          <a:p>
            <a:pPr eaLnBrk="1" hangingPunct="1">
              <a:lnSpc>
                <a:spcPct val="80000"/>
              </a:lnSpc>
              <a:buFont typeface="Wingdings" pitchFamily="2" charset="2"/>
              <a:buNone/>
              <a:defRPr/>
            </a:pPr>
            <a:endParaRPr lang="en-US" sz="2400" dirty="0" smtClean="0"/>
          </a:p>
          <a:p>
            <a:pPr eaLnBrk="1" hangingPunct="1">
              <a:lnSpc>
                <a:spcPct val="80000"/>
              </a:lnSpc>
              <a:buFont typeface="Wingdings" pitchFamily="2" charset="2"/>
              <a:buNone/>
              <a:defRPr/>
            </a:pPr>
            <a:r>
              <a:rPr lang="en-US" sz="2400" dirty="0" smtClean="0"/>
              <a:t>    Appropriate referral for treatment can be extremely helpful.</a:t>
            </a:r>
          </a:p>
          <a:p>
            <a:pPr eaLnBrk="1" hangingPunct="1">
              <a:lnSpc>
                <a:spcPct val="80000"/>
              </a:lnSpc>
              <a:buFont typeface="Wingdings" pitchFamily="2" charset="2"/>
              <a:buNone/>
              <a:defRPr/>
            </a:pPr>
            <a:endParaRPr lang="en-US" sz="2400" dirty="0" smtClean="0"/>
          </a:p>
          <a:p>
            <a:pPr eaLnBrk="1" hangingPunct="1">
              <a:lnSpc>
                <a:spcPct val="80000"/>
              </a:lnSpc>
              <a:buFont typeface="Wingdings" pitchFamily="2" charset="2"/>
              <a:buNone/>
              <a:defRPr/>
            </a:pPr>
            <a:r>
              <a:rPr lang="en-US" sz="2400" dirty="0" smtClean="0"/>
              <a:t>	</a:t>
            </a:r>
            <a:r>
              <a:rPr lang="en-US" sz="2400" dirty="0" smtClean="0"/>
              <a:t>Recognizing </a:t>
            </a:r>
            <a:r>
              <a:rPr lang="en-US" sz="2400" dirty="0" smtClean="0"/>
              <a:t>BPD may enhance understanding patients with challenging behaviors.</a:t>
            </a:r>
          </a:p>
          <a:p>
            <a:pPr eaLnBrk="1" hangingPunct="1">
              <a:lnSpc>
                <a:spcPct val="80000"/>
              </a:lnSpc>
              <a:buFont typeface="Wingdings" pitchFamily="2" charset="2"/>
              <a:buNone/>
              <a:defRPr/>
            </a:pPr>
            <a:endParaRPr lang="en-US" sz="2400" dirty="0" smtClean="0"/>
          </a:p>
          <a:p>
            <a:pPr eaLnBrk="1" hangingPunct="1">
              <a:lnSpc>
                <a:spcPct val="80000"/>
              </a:lnSpc>
              <a:buFont typeface="Wingdings" pitchFamily="2" charset="2"/>
              <a:buNone/>
              <a:defRPr/>
            </a:pPr>
            <a:r>
              <a:rPr lang="en-US" sz="2400" dirty="0" smtClean="0"/>
              <a:t>	</a:t>
            </a:r>
            <a:r>
              <a:rPr lang="en-US" sz="2400" dirty="0" smtClean="0"/>
              <a:t>Physicians </a:t>
            </a:r>
            <a:r>
              <a:rPr lang="en-US" sz="2400" dirty="0" smtClean="0"/>
              <a:t>may develop rapport, feel less </a:t>
            </a:r>
            <a:r>
              <a:rPr lang="en-US" sz="2400" dirty="0" smtClean="0"/>
              <a:t>frustrated.</a:t>
            </a:r>
            <a:endParaRPr lang="en-US" sz="2400" dirty="0" smtClean="0"/>
          </a:p>
        </p:txBody>
      </p:sp>
    </p:spTree>
    <p:extLst>
      <p:ext uri="{BB962C8B-B14F-4D97-AF65-F5344CB8AC3E}">
        <p14:creationId xmlns:p14="http://schemas.microsoft.com/office/powerpoint/2010/main" val="2089168682"/>
      </p:ext>
    </p:extLst>
  </p:cSld>
  <p:clrMapOvr>
    <a:masterClrMapping/>
  </p:clrMapOvr>
  <p:transition spd="med">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normAutofit fontScale="90000"/>
          </a:bodyPr>
          <a:lstStyle/>
          <a:p>
            <a:pPr eaLnBrk="1" hangingPunct="1">
              <a:defRPr/>
            </a:pPr>
            <a:r>
              <a:rPr lang="en-US" sz="3700" dirty="0" smtClean="0">
                <a:solidFill>
                  <a:srgbClr val="00B050"/>
                </a:solidFill>
              </a:rPr>
              <a:t>BPD: Prevalence and Related Statistics</a:t>
            </a:r>
            <a:r>
              <a:rPr lang="en-US" sz="5100" dirty="0" smtClean="0">
                <a:solidFill>
                  <a:srgbClr val="00B050"/>
                </a:solidFill>
              </a:rPr>
              <a:t> </a:t>
            </a:r>
          </a:p>
        </p:txBody>
      </p:sp>
      <p:sp>
        <p:nvSpPr>
          <p:cNvPr id="62467" name="Rectangle 3"/>
          <p:cNvSpPr>
            <a:spLocks noGrp="1" noChangeArrowheads="1"/>
          </p:cNvSpPr>
          <p:nvPr>
            <p:ph idx="1"/>
          </p:nvPr>
        </p:nvSpPr>
        <p:spPr>
          <a:xfrm>
            <a:off x="457200" y="1676400"/>
            <a:ext cx="8229600" cy="3883891"/>
          </a:xfrm>
        </p:spPr>
        <p:txBody>
          <a:bodyPr/>
          <a:lstStyle/>
          <a:p>
            <a:pPr eaLnBrk="1" hangingPunct="1">
              <a:lnSpc>
                <a:spcPct val="80000"/>
              </a:lnSpc>
              <a:buFont typeface="Wingdings" pitchFamily="2" charset="2"/>
              <a:buNone/>
              <a:defRPr/>
            </a:pPr>
            <a:r>
              <a:rPr lang="en-US" sz="3600" dirty="0" smtClean="0"/>
              <a:t>-</a:t>
            </a:r>
            <a:r>
              <a:rPr lang="en-US" sz="3600" dirty="0" smtClean="0">
                <a:solidFill>
                  <a:srgbClr val="66FF33"/>
                </a:solidFill>
              </a:rPr>
              <a:t> </a:t>
            </a:r>
            <a:r>
              <a:rPr lang="en-US" sz="2800" dirty="0" smtClean="0"/>
              <a:t>Most people have never heard of BPD even though it accounts for 1/4 of all psychiatric hospital admissions.</a:t>
            </a:r>
          </a:p>
          <a:p>
            <a:pPr eaLnBrk="1" hangingPunct="1">
              <a:lnSpc>
                <a:spcPct val="80000"/>
              </a:lnSpc>
              <a:buFont typeface="Wingdings" pitchFamily="2" charset="2"/>
              <a:buNone/>
              <a:defRPr/>
            </a:pPr>
            <a:r>
              <a:rPr lang="en-US" sz="3600" dirty="0" smtClean="0"/>
              <a:t>- </a:t>
            </a:r>
            <a:r>
              <a:rPr lang="en-US" sz="2800" dirty="0" smtClean="0"/>
              <a:t>Affects primarily women.</a:t>
            </a:r>
          </a:p>
          <a:p>
            <a:pPr eaLnBrk="1" hangingPunct="1">
              <a:lnSpc>
                <a:spcPct val="80000"/>
              </a:lnSpc>
              <a:buFont typeface="Wingdings" pitchFamily="2" charset="2"/>
              <a:buNone/>
              <a:defRPr/>
            </a:pPr>
            <a:r>
              <a:rPr lang="en-US" sz="3600" dirty="0" smtClean="0"/>
              <a:t>- </a:t>
            </a:r>
            <a:r>
              <a:rPr lang="en-US" sz="2800" dirty="0" smtClean="0"/>
              <a:t>The prevalence rate for the diagnosis of Borderline has been found to be 4 times higher in primary care (6.4%) than in the general population (1.6 %).</a:t>
            </a:r>
          </a:p>
          <a:p>
            <a:pPr eaLnBrk="1" hangingPunct="1">
              <a:lnSpc>
                <a:spcPct val="80000"/>
              </a:lnSpc>
              <a:buFont typeface="Wingdings" pitchFamily="2" charset="2"/>
              <a:buNone/>
              <a:defRPr/>
            </a:pPr>
            <a:endParaRPr lang="en-US" sz="2800" dirty="0" smtClean="0">
              <a:solidFill>
                <a:srgbClr val="00FFFF"/>
              </a:solidFill>
            </a:endParaRPr>
          </a:p>
        </p:txBody>
      </p:sp>
    </p:spTree>
    <p:extLst>
      <p:ext uri="{BB962C8B-B14F-4D97-AF65-F5344CB8AC3E}">
        <p14:creationId xmlns:p14="http://schemas.microsoft.com/office/powerpoint/2010/main" val="4188502326"/>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62467">
                                            <p:txEl>
                                              <p:pRg st="0" end="0"/>
                                            </p:txEl>
                                          </p:spTgt>
                                        </p:tgtEl>
                                        <p:attrNameLst>
                                          <p:attrName>style.visibility</p:attrName>
                                        </p:attrNameLst>
                                      </p:cBhvr>
                                      <p:to>
                                        <p:strVal val="visible"/>
                                      </p:to>
                                    </p:set>
                                    <p:animEffect transition="in" filter="fade">
                                      <p:cBhvr>
                                        <p:cTn id="7" dur="500"/>
                                        <p:tgtEl>
                                          <p:spTgt spid="624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62467">
                                            <p:txEl>
                                              <p:pRg st="1" end="1"/>
                                            </p:txEl>
                                          </p:spTgt>
                                        </p:tgtEl>
                                        <p:attrNameLst>
                                          <p:attrName>style.visibility</p:attrName>
                                        </p:attrNameLst>
                                      </p:cBhvr>
                                      <p:to>
                                        <p:strVal val="visible"/>
                                      </p:to>
                                    </p:set>
                                    <p:animEffect transition="in" filter="fade">
                                      <p:cBhvr>
                                        <p:cTn id="12" dur="500"/>
                                        <p:tgtEl>
                                          <p:spTgt spid="6246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62467">
                                            <p:txEl>
                                              <p:pRg st="2" end="2"/>
                                            </p:txEl>
                                          </p:spTgt>
                                        </p:tgtEl>
                                        <p:attrNameLst>
                                          <p:attrName>style.visibility</p:attrName>
                                        </p:attrNameLst>
                                      </p:cBhvr>
                                      <p:to>
                                        <p:strVal val="visible"/>
                                      </p:to>
                                    </p:set>
                                    <p:animEffect transition="in" filter="fade">
                                      <p:cBhvr>
                                        <p:cTn id="17" dur="500"/>
                                        <p:tgtEl>
                                          <p:spTgt spid="624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0"/>
            <a:ext cx="8153400" cy="1143000"/>
          </a:xfrm>
        </p:spPr>
        <p:txBody>
          <a:bodyPr/>
          <a:lstStyle/>
          <a:p>
            <a:r>
              <a:rPr lang="en-US" altLang="en-US"/>
              <a:t>Borderline Personality Disorder</a:t>
            </a:r>
          </a:p>
        </p:txBody>
      </p:sp>
      <p:sp>
        <p:nvSpPr>
          <p:cNvPr id="53251" name="Text Box 3"/>
          <p:cNvSpPr txBox="1">
            <a:spLocks noChangeArrowheads="1"/>
          </p:cNvSpPr>
          <p:nvPr/>
        </p:nvSpPr>
        <p:spPr bwMode="auto">
          <a:xfrm>
            <a:off x="2819400" y="1485900"/>
            <a:ext cx="4267200" cy="1117600"/>
          </a:xfrm>
          <a:prstGeom prst="rect">
            <a:avLst/>
          </a:prstGeom>
          <a:noFill/>
          <a:ln w="38100">
            <a:solidFill>
              <a:schemeClr val="tx2"/>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a:spAutoFit/>
          </a:bodyPr>
          <a:lstStyle/>
          <a:p>
            <a:pPr algn="ctr" eaLnBrk="1" hangingPunct="1">
              <a:lnSpc>
                <a:spcPct val="90000"/>
              </a:lnSpc>
              <a:spcBef>
                <a:spcPct val="50000"/>
              </a:spcBef>
            </a:pPr>
            <a:r>
              <a:rPr lang="en-US" altLang="en-US" sz="3600" b="1">
                <a:solidFill>
                  <a:schemeClr val="accent2"/>
                </a:solidFill>
                <a:latin typeface="Arial" charset="0"/>
              </a:rPr>
              <a:t>EMOTION DYSREGULATION</a:t>
            </a:r>
            <a:endParaRPr lang="en-US" altLang="en-US">
              <a:latin typeface="Arial" charset="0"/>
            </a:endParaRPr>
          </a:p>
        </p:txBody>
      </p:sp>
      <p:sp>
        <p:nvSpPr>
          <p:cNvPr id="53252" name="Text Box 4"/>
          <p:cNvSpPr txBox="1">
            <a:spLocks noChangeArrowheads="1"/>
          </p:cNvSpPr>
          <p:nvPr/>
        </p:nvSpPr>
        <p:spPr bwMode="auto">
          <a:xfrm>
            <a:off x="476250" y="4680312"/>
            <a:ext cx="2952750" cy="955675"/>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1" hangingPunct="1">
              <a:spcBef>
                <a:spcPct val="50000"/>
              </a:spcBef>
            </a:pPr>
            <a:r>
              <a:rPr lang="en-US" altLang="en-US" sz="2800">
                <a:latin typeface="Arial" charset="0"/>
              </a:rPr>
              <a:t>Cognitive Dysregulation</a:t>
            </a:r>
            <a:endParaRPr lang="en-US" altLang="en-US">
              <a:latin typeface="Arial" charset="0"/>
            </a:endParaRPr>
          </a:p>
        </p:txBody>
      </p:sp>
      <p:sp>
        <p:nvSpPr>
          <p:cNvPr id="53253" name="Text Box 5"/>
          <p:cNvSpPr txBox="1">
            <a:spLocks noChangeArrowheads="1"/>
          </p:cNvSpPr>
          <p:nvPr/>
        </p:nvSpPr>
        <p:spPr bwMode="auto">
          <a:xfrm>
            <a:off x="4427682" y="2909094"/>
            <a:ext cx="2762250" cy="784225"/>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1" hangingPunct="1">
              <a:lnSpc>
                <a:spcPct val="80000"/>
              </a:lnSpc>
              <a:spcBef>
                <a:spcPct val="50000"/>
              </a:spcBef>
            </a:pPr>
            <a:r>
              <a:rPr lang="en-US" altLang="en-US" sz="2800" b="1">
                <a:latin typeface="Arial" charset="0"/>
              </a:rPr>
              <a:t>Action Dysregulation</a:t>
            </a:r>
            <a:endParaRPr lang="en-US" altLang="en-US">
              <a:latin typeface="Arial" charset="0"/>
            </a:endParaRPr>
          </a:p>
        </p:txBody>
      </p:sp>
      <p:sp>
        <p:nvSpPr>
          <p:cNvPr id="53254" name="Text Box 6"/>
          <p:cNvSpPr txBox="1">
            <a:spLocks noChangeArrowheads="1"/>
          </p:cNvSpPr>
          <p:nvPr/>
        </p:nvSpPr>
        <p:spPr bwMode="auto">
          <a:xfrm>
            <a:off x="514350" y="3257550"/>
            <a:ext cx="2952750" cy="871538"/>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1" hangingPunct="1">
              <a:spcBef>
                <a:spcPct val="50000"/>
              </a:spcBef>
            </a:pPr>
            <a:r>
              <a:rPr lang="en-US" altLang="en-US" sz="2800" b="1">
                <a:latin typeface="Arial" charset="0"/>
              </a:rPr>
              <a:t>Self</a:t>
            </a:r>
          </a:p>
          <a:p>
            <a:pPr algn="ctr" eaLnBrk="1" hangingPunct="1">
              <a:lnSpc>
                <a:spcPct val="30000"/>
              </a:lnSpc>
              <a:spcBef>
                <a:spcPct val="50000"/>
              </a:spcBef>
            </a:pPr>
            <a:r>
              <a:rPr lang="en-US" altLang="en-US" sz="2800" b="1">
                <a:latin typeface="Arial" charset="0"/>
              </a:rPr>
              <a:t>Dysregulation</a:t>
            </a:r>
            <a:endParaRPr lang="en-US" altLang="en-US">
              <a:latin typeface="Arial" charset="0"/>
            </a:endParaRPr>
          </a:p>
        </p:txBody>
      </p:sp>
      <p:sp>
        <p:nvSpPr>
          <p:cNvPr id="53255" name="Text Box 7"/>
          <p:cNvSpPr txBox="1">
            <a:spLocks noChangeArrowheads="1"/>
          </p:cNvSpPr>
          <p:nvPr/>
        </p:nvSpPr>
        <p:spPr bwMode="auto">
          <a:xfrm>
            <a:off x="5867400" y="4057650"/>
            <a:ext cx="2952750" cy="871538"/>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1" hangingPunct="1">
              <a:spcBef>
                <a:spcPct val="50000"/>
              </a:spcBef>
            </a:pPr>
            <a:r>
              <a:rPr lang="en-US" altLang="en-US" sz="2800" b="1">
                <a:latin typeface="Arial" charset="0"/>
              </a:rPr>
              <a:t>Interpersonal</a:t>
            </a:r>
          </a:p>
          <a:p>
            <a:pPr algn="ctr" eaLnBrk="1" hangingPunct="1">
              <a:lnSpc>
                <a:spcPct val="30000"/>
              </a:lnSpc>
              <a:spcBef>
                <a:spcPct val="50000"/>
              </a:spcBef>
            </a:pPr>
            <a:r>
              <a:rPr lang="en-US" altLang="en-US" sz="2800" b="1">
                <a:latin typeface="Arial" charset="0"/>
              </a:rPr>
              <a:t>Dysregulation</a:t>
            </a:r>
          </a:p>
        </p:txBody>
      </p:sp>
      <p:sp>
        <p:nvSpPr>
          <p:cNvPr id="53256" name="AutoShape 8"/>
          <p:cNvSpPr>
            <a:spLocks noChangeArrowheads="1"/>
          </p:cNvSpPr>
          <p:nvPr/>
        </p:nvSpPr>
        <p:spPr bwMode="auto">
          <a:xfrm>
            <a:off x="4381500" y="4006634"/>
            <a:ext cx="1143000" cy="895350"/>
          </a:xfrm>
          <a:prstGeom prst="flowChartProcess">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85194" dir="1593903" algn="ctr" rotWithShape="0">
                    <a:schemeClr val="bg2"/>
                  </a:outerShdw>
                </a:effectLst>
              </a14:hiddenEffects>
            </a:ext>
          </a:extLst>
        </p:spPr>
        <p:txBody>
          <a:bodyPr wrap="none" anchor="ctr"/>
          <a:lstStyle/>
          <a:p>
            <a:pPr algn="ctr" eaLnBrk="1" hangingPunct="1"/>
            <a:r>
              <a:rPr lang="en-US" altLang="en-US" sz="2800" b="1" dirty="0">
                <a:solidFill>
                  <a:schemeClr val="hlink"/>
                </a:solidFill>
                <a:latin typeface="Arial" charset="0"/>
              </a:rPr>
              <a:t>Suicidal </a:t>
            </a:r>
          </a:p>
          <a:p>
            <a:pPr algn="ctr" eaLnBrk="1" hangingPunct="1">
              <a:lnSpc>
                <a:spcPct val="70000"/>
              </a:lnSpc>
            </a:pPr>
            <a:r>
              <a:rPr lang="en-US" altLang="en-US" sz="2800" b="1" dirty="0" smtClean="0">
                <a:solidFill>
                  <a:schemeClr val="hlink"/>
                </a:solidFill>
                <a:latin typeface="Arial" charset="0"/>
              </a:rPr>
              <a:t>Action</a:t>
            </a:r>
          </a:p>
          <a:p>
            <a:pPr algn="ctr" eaLnBrk="1" hangingPunct="1">
              <a:lnSpc>
                <a:spcPct val="70000"/>
              </a:lnSpc>
            </a:pPr>
            <a:r>
              <a:rPr lang="en-US" altLang="en-US" sz="2800" b="1" dirty="0" smtClean="0">
                <a:solidFill>
                  <a:schemeClr val="hlink"/>
                </a:solidFill>
                <a:latin typeface="Arial" charset="0"/>
              </a:rPr>
              <a:t>&amp;</a:t>
            </a:r>
            <a:endParaRPr lang="en-US" altLang="en-US" sz="2800" b="1" dirty="0">
              <a:solidFill>
                <a:schemeClr val="hlink"/>
              </a:solidFill>
              <a:latin typeface="Arial" charset="0"/>
            </a:endParaRPr>
          </a:p>
          <a:p>
            <a:pPr algn="ctr" eaLnBrk="1" hangingPunct="1">
              <a:lnSpc>
                <a:spcPct val="70000"/>
              </a:lnSpc>
            </a:pPr>
            <a:r>
              <a:rPr lang="en-US" altLang="en-US" sz="2800" b="1" dirty="0" smtClean="0">
                <a:solidFill>
                  <a:schemeClr val="hlink"/>
                </a:solidFill>
                <a:latin typeface="Arial" charset="0"/>
              </a:rPr>
              <a:t>Self Harm</a:t>
            </a:r>
            <a:endParaRPr lang="en-US" altLang="en-US" dirty="0">
              <a:latin typeface="Arial" charset="0"/>
            </a:endParaRPr>
          </a:p>
        </p:txBody>
      </p:sp>
      <p:cxnSp>
        <p:nvCxnSpPr>
          <p:cNvPr id="53258" name="AutoShape 10"/>
          <p:cNvCxnSpPr>
            <a:cxnSpLocks noChangeShapeType="1"/>
            <a:stCxn id="53251" idx="1"/>
            <a:endCxn id="53252" idx="1"/>
          </p:cNvCxnSpPr>
          <p:nvPr/>
        </p:nvCxnSpPr>
        <p:spPr bwMode="auto">
          <a:xfrm rot="10800000" flipV="1">
            <a:off x="476250" y="2044700"/>
            <a:ext cx="2343150" cy="3113450"/>
          </a:xfrm>
          <a:prstGeom prst="bentConnector3">
            <a:avLst>
              <a:gd name="adj1" fmla="val 109756"/>
            </a:avLst>
          </a:prstGeom>
          <a:noFill/>
          <a:ln w="38100">
            <a:solidFill>
              <a:schemeClr val="accent2"/>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3259" name="AutoShape 11"/>
          <p:cNvCxnSpPr>
            <a:cxnSpLocks noChangeShapeType="1"/>
            <a:stCxn id="53251" idx="3"/>
            <a:endCxn id="53255" idx="3"/>
          </p:cNvCxnSpPr>
          <p:nvPr/>
        </p:nvCxnSpPr>
        <p:spPr bwMode="auto">
          <a:xfrm>
            <a:off x="7105650" y="2044700"/>
            <a:ext cx="1714500" cy="2449513"/>
          </a:xfrm>
          <a:prstGeom prst="bentConnector3">
            <a:avLst>
              <a:gd name="adj1" fmla="val 113333"/>
            </a:avLst>
          </a:prstGeom>
          <a:noFill/>
          <a:ln w="38100">
            <a:solidFill>
              <a:schemeClr val="accent2"/>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3260" name="AutoShape 12"/>
          <p:cNvCxnSpPr>
            <a:cxnSpLocks noChangeShapeType="1"/>
            <a:stCxn id="53251" idx="3"/>
            <a:endCxn id="53253" idx="3"/>
          </p:cNvCxnSpPr>
          <p:nvPr/>
        </p:nvCxnSpPr>
        <p:spPr bwMode="auto">
          <a:xfrm>
            <a:off x="7086600" y="2044700"/>
            <a:ext cx="103332" cy="1256507"/>
          </a:xfrm>
          <a:prstGeom prst="bentConnector3">
            <a:avLst>
              <a:gd name="adj1" fmla="val 321229"/>
            </a:avLst>
          </a:prstGeom>
          <a:noFill/>
          <a:ln w="38100">
            <a:solidFill>
              <a:schemeClr val="accent2"/>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3261" name="AutoShape 13"/>
          <p:cNvCxnSpPr>
            <a:cxnSpLocks noChangeShapeType="1"/>
            <a:stCxn id="53251" idx="1"/>
            <a:endCxn id="53254" idx="0"/>
          </p:cNvCxnSpPr>
          <p:nvPr/>
        </p:nvCxnSpPr>
        <p:spPr bwMode="auto">
          <a:xfrm rot="10800000" flipV="1">
            <a:off x="1990725" y="2044700"/>
            <a:ext cx="809625" cy="1212850"/>
          </a:xfrm>
          <a:prstGeom prst="bentConnector2">
            <a:avLst/>
          </a:prstGeom>
          <a:noFill/>
          <a:ln w="38100">
            <a:solidFill>
              <a:schemeClr val="accent2"/>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3264" name="AutoShape 16"/>
          <p:cNvSpPr>
            <a:spLocks/>
          </p:cNvSpPr>
          <p:nvPr/>
        </p:nvSpPr>
        <p:spPr bwMode="auto">
          <a:xfrm>
            <a:off x="4362450" y="3829050"/>
            <a:ext cx="1333500" cy="457200"/>
          </a:xfrm>
          <a:prstGeom prst="borderCallout3">
            <a:avLst>
              <a:gd name="adj1" fmla="val 18750"/>
              <a:gd name="adj2" fmla="val 105713"/>
              <a:gd name="adj3" fmla="val 18750"/>
              <a:gd name="adj4" fmla="val 107264"/>
              <a:gd name="adj5" fmla="val -34375"/>
              <a:gd name="adj6" fmla="val 107264"/>
              <a:gd name="adj7" fmla="val -87500"/>
              <a:gd name="adj8" fmla="val 8569"/>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1" hangingPunct="1"/>
            <a:endParaRPr lang="en-US" altLang="en-US">
              <a:latin typeface="Arial" charset="0"/>
            </a:endParaRPr>
          </a:p>
        </p:txBody>
      </p:sp>
      <p:cxnSp>
        <p:nvCxnSpPr>
          <p:cNvPr id="53265" name="AutoShape 17"/>
          <p:cNvCxnSpPr>
            <a:cxnSpLocks noChangeShapeType="1"/>
          </p:cNvCxnSpPr>
          <p:nvPr/>
        </p:nvCxnSpPr>
        <p:spPr bwMode="auto">
          <a:xfrm rot="10800000" flipV="1">
            <a:off x="4171950" y="3269456"/>
            <a:ext cx="209550" cy="750887"/>
          </a:xfrm>
          <a:prstGeom prst="bentConnector3">
            <a:avLst>
              <a:gd name="adj1" fmla="val 209093"/>
            </a:avLst>
          </a:prstGeom>
          <a:noFill/>
          <a:ln w="38100">
            <a:solidFill>
              <a:schemeClr val="accent2"/>
            </a:solidFill>
            <a:miter lim="800000"/>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Tree>
    <p:extLst>
      <p:ext uri="{BB962C8B-B14F-4D97-AF65-F5344CB8AC3E}">
        <p14:creationId xmlns:p14="http://schemas.microsoft.com/office/powerpoint/2010/main" val="675542019"/>
      </p:ext>
    </p:extLst>
  </p:cSld>
  <p:clrMapOvr>
    <a:masterClrMapping/>
  </p:clrMapOvr>
  <p:transition spd="med">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lstStyle/>
          <a:p>
            <a:pPr eaLnBrk="1" hangingPunct="1">
              <a:defRPr/>
            </a:pPr>
            <a:r>
              <a:rPr lang="en-US" smtClean="0"/>
              <a:t>BPD: </a:t>
            </a:r>
            <a:r>
              <a:rPr lang="en-US" smtClean="0">
                <a:solidFill>
                  <a:schemeClr val="folHlink"/>
                </a:solidFill>
              </a:rPr>
              <a:t>Diagnostic Criteria</a:t>
            </a:r>
          </a:p>
        </p:txBody>
      </p:sp>
      <p:sp>
        <p:nvSpPr>
          <p:cNvPr id="87043" name="Rectangle 3"/>
          <p:cNvSpPr>
            <a:spLocks noGrp="1" noChangeArrowheads="1"/>
          </p:cNvSpPr>
          <p:nvPr>
            <p:ph idx="1"/>
          </p:nvPr>
        </p:nvSpPr>
        <p:spPr>
          <a:xfrm>
            <a:off x="457200" y="1676400"/>
            <a:ext cx="8229600" cy="3902364"/>
          </a:xfrm>
        </p:spPr>
        <p:txBody>
          <a:bodyPr/>
          <a:lstStyle/>
          <a:p>
            <a:pPr eaLnBrk="1" hangingPunct="1">
              <a:lnSpc>
                <a:spcPct val="150000"/>
              </a:lnSpc>
              <a:buFont typeface="Wingdings" pitchFamily="2" charset="2"/>
              <a:buNone/>
              <a:defRPr/>
            </a:pPr>
            <a:r>
              <a:rPr lang="en-US" sz="2400" i="1" dirty="0" smtClean="0"/>
              <a:t> </a:t>
            </a:r>
            <a:r>
              <a:rPr lang="en-US" sz="4400" dirty="0" smtClean="0"/>
              <a:t>*</a:t>
            </a:r>
            <a:r>
              <a:rPr lang="en-US" sz="2400" i="1" dirty="0" smtClean="0"/>
              <a:t> </a:t>
            </a:r>
            <a:r>
              <a:rPr lang="en-US" sz="2600" dirty="0" smtClean="0"/>
              <a:t>a pattern of unstable and intense interpersonal relationships characterized by alternating between extremes of idealization and devaluation </a:t>
            </a:r>
          </a:p>
          <a:p>
            <a:pPr eaLnBrk="1" hangingPunct="1">
              <a:lnSpc>
                <a:spcPct val="150000"/>
              </a:lnSpc>
              <a:buFont typeface="Wingdings" pitchFamily="2" charset="2"/>
              <a:buNone/>
              <a:defRPr/>
            </a:pPr>
            <a:r>
              <a:rPr lang="en-US" sz="2600" i="1" dirty="0" smtClean="0"/>
              <a:t>	</a:t>
            </a:r>
            <a:r>
              <a:rPr lang="en-US" sz="2600" dirty="0" smtClean="0"/>
              <a:t>(chaotic-love/hate)</a:t>
            </a:r>
            <a:r>
              <a:rPr lang="en-US" sz="2400" dirty="0" smtClean="0"/>
              <a:t> </a:t>
            </a:r>
            <a:endParaRPr lang="en-US" sz="2400" i="1" dirty="0" smtClean="0"/>
          </a:p>
          <a:p>
            <a:pPr eaLnBrk="1" hangingPunct="1">
              <a:lnSpc>
                <a:spcPct val="80000"/>
              </a:lnSpc>
              <a:buFont typeface="Wingdings" pitchFamily="2" charset="2"/>
              <a:buNone/>
              <a:defRPr/>
            </a:pPr>
            <a:endParaRPr lang="en-US" sz="2400" i="1" dirty="0" smtClean="0"/>
          </a:p>
        </p:txBody>
      </p:sp>
    </p:spTree>
    <p:extLst>
      <p:ext uri="{BB962C8B-B14F-4D97-AF65-F5344CB8AC3E}">
        <p14:creationId xmlns:p14="http://schemas.microsoft.com/office/powerpoint/2010/main" val="3482486079"/>
      </p:ext>
    </p:extLst>
  </p:cSld>
  <p:clrMapOvr>
    <a:masterClrMapping/>
  </p:clrMapOvr>
  <p:transition spd="med">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0" y="-26437"/>
            <a:ext cx="9144000" cy="1143000"/>
          </a:xfrm>
        </p:spPr>
        <p:txBody>
          <a:bodyPr/>
          <a:lstStyle/>
          <a:p>
            <a:r>
              <a:rPr lang="en-US" altLang="en-US"/>
              <a:t>Methods of Experiential Avoidance</a:t>
            </a:r>
          </a:p>
        </p:txBody>
      </p:sp>
      <p:sp>
        <p:nvSpPr>
          <p:cNvPr id="69635" name="Rectangle 3"/>
          <p:cNvSpPr>
            <a:spLocks noGrp="1" noChangeArrowheads="1"/>
          </p:cNvSpPr>
          <p:nvPr>
            <p:ph idx="1"/>
          </p:nvPr>
        </p:nvSpPr>
        <p:spPr>
          <a:xfrm>
            <a:off x="745836" y="1116563"/>
            <a:ext cx="8077200" cy="4648200"/>
          </a:xfrm>
        </p:spPr>
        <p:txBody>
          <a:bodyPr/>
          <a:lstStyle/>
          <a:p>
            <a:pPr>
              <a:buFontTx/>
              <a:buNone/>
            </a:pPr>
            <a:r>
              <a:rPr lang="en-US" altLang="en-US" sz="2800" dirty="0"/>
              <a:t>Denial of problems (rather than problem-solving)</a:t>
            </a:r>
          </a:p>
          <a:p>
            <a:pPr>
              <a:buFontTx/>
              <a:buNone/>
            </a:pPr>
            <a:r>
              <a:rPr lang="en-US" altLang="en-US" sz="2800" dirty="0"/>
              <a:t>Dissociation and emotional numbing</a:t>
            </a:r>
          </a:p>
          <a:p>
            <a:pPr>
              <a:buFontTx/>
              <a:buNone/>
            </a:pPr>
            <a:r>
              <a:rPr lang="en-US" altLang="en-US" sz="2800" dirty="0"/>
              <a:t>Isolation</a:t>
            </a:r>
          </a:p>
          <a:p>
            <a:pPr>
              <a:buFontTx/>
              <a:buNone/>
            </a:pPr>
            <a:r>
              <a:rPr lang="en-US" altLang="en-US" sz="2800" dirty="0"/>
              <a:t>Drug and alcohol abuse</a:t>
            </a:r>
          </a:p>
          <a:p>
            <a:pPr>
              <a:buFontTx/>
              <a:buNone/>
            </a:pPr>
            <a:r>
              <a:rPr lang="en-US" altLang="en-US" sz="2800" dirty="0"/>
              <a:t>Suicide attempts (and suicide)</a:t>
            </a:r>
          </a:p>
          <a:p>
            <a:pPr>
              <a:buFontTx/>
              <a:buNone/>
            </a:pPr>
            <a:r>
              <a:rPr lang="en-US" altLang="en-US" sz="2800" dirty="0" err="1"/>
              <a:t>Nonsuicidal</a:t>
            </a:r>
            <a:r>
              <a:rPr lang="en-US" altLang="en-US" sz="2800" dirty="0"/>
              <a:t> self-injury</a:t>
            </a:r>
          </a:p>
          <a:p>
            <a:pPr>
              <a:buFontTx/>
              <a:buNone/>
            </a:pPr>
            <a:r>
              <a:rPr lang="en-US" altLang="en-US" sz="2800" dirty="0"/>
              <a:t>Self-punishment, self-criticism</a:t>
            </a:r>
          </a:p>
          <a:p>
            <a:pPr>
              <a:buFontTx/>
              <a:buNone/>
            </a:pPr>
            <a:r>
              <a:rPr lang="en-US" altLang="en-US" sz="2800" dirty="0"/>
              <a:t>Secondary emotions to avoid primary emotions</a:t>
            </a:r>
          </a:p>
          <a:p>
            <a:pPr>
              <a:buFontTx/>
              <a:buNone/>
            </a:pPr>
            <a:r>
              <a:rPr lang="en-US" altLang="en-US" sz="2800" dirty="0"/>
              <a:t>Hospitalization to escape stressful circumstances</a:t>
            </a:r>
          </a:p>
        </p:txBody>
      </p:sp>
    </p:spTree>
    <p:extLst>
      <p:ext uri="{BB962C8B-B14F-4D97-AF65-F5344CB8AC3E}">
        <p14:creationId xmlns:p14="http://schemas.microsoft.com/office/powerpoint/2010/main" val="3704919628"/>
      </p:ext>
    </p:extLst>
  </p:cSld>
  <p:clrMapOvr>
    <a:masterClrMapping/>
  </p:clrMapOvr>
  <p:transition spd="med">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248055"/>
            <a:ext cx="7772400" cy="685800"/>
          </a:xfrm>
        </p:spPr>
        <p:txBody>
          <a:bodyPr/>
          <a:lstStyle/>
          <a:p>
            <a:r>
              <a:rPr lang="en-US" altLang="en-US" dirty="0"/>
              <a:t>Development of BPD</a:t>
            </a:r>
          </a:p>
        </p:txBody>
      </p:sp>
      <p:sp>
        <p:nvSpPr>
          <p:cNvPr id="15363" name="Rectangle 3"/>
          <p:cNvSpPr>
            <a:spLocks noGrp="1" noChangeArrowheads="1"/>
          </p:cNvSpPr>
          <p:nvPr>
            <p:ph idx="1"/>
          </p:nvPr>
        </p:nvSpPr>
        <p:spPr>
          <a:xfrm>
            <a:off x="685800" y="1159164"/>
            <a:ext cx="7772400" cy="4953000"/>
          </a:xfrm>
        </p:spPr>
        <p:txBody>
          <a:bodyPr/>
          <a:lstStyle/>
          <a:p>
            <a:pPr>
              <a:buFontTx/>
              <a:buNone/>
            </a:pPr>
            <a:r>
              <a:rPr lang="en-US" altLang="en-US" sz="2800" dirty="0">
                <a:latin typeface="+mj-lt"/>
              </a:rPr>
              <a:t>BPD becomes noticeable in early adolescence, but begins long before that.</a:t>
            </a:r>
          </a:p>
          <a:p>
            <a:r>
              <a:rPr lang="en-US" altLang="en-US" sz="2800" dirty="0">
                <a:latin typeface="+mj-lt"/>
              </a:rPr>
              <a:t>A “difficult” temperament may be a sign of vulnerability during infancy</a:t>
            </a:r>
          </a:p>
          <a:p>
            <a:r>
              <a:rPr lang="en-US" altLang="en-US" sz="2800" dirty="0">
                <a:latin typeface="+mj-lt"/>
              </a:rPr>
              <a:t>Suicidal ideation, threats, and behavior during childhood and adolescence</a:t>
            </a:r>
          </a:p>
          <a:p>
            <a:r>
              <a:rPr lang="en-US" altLang="en-US" sz="2800" dirty="0">
                <a:latin typeface="+mj-lt"/>
              </a:rPr>
              <a:t>Conduct disorder, antisocial behavior, mood disorders, anxiety disorders</a:t>
            </a:r>
          </a:p>
          <a:p>
            <a:r>
              <a:rPr lang="en-US" altLang="en-US" sz="2800" dirty="0">
                <a:latin typeface="+mj-lt"/>
              </a:rPr>
              <a:t>16% of adolescents meet BPD criteria</a:t>
            </a:r>
          </a:p>
        </p:txBody>
      </p:sp>
    </p:spTree>
    <p:extLst>
      <p:ext uri="{BB962C8B-B14F-4D97-AF65-F5344CB8AC3E}">
        <p14:creationId xmlns:p14="http://schemas.microsoft.com/office/powerpoint/2010/main" val="3427932064"/>
      </p:ext>
    </p:extLst>
  </p:cSld>
  <p:clrMapOvr>
    <a:masterClrMapping/>
  </p:clrMapOvr>
  <p:transition spd="med">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0"/>
            <a:ext cx="7772400" cy="1143000"/>
          </a:xfrm>
        </p:spPr>
        <p:txBody>
          <a:bodyPr/>
          <a:lstStyle/>
          <a:p>
            <a:r>
              <a:rPr lang="en-US" altLang="en-US" dirty="0"/>
              <a:t>Development of BPD</a:t>
            </a:r>
            <a:br>
              <a:rPr lang="en-US" altLang="en-US" dirty="0"/>
            </a:br>
            <a:r>
              <a:rPr lang="en-US" altLang="en-US" sz="3600" dirty="0"/>
              <a:t>Environmental Factors</a:t>
            </a:r>
          </a:p>
        </p:txBody>
      </p:sp>
      <p:sp>
        <p:nvSpPr>
          <p:cNvPr id="17411" name="Rectangle 3"/>
          <p:cNvSpPr>
            <a:spLocks noGrp="1" noChangeArrowheads="1"/>
          </p:cNvSpPr>
          <p:nvPr>
            <p:ph idx="1"/>
          </p:nvPr>
        </p:nvSpPr>
        <p:spPr>
          <a:xfrm>
            <a:off x="565728" y="1346200"/>
            <a:ext cx="8458200" cy="4876800"/>
          </a:xfrm>
        </p:spPr>
        <p:txBody>
          <a:bodyPr/>
          <a:lstStyle/>
          <a:p>
            <a:pPr>
              <a:buFontTx/>
              <a:buNone/>
            </a:pPr>
            <a:r>
              <a:rPr lang="en-US" altLang="en-US" sz="2800" dirty="0">
                <a:latin typeface="+mj-lt"/>
              </a:rPr>
              <a:t>Pathological parenting is an important risk factor.</a:t>
            </a:r>
          </a:p>
          <a:p>
            <a:r>
              <a:rPr lang="en-US" altLang="en-US" sz="2800" dirty="0">
                <a:latin typeface="+mj-lt"/>
              </a:rPr>
              <a:t>emotional neglect</a:t>
            </a:r>
          </a:p>
          <a:p>
            <a:r>
              <a:rPr lang="en-US" altLang="en-US" sz="2800" dirty="0">
                <a:latin typeface="+mj-lt"/>
              </a:rPr>
              <a:t>parental over-involvement*</a:t>
            </a:r>
          </a:p>
          <a:p>
            <a:r>
              <a:rPr lang="en-US" altLang="en-US" sz="2800" dirty="0">
                <a:latin typeface="+mj-lt"/>
              </a:rPr>
              <a:t>inconsistent care by a primary caretaker*</a:t>
            </a:r>
          </a:p>
          <a:p>
            <a:r>
              <a:rPr lang="en-US" altLang="en-US" sz="2800" dirty="0">
                <a:latin typeface="+mj-lt"/>
              </a:rPr>
              <a:t>disrupted attachment patterns</a:t>
            </a:r>
          </a:p>
          <a:p>
            <a:r>
              <a:rPr lang="en-US" altLang="en-US" sz="2800" dirty="0">
                <a:latin typeface="+mj-lt"/>
              </a:rPr>
              <a:t>parental psychopathology</a:t>
            </a:r>
          </a:p>
          <a:p>
            <a:r>
              <a:rPr lang="en-US" altLang="en-US" sz="2800" dirty="0">
                <a:latin typeface="+mj-lt"/>
              </a:rPr>
              <a:t>physical and sexual abuse</a:t>
            </a:r>
          </a:p>
          <a:p>
            <a:r>
              <a:rPr lang="en-US" altLang="en-US" sz="2800" dirty="0">
                <a:latin typeface="+mj-lt"/>
              </a:rPr>
              <a:t>early separation and loss?</a:t>
            </a:r>
          </a:p>
        </p:txBody>
      </p:sp>
    </p:spTree>
    <p:extLst>
      <p:ext uri="{BB962C8B-B14F-4D97-AF65-F5344CB8AC3E}">
        <p14:creationId xmlns:p14="http://schemas.microsoft.com/office/powerpoint/2010/main" val="1947648931"/>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 y="228600"/>
            <a:ext cx="8968509" cy="758825"/>
          </a:xfrm>
        </p:spPr>
        <p:txBody>
          <a:bodyPr/>
          <a:lstStyle/>
          <a:p>
            <a:pPr eaLnBrk="1" hangingPunct="1"/>
            <a:r>
              <a:rPr lang="en-US" dirty="0" smtClean="0">
                <a:latin typeface="Arial Black" charset="0"/>
              </a:rPr>
              <a:t>Learning aims &amp; Objectives</a:t>
            </a:r>
            <a:r>
              <a:rPr lang="en-US" dirty="0">
                <a:latin typeface="Arial Black" charset="0"/>
              </a:rPr>
              <a:t>:</a:t>
            </a:r>
          </a:p>
        </p:txBody>
      </p:sp>
      <p:sp>
        <p:nvSpPr>
          <p:cNvPr id="3" name="Content Placeholder 2"/>
          <p:cNvSpPr>
            <a:spLocks noGrp="1"/>
          </p:cNvSpPr>
          <p:nvPr>
            <p:ph idx="4294967295"/>
          </p:nvPr>
        </p:nvSpPr>
        <p:spPr>
          <a:xfrm>
            <a:off x="221672" y="1265382"/>
            <a:ext cx="8534400" cy="4507345"/>
          </a:xfrm>
        </p:spPr>
        <p:txBody>
          <a:bodyPr>
            <a:normAutofit/>
          </a:bodyPr>
          <a:lstStyle/>
          <a:p>
            <a:pPr eaLnBrk="1" hangingPunct="1">
              <a:defRPr/>
            </a:pPr>
            <a:r>
              <a:rPr lang="en-US" sz="2800" dirty="0" smtClean="0">
                <a:effectLst>
                  <a:outerShdw blurRad="38100" dist="38100" dir="2700000" algn="tl">
                    <a:srgbClr val="FFFFFF"/>
                  </a:outerShdw>
                </a:effectLst>
              </a:rPr>
              <a:t>Describe why it is important to identify personality disorders </a:t>
            </a:r>
          </a:p>
          <a:p>
            <a:pPr eaLnBrk="1" hangingPunct="1">
              <a:defRPr/>
            </a:pPr>
            <a:r>
              <a:rPr lang="en-US" sz="2800" dirty="0" smtClean="0">
                <a:effectLst>
                  <a:outerShdw blurRad="38100" dist="38100" dir="2700000" algn="tl">
                    <a:srgbClr val="FFFFFF"/>
                  </a:outerShdw>
                </a:effectLst>
              </a:rPr>
              <a:t>Understand the etiology and different types of personality disorders</a:t>
            </a:r>
            <a:r>
              <a:rPr lang="en-US" sz="2800" dirty="0">
                <a:effectLst>
                  <a:outerShdw blurRad="38100" dist="38100" dir="2700000" algn="tl">
                    <a:srgbClr val="FFFFFF"/>
                  </a:outerShdw>
                </a:effectLst>
              </a:rPr>
              <a:t> </a:t>
            </a:r>
            <a:r>
              <a:rPr lang="en-US" sz="2800" dirty="0" smtClean="0">
                <a:effectLst>
                  <a:outerShdw blurRad="38100" dist="38100" dir="2700000" algn="tl">
                    <a:srgbClr val="FFFFFF"/>
                  </a:outerShdw>
                </a:effectLst>
              </a:rPr>
              <a:t>(key features of each personality disorder for differential diagnosis)</a:t>
            </a:r>
          </a:p>
          <a:p>
            <a:pPr eaLnBrk="1" hangingPunct="1">
              <a:defRPr/>
            </a:pPr>
            <a:r>
              <a:rPr lang="en-US" sz="2800" dirty="0" smtClean="0"/>
              <a:t>To </a:t>
            </a:r>
            <a:r>
              <a:rPr lang="en-US" sz="2800" dirty="0"/>
              <a:t>discuss the use of structure, boundary-setting, and constructive responses to behavior in the context of primary care treatment</a:t>
            </a:r>
            <a:r>
              <a:rPr lang="en-US" sz="2800" dirty="0" smtClean="0"/>
              <a:t>.</a:t>
            </a:r>
            <a:endParaRPr lang="en-US" sz="2800" dirty="0" smtClean="0">
              <a:effectLst>
                <a:outerShdw blurRad="38100" dist="38100" dir="2700000" algn="tl">
                  <a:srgbClr val="FFFFFF"/>
                </a:outerShdw>
              </a:effectLst>
            </a:endParaRPr>
          </a:p>
          <a:p>
            <a:pPr eaLnBrk="1" hangingPunct="1">
              <a:defRPr/>
            </a:pPr>
            <a:r>
              <a:rPr lang="en-US" sz="2800" dirty="0" smtClean="0">
                <a:effectLst>
                  <a:outerShdw blurRad="38100" dist="38100" dir="2700000" algn="tl">
                    <a:srgbClr val="FFFFFF"/>
                  </a:outerShdw>
                </a:effectLst>
              </a:rPr>
              <a:t>What works in treatment </a:t>
            </a:r>
            <a:r>
              <a:rPr lang="en-US" sz="2800" dirty="0" smtClean="0">
                <a:effectLst>
                  <a:outerShdw blurRad="38100" dist="38100" dir="2700000" algn="tl">
                    <a:srgbClr val="FFFFFF"/>
                  </a:outerShdw>
                </a:effectLst>
              </a:rPr>
              <a:t>?</a:t>
            </a:r>
            <a:endParaRPr lang="en-US" sz="2800" dirty="0" smtClean="0">
              <a:effectLst>
                <a:outerShdw blurRad="38100" dist="38100" dir="2700000" algn="tl">
                  <a:srgbClr val="FFFFFF"/>
                </a:outerShdw>
              </a:effectLst>
            </a:endParaRPr>
          </a:p>
        </p:txBody>
      </p:sp>
    </p:spTree>
    <p:extLst>
      <p:ext uri="{BB962C8B-B14F-4D97-AF65-F5344CB8AC3E}">
        <p14:creationId xmlns:p14="http://schemas.microsoft.com/office/powerpoint/2010/main" val="1881339714"/>
      </p:ext>
    </p:extLst>
  </p:cSld>
  <p:clrMapOvr>
    <a:masterClrMapping/>
  </p:clrMapOvr>
  <p:transition spd="med">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238408"/>
            <a:ext cx="7772400" cy="817984"/>
          </a:xfrm>
        </p:spPr>
        <p:txBody>
          <a:bodyPr/>
          <a:lstStyle/>
          <a:p>
            <a:r>
              <a:rPr lang="en-US" altLang="en-US" dirty="0"/>
              <a:t>BPD is Prevalent and Chronic</a:t>
            </a:r>
          </a:p>
        </p:txBody>
      </p:sp>
      <p:sp>
        <p:nvSpPr>
          <p:cNvPr id="14339" name="Rectangle 3"/>
          <p:cNvSpPr>
            <a:spLocks noGrp="1" noChangeArrowheads="1"/>
          </p:cNvSpPr>
          <p:nvPr>
            <p:ph idx="1"/>
          </p:nvPr>
        </p:nvSpPr>
        <p:spPr>
          <a:xfrm>
            <a:off x="450273" y="1330037"/>
            <a:ext cx="8382000" cy="4114800"/>
          </a:xfrm>
        </p:spPr>
        <p:txBody>
          <a:bodyPr/>
          <a:lstStyle/>
          <a:p>
            <a:pPr>
              <a:lnSpc>
                <a:spcPct val="90000"/>
              </a:lnSpc>
              <a:buFontTx/>
              <a:buNone/>
            </a:pPr>
            <a:r>
              <a:rPr lang="en-US" altLang="en-US" sz="2800" dirty="0">
                <a:cs typeface="Times New Roman" pitchFamily="18" charset="0"/>
              </a:rPr>
              <a:t>Prevalence</a:t>
            </a:r>
          </a:p>
          <a:p>
            <a:pPr>
              <a:lnSpc>
                <a:spcPct val="90000"/>
              </a:lnSpc>
            </a:pPr>
            <a:r>
              <a:rPr lang="en-US" altLang="en-US" sz="2800" dirty="0">
                <a:cs typeface="Times New Roman" pitchFamily="18" charset="0"/>
              </a:rPr>
              <a:t>16% of adolescents</a:t>
            </a:r>
            <a:endParaRPr lang="en-US" altLang="en-US" sz="2800" dirty="0"/>
          </a:p>
          <a:p>
            <a:pPr>
              <a:lnSpc>
                <a:spcPct val="90000"/>
              </a:lnSpc>
            </a:pPr>
            <a:r>
              <a:rPr lang="en-US" altLang="en-US" sz="2800" dirty="0">
                <a:cs typeface="Times New Roman" pitchFamily="18" charset="0"/>
              </a:rPr>
              <a:t>10% of adults</a:t>
            </a:r>
          </a:p>
          <a:p>
            <a:pPr>
              <a:lnSpc>
                <a:spcPct val="90000"/>
              </a:lnSpc>
              <a:buFontTx/>
              <a:buNone/>
            </a:pPr>
            <a:endParaRPr lang="en-US" altLang="en-US" sz="2800" dirty="0"/>
          </a:p>
          <a:p>
            <a:pPr>
              <a:lnSpc>
                <a:spcPct val="90000"/>
              </a:lnSpc>
              <a:buFontTx/>
              <a:buNone/>
            </a:pPr>
            <a:r>
              <a:rPr lang="en-US" altLang="en-US" sz="2800" dirty="0"/>
              <a:t>Stability</a:t>
            </a:r>
          </a:p>
          <a:p>
            <a:pPr>
              <a:lnSpc>
                <a:spcPct val="90000"/>
              </a:lnSpc>
            </a:pPr>
            <a:r>
              <a:rPr lang="en-US" altLang="en-US" sz="2800" dirty="0"/>
              <a:t>25% of adolescents still have BPD after 2 years</a:t>
            </a:r>
          </a:p>
          <a:p>
            <a:pPr lvl="1">
              <a:lnSpc>
                <a:spcPct val="90000"/>
              </a:lnSpc>
            </a:pPr>
            <a:r>
              <a:rPr lang="en-US" altLang="en-US" sz="2400" dirty="0"/>
              <a:t>53% of </a:t>
            </a:r>
            <a:r>
              <a:rPr lang="en-US" altLang="en-US" sz="2400" dirty="0">
                <a:cs typeface="Times New Roman" pitchFamily="18" charset="0"/>
              </a:rPr>
              <a:t>severe BPD cases</a:t>
            </a:r>
            <a:endParaRPr lang="en-US" altLang="en-US" sz="2400" dirty="0"/>
          </a:p>
          <a:p>
            <a:pPr>
              <a:lnSpc>
                <a:spcPct val="90000"/>
              </a:lnSpc>
            </a:pPr>
            <a:r>
              <a:rPr lang="en-US" altLang="en-US" sz="2800" dirty="0"/>
              <a:t>60% of adults still have BPD after 6 years</a:t>
            </a:r>
          </a:p>
          <a:p>
            <a:pPr>
              <a:lnSpc>
                <a:spcPct val="90000"/>
              </a:lnSpc>
              <a:spcBef>
                <a:spcPct val="0"/>
              </a:spcBef>
            </a:pPr>
            <a:r>
              <a:rPr lang="en-US" altLang="en-US" sz="2800" dirty="0"/>
              <a:t>35% of adults still have BPD after 15 years</a:t>
            </a:r>
          </a:p>
        </p:txBody>
      </p:sp>
    </p:spTree>
    <p:extLst>
      <p:ext uri="{BB962C8B-B14F-4D97-AF65-F5344CB8AC3E}">
        <p14:creationId xmlns:p14="http://schemas.microsoft.com/office/powerpoint/2010/main" val="3812336309"/>
      </p:ext>
    </p:extLst>
  </p:cSld>
  <p:clrMapOvr>
    <a:masterClrMapping/>
  </p:clrMapOvr>
  <p:transition spd="med">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457200" y="108384"/>
            <a:ext cx="8229600" cy="1143000"/>
          </a:xfrm>
        </p:spPr>
        <p:txBody>
          <a:bodyPr/>
          <a:lstStyle/>
          <a:p>
            <a:pPr eaLnBrk="1" hangingPunct="1">
              <a:defRPr/>
            </a:pPr>
            <a:r>
              <a:rPr lang="en-US" dirty="0" smtClean="0"/>
              <a:t>BPD: </a:t>
            </a:r>
            <a:r>
              <a:rPr lang="en-US" dirty="0" smtClean="0">
                <a:solidFill>
                  <a:schemeClr val="folHlink"/>
                </a:solidFill>
              </a:rPr>
              <a:t>Conceptually Speaking…</a:t>
            </a:r>
          </a:p>
        </p:txBody>
      </p:sp>
      <p:sp>
        <p:nvSpPr>
          <p:cNvPr id="74755" name="Rectangle 3"/>
          <p:cNvSpPr>
            <a:spLocks noGrp="1" noChangeArrowheads="1"/>
          </p:cNvSpPr>
          <p:nvPr>
            <p:ph type="body" idx="1"/>
          </p:nvPr>
        </p:nvSpPr>
        <p:spPr>
          <a:xfrm>
            <a:off x="286327" y="1251384"/>
            <a:ext cx="8400473" cy="4114800"/>
          </a:xfrm>
        </p:spPr>
        <p:txBody>
          <a:bodyPr/>
          <a:lstStyle/>
          <a:p>
            <a:pPr eaLnBrk="1" hangingPunct="1">
              <a:buFont typeface="Wingdings" pitchFamily="2" charset="2"/>
              <a:buNone/>
              <a:defRPr/>
            </a:pPr>
            <a:r>
              <a:rPr lang="en-US" sz="2400" dirty="0" smtClean="0"/>
              <a:t>Characteristics stem from the intensity of emotional instability: </a:t>
            </a:r>
          </a:p>
          <a:p>
            <a:pPr eaLnBrk="1" hangingPunct="1">
              <a:buFont typeface="Wingdings" pitchFamily="2" charset="2"/>
              <a:buNone/>
              <a:defRPr/>
            </a:pPr>
            <a:r>
              <a:rPr lang="en-US" sz="2400" dirty="0" smtClean="0"/>
              <a:t>	Intensity of emotions leads to a tendency to perceive</a:t>
            </a:r>
            <a:r>
              <a:rPr lang="en-US" sz="2400" dirty="0" smtClean="0"/>
              <a:t>…</a:t>
            </a:r>
            <a:endParaRPr lang="en-US" sz="2400" dirty="0" smtClean="0"/>
          </a:p>
          <a:p>
            <a:pPr lvl="1" eaLnBrk="1" hangingPunct="1">
              <a:defRPr/>
            </a:pPr>
            <a:r>
              <a:rPr lang="en-US" sz="2400" dirty="0" smtClean="0"/>
              <a:t>others’ behavior as malevolent (related to inappropriate, angry outbursts)</a:t>
            </a:r>
          </a:p>
          <a:p>
            <a:pPr lvl="1" eaLnBrk="1" hangingPunct="1">
              <a:defRPr/>
            </a:pPr>
            <a:r>
              <a:rPr lang="en-US" sz="2400" dirty="0" smtClean="0"/>
              <a:t>abandonment (even minor loss may be experienced as panic)</a:t>
            </a:r>
          </a:p>
          <a:p>
            <a:pPr lvl="1" eaLnBrk="1" hangingPunct="1">
              <a:defRPr/>
            </a:pPr>
            <a:r>
              <a:rPr lang="en-US" sz="2400" dirty="0" smtClean="0"/>
              <a:t>extreme emotional responses to intimacy (manifested in splitting and idealization/devaluing)</a:t>
            </a:r>
          </a:p>
          <a:p>
            <a:pPr lvl="1" eaLnBrk="1" hangingPunct="1">
              <a:defRPr/>
            </a:pPr>
            <a:r>
              <a:rPr lang="en-US" sz="2400" dirty="0" smtClean="0"/>
              <a:t>dissociation (helps the patient separate from the intensity of his/her emotions) </a:t>
            </a:r>
          </a:p>
          <a:p>
            <a:pPr lvl="1" eaLnBrk="1" hangingPunct="1">
              <a:defRPr/>
            </a:pPr>
            <a:endParaRPr lang="en-US" sz="2000" dirty="0" smtClean="0"/>
          </a:p>
        </p:txBody>
      </p:sp>
    </p:spTree>
    <p:extLst>
      <p:ext uri="{BB962C8B-B14F-4D97-AF65-F5344CB8AC3E}">
        <p14:creationId xmlns:p14="http://schemas.microsoft.com/office/powerpoint/2010/main" val="404414280"/>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74755">
                                            <p:txEl>
                                              <p:pRg st="2" end="2"/>
                                            </p:txEl>
                                          </p:spTgt>
                                        </p:tgtEl>
                                        <p:attrNameLst>
                                          <p:attrName>style.visibility</p:attrName>
                                        </p:attrNameLst>
                                      </p:cBhvr>
                                      <p:to>
                                        <p:strVal val="visible"/>
                                      </p:to>
                                    </p:set>
                                    <p:animEffect transition="in" filter="fade">
                                      <p:cBhvr>
                                        <p:cTn id="7" dur="500"/>
                                        <p:tgtEl>
                                          <p:spTgt spid="74755">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74755">
                                            <p:txEl>
                                              <p:pRg st="3" end="3"/>
                                            </p:txEl>
                                          </p:spTgt>
                                        </p:tgtEl>
                                        <p:attrNameLst>
                                          <p:attrName>style.visibility</p:attrName>
                                        </p:attrNameLst>
                                      </p:cBhvr>
                                      <p:to>
                                        <p:strVal val="visible"/>
                                      </p:to>
                                    </p:set>
                                    <p:animEffect transition="in" filter="fade">
                                      <p:cBhvr>
                                        <p:cTn id="12" dur="500"/>
                                        <p:tgtEl>
                                          <p:spTgt spid="74755">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74755">
                                            <p:txEl>
                                              <p:pRg st="4" end="4"/>
                                            </p:txEl>
                                          </p:spTgt>
                                        </p:tgtEl>
                                        <p:attrNameLst>
                                          <p:attrName>style.visibility</p:attrName>
                                        </p:attrNameLst>
                                      </p:cBhvr>
                                      <p:to>
                                        <p:strVal val="visible"/>
                                      </p:to>
                                    </p:set>
                                    <p:animEffect transition="in" filter="fade">
                                      <p:cBhvr>
                                        <p:cTn id="17" dur="500"/>
                                        <p:tgtEl>
                                          <p:spTgt spid="74755">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74755">
                                            <p:txEl>
                                              <p:pRg st="5" end="5"/>
                                            </p:txEl>
                                          </p:spTgt>
                                        </p:tgtEl>
                                        <p:attrNameLst>
                                          <p:attrName>style.visibility</p:attrName>
                                        </p:attrNameLst>
                                      </p:cBhvr>
                                      <p:to>
                                        <p:strVal val="visible"/>
                                      </p:to>
                                    </p:set>
                                    <p:animEffect transition="in" filter="fade">
                                      <p:cBhvr>
                                        <p:cTn id="22" dur="500"/>
                                        <p:tgtEl>
                                          <p:spTgt spid="7475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85800" y="169506"/>
            <a:ext cx="7772400" cy="1004596"/>
          </a:xfrm>
        </p:spPr>
        <p:txBody>
          <a:bodyPr>
            <a:normAutofit fontScale="90000"/>
          </a:bodyPr>
          <a:lstStyle/>
          <a:p>
            <a:r>
              <a:rPr lang="en-US" altLang="en-US" dirty="0"/>
              <a:t>Treatment </a:t>
            </a:r>
            <a:r>
              <a:rPr lang="en-US" altLang="en-US" dirty="0" smtClean="0"/>
              <a:t>Options BD-PD:</a:t>
            </a:r>
            <a:r>
              <a:rPr lang="en-US" altLang="en-US" dirty="0"/>
              <a:t/>
            </a:r>
            <a:br>
              <a:rPr lang="en-US" altLang="en-US" dirty="0"/>
            </a:br>
            <a:r>
              <a:rPr lang="en-US" altLang="en-US" dirty="0"/>
              <a:t>The Main Dialectic</a:t>
            </a:r>
          </a:p>
        </p:txBody>
      </p:sp>
      <p:sp>
        <p:nvSpPr>
          <p:cNvPr id="51203" name="Rectangle 3"/>
          <p:cNvSpPr>
            <a:spLocks noGrp="1" noChangeArrowheads="1"/>
          </p:cNvSpPr>
          <p:nvPr>
            <p:ph idx="1"/>
          </p:nvPr>
        </p:nvSpPr>
        <p:spPr>
          <a:xfrm>
            <a:off x="593436" y="1445490"/>
            <a:ext cx="8097982" cy="4343400"/>
          </a:xfrm>
        </p:spPr>
        <p:txBody>
          <a:bodyPr/>
          <a:lstStyle/>
          <a:p>
            <a:pPr>
              <a:lnSpc>
                <a:spcPct val="90000"/>
              </a:lnSpc>
              <a:buFontTx/>
              <a:buNone/>
            </a:pPr>
            <a:r>
              <a:rPr lang="en-US" altLang="en-US" u="sng" dirty="0"/>
              <a:t>Short-term</a:t>
            </a:r>
            <a:r>
              <a:rPr lang="en-US" altLang="en-US" dirty="0"/>
              <a:t>			</a:t>
            </a:r>
            <a:r>
              <a:rPr lang="en-US" altLang="en-US" u="sng" dirty="0"/>
              <a:t>Long-term</a:t>
            </a:r>
          </a:p>
          <a:p>
            <a:pPr>
              <a:lnSpc>
                <a:spcPct val="90000"/>
              </a:lnSpc>
              <a:buFontTx/>
              <a:buNone/>
            </a:pPr>
            <a:r>
              <a:rPr lang="en-US" altLang="en-US" dirty="0"/>
              <a:t>avoid stress		</a:t>
            </a:r>
            <a:r>
              <a:rPr lang="en-US" altLang="en-US" dirty="0" smtClean="0"/>
              <a:t>	block </a:t>
            </a:r>
            <a:r>
              <a:rPr lang="en-US" altLang="en-US" dirty="0"/>
              <a:t>avoidance</a:t>
            </a:r>
          </a:p>
          <a:p>
            <a:pPr>
              <a:lnSpc>
                <a:spcPct val="90000"/>
              </a:lnSpc>
              <a:buFontTx/>
              <a:buNone/>
            </a:pPr>
            <a:r>
              <a:rPr lang="en-US" altLang="en-US" dirty="0"/>
              <a:t>					</a:t>
            </a:r>
            <a:r>
              <a:rPr lang="en-US" altLang="en-US" dirty="0" smtClean="0"/>
              <a:t>	tolerate </a:t>
            </a:r>
            <a:r>
              <a:rPr lang="en-US" altLang="en-US" dirty="0"/>
              <a:t>distress</a:t>
            </a:r>
          </a:p>
          <a:p>
            <a:pPr>
              <a:lnSpc>
                <a:spcPct val="90000"/>
              </a:lnSpc>
              <a:buFontTx/>
              <a:buNone/>
            </a:pPr>
            <a:r>
              <a:rPr lang="en-US" altLang="en-US" dirty="0"/>
              <a:t>remove cues		</a:t>
            </a:r>
            <a:r>
              <a:rPr lang="en-US" altLang="en-US" dirty="0" smtClean="0"/>
              <a:t>	challenge </a:t>
            </a:r>
            <a:r>
              <a:rPr lang="en-US" altLang="en-US" dirty="0"/>
              <a:t>fears</a:t>
            </a:r>
          </a:p>
          <a:p>
            <a:pPr>
              <a:lnSpc>
                <a:spcPct val="90000"/>
              </a:lnSpc>
              <a:buFontTx/>
              <a:buNone/>
            </a:pPr>
            <a:r>
              <a:rPr lang="en-US" altLang="en-US" dirty="0"/>
              <a:t>isolation			</a:t>
            </a:r>
            <a:r>
              <a:rPr lang="en-US" altLang="en-US" dirty="0" smtClean="0"/>
              <a:t>build </a:t>
            </a:r>
            <a:r>
              <a:rPr lang="en-US" altLang="en-US" dirty="0"/>
              <a:t>a structured life</a:t>
            </a:r>
          </a:p>
          <a:p>
            <a:pPr>
              <a:lnSpc>
                <a:spcPct val="90000"/>
              </a:lnSpc>
              <a:buFontTx/>
              <a:buNone/>
            </a:pPr>
            <a:r>
              <a:rPr lang="en-US" altLang="en-US" dirty="0"/>
              <a:t>distraction			problem-solving</a:t>
            </a:r>
          </a:p>
          <a:p>
            <a:pPr>
              <a:lnSpc>
                <a:spcPct val="90000"/>
              </a:lnSpc>
              <a:buFontTx/>
              <a:buNone/>
            </a:pPr>
            <a:r>
              <a:rPr lang="en-US" altLang="en-US" dirty="0"/>
              <a:t>					</a:t>
            </a:r>
            <a:r>
              <a:rPr lang="en-US" altLang="en-US" dirty="0" smtClean="0"/>
              <a:t>	focus </a:t>
            </a:r>
            <a:r>
              <a:rPr lang="en-US" altLang="en-US" dirty="0"/>
              <a:t>on emotions</a:t>
            </a:r>
          </a:p>
          <a:p>
            <a:pPr>
              <a:lnSpc>
                <a:spcPct val="90000"/>
              </a:lnSpc>
              <a:buFontTx/>
              <a:buNone/>
            </a:pPr>
            <a:r>
              <a:rPr lang="en-US" altLang="en-US" dirty="0"/>
              <a:t>hospitalization		</a:t>
            </a:r>
            <a:r>
              <a:rPr lang="en-US" altLang="en-US" dirty="0" smtClean="0"/>
              <a:t>	alternative </a:t>
            </a:r>
            <a:r>
              <a:rPr lang="en-US" altLang="en-US" dirty="0"/>
              <a:t>coping</a:t>
            </a:r>
          </a:p>
        </p:txBody>
      </p:sp>
    </p:spTree>
    <p:extLst>
      <p:ext uri="{BB962C8B-B14F-4D97-AF65-F5344CB8AC3E}">
        <p14:creationId xmlns:p14="http://schemas.microsoft.com/office/powerpoint/2010/main" val="1285138823"/>
      </p:ext>
    </p:extLst>
  </p:cSld>
  <p:clrMapOvr>
    <a:masterClrMapping/>
  </p:clrMapOvr>
  <p:transition spd="med">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685800" y="189721"/>
            <a:ext cx="7772400" cy="743339"/>
          </a:xfrm>
        </p:spPr>
        <p:txBody>
          <a:bodyPr/>
          <a:lstStyle/>
          <a:p>
            <a:r>
              <a:rPr lang="en-US" altLang="en-US" dirty="0"/>
              <a:t>An Ideal Treatment for BPD</a:t>
            </a:r>
          </a:p>
        </p:txBody>
      </p:sp>
      <p:sp>
        <p:nvSpPr>
          <p:cNvPr id="78851" name="Rectangle 3"/>
          <p:cNvSpPr>
            <a:spLocks noGrp="1" noChangeArrowheads="1"/>
          </p:cNvSpPr>
          <p:nvPr>
            <p:ph idx="1"/>
          </p:nvPr>
        </p:nvSpPr>
        <p:spPr>
          <a:xfrm>
            <a:off x="685800" y="1981200"/>
            <a:ext cx="7772400" cy="4343400"/>
          </a:xfrm>
        </p:spPr>
        <p:txBody>
          <a:bodyPr/>
          <a:lstStyle/>
          <a:p>
            <a:pPr>
              <a:buFontTx/>
              <a:buNone/>
            </a:pPr>
            <a:r>
              <a:rPr lang="en-US" altLang="en-US" sz="3600"/>
              <a:t>is one that balances…</a:t>
            </a:r>
          </a:p>
          <a:p>
            <a:pPr>
              <a:buFontTx/>
              <a:buNone/>
            </a:pPr>
            <a:endParaRPr lang="en-US" altLang="en-US" sz="3600"/>
          </a:p>
          <a:p>
            <a:pPr algn="ctr">
              <a:buFontTx/>
              <a:buNone/>
            </a:pPr>
            <a:r>
              <a:rPr lang="en-US" altLang="en-US" sz="3600"/>
              <a:t>Acceptance and Change</a:t>
            </a:r>
          </a:p>
          <a:p>
            <a:pPr algn="ctr">
              <a:buFontTx/>
              <a:buNone/>
            </a:pPr>
            <a:endParaRPr lang="en-US" altLang="en-US" sz="2800"/>
          </a:p>
          <a:p>
            <a:pPr algn="ctr">
              <a:buFontTx/>
              <a:buNone/>
            </a:pPr>
            <a:r>
              <a:rPr lang="en-US" altLang="en-US" sz="2800"/>
              <a:t>Soothing versus pushing the client</a:t>
            </a:r>
          </a:p>
          <a:p>
            <a:pPr algn="ctr">
              <a:buFontTx/>
              <a:buNone/>
            </a:pPr>
            <a:r>
              <a:rPr lang="en-US" altLang="en-US" sz="2800"/>
              <a:t>Validation versus demanding</a:t>
            </a:r>
          </a:p>
        </p:txBody>
      </p:sp>
    </p:spTree>
    <p:extLst>
      <p:ext uri="{BB962C8B-B14F-4D97-AF65-F5344CB8AC3E}">
        <p14:creationId xmlns:p14="http://schemas.microsoft.com/office/powerpoint/2010/main" val="50358123"/>
      </p:ext>
    </p:extLst>
  </p:cSld>
  <p:clrMapOvr>
    <a:masterClrMapping/>
  </p:clrMapOvr>
  <p:transition spd="med">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457200" y="126856"/>
            <a:ext cx="8229600" cy="1143000"/>
          </a:xfrm>
        </p:spPr>
        <p:txBody>
          <a:bodyPr/>
          <a:lstStyle/>
          <a:p>
            <a:r>
              <a:rPr lang="en-US" altLang="en-US" dirty="0"/>
              <a:t>Treatment Objectives</a:t>
            </a:r>
          </a:p>
        </p:txBody>
      </p:sp>
      <p:sp>
        <p:nvSpPr>
          <p:cNvPr id="73731" name="Rectangle 3"/>
          <p:cNvSpPr>
            <a:spLocks noGrp="1" noChangeArrowheads="1"/>
          </p:cNvSpPr>
          <p:nvPr>
            <p:ph idx="1"/>
          </p:nvPr>
        </p:nvSpPr>
        <p:spPr>
          <a:xfrm>
            <a:off x="602673" y="1500910"/>
            <a:ext cx="8458200" cy="4114800"/>
          </a:xfrm>
        </p:spPr>
        <p:txBody>
          <a:bodyPr/>
          <a:lstStyle/>
          <a:p>
            <a:pPr>
              <a:spcBef>
                <a:spcPct val="0"/>
              </a:spcBef>
            </a:pPr>
            <a:r>
              <a:rPr lang="en-US" altLang="en-US" dirty="0"/>
              <a:t>Enhance capabilities</a:t>
            </a:r>
          </a:p>
          <a:p>
            <a:pPr>
              <a:spcBef>
                <a:spcPct val="0"/>
              </a:spcBef>
            </a:pPr>
            <a:r>
              <a:rPr lang="en-US" altLang="en-US" dirty="0"/>
              <a:t>Reduce emotion vulnerability</a:t>
            </a:r>
          </a:p>
          <a:p>
            <a:pPr>
              <a:spcBef>
                <a:spcPct val="0"/>
              </a:spcBef>
            </a:pPr>
            <a:r>
              <a:rPr lang="en-US" altLang="en-US" dirty="0"/>
              <a:t>Activate non-mood-dependent behavior</a:t>
            </a:r>
          </a:p>
          <a:p>
            <a:pPr>
              <a:spcBef>
                <a:spcPct val="0"/>
              </a:spcBef>
            </a:pPr>
            <a:r>
              <a:rPr lang="en-US" altLang="en-US" dirty="0"/>
              <a:t>Enhance motivation</a:t>
            </a:r>
          </a:p>
          <a:p>
            <a:pPr>
              <a:spcBef>
                <a:spcPct val="0"/>
              </a:spcBef>
            </a:pPr>
            <a:r>
              <a:rPr lang="en-US" altLang="en-US" dirty="0"/>
              <a:t>Generalization</a:t>
            </a:r>
          </a:p>
          <a:p>
            <a:pPr>
              <a:spcBef>
                <a:spcPct val="0"/>
              </a:spcBef>
            </a:pPr>
            <a:r>
              <a:rPr lang="en-US" altLang="en-US" dirty="0">
                <a:ea typeface="MS Mincho" pitchFamily="49" charset="-128"/>
              </a:rPr>
              <a:t>structuring of the environment </a:t>
            </a:r>
            <a:endParaRPr lang="en-US" altLang="en-US" dirty="0"/>
          </a:p>
          <a:p>
            <a:pPr>
              <a:spcBef>
                <a:spcPct val="0"/>
              </a:spcBef>
            </a:pPr>
            <a:r>
              <a:rPr lang="en-US" altLang="en-US" dirty="0">
                <a:ea typeface="MS Mincho" pitchFamily="49" charset="-128"/>
              </a:rPr>
              <a:t>Enhance capability and motivation of therapists</a:t>
            </a:r>
          </a:p>
        </p:txBody>
      </p:sp>
    </p:spTree>
    <p:extLst>
      <p:ext uri="{BB962C8B-B14F-4D97-AF65-F5344CB8AC3E}">
        <p14:creationId xmlns:p14="http://schemas.microsoft.com/office/powerpoint/2010/main" val="241278142"/>
      </p:ext>
    </p:extLst>
  </p:cSld>
  <p:clrMapOvr>
    <a:masterClrMapping/>
  </p:clrMapOvr>
  <p:transition spd="med">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a:xfrm>
            <a:off x="609600" y="147782"/>
            <a:ext cx="8077200" cy="1143000"/>
          </a:xfrm>
        </p:spPr>
        <p:txBody>
          <a:bodyPr/>
          <a:lstStyle/>
          <a:p>
            <a:r>
              <a:rPr lang="en-US" altLang="en-US" dirty="0"/>
              <a:t>How should a </a:t>
            </a:r>
            <a:r>
              <a:rPr lang="en-US" altLang="en-US" dirty="0" smtClean="0"/>
              <a:t>practitioner </a:t>
            </a:r>
            <a:r>
              <a:rPr lang="en-US" altLang="en-US" dirty="0"/>
              <a:t>interact with a BPD client?</a:t>
            </a:r>
          </a:p>
        </p:txBody>
      </p:sp>
      <p:sp>
        <p:nvSpPr>
          <p:cNvPr id="82947" name="Rectangle 3"/>
          <p:cNvSpPr>
            <a:spLocks noGrp="1" noChangeArrowheads="1"/>
          </p:cNvSpPr>
          <p:nvPr>
            <p:ph idx="1"/>
          </p:nvPr>
        </p:nvSpPr>
        <p:spPr>
          <a:xfrm>
            <a:off x="685800" y="1667163"/>
            <a:ext cx="7848600" cy="4572000"/>
          </a:xfrm>
        </p:spPr>
        <p:txBody>
          <a:bodyPr/>
          <a:lstStyle/>
          <a:p>
            <a:r>
              <a:rPr lang="en-US" altLang="en-US" sz="2800" dirty="0"/>
              <a:t>Validate and acknowledge what is valid</a:t>
            </a:r>
          </a:p>
          <a:p>
            <a:r>
              <a:rPr lang="en-US" altLang="en-US" sz="2800" dirty="0"/>
              <a:t>Adopt a compassionate and nonjudgmental view of the patient</a:t>
            </a:r>
          </a:p>
          <a:p>
            <a:r>
              <a:rPr lang="en-US" altLang="en-US" sz="2800" dirty="0"/>
              <a:t>Don’t ignore your personal or institutional limits, but stay objective</a:t>
            </a:r>
          </a:p>
          <a:p>
            <a:r>
              <a:rPr lang="en-US" altLang="en-US" sz="2800" dirty="0"/>
              <a:t>Believe in the patient</a:t>
            </a:r>
          </a:p>
          <a:p>
            <a:r>
              <a:rPr lang="en-US" altLang="en-US" sz="2800" dirty="0"/>
              <a:t>Encourage mastery; provide practical help</a:t>
            </a:r>
          </a:p>
          <a:p>
            <a:r>
              <a:rPr lang="en-US" altLang="en-US" sz="2800" dirty="0"/>
              <a:t>Get support and consultation</a:t>
            </a:r>
          </a:p>
        </p:txBody>
      </p:sp>
    </p:spTree>
    <p:extLst>
      <p:ext uri="{BB962C8B-B14F-4D97-AF65-F5344CB8AC3E}">
        <p14:creationId xmlns:p14="http://schemas.microsoft.com/office/powerpoint/2010/main" val="3661305468"/>
      </p:ext>
    </p:extLst>
  </p:cSld>
  <p:clrMapOvr>
    <a:masterClrMapping/>
  </p:clrMapOvr>
  <p:transition spd="med">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a:xfrm>
            <a:off x="301752" y="260188"/>
            <a:ext cx="8534400" cy="758952"/>
          </a:xfrm>
        </p:spPr>
        <p:txBody>
          <a:bodyPr>
            <a:normAutofit fontScale="90000"/>
          </a:bodyPr>
          <a:lstStyle/>
          <a:p>
            <a:pPr>
              <a:defRPr/>
            </a:pPr>
            <a:r>
              <a:rPr lang="en-US" dirty="0" smtClean="0"/>
              <a:t> BPD: </a:t>
            </a:r>
            <a:r>
              <a:rPr lang="en-US" dirty="0" smtClean="0">
                <a:solidFill>
                  <a:schemeClr val="folHlink"/>
                </a:solidFill>
              </a:rPr>
              <a:t>Office Management</a:t>
            </a:r>
            <a:br>
              <a:rPr lang="en-US" dirty="0" smtClean="0">
                <a:solidFill>
                  <a:schemeClr val="folHlink"/>
                </a:solidFill>
              </a:rPr>
            </a:br>
            <a:r>
              <a:rPr lang="en-US" sz="3600" dirty="0" smtClean="0"/>
              <a:t>Remain calm/ </a:t>
            </a:r>
            <a:r>
              <a:rPr lang="en-US" sz="3600" dirty="0"/>
              <a:t>empathetic to diffuse hostility</a:t>
            </a:r>
            <a:endParaRPr lang="en-US" dirty="0" smtClean="0">
              <a:solidFill>
                <a:schemeClr val="folHlink"/>
              </a:solidFill>
            </a:endParaRPr>
          </a:p>
        </p:txBody>
      </p:sp>
      <p:sp>
        <p:nvSpPr>
          <p:cNvPr id="112643" name="Rectangle 3"/>
          <p:cNvSpPr>
            <a:spLocks noGrp="1" noChangeArrowheads="1"/>
          </p:cNvSpPr>
          <p:nvPr>
            <p:ph idx="1"/>
          </p:nvPr>
        </p:nvSpPr>
        <p:spPr>
          <a:xfrm>
            <a:off x="484908" y="1981200"/>
            <a:ext cx="8201891" cy="4211782"/>
          </a:xfrm>
        </p:spPr>
        <p:txBody>
          <a:bodyPr/>
          <a:lstStyle/>
          <a:p>
            <a:pPr>
              <a:lnSpc>
                <a:spcPct val="90000"/>
              </a:lnSpc>
              <a:defRPr/>
            </a:pPr>
            <a:r>
              <a:rPr lang="en-US" sz="2400" dirty="0" smtClean="0"/>
              <a:t>Respond to emotional outbursts by:  recognizing feelings while requesting appropriate behavior.</a:t>
            </a:r>
          </a:p>
          <a:p>
            <a:pPr>
              <a:lnSpc>
                <a:spcPct val="90000"/>
              </a:lnSpc>
              <a:defRPr/>
            </a:pPr>
            <a:r>
              <a:rPr lang="en-US" sz="2400" dirty="0" smtClean="0"/>
              <a:t>Beware </a:t>
            </a:r>
            <a:r>
              <a:rPr lang="en-US" sz="2400" dirty="0"/>
              <a:t>that agreeing with an a devalued view of another </a:t>
            </a:r>
            <a:r>
              <a:rPr lang="en-US" sz="2400" dirty="0" smtClean="0"/>
              <a:t>professional, </a:t>
            </a:r>
            <a:r>
              <a:rPr lang="en-US" sz="2400" dirty="0"/>
              <a:t>may be a form of splitting, unhelpful to the patient’s </a:t>
            </a:r>
            <a:r>
              <a:rPr lang="en-US" sz="2400" dirty="0" smtClean="0"/>
              <a:t>treatment.</a:t>
            </a:r>
            <a:endParaRPr lang="en-US" sz="2400" dirty="0">
              <a:solidFill>
                <a:srgbClr val="FFFF99"/>
              </a:solidFill>
            </a:endParaRPr>
          </a:p>
          <a:p>
            <a:pPr>
              <a:lnSpc>
                <a:spcPct val="90000"/>
              </a:lnSpc>
              <a:defRPr/>
            </a:pPr>
            <a:r>
              <a:rPr lang="en-US" sz="2400" dirty="0" smtClean="0"/>
              <a:t>Chronic </a:t>
            </a:r>
            <a:r>
              <a:rPr lang="en-US" sz="2400" dirty="0"/>
              <a:t>rotating physical complaints: attempt to focus on a specific complaint with brief discussion of patient’s psychosocial concerns.</a:t>
            </a:r>
            <a:endParaRPr lang="en-US" sz="2400" dirty="0">
              <a:solidFill>
                <a:srgbClr val="FFFF99"/>
              </a:solidFill>
            </a:endParaRPr>
          </a:p>
          <a:p>
            <a:pPr lvl="1">
              <a:lnSpc>
                <a:spcPct val="90000"/>
              </a:lnSpc>
              <a:defRPr/>
            </a:pPr>
            <a:endParaRPr lang="en-US" sz="2400" dirty="0" smtClean="0"/>
          </a:p>
          <a:p>
            <a:pPr lvl="1">
              <a:lnSpc>
                <a:spcPct val="90000"/>
              </a:lnSpc>
              <a:defRPr/>
            </a:pPr>
            <a:endParaRPr lang="en-US" sz="2400" dirty="0" smtClean="0"/>
          </a:p>
          <a:p>
            <a:pPr lvl="1">
              <a:lnSpc>
                <a:spcPct val="90000"/>
              </a:lnSpc>
              <a:defRPr/>
            </a:pPr>
            <a:endParaRPr lang="en-US" sz="2400" dirty="0" smtClean="0"/>
          </a:p>
        </p:txBody>
      </p:sp>
    </p:spTree>
    <p:extLst>
      <p:ext uri="{BB962C8B-B14F-4D97-AF65-F5344CB8AC3E}">
        <p14:creationId xmlns:p14="http://schemas.microsoft.com/office/powerpoint/2010/main" val="3825874668"/>
      </p:ext>
    </p:extLst>
  </p:cSld>
  <p:clrMapOvr>
    <a:masterClrMapping/>
  </p:clrMapOvr>
  <p:transition spd="med">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Screening for comorbidity</a:t>
            </a:r>
            <a:endParaRPr lang="en-GB" dirty="0"/>
          </a:p>
        </p:txBody>
      </p:sp>
      <p:sp>
        <p:nvSpPr>
          <p:cNvPr id="4" name="Content Placeholder 3"/>
          <p:cNvSpPr>
            <a:spLocks noGrp="1"/>
          </p:cNvSpPr>
          <p:nvPr>
            <p:ph idx="1"/>
          </p:nvPr>
        </p:nvSpPr>
        <p:spPr>
          <a:xfrm>
            <a:off x="457200" y="1456893"/>
            <a:ext cx="8229600" cy="4525963"/>
          </a:xfrm>
        </p:spPr>
        <p:txBody>
          <a:bodyPr>
            <a:normAutofit/>
          </a:bodyPr>
          <a:lstStyle/>
          <a:p>
            <a:r>
              <a:rPr lang="en-US" sz="2400" dirty="0">
                <a:effectLst>
                  <a:outerShdw blurRad="38100" dist="38100" dir="2700000" algn="tl">
                    <a:srgbClr val="FFFFFF"/>
                  </a:outerShdw>
                </a:effectLst>
                <a:latin typeface="+mj-lt"/>
              </a:rPr>
              <a:t>Antisocial PD: Alcohol dependence and depressive disorders</a:t>
            </a:r>
          </a:p>
          <a:p>
            <a:r>
              <a:rPr lang="en-US" sz="2400" dirty="0">
                <a:effectLst>
                  <a:outerShdw blurRad="38100" dist="38100" dir="2700000" algn="tl">
                    <a:srgbClr val="FFFFFF"/>
                  </a:outerShdw>
                </a:effectLst>
                <a:latin typeface="+mj-lt"/>
              </a:rPr>
              <a:t>BPD: alcohol and drug dependence, mood disorders, anxiety disorders </a:t>
            </a:r>
            <a:r>
              <a:rPr lang="en-US" sz="2400" dirty="0" err="1">
                <a:effectLst>
                  <a:outerShdw blurRad="38100" dist="38100" dir="2700000" algn="tl">
                    <a:srgbClr val="FFFFFF"/>
                  </a:outerShdw>
                </a:effectLst>
                <a:latin typeface="+mj-lt"/>
              </a:rPr>
              <a:t>inc</a:t>
            </a:r>
            <a:r>
              <a:rPr lang="en-US" sz="2400" dirty="0">
                <a:effectLst>
                  <a:outerShdw blurRad="38100" dist="38100" dir="2700000" algn="tl">
                    <a:srgbClr val="FFFFFF"/>
                  </a:outerShdw>
                </a:effectLst>
                <a:latin typeface="+mj-lt"/>
              </a:rPr>
              <a:t> PTSD</a:t>
            </a:r>
          </a:p>
          <a:p>
            <a:r>
              <a:rPr lang="en-US" sz="2400" dirty="0">
                <a:effectLst>
                  <a:outerShdw blurRad="38100" dist="38100" dir="2700000" algn="tl">
                    <a:srgbClr val="FFFFFF"/>
                  </a:outerShdw>
                </a:effectLst>
                <a:latin typeface="+mj-lt"/>
              </a:rPr>
              <a:t>Histrionic PD: alcohol dependence, somatization disorder</a:t>
            </a:r>
          </a:p>
          <a:p>
            <a:r>
              <a:rPr lang="en-US" sz="2400" dirty="0">
                <a:effectLst>
                  <a:outerShdw blurRad="38100" dist="38100" dir="2700000" algn="tl">
                    <a:srgbClr val="FFFFFF"/>
                  </a:outerShdw>
                </a:effectLst>
                <a:latin typeface="+mj-lt"/>
              </a:rPr>
              <a:t>Avoidant PD: social phobia</a:t>
            </a:r>
          </a:p>
          <a:p>
            <a:r>
              <a:rPr lang="en-US" sz="2400" dirty="0">
                <a:effectLst>
                  <a:outerShdw blurRad="38100" dist="38100" dir="2700000" algn="tl">
                    <a:srgbClr val="FFFFFF"/>
                  </a:outerShdw>
                </a:effectLst>
                <a:latin typeface="+mj-lt"/>
              </a:rPr>
              <a:t>Any PD puts </a:t>
            </a:r>
            <a:r>
              <a:rPr lang="en-US" sz="2400" dirty="0" err="1">
                <a:effectLst>
                  <a:outerShdw blurRad="38100" dist="38100" dir="2700000" algn="tl">
                    <a:srgbClr val="FFFFFF"/>
                  </a:outerShdw>
                </a:effectLst>
                <a:latin typeface="+mj-lt"/>
              </a:rPr>
              <a:t>pt</a:t>
            </a:r>
            <a:r>
              <a:rPr lang="en-US" sz="2400" dirty="0">
                <a:effectLst>
                  <a:outerShdw blurRad="38100" dist="38100" dir="2700000" algn="tl">
                    <a:srgbClr val="FFFFFF"/>
                  </a:outerShdw>
                </a:effectLst>
                <a:latin typeface="+mj-lt"/>
              </a:rPr>
              <a:t> at higher risk than the gen population for </a:t>
            </a:r>
            <a:r>
              <a:rPr lang="en-US" sz="2400" dirty="0" err="1">
                <a:effectLst>
                  <a:outerShdw blurRad="38100" dist="38100" dir="2700000" algn="tl">
                    <a:srgbClr val="FFFFFF"/>
                  </a:outerShdw>
                </a:effectLst>
                <a:latin typeface="+mj-lt"/>
              </a:rPr>
              <a:t>Etoh</a:t>
            </a:r>
            <a:r>
              <a:rPr lang="en-US" sz="2400" dirty="0">
                <a:effectLst>
                  <a:outerShdw blurRad="38100" dist="38100" dir="2700000" algn="tl">
                    <a:srgbClr val="FFFFFF"/>
                  </a:outerShdw>
                </a:effectLst>
                <a:latin typeface="+mj-lt"/>
              </a:rPr>
              <a:t> and drug dep.</a:t>
            </a:r>
          </a:p>
          <a:p>
            <a:endParaRPr lang="en-GB" dirty="0"/>
          </a:p>
        </p:txBody>
      </p:sp>
      <p:sp>
        <p:nvSpPr>
          <p:cNvPr id="5" name="Footer Placeholder 3"/>
          <p:cNvSpPr txBox="1">
            <a:spLocks/>
          </p:cNvSpPr>
          <p:nvPr/>
        </p:nvSpPr>
        <p:spPr>
          <a:xfrm>
            <a:off x="685800" y="5205141"/>
            <a:ext cx="8458200" cy="476250"/>
          </a:xfrm>
          <a:prstGeom prst="rect">
            <a:avLst/>
          </a:prstGeom>
        </p:spPr>
        <p:txBody>
          <a:bodyPr vert="horz" anchor="b"/>
          <a:lstStyle>
            <a:defPPr>
              <a:defRPr lang="en-US"/>
            </a:defPPr>
            <a:lvl1pPr marL="0" algn="l" defTabSz="914400" rtl="0" eaLnBrk="1" latinLnBrk="0" hangingPunct="1">
              <a:defRPr kumimoji="0" sz="1200" kern="1200">
                <a:solidFill>
                  <a:schemeClr val="tx1"/>
                </a:solidFill>
                <a:latin typeface="Arial Black" charset="0"/>
                <a:ea typeface="ＭＳ Ｐゴシック" charset="0"/>
                <a:cs typeface="+mn-cs"/>
              </a:defRPr>
            </a:lvl1pPr>
            <a:lvl2pPr marL="742950" indent="-285750" algn="l" defTabSz="914400" rtl="0" eaLnBrk="1" latinLnBrk="0" hangingPunct="1">
              <a:defRPr sz="1800" kern="1200">
                <a:solidFill>
                  <a:schemeClr val="tx1"/>
                </a:solidFill>
                <a:latin typeface="Arial Black" charset="0"/>
                <a:ea typeface="ＭＳ Ｐゴシック" charset="0"/>
                <a:cs typeface="+mn-cs"/>
              </a:defRPr>
            </a:lvl2pPr>
            <a:lvl3pPr marL="1143000" indent="-228600" algn="l" defTabSz="914400" rtl="0" eaLnBrk="1" latinLnBrk="0" hangingPunct="1">
              <a:defRPr sz="1800" kern="1200">
                <a:solidFill>
                  <a:schemeClr val="tx1"/>
                </a:solidFill>
                <a:latin typeface="Arial Black" charset="0"/>
                <a:ea typeface="ＭＳ Ｐゴシック" charset="0"/>
                <a:cs typeface="+mn-cs"/>
              </a:defRPr>
            </a:lvl3pPr>
            <a:lvl4pPr marL="1600200" indent="-228600" algn="l" defTabSz="914400" rtl="0" eaLnBrk="1" latinLnBrk="0" hangingPunct="1">
              <a:defRPr sz="1800" kern="1200">
                <a:solidFill>
                  <a:schemeClr val="tx1"/>
                </a:solidFill>
                <a:latin typeface="Arial Black" charset="0"/>
                <a:ea typeface="ＭＳ Ｐゴシック" charset="0"/>
                <a:cs typeface="+mn-cs"/>
              </a:defRPr>
            </a:lvl4pPr>
            <a:lvl5pPr marL="2057400" indent="-228600" algn="l" defTabSz="914400" rtl="0" eaLnBrk="1" latinLnBrk="0" hangingPunct="1">
              <a:defRPr sz="1800" kern="1200">
                <a:solidFill>
                  <a:schemeClr val="tx1"/>
                </a:solidFill>
                <a:latin typeface="Arial Black" charset="0"/>
                <a:ea typeface="ＭＳ Ｐゴシック" charset="0"/>
                <a:cs typeface="+mn-cs"/>
              </a:defRPr>
            </a:lvl5pPr>
            <a:lvl6pPr marL="2514600" indent="-228600" algn="l" defTabSz="914400" rtl="0" eaLnBrk="0" fontAlgn="base" latinLnBrk="0" hangingPunct="0">
              <a:spcBef>
                <a:spcPct val="0"/>
              </a:spcBef>
              <a:spcAft>
                <a:spcPct val="0"/>
              </a:spcAft>
              <a:defRPr sz="1800" kern="1200">
                <a:solidFill>
                  <a:schemeClr val="tx1"/>
                </a:solidFill>
                <a:latin typeface="Arial Black" charset="0"/>
                <a:ea typeface="ＭＳ Ｐゴシック" charset="0"/>
                <a:cs typeface="+mn-cs"/>
              </a:defRPr>
            </a:lvl6pPr>
            <a:lvl7pPr marL="2971800" indent="-228600" algn="l" defTabSz="914400" rtl="0" eaLnBrk="0" fontAlgn="base" latinLnBrk="0" hangingPunct="0">
              <a:spcBef>
                <a:spcPct val="0"/>
              </a:spcBef>
              <a:spcAft>
                <a:spcPct val="0"/>
              </a:spcAft>
              <a:defRPr sz="1800" kern="1200">
                <a:solidFill>
                  <a:schemeClr val="tx1"/>
                </a:solidFill>
                <a:latin typeface="Arial Black" charset="0"/>
                <a:ea typeface="ＭＳ Ｐゴシック" charset="0"/>
                <a:cs typeface="+mn-cs"/>
              </a:defRPr>
            </a:lvl7pPr>
            <a:lvl8pPr marL="3429000" indent="-228600" algn="l" defTabSz="914400" rtl="0" eaLnBrk="0" fontAlgn="base" latinLnBrk="0" hangingPunct="0">
              <a:spcBef>
                <a:spcPct val="0"/>
              </a:spcBef>
              <a:spcAft>
                <a:spcPct val="0"/>
              </a:spcAft>
              <a:defRPr sz="1800" kern="1200">
                <a:solidFill>
                  <a:schemeClr val="tx1"/>
                </a:solidFill>
                <a:latin typeface="Arial Black" charset="0"/>
                <a:ea typeface="ＭＳ Ｐゴシック" charset="0"/>
                <a:cs typeface="+mn-cs"/>
              </a:defRPr>
            </a:lvl8pPr>
            <a:lvl9pPr marL="3886200" indent="-228600" algn="l" defTabSz="914400" rtl="0" eaLnBrk="0" fontAlgn="base" latinLnBrk="0" hangingPunct="0">
              <a:spcBef>
                <a:spcPct val="0"/>
              </a:spcBef>
              <a:spcAft>
                <a:spcPct val="0"/>
              </a:spcAft>
              <a:defRPr sz="1800" kern="1200">
                <a:solidFill>
                  <a:schemeClr val="tx1"/>
                </a:solidFill>
                <a:latin typeface="Arial Black" charset="0"/>
                <a:ea typeface="ＭＳ Ｐゴシック" charset="0"/>
                <a:cs typeface="+mn-cs"/>
              </a:defRPr>
            </a:lvl9pPr>
          </a:lstStyle>
          <a:p>
            <a:r>
              <a:rPr lang="en-US" dirty="0" err="1" smtClean="0">
                <a:effectLst>
                  <a:outerShdw blurRad="38100" dist="38100" dir="2700000" algn="tl">
                    <a:srgbClr val="FFFFFF"/>
                  </a:outerShdw>
                </a:effectLst>
                <a:latin typeface="Arial" charset="0"/>
              </a:rPr>
              <a:t>Trull</a:t>
            </a:r>
            <a:r>
              <a:rPr lang="en-US" dirty="0" smtClean="0">
                <a:effectLst>
                  <a:outerShdw blurRad="38100" dist="38100" dir="2700000" algn="tl">
                    <a:srgbClr val="FFFFFF"/>
                  </a:outerShdw>
                </a:effectLst>
                <a:latin typeface="Arial" charset="0"/>
              </a:rPr>
              <a:t> T et al. 2010 Revised NESARC personality disorder diagnosis: gender, prevalence, and comorbidity with substance dependence disorders. J personal Dis 24(4):412-426</a:t>
            </a:r>
            <a:endParaRPr lang="en-US" dirty="0">
              <a:effectLst>
                <a:outerShdw blurRad="38100" dist="38100" dir="2700000" algn="tl">
                  <a:srgbClr val="FFFFFF"/>
                </a:outerShdw>
              </a:effectLst>
              <a:latin typeface="Arial" charset="0"/>
            </a:endParaRPr>
          </a:p>
        </p:txBody>
      </p:sp>
    </p:spTree>
    <p:extLst>
      <p:ext uri="{BB962C8B-B14F-4D97-AF65-F5344CB8AC3E}">
        <p14:creationId xmlns:p14="http://schemas.microsoft.com/office/powerpoint/2010/main" val="1549703410"/>
      </p:ext>
    </p:extLst>
  </p:cSld>
  <p:clrMapOvr>
    <a:masterClrMapping/>
  </p:clrMapOvr>
  <p:transition spd="med">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rrowheads="1"/>
          </p:cNvSpPr>
          <p:nvPr>
            <p:ph type="title" idx="4294967295"/>
          </p:nvPr>
        </p:nvSpPr>
        <p:spPr>
          <a:xfrm>
            <a:off x="0" y="228600"/>
            <a:ext cx="8534400" cy="758825"/>
          </a:xfrm>
        </p:spPr>
        <p:txBody>
          <a:bodyPr/>
          <a:lstStyle/>
          <a:p>
            <a:pPr eaLnBrk="1" hangingPunct="1"/>
            <a:r>
              <a:rPr lang="en-US">
                <a:effectLst>
                  <a:outerShdw blurRad="38100" dist="38100" dir="2700000" algn="tl">
                    <a:srgbClr val="AF273E"/>
                  </a:outerShdw>
                </a:effectLst>
                <a:latin typeface="Arial Black" charset="0"/>
              </a:rPr>
              <a:t>Case 1</a:t>
            </a:r>
          </a:p>
        </p:txBody>
      </p:sp>
      <p:sp>
        <p:nvSpPr>
          <p:cNvPr id="35843" name="Rectangle 3"/>
          <p:cNvSpPr>
            <a:spLocks noGrp="1" noRot="1" noChangeArrowheads="1"/>
          </p:cNvSpPr>
          <p:nvPr>
            <p:ph type="body" idx="4294967295"/>
          </p:nvPr>
        </p:nvSpPr>
        <p:spPr>
          <a:xfrm>
            <a:off x="461818" y="1524000"/>
            <a:ext cx="8072582" cy="4598988"/>
          </a:xfrm>
        </p:spPr>
        <p:txBody>
          <a:bodyPr/>
          <a:lstStyle/>
          <a:p>
            <a:pPr eaLnBrk="1" hangingPunct="1">
              <a:lnSpc>
                <a:spcPct val="90000"/>
              </a:lnSpc>
            </a:pPr>
            <a:r>
              <a:rPr lang="en-US" sz="2800" dirty="0" err="1">
                <a:effectLst>
                  <a:outerShdw blurRad="38100" dist="38100" dir="2700000" algn="tl">
                    <a:srgbClr val="FFFFFF"/>
                  </a:outerShdw>
                </a:effectLst>
                <a:latin typeface="+mj-lt"/>
              </a:rPr>
              <a:t>Ms</a:t>
            </a:r>
            <a:r>
              <a:rPr lang="en-US" sz="2800" dirty="0">
                <a:effectLst>
                  <a:outerShdw blurRad="38100" dist="38100" dir="2700000" algn="tl">
                    <a:srgbClr val="FFFFFF"/>
                  </a:outerShdw>
                </a:effectLst>
                <a:latin typeface="+mj-lt"/>
              </a:rPr>
              <a:t> Ellie is referred to you by her primary care MD because she is concerned she has an anxiety disorder.  When the </a:t>
            </a:r>
            <a:r>
              <a:rPr lang="en-US" sz="2800" dirty="0" err="1">
                <a:effectLst>
                  <a:outerShdw blurRad="38100" dist="38100" dir="2700000" algn="tl">
                    <a:srgbClr val="FFFFFF"/>
                  </a:outerShdw>
                </a:effectLst>
                <a:latin typeface="+mj-lt"/>
              </a:rPr>
              <a:t>pt</a:t>
            </a:r>
            <a:r>
              <a:rPr lang="en-US" sz="2800" dirty="0">
                <a:effectLst>
                  <a:outerShdw blurRad="38100" dist="38100" dir="2700000" algn="tl">
                    <a:srgbClr val="FFFFFF"/>
                  </a:outerShdw>
                </a:effectLst>
                <a:latin typeface="+mj-lt"/>
              </a:rPr>
              <a:t> comes into your office she is looking down and when she shakes your hand it is very sweaty. When asked about how her relationships were in junior high she stated </a:t>
            </a:r>
            <a:r>
              <a:rPr lang="ja-JP" altLang="en-US" sz="2800" dirty="0">
                <a:effectLst>
                  <a:outerShdw blurRad="38100" dist="38100" dir="2700000" algn="tl">
                    <a:srgbClr val="FFFFFF"/>
                  </a:outerShdw>
                </a:effectLst>
                <a:latin typeface="+mj-lt"/>
              </a:rPr>
              <a:t>“</a:t>
            </a:r>
            <a:r>
              <a:rPr lang="en-US" sz="2800" dirty="0">
                <a:effectLst>
                  <a:outerShdw blurRad="38100" dist="38100" dir="2700000" algn="tl">
                    <a:srgbClr val="FFFFFF"/>
                  </a:outerShdw>
                </a:effectLst>
                <a:latin typeface="+mj-lt"/>
              </a:rPr>
              <a:t>terrible. I never fit in and </a:t>
            </a:r>
            <a:r>
              <a:rPr lang="en-US" sz="2800" dirty="0" err="1">
                <a:effectLst>
                  <a:outerShdw blurRad="38100" dist="38100" dir="2700000" algn="tl">
                    <a:srgbClr val="FFFFFF"/>
                  </a:outerShdw>
                </a:effectLst>
                <a:latin typeface="+mj-lt"/>
              </a:rPr>
              <a:t>didn</a:t>
            </a:r>
            <a:r>
              <a:rPr lang="ja-JP" altLang="en-US" sz="2800" dirty="0">
                <a:effectLst>
                  <a:outerShdw blurRad="38100" dist="38100" dir="2700000" algn="tl">
                    <a:srgbClr val="FFFFFF"/>
                  </a:outerShdw>
                </a:effectLst>
                <a:latin typeface="+mj-lt"/>
              </a:rPr>
              <a:t>’</a:t>
            </a:r>
            <a:r>
              <a:rPr lang="en-US" sz="2800" dirty="0">
                <a:effectLst>
                  <a:outerShdw blurRad="38100" dist="38100" dir="2700000" algn="tl">
                    <a:srgbClr val="FFFFFF"/>
                  </a:outerShdw>
                </a:effectLst>
                <a:latin typeface="+mj-lt"/>
              </a:rPr>
              <a:t>t do much with other kids because I was afraid they would judge me</a:t>
            </a:r>
            <a:r>
              <a:rPr lang="ja-JP" altLang="en-US" sz="2800" dirty="0">
                <a:effectLst>
                  <a:outerShdw blurRad="38100" dist="38100" dir="2700000" algn="tl">
                    <a:srgbClr val="FFFFFF"/>
                  </a:outerShdw>
                </a:effectLst>
                <a:latin typeface="+mj-lt"/>
              </a:rPr>
              <a:t>”</a:t>
            </a:r>
            <a:r>
              <a:rPr lang="en-US" sz="2800" dirty="0">
                <a:effectLst>
                  <a:outerShdw blurRad="38100" dist="38100" dir="2700000" algn="tl">
                    <a:srgbClr val="FFFFFF"/>
                  </a:outerShdw>
                </a:effectLst>
                <a:latin typeface="+mj-lt"/>
              </a:rPr>
              <a:t>. </a:t>
            </a:r>
          </a:p>
        </p:txBody>
      </p:sp>
    </p:spTree>
    <p:extLst>
      <p:ext uri="{BB962C8B-B14F-4D97-AF65-F5344CB8AC3E}">
        <p14:creationId xmlns:p14="http://schemas.microsoft.com/office/powerpoint/2010/main" val="2990413419"/>
      </p:ext>
    </p:extLst>
  </p:cSld>
  <p:clrMapOvr>
    <a:masterClrMapping/>
  </p:clrMapOvr>
  <p:transition spd="med">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rrowheads="1"/>
          </p:cNvSpPr>
          <p:nvPr>
            <p:ph type="title" idx="4294967295"/>
          </p:nvPr>
        </p:nvSpPr>
        <p:spPr>
          <a:xfrm>
            <a:off x="304800" y="241733"/>
            <a:ext cx="8358909" cy="758825"/>
          </a:xfrm>
        </p:spPr>
        <p:txBody>
          <a:bodyPr>
            <a:normAutofit fontScale="90000"/>
          </a:bodyPr>
          <a:lstStyle/>
          <a:p>
            <a:pPr eaLnBrk="1" hangingPunct="1"/>
            <a:r>
              <a:rPr lang="en-US" sz="4000" dirty="0"/>
              <a:t>With this information what </a:t>
            </a:r>
            <a:r>
              <a:rPr lang="en-US" sz="4000" dirty="0" smtClean="0"/>
              <a:t>Diagnosis </a:t>
            </a:r>
            <a:r>
              <a:rPr lang="en-US" sz="4000" dirty="0"/>
              <a:t>are you thinking about?</a:t>
            </a:r>
          </a:p>
        </p:txBody>
      </p:sp>
      <p:sp>
        <p:nvSpPr>
          <p:cNvPr id="36867" name="Rectangle 3"/>
          <p:cNvSpPr>
            <a:spLocks noGrp="1" noRot="1" noChangeArrowheads="1"/>
          </p:cNvSpPr>
          <p:nvPr>
            <p:ph type="body" sz="half" idx="4294967295"/>
          </p:nvPr>
        </p:nvSpPr>
        <p:spPr>
          <a:xfrm>
            <a:off x="304800" y="1427019"/>
            <a:ext cx="3814763" cy="4114800"/>
          </a:xfrm>
        </p:spPr>
        <p:txBody>
          <a:bodyPr>
            <a:normAutofit/>
          </a:bodyPr>
          <a:lstStyle/>
          <a:p>
            <a:pPr eaLnBrk="1" hangingPunct="1"/>
            <a:r>
              <a:rPr lang="en-US" sz="2800" dirty="0">
                <a:effectLst>
                  <a:outerShdw blurRad="38100" dist="38100" dir="2700000" algn="tl">
                    <a:srgbClr val="FFFFFF"/>
                  </a:outerShdw>
                </a:effectLst>
                <a:latin typeface="+mj-lt"/>
              </a:rPr>
              <a:t>Social phobia?</a:t>
            </a:r>
          </a:p>
          <a:p>
            <a:pPr eaLnBrk="1" hangingPunct="1"/>
            <a:r>
              <a:rPr lang="en-US" sz="2800" dirty="0">
                <a:effectLst>
                  <a:outerShdw blurRad="38100" dist="38100" dir="2700000" algn="tl">
                    <a:srgbClr val="FFFFFF"/>
                  </a:outerShdw>
                </a:effectLst>
                <a:latin typeface="+mj-lt"/>
              </a:rPr>
              <a:t>Avoidant personality disorder?</a:t>
            </a:r>
          </a:p>
          <a:p>
            <a:pPr eaLnBrk="1" hangingPunct="1"/>
            <a:r>
              <a:rPr lang="en-US" sz="2800" dirty="0">
                <a:effectLst>
                  <a:outerShdw blurRad="38100" dist="38100" dir="2700000" algn="tl">
                    <a:srgbClr val="FFFFFF"/>
                  </a:outerShdw>
                </a:effectLst>
                <a:latin typeface="+mj-lt"/>
              </a:rPr>
              <a:t>Generalized anxiety disorder?</a:t>
            </a:r>
          </a:p>
          <a:p>
            <a:pPr eaLnBrk="1" hangingPunct="1"/>
            <a:r>
              <a:rPr lang="en-US" sz="2800" dirty="0">
                <a:effectLst>
                  <a:outerShdw blurRad="38100" dist="38100" dir="2700000" algn="tl">
                    <a:srgbClr val="FFFFFF"/>
                  </a:outerShdw>
                </a:effectLst>
                <a:latin typeface="+mj-lt"/>
              </a:rPr>
              <a:t>Schizoid personality disorder?</a:t>
            </a:r>
          </a:p>
        </p:txBody>
      </p:sp>
      <p:sp>
        <p:nvSpPr>
          <p:cNvPr id="36868" name="Rectangle 4"/>
          <p:cNvSpPr>
            <a:spLocks noGrp="1" noRot="1" noChangeArrowheads="1"/>
          </p:cNvSpPr>
          <p:nvPr>
            <p:ph type="body" sz="half" idx="4294967295"/>
          </p:nvPr>
        </p:nvSpPr>
        <p:spPr>
          <a:xfrm>
            <a:off x="5033675" y="1427019"/>
            <a:ext cx="3814762" cy="4114800"/>
          </a:xfrm>
        </p:spPr>
        <p:txBody>
          <a:bodyPr>
            <a:normAutofit/>
          </a:bodyPr>
          <a:lstStyle/>
          <a:p>
            <a:pPr eaLnBrk="1" hangingPunct="1"/>
            <a:r>
              <a:rPr lang="en-US" sz="2800" dirty="0">
                <a:effectLst>
                  <a:outerShdw blurRad="38100" dist="38100" dir="2700000" algn="tl">
                    <a:srgbClr val="FFFFFF"/>
                  </a:outerShdw>
                </a:effectLst>
                <a:latin typeface="+mj-lt"/>
              </a:rPr>
              <a:t>What do you need to know to figure out which one if any it is? Is this circumscribed or more global, does this person have relationships with others?</a:t>
            </a:r>
          </a:p>
        </p:txBody>
      </p:sp>
    </p:spTree>
    <p:extLst>
      <p:ext uri="{BB962C8B-B14F-4D97-AF65-F5344CB8AC3E}">
        <p14:creationId xmlns:p14="http://schemas.microsoft.com/office/powerpoint/2010/main" val="3064693671"/>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26"/>
          <p:cNvSpPr>
            <a:spLocks noGrp="1" noRot="1" noChangeArrowheads="1"/>
          </p:cNvSpPr>
          <p:nvPr>
            <p:ph type="title" idx="4294967295"/>
          </p:nvPr>
        </p:nvSpPr>
        <p:spPr>
          <a:xfrm>
            <a:off x="0" y="326882"/>
            <a:ext cx="8534400" cy="758825"/>
          </a:xfrm>
        </p:spPr>
        <p:txBody>
          <a:bodyPr>
            <a:normAutofit fontScale="90000"/>
          </a:bodyPr>
          <a:lstStyle/>
          <a:p>
            <a:pPr eaLnBrk="1" hangingPunct="1"/>
            <a:r>
              <a:rPr lang="en-US" sz="4000" dirty="0">
                <a:latin typeface="Arial Black" charset="0"/>
              </a:rPr>
              <a:t>Knowing how to approach these patients helps with:</a:t>
            </a:r>
          </a:p>
        </p:txBody>
      </p:sp>
      <p:sp>
        <p:nvSpPr>
          <p:cNvPr id="29699" name="Rectangle 1027"/>
          <p:cNvSpPr>
            <a:spLocks noGrp="1" noRot="1" noChangeArrowheads="1"/>
          </p:cNvSpPr>
          <p:nvPr>
            <p:ph type="body" idx="4294967295"/>
          </p:nvPr>
        </p:nvSpPr>
        <p:spPr>
          <a:xfrm>
            <a:off x="535709" y="1524000"/>
            <a:ext cx="7998691" cy="4211782"/>
          </a:xfrm>
        </p:spPr>
        <p:txBody>
          <a:bodyPr/>
          <a:lstStyle/>
          <a:p>
            <a:pPr eaLnBrk="1" hangingPunct="1"/>
            <a:r>
              <a:rPr lang="en-US" dirty="0">
                <a:latin typeface="+mj-lt"/>
              </a:rPr>
              <a:t>understanding confusion about why patients do not act as you expect them to</a:t>
            </a:r>
          </a:p>
          <a:p>
            <a:pPr eaLnBrk="1" hangingPunct="1"/>
            <a:r>
              <a:rPr lang="en-US" dirty="0">
                <a:latin typeface="+mj-lt"/>
              </a:rPr>
              <a:t>the emotional distress they can illicit</a:t>
            </a:r>
          </a:p>
          <a:p>
            <a:pPr eaLnBrk="1" hangingPunct="1"/>
            <a:r>
              <a:rPr lang="en-US" dirty="0">
                <a:latin typeface="+mj-lt"/>
              </a:rPr>
              <a:t>protecting you from inappropriate relationships and engaging in medical practice outside your standard of care</a:t>
            </a:r>
          </a:p>
        </p:txBody>
      </p:sp>
    </p:spTree>
    <p:extLst>
      <p:ext uri="{BB962C8B-B14F-4D97-AF65-F5344CB8AC3E}">
        <p14:creationId xmlns:p14="http://schemas.microsoft.com/office/powerpoint/2010/main" val="1858269922"/>
      </p:ext>
    </p:extLst>
  </p:cSld>
  <p:clrMapOvr>
    <a:masterClrMapping/>
  </p:clrMapOvr>
  <p:transition spd="med">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rrowheads="1"/>
          </p:cNvSpPr>
          <p:nvPr>
            <p:ph type="title" idx="4294967295"/>
          </p:nvPr>
        </p:nvSpPr>
        <p:spPr>
          <a:xfrm>
            <a:off x="0" y="228600"/>
            <a:ext cx="8534400" cy="758825"/>
          </a:xfrm>
        </p:spPr>
        <p:txBody>
          <a:bodyPr/>
          <a:lstStyle/>
          <a:p>
            <a:pPr eaLnBrk="1" hangingPunct="1"/>
            <a:r>
              <a:rPr lang="en-US" sz="4000" dirty="0"/>
              <a:t>You illicit the following information</a:t>
            </a:r>
          </a:p>
        </p:txBody>
      </p:sp>
      <p:sp>
        <p:nvSpPr>
          <p:cNvPr id="38915" name="Rectangle 3"/>
          <p:cNvSpPr>
            <a:spLocks noGrp="1" noRot="1" noChangeArrowheads="1"/>
          </p:cNvSpPr>
          <p:nvPr>
            <p:ph type="body" idx="4294967295"/>
          </p:nvPr>
        </p:nvSpPr>
        <p:spPr>
          <a:xfrm>
            <a:off x="720436" y="1524000"/>
            <a:ext cx="7813964" cy="4598988"/>
          </a:xfrm>
        </p:spPr>
        <p:txBody>
          <a:bodyPr/>
          <a:lstStyle/>
          <a:p>
            <a:pPr eaLnBrk="1" hangingPunct="1"/>
            <a:r>
              <a:rPr lang="en-US" sz="2400" dirty="0">
                <a:effectLst>
                  <a:outerShdw blurRad="38100" dist="38100" dir="2700000" algn="tl">
                    <a:srgbClr val="FFFFFF"/>
                  </a:outerShdw>
                </a:effectLst>
                <a:latin typeface="+mj-lt"/>
              </a:rPr>
              <a:t>She has never had an intimate relationship although she would like to have one and has one friend that she has known since childhood. She is intensely afraid of </a:t>
            </a:r>
            <a:r>
              <a:rPr lang="en-US" sz="2400" dirty="0" err="1">
                <a:effectLst>
                  <a:outerShdw blurRad="38100" dist="38100" dir="2700000" algn="tl">
                    <a:srgbClr val="FFFFFF"/>
                  </a:outerShdw>
                </a:effectLst>
                <a:latin typeface="+mj-lt"/>
              </a:rPr>
              <a:t>of</a:t>
            </a:r>
            <a:r>
              <a:rPr lang="en-US" sz="2400" dirty="0">
                <a:effectLst>
                  <a:outerShdw blurRad="38100" dist="38100" dir="2700000" algn="tl">
                    <a:srgbClr val="FFFFFF"/>
                  </a:outerShdw>
                </a:effectLst>
                <a:latin typeface="+mj-lt"/>
              </a:rPr>
              <a:t> being ridiculed so works as a transcriptionist from her home and sits in the back row when she goes to church. She describes herself as </a:t>
            </a:r>
            <a:r>
              <a:rPr lang="ja-JP" altLang="en-US" sz="2400" dirty="0">
                <a:effectLst>
                  <a:outerShdw blurRad="38100" dist="38100" dir="2700000" algn="tl">
                    <a:srgbClr val="FFFFFF"/>
                  </a:outerShdw>
                </a:effectLst>
                <a:latin typeface="+mj-lt"/>
              </a:rPr>
              <a:t>“</a:t>
            </a:r>
            <a:r>
              <a:rPr lang="en-US" sz="2400" dirty="0">
                <a:effectLst>
                  <a:outerShdw blurRad="38100" dist="38100" dir="2700000" algn="tl">
                    <a:srgbClr val="FFFFFF"/>
                  </a:outerShdw>
                </a:effectLst>
                <a:latin typeface="+mj-lt"/>
              </a:rPr>
              <a:t>not as good as other people</a:t>
            </a:r>
            <a:r>
              <a:rPr lang="ja-JP" altLang="en-US" sz="2400" dirty="0">
                <a:effectLst>
                  <a:outerShdw blurRad="38100" dist="38100" dir="2700000" algn="tl">
                    <a:srgbClr val="FFFFFF"/>
                  </a:outerShdw>
                </a:effectLst>
                <a:latin typeface="+mj-lt"/>
              </a:rPr>
              <a:t>”</a:t>
            </a:r>
            <a:r>
              <a:rPr lang="en-US" sz="2400" dirty="0">
                <a:effectLst>
                  <a:outerShdw blurRad="38100" dist="38100" dir="2700000" algn="tl">
                    <a:srgbClr val="FFFFFF"/>
                  </a:outerShdw>
                </a:effectLst>
                <a:latin typeface="+mj-lt"/>
              </a:rPr>
              <a:t> and </a:t>
            </a:r>
            <a:r>
              <a:rPr lang="en-US" sz="2400" dirty="0" err="1">
                <a:effectLst>
                  <a:outerShdw blurRad="38100" dist="38100" dir="2700000" algn="tl">
                    <a:srgbClr val="FFFFFF"/>
                  </a:outerShdw>
                </a:effectLst>
                <a:latin typeface="+mj-lt"/>
              </a:rPr>
              <a:t>doesn</a:t>
            </a:r>
            <a:r>
              <a:rPr lang="ja-JP" altLang="en-US" sz="2400" dirty="0">
                <a:effectLst>
                  <a:outerShdw blurRad="38100" dist="38100" dir="2700000" algn="tl">
                    <a:srgbClr val="FFFFFF"/>
                  </a:outerShdw>
                </a:effectLst>
                <a:latin typeface="+mj-lt"/>
              </a:rPr>
              <a:t>’</a:t>
            </a:r>
            <a:r>
              <a:rPr lang="en-US" sz="2400" dirty="0">
                <a:effectLst>
                  <a:outerShdw blurRad="38100" dist="38100" dir="2700000" algn="tl">
                    <a:srgbClr val="FFFFFF"/>
                  </a:outerShdw>
                </a:effectLst>
                <a:latin typeface="+mj-lt"/>
              </a:rPr>
              <a:t>t like to do new things</a:t>
            </a:r>
            <a:r>
              <a:rPr lang="ja-JP" altLang="en-US" sz="2400" dirty="0">
                <a:effectLst>
                  <a:outerShdw blurRad="38100" dist="38100" dir="2700000" algn="tl">
                    <a:srgbClr val="FFFFFF"/>
                  </a:outerShdw>
                </a:effectLst>
                <a:latin typeface="+mj-lt"/>
              </a:rPr>
              <a:t>”</a:t>
            </a:r>
            <a:r>
              <a:rPr lang="en-US" sz="2400" dirty="0">
                <a:effectLst>
                  <a:outerShdw blurRad="38100" dist="38100" dir="2700000" algn="tl">
                    <a:srgbClr val="FFFFFF"/>
                  </a:outerShdw>
                </a:effectLst>
                <a:latin typeface="+mj-lt"/>
              </a:rPr>
              <a:t>. She avoids new relationships unless she </a:t>
            </a:r>
            <a:r>
              <a:rPr lang="ja-JP" altLang="en-US" sz="2400" dirty="0">
                <a:effectLst>
                  <a:outerShdw blurRad="38100" dist="38100" dir="2700000" algn="tl">
                    <a:srgbClr val="FFFFFF"/>
                  </a:outerShdw>
                </a:effectLst>
                <a:latin typeface="+mj-lt"/>
              </a:rPr>
              <a:t>“</a:t>
            </a:r>
            <a:r>
              <a:rPr lang="en-US" sz="2400" dirty="0">
                <a:effectLst>
                  <a:outerShdw blurRad="38100" dist="38100" dir="2700000" algn="tl">
                    <a:srgbClr val="FFFFFF"/>
                  </a:outerShdw>
                </a:effectLst>
                <a:latin typeface="+mj-lt"/>
              </a:rPr>
              <a:t>is sure they are going to like me</a:t>
            </a:r>
            <a:r>
              <a:rPr lang="ja-JP" altLang="en-US" sz="2400" dirty="0">
                <a:effectLst>
                  <a:outerShdw blurRad="38100" dist="38100" dir="2700000" algn="tl">
                    <a:srgbClr val="FFFFFF"/>
                  </a:outerShdw>
                </a:effectLst>
                <a:latin typeface="+mj-lt"/>
              </a:rPr>
              <a:t>”</a:t>
            </a:r>
            <a:r>
              <a:rPr lang="en-US" sz="2400" dirty="0">
                <a:effectLst>
                  <a:outerShdw blurRad="38100" dist="38100" dir="2700000" algn="tl">
                    <a:srgbClr val="FFFFFF"/>
                  </a:outerShdw>
                </a:effectLst>
                <a:latin typeface="+mj-lt"/>
              </a:rPr>
              <a:t>.</a:t>
            </a:r>
          </a:p>
        </p:txBody>
      </p:sp>
    </p:spTree>
    <p:extLst>
      <p:ext uri="{BB962C8B-B14F-4D97-AF65-F5344CB8AC3E}">
        <p14:creationId xmlns:p14="http://schemas.microsoft.com/office/powerpoint/2010/main" val="3241374484"/>
      </p:ext>
    </p:extLst>
  </p:cSld>
  <p:clrMapOvr>
    <a:masterClrMapping/>
  </p:clrMapOvr>
  <p:transition spd="med">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rrowheads="1"/>
          </p:cNvSpPr>
          <p:nvPr>
            <p:ph type="title" idx="4294967295"/>
          </p:nvPr>
        </p:nvSpPr>
        <p:spPr>
          <a:xfrm>
            <a:off x="0" y="228600"/>
            <a:ext cx="8534400" cy="758825"/>
          </a:xfrm>
        </p:spPr>
        <p:txBody>
          <a:bodyPr/>
          <a:lstStyle/>
          <a:p>
            <a:pPr eaLnBrk="1" hangingPunct="1"/>
            <a:r>
              <a:rPr lang="en-US" dirty="0"/>
              <a:t>Her diagnosis</a:t>
            </a:r>
          </a:p>
        </p:txBody>
      </p:sp>
      <p:sp>
        <p:nvSpPr>
          <p:cNvPr id="39939" name="Rectangle 3"/>
          <p:cNvSpPr>
            <a:spLocks noGrp="1" noRot="1" noChangeArrowheads="1"/>
          </p:cNvSpPr>
          <p:nvPr>
            <p:ph type="body" idx="4294967295"/>
          </p:nvPr>
        </p:nvSpPr>
        <p:spPr>
          <a:xfrm>
            <a:off x="766618" y="1524000"/>
            <a:ext cx="7767782" cy="4598988"/>
          </a:xfrm>
        </p:spPr>
        <p:txBody>
          <a:bodyPr/>
          <a:lstStyle/>
          <a:p>
            <a:pPr eaLnBrk="1" hangingPunct="1"/>
            <a:r>
              <a:rPr lang="en-US" dirty="0">
                <a:effectLst>
                  <a:outerShdw blurRad="38100" dist="38100" dir="2700000" algn="tl">
                    <a:srgbClr val="FFFFFF"/>
                  </a:outerShdw>
                </a:effectLst>
                <a:latin typeface="+mj-lt"/>
              </a:rPr>
              <a:t>Given the long standing pervasive nature of her symptoms her diagnosis is most consistent with Avoidant Personality Disorder. Social phobia tends to be very situational and GAD is less pervasive. </a:t>
            </a:r>
          </a:p>
        </p:txBody>
      </p:sp>
    </p:spTree>
    <p:extLst>
      <p:ext uri="{BB962C8B-B14F-4D97-AF65-F5344CB8AC3E}">
        <p14:creationId xmlns:p14="http://schemas.microsoft.com/office/powerpoint/2010/main" val="4292670980"/>
      </p:ext>
    </p:extLst>
  </p:cSld>
  <p:clrMapOvr>
    <a:masterClrMapping/>
  </p:clrMapOvr>
  <p:transition spd="med">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rrowheads="1"/>
          </p:cNvSpPr>
          <p:nvPr>
            <p:ph type="title" idx="4294967295"/>
          </p:nvPr>
        </p:nvSpPr>
        <p:spPr>
          <a:xfrm>
            <a:off x="0" y="228600"/>
            <a:ext cx="8534400" cy="758825"/>
          </a:xfrm>
        </p:spPr>
        <p:txBody>
          <a:bodyPr/>
          <a:lstStyle/>
          <a:p>
            <a:pPr eaLnBrk="1" hangingPunct="1"/>
            <a:r>
              <a:rPr lang="en-US">
                <a:effectLst>
                  <a:outerShdw blurRad="38100" dist="38100" dir="2700000" algn="tl">
                    <a:srgbClr val="AF273E"/>
                  </a:outerShdw>
                </a:effectLst>
                <a:latin typeface="Arial Black" charset="0"/>
              </a:rPr>
              <a:t>Case 2</a:t>
            </a:r>
          </a:p>
        </p:txBody>
      </p:sp>
      <p:sp>
        <p:nvSpPr>
          <p:cNvPr id="40963" name="Rectangle 3"/>
          <p:cNvSpPr>
            <a:spLocks noGrp="1" noRot="1" noChangeArrowheads="1"/>
          </p:cNvSpPr>
          <p:nvPr>
            <p:ph type="body" idx="4294967295"/>
          </p:nvPr>
        </p:nvSpPr>
        <p:spPr>
          <a:xfrm>
            <a:off x="988291" y="1524000"/>
            <a:ext cx="7546109" cy="4396509"/>
          </a:xfrm>
        </p:spPr>
        <p:txBody>
          <a:bodyPr/>
          <a:lstStyle/>
          <a:p>
            <a:pPr eaLnBrk="1" hangingPunct="1">
              <a:lnSpc>
                <a:spcPct val="90000"/>
              </a:lnSpc>
            </a:pPr>
            <a:r>
              <a:rPr lang="en-US" sz="2800" dirty="0">
                <a:effectLst>
                  <a:outerShdw blurRad="38100" dist="38100" dir="2700000" algn="tl">
                    <a:srgbClr val="FFFFFF"/>
                  </a:outerShdw>
                </a:effectLst>
                <a:latin typeface="+mj-lt"/>
              </a:rPr>
              <a:t>Jason is a 45 year old male who comes to see you to establish primary care clinic. In the ROS he notes he has to be very careful about what he eats because </a:t>
            </a:r>
            <a:r>
              <a:rPr lang="ja-JP" altLang="en-US" sz="2800" dirty="0">
                <a:effectLst>
                  <a:outerShdw blurRad="38100" dist="38100" dir="2700000" algn="tl">
                    <a:srgbClr val="FFFFFF"/>
                  </a:outerShdw>
                </a:effectLst>
                <a:latin typeface="+mj-lt"/>
              </a:rPr>
              <a:t>“</a:t>
            </a:r>
            <a:r>
              <a:rPr lang="en-US" sz="2800" dirty="0">
                <a:effectLst>
                  <a:outerShdw blurRad="38100" dist="38100" dir="2700000" algn="tl">
                    <a:srgbClr val="FFFFFF"/>
                  </a:outerShdw>
                </a:effectLst>
                <a:latin typeface="+mj-lt"/>
              </a:rPr>
              <a:t>certain foods I can feel work against my system. I feel them as they are integrated into my body</a:t>
            </a:r>
            <a:r>
              <a:rPr lang="ja-JP" altLang="en-US" sz="2800" dirty="0">
                <a:effectLst>
                  <a:outerShdw blurRad="38100" dist="38100" dir="2700000" algn="tl">
                    <a:srgbClr val="FFFFFF"/>
                  </a:outerShdw>
                </a:effectLst>
                <a:latin typeface="+mj-lt"/>
              </a:rPr>
              <a:t>”</a:t>
            </a:r>
            <a:r>
              <a:rPr lang="en-US" sz="2800" dirty="0">
                <a:effectLst>
                  <a:outerShdw blurRad="38100" dist="38100" dir="2700000" algn="tl">
                    <a:srgbClr val="FFFFFF"/>
                  </a:outerShdw>
                </a:effectLst>
                <a:latin typeface="+mj-lt"/>
              </a:rPr>
              <a:t>. He also notes he tries to be careful about what he says </a:t>
            </a:r>
            <a:r>
              <a:rPr lang="ja-JP" altLang="en-US" sz="2800" dirty="0">
                <a:effectLst>
                  <a:outerShdw blurRad="38100" dist="38100" dir="2700000" algn="tl">
                    <a:srgbClr val="FFFFFF"/>
                  </a:outerShdw>
                </a:effectLst>
                <a:latin typeface="+mj-lt"/>
              </a:rPr>
              <a:t>“</a:t>
            </a:r>
            <a:r>
              <a:rPr lang="en-US" sz="2800" dirty="0">
                <a:effectLst>
                  <a:outerShdw blurRad="38100" dist="38100" dir="2700000" algn="tl">
                    <a:srgbClr val="FFFFFF"/>
                  </a:outerShdw>
                </a:effectLst>
                <a:latin typeface="+mj-lt"/>
              </a:rPr>
              <a:t>because words have power…they can change the way of things</a:t>
            </a:r>
            <a:r>
              <a:rPr lang="ja-JP" altLang="en-US" sz="2800" dirty="0">
                <a:effectLst>
                  <a:outerShdw blurRad="38100" dist="38100" dir="2700000" algn="tl">
                    <a:srgbClr val="FFFFFF"/>
                  </a:outerShdw>
                </a:effectLst>
                <a:latin typeface="+mj-lt"/>
              </a:rPr>
              <a:t>”</a:t>
            </a:r>
            <a:r>
              <a:rPr lang="en-US" sz="2800" dirty="0">
                <a:effectLst>
                  <a:outerShdw blurRad="38100" dist="38100" dir="2700000" algn="tl">
                    <a:srgbClr val="FFFFFF"/>
                  </a:outerShdw>
                </a:effectLst>
                <a:latin typeface="+mj-lt"/>
              </a:rPr>
              <a:t>.  </a:t>
            </a:r>
          </a:p>
        </p:txBody>
      </p:sp>
    </p:spTree>
    <p:extLst>
      <p:ext uri="{BB962C8B-B14F-4D97-AF65-F5344CB8AC3E}">
        <p14:creationId xmlns:p14="http://schemas.microsoft.com/office/powerpoint/2010/main" val="2866621479"/>
      </p:ext>
    </p:extLst>
  </p:cSld>
  <p:clrMapOvr>
    <a:masterClrMapping/>
  </p:clrMapOvr>
  <p:transition spd="med">
    <p:fad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rrowheads="1"/>
          </p:cNvSpPr>
          <p:nvPr>
            <p:ph type="title" idx="4294967295"/>
          </p:nvPr>
        </p:nvSpPr>
        <p:spPr>
          <a:xfrm>
            <a:off x="0" y="608013"/>
            <a:ext cx="8534400" cy="758825"/>
          </a:xfrm>
        </p:spPr>
        <p:txBody>
          <a:bodyPr>
            <a:normAutofit fontScale="90000"/>
          </a:bodyPr>
          <a:lstStyle/>
          <a:p>
            <a:pPr eaLnBrk="1" hangingPunct="1"/>
            <a:r>
              <a:rPr lang="en-US" sz="4000" b="1" dirty="0">
                <a:latin typeface="+mn-lt"/>
              </a:rPr>
              <a:t>With this information what is your differential diagnosis?</a:t>
            </a:r>
          </a:p>
        </p:txBody>
      </p:sp>
      <p:sp>
        <p:nvSpPr>
          <p:cNvPr id="43011" name="Rectangle 3"/>
          <p:cNvSpPr>
            <a:spLocks noGrp="1" noRot="1" noChangeArrowheads="1"/>
          </p:cNvSpPr>
          <p:nvPr>
            <p:ph type="body" sz="half" idx="4294967295"/>
          </p:nvPr>
        </p:nvSpPr>
        <p:spPr>
          <a:xfrm>
            <a:off x="631596" y="1754957"/>
            <a:ext cx="3814763" cy="4114800"/>
          </a:xfrm>
        </p:spPr>
        <p:txBody>
          <a:bodyPr/>
          <a:lstStyle/>
          <a:p>
            <a:pPr eaLnBrk="1" hangingPunct="1">
              <a:defRPr/>
            </a:pPr>
            <a:r>
              <a:rPr lang="en-US" sz="2800" dirty="0" smtClean="0">
                <a:effectLst>
                  <a:outerShdw blurRad="38100" dist="38100" dir="2700000" algn="tl">
                    <a:srgbClr val="FFFFFF"/>
                  </a:outerShdw>
                </a:effectLst>
                <a:ea typeface="+mn-ea"/>
              </a:rPr>
              <a:t>Schizophrenia?</a:t>
            </a:r>
          </a:p>
          <a:p>
            <a:pPr eaLnBrk="1" hangingPunct="1">
              <a:defRPr/>
            </a:pPr>
            <a:r>
              <a:rPr lang="en-US" sz="2800" dirty="0" smtClean="0">
                <a:effectLst>
                  <a:outerShdw blurRad="38100" dist="38100" dir="2700000" algn="tl">
                    <a:srgbClr val="FFFFFF"/>
                  </a:outerShdw>
                </a:effectLst>
                <a:ea typeface="+mn-ea"/>
              </a:rPr>
              <a:t>Delusional disorder?</a:t>
            </a:r>
          </a:p>
          <a:p>
            <a:pPr eaLnBrk="1" hangingPunct="1">
              <a:defRPr/>
            </a:pPr>
            <a:r>
              <a:rPr lang="en-US" sz="2800" dirty="0" smtClean="0">
                <a:effectLst>
                  <a:outerShdw blurRad="38100" dist="38100" dir="2700000" algn="tl">
                    <a:srgbClr val="FFFFFF"/>
                  </a:outerShdw>
                </a:effectLst>
                <a:ea typeface="+mn-ea"/>
              </a:rPr>
              <a:t>Mood disorder with psychotic features?</a:t>
            </a:r>
          </a:p>
          <a:p>
            <a:pPr eaLnBrk="1" hangingPunct="1">
              <a:defRPr/>
            </a:pPr>
            <a:r>
              <a:rPr lang="en-US" sz="2800" dirty="0" smtClean="0">
                <a:effectLst>
                  <a:outerShdw blurRad="38100" dist="38100" dir="2700000" algn="tl">
                    <a:srgbClr val="FFFFFF"/>
                  </a:outerShdw>
                </a:effectLst>
                <a:ea typeface="+mn-ea"/>
              </a:rPr>
              <a:t>Schizotypal personality disorder?</a:t>
            </a:r>
          </a:p>
          <a:p>
            <a:pPr eaLnBrk="1" hangingPunct="1">
              <a:defRPr/>
            </a:pPr>
            <a:endParaRPr lang="en-US" sz="2800" dirty="0" smtClean="0">
              <a:effectLst>
                <a:outerShdw blurRad="38100" dist="38100" dir="2700000" algn="tl">
                  <a:srgbClr val="FFFFFF"/>
                </a:outerShdw>
              </a:effectLst>
              <a:ea typeface="+mn-ea"/>
            </a:endParaRPr>
          </a:p>
        </p:txBody>
      </p:sp>
      <p:sp>
        <p:nvSpPr>
          <p:cNvPr id="43012" name="Rectangle 4"/>
          <p:cNvSpPr>
            <a:spLocks noGrp="1" noRot="1" noChangeArrowheads="1"/>
          </p:cNvSpPr>
          <p:nvPr>
            <p:ph type="body" sz="half" idx="4294967295"/>
          </p:nvPr>
        </p:nvSpPr>
        <p:spPr>
          <a:xfrm>
            <a:off x="5084141" y="1765955"/>
            <a:ext cx="3645080" cy="4114800"/>
          </a:xfrm>
        </p:spPr>
        <p:txBody>
          <a:bodyPr/>
          <a:lstStyle/>
          <a:p>
            <a:pPr eaLnBrk="1" hangingPunct="1"/>
            <a:r>
              <a:rPr lang="en-US" sz="2800" dirty="0">
                <a:effectLst>
                  <a:outerShdw blurRad="38100" dist="38100" dir="2700000" algn="tl">
                    <a:srgbClr val="FFFFFF"/>
                  </a:outerShdw>
                </a:effectLst>
                <a:latin typeface="+mj-lt"/>
              </a:rPr>
              <a:t>What do you need to know to determine which it is?</a:t>
            </a:r>
          </a:p>
        </p:txBody>
      </p:sp>
    </p:spTree>
    <p:extLst>
      <p:ext uri="{BB962C8B-B14F-4D97-AF65-F5344CB8AC3E}">
        <p14:creationId xmlns:p14="http://schemas.microsoft.com/office/powerpoint/2010/main" val="1898001493"/>
      </p:ext>
    </p:extLst>
  </p:cSld>
  <p:clrMapOvr>
    <a:masterClrMapping/>
  </p:clrMapOvr>
  <p:transition spd="med">
    <p:fad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rrowheads="1"/>
          </p:cNvSpPr>
          <p:nvPr>
            <p:ph type="title" idx="4294967295"/>
          </p:nvPr>
        </p:nvSpPr>
        <p:spPr>
          <a:xfrm>
            <a:off x="0" y="228600"/>
            <a:ext cx="8534400" cy="758825"/>
          </a:xfrm>
        </p:spPr>
        <p:txBody>
          <a:bodyPr/>
          <a:lstStyle/>
          <a:p>
            <a:pPr eaLnBrk="1" hangingPunct="1"/>
            <a:r>
              <a:rPr lang="en-US" dirty="0">
                <a:latin typeface="+mn-lt"/>
              </a:rPr>
              <a:t>You illicit the following:</a:t>
            </a:r>
          </a:p>
        </p:txBody>
      </p:sp>
      <p:sp>
        <p:nvSpPr>
          <p:cNvPr id="45059" name="Rectangle 3"/>
          <p:cNvSpPr>
            <a:spLocks noGrp="1" noRot="1" noChangeArrowheads="1"/>
          </p:cNvSpPr>
          <p:nvPr>
            <p:ph type="body" idx="4294967295"/>
          </p:nvPr>
        </p:nvSpPr>
        <p:spPr>
          <a:xfrm>
            <a:off x="923636" y="1524000"/>
            <a:ext cx="7610764" cy="4598988"/>
          </a:xfrm>
        </p:spPr>
        <p:txBody>
          <a:bodyPr/>
          <a:lstStyle/>
          <a:p>
            <a:pPr eaLnBrk="1" hangingPunct="1"/>
            <a:r>
              <a:rPr lang="en-US" sz="2400" dirty="0">
                <a:effectLst>
                  <a:outerShdw blurRad="38100" dist="38100" dir="2700000" algn="tl">
                    <a:srgbClr val="FFFFFF"/>
                  </a:outerShdw>
                </a:effectLst>
                <a:latin typeface="+mj-lt"/>
              </a:rPr>
              <a:t>He is fairly close to his family but </a:t>
            </a:r>
            <a:r>
              <a:rPr lang="en-US" sz="2400" dirty="0" err="1">
                <a:effectLst>
                  <a:outerShdw blurRad="38100" dist="38100" dir="2700000" algn="tl">
                    <a:srgbClr val="FFFFFF"/>
                  </a:outerShdw>
                </a:effectLst>
                <a:latin typeface="+mj-lt"/>
              </a:rPr>
              <a:t>doesn</a:t>
            </a:r>
            <a:r>
              <a:rPr lang="ja-JP" altLang="en-US" sz="2400" dirty="0">
                <a:effectLst>
                  <a:outerShdw blurRad="38100" dist="38100" dir="2700000" algn="tl">
                    <a:srgbClr val="FFFFFF"/>
                  </a:outerShdw>
                </a:effectLst>
                <a:latin typeface="+mj-lt"/>
              </a:rPr>
              <a:t>’</a:t>
            </a:r>
            <a:r>
              <a:rPr lang="en-US" sz="2400" dirty="0">
                <a:effectLst>
                  <a:outerShdw blurRad="38100" dist="38100" dir="2700000" algn="tl">
                    <a:srgbClr val="FFFFFF"/>
                  </a:outerShdw>
                </a:effectLst>
                <a:latin typeface="+mj-lt"/>
              </a:rPr>
              <a:t>t really have any other people in his life. He denied auditory, visual or tactile hallucinations, has no thought broadcasting or thought insertion and is able to provide organized answers although you notice he speaks in a vague way and his affect is constricted. His appearance is striking because he is wearing all yellow including his shoes, belt, hat and earring which he states </a:t>
            </a:r>
            <a:r>
              <a:rPr lang="ja-JP" altLang="en-US" sz="2400" dirty="0">
                <a:effectLst>
                  <a:outerShdw blurRad="38100" dist="38100" dir="2700000" algn="tl">
                    <a:srgbClr val="FFFFFF"/>
                  </a:outerShdw>
                </a:effectLst>
                <a:latin typeface="+mj-lt"/>
              </a:rPr>
              <a:t>“</a:t>
            </a:r>
            <a:r>
              <a:rPr lang="en-US" sz="2400" dirty="0">
                <a:effectLst>
                  <a:outerShdw blurRad="38100" dist="38100" dir="2700000" algn="tl">
                    <a:srgbClr val="FFFFFF"/>
                  </a:outerShdw>
                </a:effectLst>
                <a:latin typeface="+mj-lt"/>
              </a:rPr>
              <a:t>is because yellow is the color that recharges me</a:t>
            </a:r>
            <a:r>
              <a:rPr lang="ja-JP" altLang="en-US" sz="2400" dirty="0">
                <a:effectLst>
                  <a:outerShdw blurRad="38100" dist="38100" dir="2700000" algn="tl">
                    <a:srgbClr val="FFFFFF"/>
                  </a:outerShdw>
                </a:effectLst>
                <a:latin typeface="+mj-lt"/>
              </a:rPr>
              <a:t>”</a:t>
            </a:r>
            <a:r>
              <a:rPr lang="en-US" sz="2400" dirty="0">
                <a:effectLst>
                  <a:outerShdw blurRad="38100" dist="38100" dir="2700000" algn="tl">
                    <a:srgbClr val="FFFFFF"/>
                  </a:outerShdw>
                </a:effectLst>
                <a:latin typeface="+mj-lt"/>
              </a:rPr>
              <a:t>.  </a:t>
            </a:r>
          </a:p>
        </p:txBody>
      </p:sp>
    </p:spTree>
    <p:extLst>
      <p:ext uri="{BB962C8B-B14F-4D97-AF65-F5344CB8AC3E}">
        <p14:creationId xmlns:p14="http://schemas.microsoft.com/office/powerpoint/2010/main" val="562754638"/>
      </p:ext>
    </p:extLst>
  </p:cSld>
  <p:clrMapOvr>
    <a:masterClrMapping/>
  </p:clrMapOvr>
  <p:transition spd="med">
    <p:fad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3"/>
          <p:cNvSpPr>
            <a:spLocks noGrp="1" noRot="1" noChangeArrowheads="1"/>
          </p:cNvSpPr>
          <p:nvPr>
            <p:ph type="body" idx="4294967295"/>
          </p:nvPr>
        </p:nvSpPr>
        <p:spPr>
          <a:xfrm>
            <a:off x="729672" y="858981"/>
            <a:ext cx="7481455" cy="4598988"/>
          </a:xfrm>
        </p:spPr>
        <p:txBody>
          <a:bodyPr/>
          <a:lstStyle/>
          <a:p>
            <a:pPr eaLnBrk="1" hangingPunct="1"/>
            <a:r>
              <a:rPr lang="en-US" sz="2800" dirty="0">
                <a:effectLst>
                  <a:outerShdw blurRad="38100" dist="38100" dir="2700000" algn="tl">
                    <a:srgbClr val="FFFFFF"/>
                  </a:outerShdw>
                </a:effectLst>
                <a:latin typeface="+mj-lt"/>
              </a:rPr>
              <a:t>His diagnosis is most consistent with a Schizotypal personality disorder. He does not have schizophrenia because of lack of disorganization and lack of true psychotic </a:t>
            </a:r>
            <a:r>
              <a:rPr lang="en-US" sz="2800" dirty="0" err="1">
                <a:effectLst>
                  <a:outerShdw blurRad="38100" dist="38100" dir="2700000" algn="tl">
                    <a:srgbClr val="FFFFFF"/>
                  </a:outerShdw>
                </a:effectLst>
                <a:latin typeface="+mj-lt"/>
              </a:rPr>
              <a:t>Sx</a:t>
            </a:r>
            <a:r>
              <a:rPr lang="en-US" sz="2800" dirty="0">
                <a:effectLst>
                  <a:outerShdw blurRad="38100" dist="38100" dir="2700000" algn="tl">
                    <a:srgbClr val="FFFFFF"/>
                  </a:outerShdw>
                </a:effectLst>
                <a:latin typeface="+mj-lt"/>
              </a:rPr>
              <a:t>. He does have magical thinking but it is not crossing into psychosis. Other history to obtain would be whether he has a declining course over time which you often see with schizophrenia. </a:t>
            </a:r>
          </a:p>
        </p:txBody>
      </p:sp>
    </p:spTree>
    <p:extLst>
      <p:ext uri="{BB962C8B-B14F-4D97-AF65-F5344CB8AC3E}">
        <p14:creationId xmlns:p14="http://schemas.microsoft.com/office/powerpoint/2010/main" val="4038492423"/>
      </p:ext>
    </p:extLst>
  </p:cSld>
  <p:clrMapOvr>
    <a:masterClrMapping/>
  </p:clrMapOvr>
  <p:transition spd="med">
    <p:fad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rrowheads="1"/>
          </p:cNvSpPr>
          <p:nvPr>
            <p:ph type="title" idx="4294967295"/>
          </p:nvPr>
        </p:nvSpPr>
        <p:spPr>
          <a:xfrm>
            <a:off x="0" y="228600"/>
            <a:ext cx="8534400" cy="758825"/>
          </a:xfrm>
        </p:spPr>
        <p:txBody>
          <a:bodyPr/>
          <a:lstStyle/>
          <a:p>
            <a:pPr eaLnBrk="1" hangingPunct="1"/>
            <a:r>
              <a:rPr lang="en-US">
                <a:effectLst>
                  <a:outerShdw blurRad="38100" dist="38100" dir="2700000" algn="tl">
                    <a:srgbClr val="AF273E"/>
                  </a:outerShdw>
                </a:effectLst>
                <a:latin typeface="Arial Black" charset="0"/>
              </a:rPr>
              <a:t>Case 3</a:t>
            </a:r>
          </a:p>
        </p:txBody>
      </p:sp>
      <p:sp>
        <p:nvSpPr>
          <p:cNvPr id="41987" name="Rectangle 3"/>
          <p:cNvSpPr>
            <a:spLocks noGrp="1" noRot="1" noChangeArrowheads="1"/>
          </p:cNvSpPr>
          <p:nvPr>
            <p:ph type="body" idx="4294967295"/>
          </p:nvPr>
        </p:nvSpPr>
        <p:spPr>
          <a:xfrm>
            <a:off x="886691" y="1524000"/>
            <a:ext cx="7647709" cy="4598988"/>
          </a:xfrm>
        </p:spPr>
        <p:txBody>
          <a:bodyPr/>
          <a:lstStyle/>
          <a:p>
            <a:pPr eaLnBrk="1" hangingPunct="1"/>
            <a:r>
              <a:rPr lang="en-US" sz="2400" dirty="0">
                <a:effectLst>
                  <a:outerShdw blurRad="38100" dist="38100" dir="2700000" algn="tl">
                    <a:srgbClr val="FFFFFF"/>
                  </a:outerShdw>
                </a:effectLst>
                <a:latin typeface="+mj-lt"/>
              </a:rPr>
              <a:t>You are picking up your daughter from daycare and one of the other parents engages you in conversation. He states </a:t>
            </a:r>
            <a:r>
              <a:rPr lang="ja-JP" altLang="en-US" sz="2400" dirty="0">
                <a:effectLst>
                  <a:outerShdw blurRad="38100" dist="38100" dir="2700000" algn="tl">
                    <a:srgbClr val="FFFFFF"/>
                  </a:outerShdw>
                </a:effectLst>
                <a:latin typeface="+mj-lt"/>
              </a:rPr>
              <a:t>“</a:t>
            </a:r>
            <a:r>
              <a:rPr lang="en-US" sz="2400" dirty="0">
                <a:effectLst>
                  <a:outerShdw blurRad="38100" dist="38100" dir="2700000" algn="tl">
                    <a:srgbClr val="FFFFFF"/>
                  </a:outerShdw>
                </a:effectLst>
                <a:latin typeface="+mj-lt"/>
              </a:rPr>
              <a:t>I see you got here 5 minutes after the cut off time to…are they going to charge  you extra too? You know I think this daycare is always trying to stick it to us. I get this same thing at work. I think they purposely make the clock in times and pick up times inconvenient so they can dock you here and there. Its like a conspiracy I swear!</a:t>
            </a:r>
            <a:r>
              <a:rPr lang="ja-JP" altLang="en-US" sz="2400" dirty="0">
                <a:effectLst>
                  <a:outerShdw blurRad="38100" dist="38100" dir="2700000" algn="tl">
                    <a:srgbClr val="FFFFFF"/>
                  </a:outerShdw>
                </a:effectLst>
                <a:latin typeface="+mj-lt"/>
              </a:rPr>
              <a:t>”</a:t>
            </a:r>
            <a:endParaRPr lang="en-US" sz="2400" dirty="0">
              <a:effectLst>
                <a:outerShdw blurRad="38100" dist="38100" dir="2700000" algn="tl">
                  <a:srgbClr val="FFFFFF"/>
                </a:outerShdw>
              </a:effectLst>
              <a:latin typeface="+mj-lt"/>
            </a:endParaRPr>
          </a:p>
        </p:txBody>
      </p:sp>
    </p:spTree>
    <p:extLst>
      <p:ext uri="{BB962C8B-B14F-4D97-AF65-F5344CB8AC3E}">
        <p14:creationId xmlns:p14="http://schemas.microsoft.com/office/powerpoint/2010/main" val="1510430567"/>
      </p:ext>
    </p:extLst>
  </p:cSld>
  <p:clrMapOvr>
    <a:masterClrMapping/>
  </p:clrMapOvr>
  <p:transition spd="med">
    <p:fad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rrowheads="1"/>
          </p:cNvSpPr>
          <p:nvPr>
            <p:ph type="title" idx="4294967295"/>
          </p:nvPr>
        </p:nvSpPr>
        <p:spPr>
          <a:xfrm>
            <a:off x="0" y="381000"/>
            <a:ext cx="8534400" cy="758825"/>
          </a:xfrm>
        </p:spPr>
        <p:txBody>
          <a:bodyPr>
            <a:noAutofit/>
          </a:bodyPr>
          <a:lstStyle/>
          <a:p>
            <a:pPr eaLnBrk="1" hangingPunct="1"/>
            <a:r>
              <a:rPr lang="en-US" sz="2800" b="1" dirty="0"/>
              <a:t>With this information what is your </a:t>
            </a:r>
            <a:r>
              <a:rPr lang="en-US" sz="2800" b="1" dirty="0" smtClean="0"/>
              <a:t/>
            </a:r>
            <a:br>
              <a:rPr lang="en-US" sz="2800" b="1" dirty="0" smtClean="0"/>
            </a:br>
            <a:r>
              <a:rPr lang="en-US" sz="2800" b="1" dirty="0" smtClean="0"/>
              <a:t>differential </a:t>
            </a:r>
            <a:r>
              <a:rPr lang="en-US" sz="2800" b="1" dirty="0"/>
              <a:t>diagnosis?</a:t>
            </a:r>
          </a:p>
        </p:txBody>
      </p:sp>
      <p:sp>
        <p:nvSpPr>
          <p:cNvPr id="50180" name="Rectangle 4"/>
          <p:cNvSpPr>
            <a:spLocks noGrp="1" noRot="1" noChangeArrowheads="1"/>
          </p:cNvSpPr>
          <p:nvPr>
            <p:ph type="body" sz="half" idx="4294967295"/>
          </p:nvPr>
        </p:nvSpPr>
        <p:spPr>
          <a:xfrm>
            <a:off x="609600" y="1528618"/>
            <a:ext cx="3814763" cy="4114800"/>
          </a:xfrm>
        </p:spPr>
        <p:txBody>
          <a:bodyPr/>
          <a:lstStyle/>
          <a:p>
            <a:pPr eaLnBrk="1" hangingPunct="1">
              <a:defRPr/>
            </a:pPr>
            <a:r>
              <a:rPr lang="en-US" sz="2800" dirty="0" smtClean="0">
                <a:effectLst>
                  <a:outerShdw blurRad="38100" dist="38100" dir="2700000" algn="tl">
                    <a:srgbClr val="FFFFFF"/>
                  </a:outerShdw>
                </a:effectLst>
                <a:ea typeface="+mn-ea"/>
              </a:rPr>
              <a:t>Irritated but normal parent?</a:t>
            </a:r>
          </a:p>
          <a:p>
            <a:pPr eaLnBrk="1" hangingPunct="1">
              <a:defRPr/>
            </a:pPr>
            <a:r>
              <a:rPr lang="en-US" sz="2800" dirty="0" smtClean="0">
                <a:effectLst>
                  <a:outerShdw blurRad="38100" dist="38100" dir="2700000" algn="tl">
                    <a:srgbClr val="FFFFFF"/>
                  </a:outerShdw>
                </a:effectLst>
                <a:ea typeface="+mn-ea"/>
              </a:rPr>
              <a:t>Persecutory delusional disorder?</a:t>
            </a:r>
          </a:p>
          <a:p>
            <a:pPr eaLnBrk="1" hangingPunct="1">
              <a:defRPr/>
            </a:pPr>
            <a:r>
              <a:rPr lang="en-US" sz="2800" dirty="0" smtClean="0">
                <a:effectLst>
                  <a:outerShdw blurRad="38100" dist="38100" dir="2700000" algn="tl">
                    <a:srgbClr val="FFFFFF"/>
                  </a:outerShdw>
                </a:effectLst>
                <a:ea typeface="+mn-ea"/>
              </a:rPr>
              <a:t>Schizophrenia?</a:t>
            </a:r>
          </a:p>
          <a:p>
            <a:pPr eaLnBrk="1" hangingPunct="1">
              <a:defRPr/>
            </a:pPr>
            <a:r>
              <a:rPr lang="en-US" sz="2800" dirty="0" smtClean="0">
                <a:effectLst>
                  <a:outerShdw blurRad="38100" dist="38100" dir="2700000" algn="tl">
                    <a:srgbClr val="FFFFFF"/>
                  </a:outerShdw>
                </a:effectLst>
                <a:ea typeface="+mn-ea"/>
              </a:rPr>
              <a:t>Paranoid personality disorder?</a:t>
            </a:r>
          </a:p>
          <a:p>
            <a:pPr eaLnBrk="1" hangingPunct="1">
              <a:defRPr/>
            </a:pPr>
            <a:endParaRPr lang="en-US" sz="2800" dirty="0" smtClean="0">
              <a:effectLst>
                <a:outerShdw blurRad="38100" dist="38100" dir="2700000" algn="tl">
                  <a:srgbClr val="FFFFFF"/>
                </a:outerShdw>
              </a:effectLst>
              <a:ea typeface="+mn-ea"/>
            </a:endParaRPr>
          </a:p>
        </p:txBody>
      </p:sp>
      <p:sp>
        <p:nvSpPr>
          <p:cNvPr id="50181" name="Rectangle 5"/>
          <p:cNvSpPr>
            <a:spLocks noGrp="1" noRot="1" noChangeArrowheads="1"/>
          </p:cNvSpPr>
          <p:nvPr>
            <p:ph type="body" sz="half" idx="4294967295"/>
          </p:nvPr>
        </p:nvSpPr>
        <p:spPr>
          <a:xfrm>
            <a:off x="5116801" y="1528618"/>
            <a:ext cx="3814762" cy="4114800"/>
          </a:xfrm>
        </p:spPr>
        <p:txBody>
          <a:bodyPr/>
          <a:lstStyle/>
          <a:p>
            <a:pPr eaLnBrk="1" hangingPunct="1">
              <a:defRPr/>
            </a:pPr>
            <a:r>
              <a:rPr lang="en-US" sz="2800" dirty="0" smtClean="0">
                <a:effectLst>
                  <a:outerShdw blurRad="38100" dist="38100" dir="2700000" algn="tl">
                    <a:srgbClr val="FFFFFF"/>
                  </a:outerShdw>
                </a:effectLst>
                <a:ea typeface="+mn-ea"/>
              </a:rPr>
              <a:t>What would you need to find out to determine which dx is correct? Screen for psychotic </a:t>
            </a:r>
            <a:r>
              <a:rPr lang="en-US" sz="2800" dirty="0" err="1" smtClean="0">
                <a:effectLst>
                  <a:outerShdw blurRad="38100" dist="38100" dir="2700000" algn="tl">
                    <a:srgbClr val="FFFFFF"/>
                  </a:outerShdw>
                </a:effectLst>
                <a:ea typeface="+mn-ea"/>
              </a:rPr>
              <a:t>sx</a:t>
            </a:r>
            <a:r>
              <a:rPr lang="en-US" sz="2800" dirty="0" smtClean="0">
                <a:effectLst>
                  <a:outerShdw blurRad="38100" dist="38100" dir="2700000" algn="tl">
                    <a:srgbClr val="FFFFFF"/>
                  </a:outerShdw>
                </a:effectLst>
                <a:ea typeface="+mn-ea"/>
              </a:rPr>
              <a:t>, delusions.</a:t>
            </a:r>
          </a:p>
          <a:p>
            <a:pPr eaLnBrk="1" hangingPunct="1">
              <a:defRPr/>
            </a:pPr>
            <a:endParaRPr lang="en-US" sz="2800" dirty="0" smtClean="0">
              <a:effectLst>
                <a:outerShdw blurRad="38100" dist="38100" dir="2700000" algn="tl">
                  <a:srgbClr val="FFFFFF"/>
                </a:outerShdw>
              </a:effectLst>
              <a:ea typeface="+mn-ea"/>
            </a:endParaRPr>
          </a:p>
        </p:txBody>
      </p:sp>
    </p:spTree>
    <p:extLst>
      <p:ext uri="{BB962C8B-B14F-4D97-AF65-F5344CB8AC3E}">
        <p14:creationId xmlns:p14="http://schemas.microsoft.com/office/powerpoint/2010/main" val="1861480265"/>
      </p:ext>
    </p:extLst>
  </p:cSld>
  <p:clrMapOvr>
    <a:masterClrMapping/>
  </p:clrMapOvr>
  <p:transition spd="med">
    <p:fad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rrowheads="1"/>
          </p:cNvSpPr>
          <p:nvPr>
            <p:ph type="title" idx="4294967295"/>
          </p:nvPr>
        </p:nvSpPr>
        <p:spPr>
          <a:xfrm>
            <a:off x="0" y="228600"/>
            <a:ext cx="8534400" cy="758825"/>
          </a:xfrm>
        </p:spPr>
        <p:txBody>
          <a:bodyPr/>
          <a:lstStyle/>
          <a:p>
            <a:pPr eaLnBrk="1" hangingPunct="1"/>
            <a:r>
              <a:rPr lang="en-US" b="1" dirty="0"/>
              <a:t>You illicit the following:</a:t>
            </a:r>
          </a:p>
        </p:txBody>
      </p:sp>
      <p:sp>
        <p:nvSpPr>
          <p:cNvPr id="49155" name="Rectangle 3"/>
          <p:cNvSpPr>
            <a:spLocks noGrp="1" noRot="1" noChangeArrowheads="1"/>
          </p:cNvSpPr>
          <p:nvPr>
            <p:ph type="body" idx="4294967295"/>
          </p:nvPr>
        </p:nvSpPr>
        <p:spPr>
          <a:xfrm>
            <a:off x="988292" y="1293091"/>
            <a:ext cx="7352145" cy="4598988"/>
          </a:xfrm>
        </p:spPr>
        <p:txBody>
          <a:bodyPr/>
          <a:lstStyle/>
          <a:p>
            <a:pPr eaLnBrk="1" hangingPunct="1"/>
            <a:r>
              <a:rPr lang="en-US" sz="2800" dirty="0">
                <a:effectLst>
                  <a:outerShdw blurRad="38100" dist="38100" dir="2700000" algn="tl">
                    <a:srgbClr val="FFFFFF"/>
                  </a:outerShdw>
                </a:effectLst>
                <a:latin typeface="+mj-lt"/>
              </a:rPr>
              <a:t>He goes on to tell  you that its been the same story his whole life. He has been passed over for promotions at work, he can</a:t>
            </a:r>
            <a:r>
              <a:rPr lang="ja-JP" altLang="en-US" sz="2800" dirty="0">
                <a:effectLst>
                  <a:outerShdw blurRad="38100" dist="38100" dir="2700000" algn="tl">
                    <a:srgbClr val="FFFFFF"/>
                  </a:outerShdw>
                </a:effectLst>
                <a:latin typeface="+mj-lt"/>
              </a:rPr>
              <a:t>’</a:t>
            </a:r>
            <a:r>
              <a:rPr lang="en-US" sz="2800" dirty="0">
                <a:effectLst>
                  <a:outerShdw blurRad="38100" dist="38100" dir="2700000" algn="tl">
                    <a:srgbClr val="FFFFFF"/>
                  </a:outerShdw>
                </a:effectLst>
                <a:latin typeface="+mj-lt"/>
              </a:rPr>
              <a:t>t trust his friends any further than he can throw them and he thinks his wife is cheating on him too. With your excellent clinical skills you also find out he </a:t>
            </a:r>
            <a:r>
              <a:rPr lang="en-US" sz="2800" dirty="0" err="1">
                <a:effectLst>
                  <a:outerShdw blurRad="38100" dist="38100" dir="2700000" algn="tl">
                    <a:srgbClr val="FFFFFF"/>
                  </a:outerShdw>
                </a:effectLst>
                <a:latin typeface="+mj-lt"/>
              </a:rPr>
              <a:t>doesn</a:t>
            </a:r>
            <a:r>
              <a:rPr lang="ja-JP" altLang="en-US" sz="2800" dirty="0">
                <a:effectLst>
                  <a:outerShdw blurRad="38100" dist="38100" dir="2700000" algn="tl">
                    <a:srgbClr val="FFFFFF"/>
                  </a:outerShdw>
                </a:effectLst>
                <a:latin typeface="+mj-lt"/>
              </a:rPr>
              <a:t>’</a:t>
            </a:r>
            <a:r>
              <a:rPr lang="en-US" sz="2800" dirty="0">
                <a:effectLst>
                  <a:outerShdw blurRad="38100" dist="38100" dir="2700000" algn="tl">
                    <a:srgbClr val="FFFFFF"/>
                  </a:outerShdw>
                </a:effectLst>
                <a:latin typeface="+mj-lt"/>
              </a:rPr>
              <a:t>t actually believe there is a plot and </a:t>
            </a:r>
            <a:r>
              <a:rPr lang="en-US" sz="2800" dirty="0" err="1">
                <a:effectLst>
                  <a:outerShdw blurRad="38100" dist="38100" dir="2700000" algn="tl">
                    <a:srgbClr val="FFFFFF"/>
                  </a:outerShdw>
                </a:effectLst>
                <a:latin typeface="+mj-lt"/>
              </a:rPr>
              <a:t>doesn</a:t>
            </a:r>
            <a:r>
              <a:rPr lang="ja-JP" altLang="en-US" sz="2800" dirty="0">
                <a:effectLst>
                  <a:outerShdw blurRad="38100" dist="38100" dir="2700000" algn="tl">
                    <a:srgbClr val="FFFFFF"/>
                  </a:outerShdw>
                </a:effectLst>
                <a:latin typeface="+mj-lt"/>
              </a:rPr>
              <a:t>’</a:t>
            </a:r>
            <a:r>
              <a:rPr lang="en-US" sz="2800" dirty="0">
                <a:effectLst>
                  <a:outerShdw blurRad="38100" dist="38100" dir="2700000" algn="tl">
                    <a:srgbClr val="FFFFFF"/>
                  </a:outerShdw>
                </a:effectLst>
                <a:latin typeface="+mj-lt"/>
              </a:rPr>
              <a:t>t have any psychotic </a:t>
            </a:r>
            <a:r>
              <a:rPr lang="en-US" sz="2800" dirty="0" err="1">
                <a:effectLst>
                  <a:outerShdw blurRad="38100" dist="38100" dir="2700000" algn="tl">
                    <a:srgbClr val="FFFFFF"/>
                  </a:outerShdw>
                </a:effectLst>
                <a:latin typeface="+mj-lt"/>
              </a:rPr>
              <a:t>sx</a:t>
            </a:r>
            <a:r>
              <a:rPr lang="en-US" sz="2800" dirty="0">
                <a:effectLst>
                  <a:outerShdw blurRad="38100" dist="38100" dir="2700000" algn="tl">
                    <a:srgbClr val="FFFFFF"/>
                  </a:outerShdw>
                </a:effectLst>
                <a:latin typeface="+mj-lt"/>
              </a:rPr>
              <a:t>.</a:t>
            </a:r>
          </a:p>
        </p:txBody>
      </p:sp>
    </p:spTree>
    <p:extLst>
      <p:ext uri="{BB962C8B-B14F-4D97-AF65-F5344CB8AC3E}">
        <p14:creationId xmlns:p14="http://schemas.microsoft.com/office/powerpoint/2010/main" val="3301410694"/>
      </p:ext>
    </p:extLst>
  </p:cSld>
  <p:clrMapOvr>
    <a:masterClrMapping/>
  </p:clrMapOvr>
  <p:transition spd="med">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Rot="1" noChangeArrowheads="1"/>
          </p:cNvSpPr>
          <p:nvPr>
            <p:ph type="body" idx="4294967295"/>
          </p:nvPr>
        </p:nvSpPr>
        <p:spPr>
          <a:xfrm>
            <a:off x="951346" y="1080655"/>
            <a:ext cx="7139709" cy="4598988"/>
          </a:xfrm>
        </p:spPr>
        <p:txBody>
          <a:bodyPr/>
          <a:lstStyle/>
          <a:p>
            <a:pPr eaLnBrk="1" hangingPunct="1"/>
            <a:r>
              <a:rPr lang="en-US" dirty="0">
                <a:effectLst>
                  <a:outerShdw blurRad="38100" dist="38100" dir="2700000" algn="tl">
                    <a:srgbClr val="FFFFFF"/>
                  </a:outerShdw>
                </a:effectLst>
                <a:latin typeface="+mj-lt"/>
              </a:rPr>
              <a:t>His diagnosis is most consistent with a Paranoid personality disorder. He has a pervasive distrust and suspiciousness of others but it is not to the point of a delusion and he is not psychotic.</a:t>
            </a:r>
          </a:p>
        </p:txBody>
      </p:sp>
    </p:spTree>
    <p:extLst>
      <p:ext uri="{BB962C8B-B14F-4D97-AF65-F5344CB8AC3E}">
        <p14:creationId xmlns:p14="http://schemas.microsoft.com/office/powerpoint/2010/main" val="2594338686"/>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1996432" y="5383206"/>
            <a:ext cx="6019800" cy="476250"/>
          </a:xfrm>
        </p:spPr>
        <p:txBody>
          <a:bodyPr anchor="b"/>
          <a:lstStyle>
            <a:lvl1pPr>
              <a:defRPr>
                <a:solidFill>
                  <a:schemeClr val="tx1"/>
                </a:solidFill>
                <a:latin typeface="Arial Black" charset="0"/>
                <a:ea typeface="ＭＳ Ｐゴシック" charset="0"/>
              </a:defRPr>
            </a:lvl1pPr>
            <a:lvl2pPr marL="742950" indent="-285750">
              <a:defRPr>
                <a:solidFill>
                  <a:schemeClr val="tx1"/>
                </a:solidFill>
                <a:latin typeface="Arial Black" charset="0"/>
                <a:ea typeface="ＭＳ Ｐゴシック" charset="0"/>
              </a:defRPr>
            </a:lvl2pPr>
            <a:lvl3pPr marL="1143000" indent="-228600">
              <a:defRPr>
                <a:solidFill>
                  <a:schemeClr val="tx1"/>
                </a:solidFill>
                <a:latin typeface="Arial Black" charset="0"/>
                <a:ea typeface="ＭＳ Ｐゴシック" charset="0"/>
              </a:defRPr>
            </a:lvl3pPr>
            <a:lvl4pPr marL="1600200" indent="-228600">
              <a:defRPr>
                <a:solidFill>
                  <a:schemeClr val="tx1"/>
                </a:solidFill>
                <a:latin typeface="Arial Black" charset="0"/>
                <a:ea typeface="ＭＳ Ｐゴシック" charset="0"/>
              </a:defRPr>
            </a:lvl4pPr>
            <a:lvl5pPr marL="2057400" indent="-228600">
              <a:defRPr>
                <a:solidFill>
                  <a:schemeClr val="tx1"/>
                </a:solidFill>
                <a:latin typeface="Arial Black" charset="0"/>
                <a:ea typeface="ＭＳ Ｐゴシック" charset="0"/>
              </a:defRPr>
            </a:lvl5pPr>
            <a:lvl6pPr marL="2514600" indent="-228600" eaLnBrk="0" fontAlgn="base" hangingPunct="0">
              <a:spcBef>
                <a:spcPct val="0"/>
              </a:spcBef>
              <a:spcAft>
                <a:spcPct val="0"/>
              </a:spcAft>
              <a:defRPr>
                <a:solidFill>
                  <a:schemeClr val="tx1"/>
                </a:solidFill>
                <a:latin typeface="Arial Black" charset="0"/>
                <a:ea typeface="ＭＳ Ｐゴシック" charset="0"/>
              </a:defRPr>
            </a:lvl6pPr>
            <a:lvl7pPr marL="2971800" indent="-228600" eaLnBrk="0" fontAlgn="base" hangingPunct="0">
              <a:spcBef>
                <a:spcPct val="0"/>
              </a:spcBef>
              <a:spcAft>
                <a:spcPct val="0"/>
              </a:spcAft>
              <a:defRPr>
                <a:solidFill>
                  <a:schemeClr val="tx1"/>
                </a:solidFill>
                <a:latin typeface="Arial Black" charset="0"/>
                <a:ea typeface="ＭＳ Ｐゴシック" charset="0"/>
              </a:defRPr>
            </a:lvl7pPr>
            <a:lvl8pPr marL="3429000" indent="-228600" eaLnBrk="0" fontAlgn="base" hangingPunct="0">
              <a:spcBef>
                <a:spcPct val="0"/>
              </a:spcBef>
              <a:spcAft>
                <a:spcPct val="0"/>
              </a:spcAft>
              <a:defRPr>
                <a:solidFill>
                  <a:schemeClr val="tx1"/>
                </a:solidFill>
                <a:latin typeface="Arial Black" charset="0"/>
                <a:ea typeface="ＭＳ Ｐゴシック" charset="0"/>
              </a:defRPr>
            </a:lvl8pPr>
            <a:lvl9pPr marL="3886200" indent="-228600" eaLnBrk="0" fontAlgn="base" hangingPunct="0">
              <a:spcBef>
                <a:spcPct val="0"/>
              </a:spcBef>
              <a:spcAft>
                <a:spcPct val="0"/>
              </a:spcAft>
              <a:defRPr>
                <a:solidFill>
                  <a:schemeClr val="tx1"/>
                </a:solidFill>
                <a:latin typeface="Arial Black" charset="0"/>
                <a:ea typeface="ＭＳ Ｐゴシック" charset="0"/>
              </a:defRPr>
            </a:lvl9pPr>
          </a:lstStyle>
          <a:p>
            <a:pPr algn="l"/>
            <a:r>
              <a:rPr lang="en-US" dirty="0" err="1">
                <a:effectLst>
                  <a:outerShdw blurRad="38100" dist="38100" dir="2700000" algn="tl">
                    <a:srgbClr val="FFFFFF"/>
                  </a:outerShdw>
                </a:effectLst>
                <a:latin typeface="Arial" charset="0"/>
              </a:rPr>
              <a:t>Torgerson</a:t>
            </a:r>
            <a:r>
              <a:rPr lang="en-US" dirty="0">
                <a:effectLst>
                  <a:outerShdw blurRad="38100" dist="38100" dir="2700000" algn="tl">
                    <a:srgbClr val="FFFFFF"/>
                  </a:outerShdw>
                </a:effectLst>
                <a:latin typeface="Arial" charset="0"/>
              </a:rPr>
              <a:t>, S</a:t>
            </a:r>
            <a:r>
              <a:rPr lang="en-US" dirty="0" smtClean="0">
                <a:effectLst>
                  <a:outerShdw blurRad="38100" dist="38100" dir="2700000" algn="tl">
                    <a:srgbClr val="FFFFFF"/>
                  </a:outerShdw>
                </a:effectLst>
                <a:latin typeface="Arial" charset="0"/>
              </a:rPr>
              <a:t>. 2009 </a:t>
            </a:r>
            <a:r>
              <a:rPr lang="en-US" dirty="0">
                <a:effectLst>
                  <a:outerShdw blurRad="38100" dist="38100" dir="2700000" algn="tl">
                    <a:srgbClr val="FFFFFF"/>
                  </a:outerShdw>
                </a:effectLst>
                <a:latin typeface="Arial" charset="0"/>
              </a:rPr>
              <a:t>The nature and nurture of personality disorders.  </a:t>
            </a:r>
            <a:r>
              <a:rPr lang="en-US" dirty="0" smtClean="0">
                <a:effectLst>
                  <a:outerShdw blurRad="38100" dist="38100" dir="2700000" algn="tl">
                    <a:srgbClr val="FFFFFF"/>
                  </a:outerShdw>
                </a:effectLst>
                <a:latin typeface="Arial" charset="0"/>
              </a:rPr>
              <a:t>   Scan </a:t>
            </a:r>
            <a:r>
              <a:rPr lang="en-US" dirty="0">
                <a:effectLst>
                  <a:outerShdw blurRad="38100" dist="38100" dir="2700000" algn="tl">
                    <a:srgbClr val="FFFFFF"/>
                  </a:outerShdw>
                </a:effectLst>
                <a:latin typeface="Arial" charset="0"/>
              </a:rPr>
              <a:t>J </a:t>
            </a:r>
            <a:r>
              <a:rPr lang="en-US" dirty="0" err="1" smtClean="0">
                <a:effectLst>
                  <a:outerShdw blurRad="38100" dist="38100" dir="2700000" algn="tl">
                    <a:srgbClr val="FFFFFF"/>
                  </a:outerShdw>
                </a:effectLst>
                <a:latin typeface="Arial" charset="0"/>
              </a:rPr>
              <a:t>Psychol</a:t>
            </a:r>
            <a:r>
              <a:rPr lang="en-US" dirty="0" smtClean="0">
                <a:effectLst>
                  <a:outerShdw blurRad="38100" dist="38100" dir="2700000" algn="tl">
                    <a:srgbClr val="FFFFFF"/>
                  </a:outerShdw>
                </a:effectLst>
                <a:latin typeface="Arial" charset="0"/>
              </a:rPr>
              <a:t> </a:t>
            </a:r>
            <a:r>
              <a:rPr lang="en-US" dirty="0">
                <a:effectLst>
                  <a:outerShdw blurRad="38100" dist="38100" dir="2700000" algn="tl">
                    <a:srgbClr val="FFFFFF"/>
                  </a:outerShdw>
                </a:effectLst>
                <a:latin typeface="Arial" charset="0"/>
              </a:rPr>
              <a:t>50:624-632</a:t>
            </a:r>
          </a:p>
        </p:txBody>
      </p:sp>
      <p:sp>
        <p:nvSpPr>
          <p:cNvPr id="56322" name="Rectangle 2"/>
          <p:cNvSpPr>
            <a:spLocks noGrp="1" noRot="1" noChangeArrowheads="1"/>
          </p:cNvSpPr>
          <p:nvPr>
            <p:ph type="title" idx="4294967295"/>
          </p:nvPr>
        </p:nvSpPr>
        <p:spPr>
          <a:xfrm>
            <a:off x="0" y="228600"/>
            <a:ext cx="8534400" cy="758825"/>
          </a:xfrm>
        </p:spPr>
        <p:txBody>
          <a:bodyPr/>
          <a:lstStyle/>
          <a:p>
            <a:pPr eaLnBrk="1" hangingPunct="1"/>
            <a:r>
              <a:rPr lang="en-US" dirty="0">
                <a:effectLst>
                  <a:outerShdw blurRad="38100" dist="38100" dir="2700000" algn="tl">
                    <a:srgbClr val="AF273E"/>
                  </a:outerShdw>
                </a:effectLst>
                <a:latin typeface="Arial Black" charset="0"/>
              </a:rPr>
              <a:t>Prevalence</a:t>
            </a:r>
          </a:p>
        </p:txBody>
      </p:sp>
      <p:sp>
        <p:nvSpPr>
          <p:cNvPr id="56323" name="Rectangle 3"/>
          <p:cNvSpPr>
            <a:spLocks noGrp="1" noRot="1" noChangeArrowheads="1"/>
          </p:cNvSpPr>
          <p:nvPr>
            <p:ph type="body" sz="half" idx="4294967295"/>
          </p:nvPr>
        </p:nvSpPr>
        <p:spPr>
          <a:xfrm>
            <a:off x="554182" y="1740038"/>
            <a:ext cx="3814763" cy="3496980"/>
          </a:xfrm>
        </p:spPr>
        <p:txBody>
          <a:bodyPr/>
          <a:lstStyle/>
          <a:p>
            <a:pPr eaLnBrk="1" hangingPunct="1"/>
            <a:r>
              <a:rPr lang="en-US" sz="2400" dirty="0">
                <a:effectLst>
                  <a:outerShdw blurRad="38100" dist="38100" dir="2700000" algn="tl">
                    <a:srgbClr val="FFFFFF"/>
                  </a:outerShdw>
                </a:effectLst>
                <a:latin typeface="+mj-lt"/>
              </a:rPr>
              <a:t>OCPD             2%  </a:t>
            </a:r>
          </a:p>
          <a:p>
            <a:pPr eaLnBrk="1" hangingPunct="1"/>
            <a:r>
              <a:rPr lang="en-US" sz="2400" dirty="0">
                <a:effectLst>
                  <a:outerShdw blurRad="38100" dist="38100" dir="2700000" algn="tl">
                    <a:srgbClr val="FFFFFF"/>
                  </a:outerShdw>
                </a:effectLst>
                <a:latin typeface="+mj-lt"/>
              </a:rPr>
              <a:t>Paranoid        2%</a:t>
            </a:r>
          </a:p>
          <a:p>
            <a:pPr eaLnBrk="1" hangingPunct="1"/>
            <a:r>
              <a:rPr lang="en-US" sz="2400" dirty="0">
                <a:effectLst>
                  <a:outerShdw blurRad="38100" dist="38100" dir="2700000" algn="tl">
                    <a:srgbClr val="FFFFFF"/>
                  </a:outerShdw>
                </a:effectLst>
                <a:latin typeface="+mj-lt"/>
              </a:rPr>
              <a:t>Antisocial      1-4%</a:t>
            </a:r>
          </a:p>
          <a:p>
            <a:pPr eaLnBrk="1" hangingPunct="1"/>
            <a:r>
              <a:rPr lang="en-US" sz="2400" dirty="0">
                <a:effectLst>
                  <a:outerShdw blurRad="38100" dist="38100" dir="2700000" algn="tl">
                    <a:srgbClr val="FFFFFF"/>
                  </a:outerShdw>
                </a:effectLst>
                <a:latin typeface="+mj-lt"/>
              </a:rPr>
              <a:t>Schizoid         1%?</a:t>
            </a:r>
          </a:p>
          <a:p>
            <a:pPr eaLnBrk="1" hangingPunct="1"/>
            <a:r>
              <a:rPr lang="en-US" sz="2400" dirty="0" err="1">
                <a:effectLst>
                  <a:outerShdw blurRad="38100" dist="38100" dir="2700000" algn="tl">
                    <a:srgbClr val="FFFFFF"/>
                  </a:outerShdw>
                </a:effectLst>
                <a:latin typeface="+mj-lt"/>
              </a:rPr>
              <a:t>Schizotypical</a:t>
            </a:r>
            <a:r>
              <a:rPr lang="en-US" sz="2400" dirty="0">
                <a:effectLst>
                  <a:outerShdw blurRad="38100" dist="38100" dir="2700000" algn="tl">
                    <a:srgbClr val="FFFFFF"/>
                  </a:outerShdw>
                </a:effectLst>
                <a:latin typeface="+mj-lt"/>
              </a:rPr>
              <a:t> 1%</a:t>
            </a:r>
          </a:p>
        </p:txBody>
      </p:sp>
      <p:sp>
        <p:nvSpPr>
          <p:cNvPr id="56324" name="Rectangle 4"/>
          <p:cNvSpPr>
            <a:spLocks noGrp="1" noRot="1" noChangeArrowheads="1"/>
          </p:cNvSpPr>
          <p:nvPr>
            <p:ph type="body" sz="half" idx="4294967295"/>
          </p:nvPr>
        </p:nvSpPr>
        <p:spPr>
          <a:xfrm>
            <a:off x="4821238" y="1740038"/>
            <a:ext cx="3814762" cy="3303017"/>
          </a:xfrm>
        </p:spPr>
        <p:txBody>
          <a:bodyPr/>
          <a:lstStyle/>
          <a:p>
            <a:pPr eaLnBrk="1" hangingPunct="1"/>
            <a:r>
              <a:rPr lang="en-US" sz="2400" dirty="0">
                <a:effectLst>
                  <a:outerShdw blurRad="38100" dist="38100" dir="2700000" algn="tl">
                    <a:srgbClr val="FFFFFF"/>
                  </a:outerShdw>
                </a:effectLst>
                <a:latin typeface="+mj-lt"/>
              </a:rPr>
              <a:t>Avoidant	       1-2%</a:t>
            </a:r>
          </a:p>
          <a:p>
            <a:pPr eaLnBrk="1" hangingPunct="1"/>
            <a:r>
              <a:rPr lang="en-US" sz="2400" dirty="0">
                <a:effectLst>
                  <a:outerShdw blurRad="38100" dist="38100" dir="2700000" algn="tl">
                    <a:srgbClr val="FFFFFF"/>
                  </a:outerShdw>
                </a:effectLst>
                <a:latin typeface="+mj-lt"/>
              </a:rPr>
              <a:t>Histrionic       2%</a:t>
            </a:r>
          </a:p>
          <a:p>
            <a:pPr eaLnBrk="1" hangingPunct="1"/>
            <a:r>
              <a:rPr lang="en-US" sz="2400" dirty="0">
                <a:effectLst>
                  <a:outerShdw blurRad="38100" dist="38100" dir="2700000" algn="tl">
                    <a:srgbClr val="FFFFFF"/>
                  </a:outerShdw>
                </a:effectLst>
                <a:latin typeface="+mj-lt"/>
              </a:rPr>
              <a:t>Borderline     2-3%</a:t>
            </a:r>
          </a:p>
          <a:p>
            <a:pPr eaLnBrk="1" hangingPunct="1"/>
            <a:r>
              <a:rPr lang="en-US" sz="2400" dirty="0">
                <a:effectLst>
                  <a:outerShdw blurRad="38100" dist="38100" dir="2700000" algn="tl">
                    <a:srgbClr val="FFFFFF"/>
                  </a:outerShdw>
                </a:effectLst>
                <a:latin typeface="+mj-lt"/>
              </a:rPr>
              <a:t>Dependent    0.5%</a:t>
            </a:r>
          </a:p>
          <a:p>
            <a:pPr eaLnBrk="1" hangingPunct="1"/>
            <a:r>
              <a:rPr lang="en-US" sz="2400" dirty="0">
                <a:effectLst>
                  <a:outerShdw blurRad="38100" dist="38100" dir="2700000" algn="tl">
                    <a:srgbClr val="FFFFFF"/>
                  </a:outerShdw>
                </a:effectLst>
                <a:latin typeface="+mj-lt"/>
              </a:rPr>
              <a:t>Narcissistic  .5-1%</a:t>
            </a:r>
          </a:p>
          <a:p>
            <a:pPr eaLnBrk="1" hangingPunct="1">
              <a:buFontTx/>
              <a:buNone/>
            </a:pPr>
            <a:r>
              <a:rPr lang="en-US" sz="2800" dirty="0">
                <a:effectLst>
                  <a:outerShdw blurRad="38100" dist="38100" dir="2700000" algn="tl">
                    <a:srgbClr val="FFFFFF"/>
                  </a:outerShdw>
                </a:effectLst>
                <a:latin typeface="+mj-lt"/>
              </a:rPr>
              <a:t/>
            </a:r>
            <a:br>
              <a:rPr lang="en-US" sz="2800" dirty="0">
                <a:effectLst>
                  <a:outerShdw blurRad="38100" dist="38100" dir="2700000" algn="tl">
                    <a:srgbClr val="FFFFFF"/>
                  </a:outerShdw>
                </a:effectLst>
                <a:latin typeface="+mj-lt"/>
              </a:rPr>
            </a:br>
            <a:endParaRPr lang="en-US" sz="2800" dirty="0">
              <a:effectLst>
                <a:outerShdw blurRad="38100" dist="38100" dir="2700000" algn="tl">
                  <a:srgbClr val="FFFFFF"/>
                </a:outerShdw>
              </a:effectLst>
              <a:latin typeface="+mj-lt"/>
            </a:endParaRPr>
          </a:p>
        </p:txBody>
      </p:sp>
      <p:sp>
        <p:nvSpPr>
          <p:cNvPr id="6" name="Footer Placeholder 2"/>
          <p:cNvSpPr txBox="1">
            <a:spLocks/>
          </p:cNvSpPr>
          <p:nvPr/>
        </p:nvSpPr>
        <p:spPr>
          <a:xfrm>
            <a:off x="304800" y="6410848"/>
            <a:ext cx="3581400" cy="365760"/>
          </a:xfrm>
          <a:prstGeom prst="rect">
            <a:avLst/>
          </a:prstGeom>
        </p:spPr>
        <p:txBody>
          <a:bodyPr vert="horz"/>
          <a:lstStyle>
            <a:defPPr>
              <a:defRPr lang="en-US"/>
            </a:defPPr>
            <a:lvl1pPr marL="0" algn="l" defTabSz="914400" rtl="0" eaLnBrk="1" latinLnBrk="0" hangingPunct="1">
              <a:defRPr kumimoji="0" sz="12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mtClean="0"/>
              <a:t>MSc in Family Medicine Programme</a:t>
            </a:r>
            <a:endParaRPr lang="en-GB" dirty="0"/>
          </a:p>
        </p:txBody>
      </p:sp>
    </p:spTree>
    <p:extLst>
      <p:ext uri="{BB962C8B-B14F-4D97-AF65-F5344CB8AC3E}">
        <p14:creationId xmlns:p14="http://schemas.microsoft.com/office/powerpoint/2010/main" val="518957998"/>
      </p:ext>
    </p:extLst>
  </p:cSld>
  <p:clrMapOvr>
    <a:masterClrMapping/>
  </p:clrMapOvr>
  <p:transition spd="med">
    <p:fad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28600"/>
            <a:ext cx="8534400" cy="758825"/>
          </a:xfrm>
        </p:spPr>
        <p:txBody>
          <a:bodyPr>
            <a:normAutofit/>
          </a:bodyPr>
          <a:lstStyle/>
          <a:p>
            <a:pPr eaLnBrk="1" hangingPunct="1"/>
            <a:r>
              <a:rPr lang="en-US" sz="3600" b="1" dirty="0"/>
              <a:t>Take home points:</a:t>
            </a:r>
          </a:p>
        </p:txBody>
      </p:sp>
      <p:sp>
        <p:nvSpPr>
          <p:cNvPr id="3" name="Content Placeholder 2"/>
          <p:cNvSpPr>
            <a:spLocks noGrp="1"/>
          </p:cNvSpPr>
          <p:nvPr>
            <p:ph idx="4294967295"/>
          </p:nvPr>
        </p:nvSpPr>
        <p:spPr>
          <a:xfrm>
            <a:off x="914399" y="1348509"/>
            <a:ext cx="7038109" cy="4598988"/>
          </a:xfrm>
        </p:spPr>
        <p:txBody>
          <a:bodyPr>
            <a:normAutofit lnSpcReduction="10000"/>
          </a:bodyPr>
          <a:lstStyle/>
          <a:p>
            <a:pPr eaLnBrk="1" hangingPunct="1"/>
            <a:r>
              <a:rPr lang="en-US" sz="2800" dirty="0">
                <a:latin typeface="+mj-lt"/>
              </a:rPr>
              <a:t>Personality disorders are common and more common in your practice then the general population</a:t>
            </a:r>
          </a:p>
          <a:p>
            <a:pPr eaLnBrk="1" hangingPunct="1"/>
            <a:r>
              <a:rPr lang="en-US" sz="2800" dirty="0">
                <a:latin typeface="+mj-lt"/>
              </a:rPr>
              <a:t>Identifying personality disordered patients informs how best to approach them </a:t>
            </a:r>
          </a:p>
          <a:p>
            <a:pPr eaLnBrk="1" hangingPunct="1"/>
            <a:r>
              <a:rPr lang="en-US" sz="2800" dirty="0">
                <a:latin typeface="+mj-lt"/>
              </a:rPr>
              <a:t>Don</a:t>
            </a:r>
            <a:r>
              <a:rPr lang="ja-JP" altLang="en-US" sz="2800" dirty="0">
                <a:latin typeface="+mj-lt"/>
              </a:rPr>
              <a:t>’</a:t>
            </a:r>
            <a:r>
              <a:rPr lang="en-US" sz="2800" dirty="0">
                <a:latin typeface="+mj-lt"/>
              </a:rPr>
              <a:t>t forget to screen for comorbid </a:t>
            </a:r>
            <a:r>
              <a:rPr lang="en-US" sz="2800" dirty="0" smtClean="0">
                <a:latin typeface="+mj-lt"/>
              </a:rPr>
              <a:t>diagnoses, most importantly drug use</a:t>
            </a:r>
            <a:endParaRPr lang="en-US" sz="2800" dirty="0">
              <a:latin typeface="+mj-lt"/>
            </a:endParaRPr>
          </a:p>
          <a:p>
            <a:pPr eaLnBrk="1" hangingPunct="1"/>
            <a:r>
              <a:rPr lang="en-US" sz="2800" dirty="0">
                <a:latin typeface="+mj-lt"/>
              </a:rPr>
              <a:t>Ask for help if you are feeling overwhelmed!</a:t>
            </a:r>
          </a:p>
        </p:txBody>
      </p:sp>
    </p:spTree>
    <p:extLst>
      <p:ext uri="{BB962C8B-B14F-4D97-AF65-F5344CB8AC3E}">
        <p14:creationId xmlns:p14="http://schemas.microsoft.com/office/powerpoint/2010/main" val="2458608691"/>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026"/>
          <p:cNvSpPr>
            <a:spLocks noGrp="1" noRot="1" noChangeArrowheads="1"/>
          </p:cNvSpPr>
          <p:nvPr>
            <p:ph type="title" idx="4294967295"/>
          </p:nvPr>
        </p:nvSpPr>
        <p:spPr>
          <a:xfrm>
            <a:off x="0" y="228600"/>
            <a:ext cx="8534400" cy="758825"/>
          </a:xfrm>
        </p:spPr>
        <p:txBody>
          <a:bodyPr/>
          <a:lstStyle/>
          <a:p>
            <a:pPr eaLnBrk="1" hangingPunct="1"/>
            <a:r>
              <a:rPr lang="en-US">
                <a:effectLst>
                  <a:outerShdw blurRad="38100" dist="38100" dir="2700000" algn="tl">
                    <a:srgbClr val="AF273E"/>
                  </a:outerShdw>
                </a:effectLst>
                <a:latin typeface="Arial Black" charset="0"/>
              </a:rPr>
              <a:t>Etiology</a:t>
            </a:r>
          </a:p>
        </p:txBody>
      </p:sp>
      <p:sp>
        <p:nvSpPr>
          <p:cNvPr id="31747" name="Rectangle 1027"/>
          <p:cNvSpPr>
            <a:spLocks noGrp="1" noRot="1" noChangeArrowheads="1"/>
          </p:cNvSpPr>
          <p:nvPr>
            <p:ph type="body" idx="4294967295"/>
          </p:nvPr>
        </p:nvSpPr>
        <p:spPr>
          <a:xfrm>
            <a:off x="623888" y="1431637"/>
            <a:ext cx="7910512" cy="4598988"/>
          </a:xfrm>
        </p:spPr>
        <p:txBody>
          <a:bodyPr>
            <a:normAutofit/>
          </a:bodyPr>
          <a:lstStyle/>
          <a:p>
            <a:pPr eaLnBrk="1" hangingPunct="1">
              <a:defRPr/>
            </a:pPr>
            <a:r>
              <a:rPr lang="en-US" sz="2600" dirty="0" smtClean="0">
                <a:effectLst>
                  <a:outerShdw blurRad="38100" dist="38100" dir="2700000" algn="tl">
                    <a:srgbClr val="FFFFFF"/>
                  </a:outerShdw>
                </a:effectLst>
              </a:rPr>
              <a:t>multi-factorial like almost all other mental disorders</a:t>
            </a:r>
          </a:p>
          <a:p>
            <a:pPr eaLnBrk="1" hangingPunct="1">
              <a:defRPr/>
            </a:pPr>
            <a:r>
              <a:rPr lang="en-US" sz="2600" dirty="0" smtClean="0">
                <a:effectLst>
                  <a:outerShdw blurRad="38100" dist="38100" dir="2700000" algn="tl">
                    <a:srgbClr val="FFFFFF"/>
                  </a:outerShdw>
                </a:effectLst>
              </a:rPr>
              <a:t>Genetic and environmental factors such as chaotic home environment and abuse resulting in maladaptive behavioral patterns.</a:t>
            </a:r>
          </a:p>
          <a:p>
            <a:pPr>
              <a:defRPr/>
            </a:pPr>
            <a:r>
              <a:rPr lang="en-US" sz="2600" dirty="0" smtClean="0">
                <a:solidFill>
                  <a:srgbClr val="000000"/>
                </a:solidFill>
                <a:effectLst>
                  <a:outerShdw blurRad="38100" dist="38100" dir="2700000" algn="tl">
                    <a:srgbClr val="FFFFFF"/>
                  </a:outerShdw>
                </a:effectLst>
              </a:rPr>
              <a:t>Cultural influences with variations across nations</a:t>
            </a:r>
            <a:endParaRPr lang="en-US" sz="2600" dirty="0" smtClean="0">
              <a:effectLst>
                <a:outerShdw blurRad="38100" dist="38100" dir="2700000" algn="tl">
                  <a:srgbClr val="FFFFFF"/>
                </a:outerShdw>
              </a:effectLst>
            </a:endParaRPr>
          </a:p>
          <a:p>
            <a:pPr eaLnBrk="1" hangingPunct="1">
              <a:buFontTx/>
              <a:buNone/>
              <a:defRPr/>
            </a:pPr>
            <a:endParaRPr lang="en-US" dirty="0" smtClean="0">
              <a:effectLst>
                <a:outerShdw blurRad="38100" dist="38100" dir="2700000" algn="tl">
                  <a:srgbClr val="FFFFFF"/>
                </a:outerShdw>
              </a:effectLst>
              <a:ea typeface="+mn-ea"/>
            </a:endParaRPr>
          </a:p>
        </p:txBody>
      </p:sp>
    </p:spTree>
    <p:extLst>
      <p:ext uri="{BB962C8B-B14F-4D97-AF65-F5344CB8AC3E}">
        <p14:creationId xmlns:p14="http://schemas.microsoft.com/office/powerpoint/2010/main" val="1837547174"/>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rgbClr val="00B050"/>
                </a:solidFill>
              </a:rPr>
              <a:t>What is a personality disorder</a:t>
            </a:r>
            <a:r>
              <a:rPr lang="en-US" sz="3600" b="1" dirty="0" smtClean="0">
                <a:solidFill>
                  <a:srgbClr val="00B050"/>
                </a:solidFill>
              </a:rPr>
              <a:t>?</a:t>
            </a:r>
            <a:endParaRPr lang="en-GB" b="1" dirty="0">
              <a:solidFill>
                <a:srgbClr val="00B050"/>
              </a:solidFill>
            </a:endParaRPr>
          </a:p>
        </p:txBody>
      </p:sp>
      <p:sp>
        <p:nvSpPr>
          <p:cNvPr id="3" name="Content Placeholder 2"/>
          <p:cNvSpPr>
            <a:spLocks noGrp="1"/>
          </p:cNvSpPr>
          <p:nvPr>
            <p:ph idx="1"/>
          </p:nvPr>
        </p:nvSpPr>
        <p:spPr/>
        <p:txBody>
          <a:bodyPr/>
          <a:lstStyle/>
          <a:p>
            <a:pPr>
              <a:spcBef>
                <a:spcPct val="50000"/>
              </a:spcBef>
              <a:buFontTx/>
              <a:buChar char="•"/>
            </a:pPr>
            <a:r>
              <a:rPr lang="en-US" sz="2800" dirty="0" smtClean="0">
                <a:solidFill>
                  <a:srgbClr val="000000"/>
                </a:solidFill>
              </a:rPr>
              <a:t>people </a:t>
            </a:r>
            <a:r>
              <a:rPr lang="en-US" sz="2800" dirty="0">
                <a:solidFill>
                  <a:srgbClr val="000000"/>
                </a:solidFill>
              </a:rPr>
              <a:t>with personality disorders tend to be: rigid and inflexible, show a restricted range of traits, have a dominant single trait</a:t>
            </a:r>
          </a:p>
          <a:p>
            <a:pPr>
              <a:spcBef>
                <a:spcPct val="50000"/>
              </a:spcBef>
              <a:buFontTx/>
              <a:buChar char="•"/>
            </a:pPr>
            <a:r>
              <a:rPr lang="en-US" sz="2800" dirty="0">
                <a:solidFill>
                  <a:srgbClr val="000000"/>
                </a:solidFill>
              </a:rPr>
              <a:t>traits are relatively enduring features of a person that are persistent over time and situations</a:t>
            </a:r>
          </a:p>
          <a:p>
            <a:pPr>
              <a:spcBef>
                <a:spcPct val="50000"/>
              </a:spcBef>
              <a:buFontTx/>
              <a:buChar char="•"/>
            </a:pPr>
            <a:r>
              <a:rPr lang="en-US" sz="2800" dirty="0" smtClean="0">
                <a:solidFill>
                  <a:srgbClr val="000000"/>
                </a:solidFill>
              </a:rPr>
              <a:t>maladaptive </a:t>
            </a:r>
            <a:r>
              <a:rPr lang="en-US" sz="2800" dirty="0">
                <a:solidFill>
                  <a:srgbClr val="000000"/>
                </a:solidFill>
              </a:rPr>
              <a:t>personality traits</a:t>
            </a:r>
          </a:p>
          <a:p>
            <a:pPr>
              <a:spcBef>
                <a:spcPct val="50000"/>
              </a:spcBef>
              <a:buFontTx/>
              <a:buChar char="•"/>
            </a:pPr>
            <a:r>
              <a:rPr lang="en-US" sz="2800" dirty="0" smtClean="0">
                <a:solidFill>
                  <a:srgbClr val="000000"/>
                </a:solidFill>
              </a:rPr>
              <a:t>most </a:t>
            </a:r>
            <a:r>
              <a:rPr lang="en-US" sz="2800" dirty="0">
                <a:solidFill>
                  <a:srgbClr val="000000"/>
                </a:solidFill>
              </a:rPr>
              <a:t>people with </a:t>
            </a:r>
            <a:r>
              <a:rPr lang="en-US" sz="2800" dirty="0" smtClean="0">
                <a:solidFill>
                  <a:srgbClr val="000000"/>
                </a:solidFill>
              </a:rPr>
              <a:t>PD </a:t>
            </a:r>
            <a:r>
              <a:rPr lang="en-US" sz="2800" dirty="0">
                <a:solidFill>
                  <a:srgbClr val="000000"/>
                </a:solidFill>
              </a:rPr>
              <a:t>never come to the attention of mental health professionals</a:t>
            </a:r>
          </a:p>
          <a:p>
            <a:pPr>
              <a:spcBef>
                <a:spcPct val="50000"/>
              </a:spcBef>
              <a:buFontTx/>
              <a:buChar char="•"/>
            </a:pPr>
            <a:endParaRPr lang="en-US" sz="2800" dirty="0">
              <a:solidFill>
                <a:srgbClr val="000000"/>
              </a:solidFill>
            </a:endParaRPr>
          </a:p>
          <a:p>
            <a:endParaRPr lang="en-GB" dirty="0"/>
          </a:p>
        </p:txBody>
      </p:sp>
    </p:spTree>
    <p:extLst>
      <p:ext uri="{BB962C8B-B14F-4D97-AF65-F5344CB8AC3E}">
        <p14:creationId xmlns:p14="http://schemas.microsoft.com/office/powerpoint/2010/main" val="2310287034"/>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Main characteristics</a:t>
            </a:r>
            <a:endParaRPr lang="en-GB" dirty="0"/>
          </a:p>
        </p:txBody>
      </p:sp>
      <p:sp>
        <p:nvSpPr>
          <p:cNvPr id="4" name="Content Placeholder 3"/>
          <p:cNvSpPr>
            <a:spLocks noGrp="1"/>
          </p:cNvSpPr>
          <p:nvPr>
            <p:ph idx="1"/>
          </p:nvPr>
        </p:nvSpPr>
        <p:spPr>
          <a:xfrm>
            <a:off x="301752" y="1911926"/>
            <a:ext cx="8232648" cy="4187121"/>
          </a:xfrm>
        </p:spPr>
        <p:txBody>
          <a:bodyPr>
            <a:normAutofit/>
          </a:bodyPr>
          <a:lstStyle/>
          <a:p>
            <a:r>
              <a:rPr lang="en-US" dirty="0" smtClean="0">
                <a:solidFill>
                  <a:srgbClr val="000000"/>
                </a:solidFill>
                <a:effectLst>
                  <a:outerShdw blurRad="38100" dist="38100" dir="2700000" algn="tl">
                    <a:srgbClr val="FFFFFF"/>
                  </a:outerShdw>
                </a:effectLst>
                <a:latin typeface="Arial Black" charset="0"/>
              </a:rPr>
              <a:t>An </a:t>
            </a:r>
            <a:r>
              <a:rPr lang="en-US" dirty="0">
                <a:solidFill>
                  <a:srgbClr val="000000"/>
                </a:solidFill>
                <a:effectLst>
                  <a:outerShdw blurRad="38100" dist="38100" dir="2700000" algn="tl">
                    <a:srgbClr val="FFFFFF"/>
                  </a:outerShdw>
                </a:effectLst>
                <a:latin typeface="Arial Black" charset="0"/>
              </a:rPr>
              <a:t>enduring </a:t>
            </a:r>
            <a:r>
              <a:rPr lang="en-US" dirty="0" smtClean="0">
                <a:solidFill>
                  <a:srgbClr val="000000"/>
                </a:solidFill>
                <a:effectLst>
                  <a:outerShdw blurRad="38100" dist="38100" dir="2700000" algn="tl">
                    <a:srgbClr val="FFFFFF"/>
                  </a:outerShdw>
                </a:effectLst>
                <a:latin typeface="Arial Black" charset="0"/>
              </a:rPr>
              <a:t>inflexible pattern </a:t>
            </a:r>
            <a:r>
              <a:rPr lang="en-US" dirty="0">
                <a:solidFill>
                  <a:srgbClr val="000000"/>
                </a:solidFill>
                <a:effectLst>
                  <a:outerShdw blurRad="38100" dist="38100" dir="2700000" algn="tl">
                    <a:srgbClr val="FFFFFF"/>
                  </a:outerShdw>
                </a:effectLst>
                <a:latin typeface="Arial Black" charset="0"/>
              </a:rPr>
              <a:t>of inner experience and </a:t>
            </a:r>
            <a:r>
              <a:rPr lang="en-US" dirty="0" smtClean="0">
                <a:solidFill>
                  <a:srgbClr val="000000"/>
                </a:solidFill>
                <a:effectLst>
                  <a:outerShdw blurRad="38100" dist="38100" dir="2700000" algn="tl">
                    <a:srgbClr val="FFFFFF"/>
                  </a:outerShdw>
                </a:effectLst>
                <a:latin typeface="Arial Black" charset="0"/>
              </a:rPr>
              <a:t>behavior</a:t>
            </a:r>
          </a:p>
          <a:p>
            <a:pPr>
              <a:spcBef>
                <a:spcPct val="0"/>
              </a:spcBef>
              <a:buClr>
                <a:schemeClr val="tx1"/>
              </a:buClr>
              <a:defRPr/>
            </a:pPr>
            <a:r>
              <a:rPr lang="en-US" dirty="0">
                <a:solidFill>
                  <a:srgbClr val="000000"/>
                </a:solidFill>
                <a:effectLst>
                  <a:outerShdw blurRad="38100" dist="38100" dir="2700000" algn="tl">
                    <a:srgbClr val="FFFFFF"/>
                  </a:outerShdw>
                </a:effectLst>
              </a:rPr>
              <a:t>significant distress or impairment in functioning </a:t>
            </a:r>
          </a:p>
          <a:p>
            <a:pPr>
              <a:spcBef>
                <a:spcPct val="0"/>
              </a:spcBef>
              <a:buClr>
                <a:schemeClr val="tx1"/>
              </a:buClr>
              <a:defRPr/>
            </a:pPr>
            <a:r>
              <a:rPr lang="en-US" dirty="0">
                <a:solidFill>
                  <a:srgbClr val="000000"/>
                </a:solidFill>
                <a:effectLst>
                  <a:outerShdw blurRad="38100" dist="38100" dir="2700000" algn="tl">
                    <a:srgbClr val="FFFFFF"/>
                  </a:outerShdw>
                </a:effectLst>
              </a:rPr>
              <a:t>The pattern is stable and can be traced back to adolescence or early adulthood</a:t>
            </a:r>
            <a:endParaRPr lang="en-US" dirty="0">
              <a:solidFill>
                <a:srgbClr val="000000"/>
              </a:solidFill>
              <a:effectLst>
                <a:outerShdw blurRad="38100" dist="38100" dir="2700000" algn="tl">
                  <a:srgbClr val="FFFFFF"/>
                </a:outerShdw>
              </a:effectLst>
              <a:latin typeface="Arial Black" charset="0"/>
            </a:endParaRPr>
          </a:p>
          <a:p>
            <a:endParaRPr lang="en-GB" dirty="0"/>
          </a:p>
        </p:txBody>
      </p:sp>
    </p:spTree>
    <p:extLst>
      <p:ext uri="{BB962C8B-B14F-4D97-AF65-F5344CB8AC3E}">
        <p14:creationId xmlns:p14="http://schemas.microsoft.com/office/powerpoint/2010/main" val="3809396742"/>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rgbClr val="00B050"/>
                </a:solidFill>
              </a:rPr>
              <a:t>Clusters of </a:t>
            </a:r>
            <a:r>
              <a:rPr lang="en-US" sz="3600" b="1" dirty="0" smtClean="0">
                <a:solidFill>
                  <a:srgbClr val="00B050"/>
                </a:solidFill>
              </a:rPr>
              <a:t>disorders</a:t>
            </a:r>
            <a:endParaRPr lang="en-GB" b="1" dirty="0">
              <a:solidFill>
                <a:srgbClr val="00B050"/>
              </a:solidFill>
            </a:endParaRPr>
          </a:p>
        </p:txBody>
      </p:sp>
      <p:sp>
        <p:nvSpPr>
          <p:cNvPr id="4" name="Content Placeholder 3"/>
          <p:cNvSpPr>
            <a:spLocks noGrp="1"/>
          </p:cNvSpPr>
          <p:nvPr>
            <p:ph idx="1"/>
          </p:nvPr>
        </p:nvSpPr>
        <p:spPr/>
        <p:txBody>
          <a:bodyPr/>
          <a:lstStyle/>
          <a:p>
            <a:pPr>
              <a:spcBef>
                <a:spcPct val="50000"/>
              </a:spcBef>
              <a:buFontTx/>
              <a:buChar char="•"/>
            </a:pPr>
            <a:r>
              <a:rPr lang="en-US" sz="2800" dirty="0" smtClean="0">
                <a:solidFill>
                  <a:srgbClr val="000000"/>
                </a:solidFill>
              </a:rPr>
              <a:t>A: Odd </a:t>
            </a:r>
            <a:r>
              <a:rPr lang="en-US" sz="2800" dirty="0">
                <a:solidFill>
                  <a:srgbClr val="000000"/>
                </a:solidFill>
              </a:rPr>
              <a:t>and eccentric – paranoid, schizoid, schizotypal</a:t>
            </a:r>
          </a:p>
          <a:p>
            <a:pPr>
              <a:spcBef>
                <a:spcPct val="50000"/>
              </a:spcBef>
              <a:buFontTx/>
              <a:buChar char="•"/>
            </a:pPr>
            <a:r>
              <a:rPr lang="en-US" sz="2800" dirty="0" smtClean="0">
                <a:solidFill>
                  <a:srgbClr val="000000"/>
                </a:solidFill>
              </a:rPr>
              <a:t>B: Dramatic</a:t>
            </a:r>
            <a:r>
              <a:rPr lang="en-US" sz="2800" dirty="0">
                <a:solidFill>
                  <a:srgbClr val="000000"/>
                </a:solidFill>
              </a:rPr>
              <a:t>, emotional, or erratic – antisocial, borderline, histrionic, narcissistic</a:t>
            </a:r>
          </a:p>
          <a:p>
            <a:pPr>
              <a:spcBef>
                <a:spcPct val="50000"/>
              </a:spcBef>
              <a:buFontTx/>
              <a:buChar char="•"/>
            </a:pPr>
            <a:r>
              <a:rPr lang="en-US" sz="2800" dirty="0" smtClean="0">
                <a:solidFill>
                  <a:srgbClr val="000000"/>
                </a:solidFill>
              </a:rPr>
              <a:t>C: Anxious </a:t>
            </a:r>
            <a:r>
              <a:rPr lang="en-US" sz="2800" dirty="0">
                <a:solidFill>
                  <a:srgbClr val="000000"/>
                </a:solidFill>
              </a:rPr>
              <a:t>and fearful – dependent, </a:t>
            </a:r>
            <a:r>
              <a:rPr lang="en-US" sz="2800" dirty="0" smtClean="0">
                <a:solidFill>
                  <a:srgbClr val="000000"/>
                </a:solidFill>
              </a:rPr>
              <a:t>avoidant,, obsessive-compulsive</a:t>
            </a:r>
            <a:endParaRPr lang="en-US" sz="2800" dirty="0">
              <a:solidFill>
                <a:srgbClr val="000000"/>
              </a:solidFill>
            </a:endParaRPr>
          </a:p>
        </p:txBody>
      </p:sp>
    </p:spTree>
    <p:extLst>
      <p:ext uri="{BB962C8B-B14F-4D97-AF65-F5344CB8AC3E}">
        <p14:creationId xmlns:p14="http://schemas.microsoft.com/office/powerpoint/2010/main" val="2344620873"/>
      </p:ext>
    </p:extLst>
  </p:cSld>
  <p:clrMapOvr>
    <a:masterClrMapping/>
  </p:clrMapOvr>
  <p:transition spd="med">
    <p:fade/>
  </p:transition>
</p:sld>
</file>

<file path=ppt/theme/theme1.xml><?xml version="1.0" encoding="utf-8"?>
<a:theme xmlns:a="http://schemas.openxmlformats.org/drawingml/2006/main" name="ELFT PC teaching">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ELFT PC teaching</Template>
  <TotalTime>1521</TotalTime>
  <Words>2428</Words>
  <Application>Microsoft Office PowerPoint</Application>
  <PresentationFormat>On-screen Show (4:3)</PresentationFormat>
  <Paragraphs>294</Paragraphs>
  <Slides>50</Slides>
  <Notes>17</Notes>
  <HiddenSlides>0</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ELFT PC teaching</vt:lpstr>
      <vt:lpstr> ELFT Training Packages for Primary Care   ‘Personality Disorders’</vt:lpstr>
      <vt:lpstr>Containing slides from presentations downloaded, e.g.:  - Ashley Owen, Ph.D. Department of Family and Preventive Medicine  </vt:lpstr>
      <vt:lpstr>Learning aims &amp; Objectives:</vt:lpstr>
      <vt:lpstr>Knowing how to approach these patients helps with:</vt:lpstr>
      <vt:lpstr>Prevalence</vt:lpstr>
      <vt:lpstr>Etiology</vt:lpstr>
      <vt:lpstr>What is a personality disorder?</vt:lpstr>
      <vt:lpstr>Main characteristics</vt:lpstr>
      <vt:lpstr>Clusters of disorders</vt:lpstr>
      <vt:lpstr>Cluster B – Dramatic, emotional, erratic: Antisocial personality disorder (APD)</vt:lpstr>
      <vt:lpstr>Histrionic Personality Disorder</vt:lpstr>
      <vt:lpstr>Cont.</vt:lpstr>
      <vt:lpstr>Narcissistic Personality Disorder</vt:lpstr>
      <vt:lpstr>Cont.</vt:lpstr>
      <vt:lpstr>Avoidant Personality Disorder</vt:lpstr>
      <vt:lpstr>Cont.</vt:lpstr>
      <vt:lpstr>Dependent Personality Disorder</vt:lpstr>
      <vt:lpstr>Cont.</vt:lpstr>
      <vt:lpstr>Schizotypal Personality Disorder</vt:lpstr>
      <vt:lpstr>Cont.</vt:lpstr>
      <vt:lpstr>Borderline Personality Disorder</vt:lpstr>
      <vt:lpstr>Cont. </vt:lpstr>
      <vt:lpstr>BPD Diagnosis: Controversial</vt:lpstr>
      <vt:lpstr>BPD: Prevalence and Related Statistics </vt:lpstr>
      <vt:lpstr>Borderline Personality Disorder</vt:lpstr>
      <vt:lpstr>BPD: Diagnostic Criteria</vt:lpstr>
      <vt:lpstr>Methods of Experiential Avoidance</vt:lpstr>
      <vt:lpstr>Development of BPD</vt:lpstr>
      <vt:lpstr>Development of BPD Environmental Factors</vt:lpstr>
      <vt:lpstr>BPD is Prevalent and Chronic</vt:lpstr>
      <vt:lpstr>BPD: Conceptually Speaking…</vt:lpstr>
      <vt:lpstr>Treatment Options BD-PD: The Main Dialectic</vt:lpstr>
      <vt:lpstr>An Ideal Treatment for BPD</vt:lpstr>
      <vt:lpstr>Treatment Objectives</vt:lpstr>
      <vt:lpstr>How should a practitioner interact with a BPD client?</vt:lpstr>
      <vt:lpstr> BPD: Office Management Remain calm/ empathetic to diffuse hostility</vt:lpstr>
      <vt:lpstr>Screening for comorbidity</vt:lpstr>
      <vt:lpstr>Case 1</vt:lpstr>
      <vt:lpstr>With this information what Diagnosis are you thinking about?</vt:lpstr>
      <vt:lpstr>You illicit the following information</vt:lpstr>
      <vt:lpstr>Her diagnosis</vt:lpstr>
      <vt:lpstr>Case 2</vt:lpstr>
      <vt:lpstr>With this information what is your differential diagnosis?</vt:lpstr>
      <vt:lpstr>You illicit the following:</vt:lpstr>
      <vt:lpstr>PowerPoint Presentation</vt:lpstr>
      <vt:lpstr>Case 3</vt:lpstr>
      <vt:lpstr>With this information what is your  differential diagnosis?</vt:lpstr>
      <vt:lpstr>You illicit the following:</vt:lpstr>
      <vt:lpstr>PowerPoint Presentation</vt:lpstr>
      <vt:lpstr>Take home points: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‘Eating Disorders’</dc:title>
  <dc:creator>Frank &amp; Katja Röhricht</dc:creator>
  <cp:lastModifiedBy>Rohricht Frank</cp:lastModifiedBy>
  <cp:revision>20</cp:revision>
  <dcterms:created xsi:type="dcterms:W3CDTF">2015-04-03T15:55:37Z</dcterms:created>
  <dcterms:modified xsi:type="dcterms:W3CDTF">2015-07-22T15:46:22Z</dcterms:modified>
</cp:coreProperties>
</file>