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7" r:id="rId1"/>
  </p:sldMasterIdLst>
  <p:notesMasterIdLst>
    <p:notesMasterId r:id="rId66"/>
  </p:notesMasterIdLst>
  <p:handoutMasterIdLst>
    <p:handoutMasterId r:id="rId67"/>
  </p:handoutMasterIdLst>
  <p:sldIdLst>
    <p:sldId id="359" r:id="rId2"/>
    <p:sldId id="338" r:id="rId3"/>
    <p:sldId id="340" r:id="rId4"/>
    <p:sldId id="317" r:id="rId5"/>
    <p:sldId id="354" r:id="rId6"/>
    <p:sldId id="355" r:id="rId7"/>
    <p:sldId id="268" r:id="rId8"/>
    <p:sldId id="356" r:id="rId9"/>
    <p:sldId id="357" r:id="rId10"/>
    <p:sldId id="358" r:id="rId11"/>
    <p:sldId id="270" r:id="rId12"/>
    <p:sldId id="277" r:id="rId13"/>
    <p:sldId id="281" r:id="rId14"/>
    <p:sldId id="278" r:id="rId15"/>
    <p:sldId id="279" r:id="rId16"/>
    <p:sldId id="282" r:id="rId17"/>
    <p:sldId id="349" r:id="rId18"/>
    <p:sldId id="283" r:id="rId19"/>
    <p:sldId id="348" r:id="rId20"/>
    <p:sldId id="319" r:id="rId21"/>
    <p:sldId id="325" r:id="rId22"/>
    <p:sldId id="320" r:id="rId23"/>
    <p:sldId id="324" r:id="rId24"/>
    <p:sldId id="327" r:id="rId25"/>
    <p:sldId id="329" r:id="rId26"/>
    <p:sldId id="330" r:id="rId27"/>
    <p:sldId id="333" r:id="rId28"/>
    <p:sldId id="334" r:id="rId29"/>
    <p:sldId id="284" r:id="rId30"/>
    <p:sldId id="285" r:id="rId31"/>
    <p:sldId id="286" r:id="rId32"/>
    <p:sldId id="287" r:id="rId33"/>
    <p:sldId id="288" r:id="rId34"/>
    <p:sldId id="289" r:id="rId35"/>
    <p:sldId id="290" r:id="rId36"/>
    <p:sldId id="291" r:id="rId37"/>
    <p:sldId id="292" r:id="rId38"/>
    <p:sldId id="294" r:id="rId39"/>
    <p:sldId id="296" r:id="rId40"/>
    <p:sldId id="297" r:id="rId41"/>
    <p:sldId id="350" r:id="rId42"/>
    <p:sldId id="351" r:id="rId43"/>
    <p:sldId id="298" r:id="rId44"/>
    <p:sldId id="301" r:id="rId45"/>
    <p:sldId id="302" r:id="rId46"/>
    <p:sldId id="303" r:id="rId47"/>
    <p:sldId id="304" r:id="rId48"/>
    <p:sldId id="305" r:id="rId49"/>
    <p:sldId id="306" r:id="rId50"/>
    <p:sldId id="307" r:id="rId51"/>
    <p:sldId id="308" r:id="rId52"/>
    <p:sldId id="309" r:id="rId53"/>
    <p:sldId id="310" r:id="rId54"/>
    <p:sldId id="311" r:id="rId55"/>
    <p:sldId id="313" r:id="rId56"/>
    <p:sldId id="314" r:id="rId57"/>
    <p:sldId id="315" r:id="rId58"/>
    <p:sldId id="316" r:id="rId59"/>
    <p:sldId id="341" r:id="rId60"/>
    <p:sldId id="342" r:id="rId61"/>
    <p:sldId id="343" r:id="rId62"/>
    <p:sldId id="344" r:id="rId63"/>
    <p:sldId id="345" r:id="rId64"/>
    <p:sldId id="346" r:id="rId65"/>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Comic Sans MS" pitchFamily="66" charset="0"/>
        <a:ea typeface="MS PGothic" pitchFamily="34" charset="-128"/>
        <a:cs typeface="+mn-cs"/>
      </a:defRPr>
    </a:lvl1pPr>
    <a:lvl2pPr marL="457200" algn="l" rtl="0" fontAlgn="base">
      <a:spcBef>
        <a:spcPct val="0"/>
      </a:spcBef>
      <a:spcAft>
        <a:spcPct val="0"/>
      </a:spcAft>
      <a:defRPr kern="1200">
        <a:solidFill>
          <a:schemeClr val="tx1"/>
        </a:solidFill>
        <a:latin typeface="Comic Sans MS" pitchFamily="66" charset="0"/>
        <a:ea typeface="MS PGothic" pitchFamily="34" charset="-128"/>
        <a:cs typeface="+mn-cs"/>
      </a:defRPr>
    </a:lvl2pPr>
    <a:lvl3pPr marL="914400" algn="l" rtl="0" fontAlgn="base">
      <a:spcBef>
        <a:spcPct val="0"/>
      </a:spcBef>
      <a:spcAft>
        <a:spcPct val="0"/>
      </a:spcAft>
      <a:defRPr kern="1200">
        <a:solidFill>
          <a:schemeClr val="tx1"/>
        </a:solidFill>
        <a:latin typeface="Comic Sans MS" pitchFamily="66" charset="0"/>
        <a:ea typeface="MS PGothic" pitchFamily="34" charset="-128"/>
        <a:cs typeface="+mn-cs"/>
      </a:defRPr>
    </a:lvl3pPr>
    <a:lvl4pPr marL="1371600" algn="l" rtl="0" fontAlgn="base">
      <a:spcBef>
        <a:spcPct val="0"/>
      </a:spcBef>
      <a:spcAft>
        <a:spcPct val="0"/>
      </a:spcAft>
      <a:defRPr kern="1200">
        <a:solidFill>
          <a:schemeClr val="tx1"/>
        </a:solidFill>
        <a:latin typeface="Comic Sans MS" pitchFamily="66" charset="0"/>
        <a:ea typeface="MS PGothic" pitchFamily="34" charset="-128"/>
        <a:cs typeface="+mn-cs"/>
      </a:defRPr>
    </a:lvl4pPr>
    <a:lvl5pPr marL="1828800" algn="l" rtl="0" fontAlgn="base">
      <a:spcBef>
        <a:spcPct val="0"/>
      </a:spcBef>
      <a:spcAft>
        <a:spcPct val="0"/>
      </a:spcAft>
      <a:defRPr kern="1200">
        <a:solidFill>
          <a:schemeClr val="tx1"/>
        </a:solidFill>
        <a:latin typeface="Comic Sans MS" pitchFamily="66" charset="0"/>
        <a:ea typeface="MS PGothic" pitchFamily="34" charset="-128"/>
        <a:cs typeface="+mn-cs"/>
      </a:defRPr>
    </a:lvl5pPr>
    <a:lvl6pPr marL="2286000" algn="l" defTabSz="914400" rtl="0" eaLnBrk="1" latinLnBrk="0" hangingPunct="1">
      <a:defRPr kern="1200">
        <a:solidFill>
          <a:schemeClr val="tx1"/>
        </a:solidFill>
        <a:latin typeface="Comic Sans MS" pitchFamily="66" charset="0"/>
        <a:ea typeface="MS PGothic" pitchFamily="34" charset="-128"/>
        <a:cs typeface="+mn-cs"/>
      </a:defRPr>
    </a:lvl6pPr>
    <a:lvl7pPr marL="2743200" algn="l" defTabSz="914400" rtl="0" eaLnBrk="1" latinLnBrk="0" hangingPunct="1">
      <a:defRPr kern="1200">
        <a:solidFill>
          <a:schemeClr val="tx1"/>
        </a:solidFill>
        <a:latin typeface="Comic Sans MS" pitchFamily="66" charset="0"/>
        <a:ea typeface="MS PGothic" pitchFamily="34" charset="-128"/>
        <a:cs typeface="+mn-cs"/>
      </a:defRPr>
    </a:lvl7pPr>
    <a:lvl8pPr marL="3200400" algn="l" defTabSz="914400" rtl="0" eaLnBrk="1" latinLnBrk="0" hangingPunct="1">
      <a:defRPr kern="1200">
        <a:solidFill>
          <a:schemeClr val="tx1"/>
        </a:solidFill>
        <a:latin typeface="Comic Sans MS" pitchFamily="66" charset="0"/>
        <a:ea typeface="MS PGothic" pitchFamily="34" charset="-128"/>
        <a:cs typeface="+mn-cs"/>
      </a:defRPr>
    </a:lvl8pPr>
    <a:lvl9pPr marL="3657600" algn="l" defTabSz="914400" rtl="0" eaLnBrk="1" latinLnBrk="0" hangingPunct="1">
      <a:defRPr kern="1200">
        <a:solidFill>
          <a:schemeClr val="tx1"/>
        </a:solidFill>
        <a:latin typeface="Comic Sans MS" pitchFamily="66" charset="0"/>
        <a:ea typeface="MS PGothic"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5620"/>
    <p:restoredTop sz="95915" autoAdjust="0"/>
  </p:normalViewPr>
  <p:slideViewPr>
    <p:cSldViewPr>
      <p:cViewPr>
        <p:scale>
          <a:sx n="76" d="100"/>
          <a:sy n="76" d="100"/>
        </p:scale>
        <p:origin x="-2944" y="-1808"/>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63" Type="http://schemas.openxmlformats.org/officeDocument/2006/relationships/slide" Target="slides/slide62.xml"/><Relationship Id="rId64" Type="http://schemas.openxmlformats.org/officeDocument/2006/relationships/slide" Target="slides/slide63.xml"/><Relationship Id="rId65" Type="http://schemas.openxmlformats.org/officeDocument/2006/relationships/slide" Target="slides/slide64.xml"/><Relationship Id="rId66" Type="http://schemas.openxmlformats.org/officeDocument/2006/relationships/notesMaster" Target="notesMasters/notesMaster1.xml"/><Relationship Id="rId67" Type="http://schemas.openxmlformats.org/officeDocument/2006/relationships/handoutMaster" Target="handoutMasters/handoutMaster1.xml"/><Relationship Id="rId68" Type="http://schemas.openxmlformats.org/officeDocument/2006/relationships/printerSettings" Target="printerSettings/printerSettings1.bin"/><Relationship Id="rId69" Type="http://schemas.openxmlformats.org/officeDocument/2006/relationships/presProps" Target="presProps.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slide" Target="slides/slide55.xml"/><Relationship Id="rId57" Type="http://schemas.openxmlformats.org/officeDocument/2006/relationships/slide" Target="slides/slide56.xml"/><Relationship Id="rId58" Type="http://schemas.openxmlformats.org/officeDocument/2006/relationships/slide" Target="slides/slide57.xml"/><Relationship Id="rId59" Type="http://schemas.openxmlformats.org/officeDocument/2006/relationships/slide" Target="slides/slide5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70" Type="http://schemas.openxmlformats.org/officeDocument/2006/relationships/viewProps" Target="viewProps.xml"/><Relationship Id="rId71" Type="http://schemas.openxmlformats.org/officeDocument/2006/relationships/theme" Target="theme/theme1.xml"/><Relationship Id="rId72" Type="http://schemas.openxmlformats.org/officeDocument/2006/relationships/tableStyles" Target="tableStyles.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60" Type="http://schemas.openxmlformats.org/officeDocument/2006/relationships/slide" Target="slides/slide59.xml"/><Relationship Id="rId61" Type="http://schemas.openxmlformats.org/officeDocument/2006/relationships/slide" Target="slides/slide60.xml"/><Relationship Id="rId62" Type="http://schemas.openxmlformats.org/officeDocument/2006/relationships/slide" Target="slides/slide6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0" hangingPunct="0">
              <a:defRPr sz="1200">
                <a:latin typeface="Comic Sans MS" pitchFamily="66" charset="0"/>
                <a:ea typeface="+mn-ea"/>
                <a:cs typeface="+mn-cs"/>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eaLnBrk="0" hangingPunct="0">
              <a:defRPr sz="1200"/>
            </a:lvl1pPr>
          </a:lstStyle>
          <a:p>
            <a:fld id="{3CCE2A75-1F42-47AD-B085-3BB74FEAFBB4}" type="datetimeFigureOut">
              <a:rPr lang="en-US" altLang="en-US"/>
              <a:pPr/>
              <a:t>17/11/2015</a:t>
            </a:fld>
            <a:endParaRPr lang="en-US" alt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eaLnBrk="0" hangingPunct="0">
              <a:defRPr sz="1200">
                <a:latin typeface="Comic Sans MS" pitchFamily="66" charset="0"/>
                <a:ea typeface="+mn-ea"/>
                <a:cs typeface="+mn-cs"/>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0" hangingPunct="0">
              <a:defRPr sz="1200"/>
            </a:lvl1pPr>
          </a:lstStyle>
          <a:p>
            <a:fld id="{E8EF53E7-C334-4B9A-B2D9-CCBDB9744B6B}" type="slidenum">
              <a:rPr lang="en-US" altLang="en-US"/>
              <a:pPr/>
              <a:t>‹#›</a:t>
            </a:fld>
            <a:endParaRPr lang="en-US" altLang="en-US"/>
          </a:p>
        </p:txBody>
      </p:sp>
    </p:spTree>
    <p:extLst>
      <p:ext uri="{BB962C8B-B14F-4D97-AF65-F5344CB8AC3E}">
        <p14:creationId xmlns:p14="http://schemas.microsoft.com/office/powerpoint/2010/main" val="10811914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0" hangingPunct="0">
              <a:defRPr sz="1200">
                <a:latin typeface="Comic Sans MS" pitchFamily="66" charset="0"/>
                <a:ea typeface="+mn-ea"/>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eaLnBrk="0" hangingPunct="0">
              <a:defRPr sz="1200"/>
            </a:lvl1pPr>
          </a:lstStyle>
          <a:p>
            <a:fld id="{BE9A1EE2-8B3D-4985-9FFF-5A5DFE8FAC35}" type="datetimeFigureOut">
              <a:rPr lang="en-US" altLang="en-US"/>
              <a:pPr/>
              <a:t>17/11/2015</a:t>
            </a:fld>
            <a:endParaRPr lang="en-US" alt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0" hangingPunct="0">
              <a:defRPr sz="1200">
                <a:latin typeface="Comic Sans MS" pitchFamily="66" charset="0"/>
                <a:ea typeface="+mn-ea"/>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0" hangingPunct="0">
              <a:defRPr sz="1200"/>
            </a:lvl1pPr>
          </a:lstStyle>
          <a:p>
            <a:fld id="{8DC793EC-2F08-4BA7-84FA-7D9BD2ED8808}" type="slidenum">
              <a:rPr lang="en-US" altLang="en-US"/>
              <a:pPr/>
              <a:t>‹#›</a:t>
            </a:fld>
            <a:endParaRPr lang="en-US" altLang="en-US"/>
          </a:p>
        </p:txBody>
      </p:sp>
    </p:spTree>
    <p:extLst>
      <p:ext uri="{BB962C8B-B14F-4D97-AF65-F5344CB8AC3E}">
        <p14:creationId xmlns:p14="http://schemas.microsoft.com/office/powerpoint/2010/main" val="294540383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S PGothic" pitchFamily="34" charset="-128"/>
        <a:cs typeface="+mn-cs"/>
      </a:defRPr>
    </a:lvl1pPr>
    <a:lvl2pPr marL="457200" algn="l" rtl="0" eaLnBrk="0" fontAlgn="base" hangingPunct="0">
      <a:spcBef>
        <a:spcPct val="30000"/>
      </a:spcBef>
      <a:spcAft>
        <a:spcPct val="0"/>
      </a:spcAft>
      <a:defRPr sz="1200" kern="1200">
        <a:solidFill>
          <a:schemeClr val="tx1"/>
        </a:solidFill>
        <a:latin typeface="+mn-lt"/>
        <a:ea typeface="MS PGothic" pitchFamily="34" charset="-128"/>
        <a:cs typeface="+mn-cs"/>
      </a:defRPr>
    </a:lvl2pPr>
    <a:lvl3pPr marL="914400" algn="l" rtl="0" eaLnBrk="0" fontAlgn="base" hangingPunct="0">
      <a:spcBef>
        <a:spcPct val="30000"/>
      </a:spcBef>
      <a:spcAft>
        <a:spcPct val="0"/>
      </a:spcAft>
      <a:defRPr sz="1200" kern="1200">
        <a:solidFill>
          <a:schemeClr val="tx1"/>
        </a:solidFill>
        <a:latin typeface="+mn-lt"/>
        <a:ea typeface="MS PGothic" pitchFamily="34" charset="-128"/>
        <a:cs typeface="+mn-cs"/>
      </a:defRPr>
    </a:lvl3pPr>
    <a:lvl4pPr marL="1371600" algn="l" rtl="0" eaLnBrk="0" fontAlgn="base" hangingPunct="0">
      <a:spcBef>
        <a:spcPct val="30000"/>
      </a:spcBef>
      <a:spcAft>
        <a:spcPct val="0"/>
      </a:spcAft>
      <a:defRPr sz="1200" kern="1200">
        <a:solidFill>
          <a:schemeClr val="tx1"/>
        </a:solidFill>
        <a:latin typeface="+mn-lt"/>
        <a:ea typeface="MS PGothic" pitchFamily="34" charset="-128"/>
        <a:cs typeface="+mn-cs"/>
      </a:defRPr>
    </a:lvl4pPr>
    <a:lvl5pPr marL="1828800" algn="l" rtl="0" eaLnBrk="0" fontAlgn="base" hangingPunct="0">
      <a:spcBef>
        <a:spcPct val="30000"/>
      </a:spcBef>
      <a:spcAft>
        <a:spcPct val="0"/>
      </a:spcAft>
      <a:defRPr sz="1200" kern="1200">
        <a:solidFill>
          <a:schemeClr val="tx1"/>
        </a:solidFill>
        <a:latin typeface="+mn-lt"/>
        <a:ea typeface="MS PGothic" pitchFamily="34"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2.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3.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9.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E" dirty="0"/>
          </a:p>
        </p:txBody>
      </p:sp>
      <p:sp>
        <p:nvSpPr>
          <p:cNvPr id="4" name="Slide Number Placeholder 3"/>
          <p:cNvSpPr>
            <a:spLocks noGrp="1"/>
          </p:cNvSpPr>
          <p:nvPr>
            <p:ph type="sldNum" sz="quarter" idx="10"/>
          </p:nvPr>
        </p:nvSpPr>
        <p:spPr/>
        <p:txBody>
          <a:bodyPr/>
          <a:lstStyle/>
          <a:p>
            <a:fld id="{1CFE13AA-E545-41CF-830A-1328B7B03FCF}" type="slidenum">
              <a:rPr lang="en-IE" smtClean="0"/>
              <a:pPr/>
              <a:t>1</a:t>
            </a:fld>
            <a:endParaRPr lang="en-IE"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4978" name="Rectangle 7"/>
          <p:cNvSpPr>
            <a:spLocks noGrp="1" noChangeArrowheads="1"/>
          </p:cNvSpPr>
          <p:nvPr>
            <p:ph type="sldNum" sz="quarter" idx="5"/>
          </p:nvPr>
        </p:nvSpPr>
        <p:spPr>
          <a:noFill/>
        </p:spPr>
        <p:txBody>
          <a:bodyPr/>
          <a:lstStyle>
            <a:lvl1pPr defTabSz="914437">
              <a:defRPr>
                <a:solidFill>
                  <a:schemeClr val="tx1"/>
                </a:solidFill>
                <a:latin typeface="Arial" pitchFamily="34" charset="0"/>
                <a:cs typeface="Arial" pitchFamily="34" charset="0"/>
              </a:defRPr>
            </a:lvl1pPr>
            <a:lvl2pPr marL="729057" indent="-280406" defTabSz="914437">
              <a:defRPr>
                <a:solidFill>
                  <a:schemeClr val="tx1"/>
                </a:solidFill>
                <a:latin typeface="Arial" pitchFamily="34" charset="0"/>
                <a:cs typeface="Arial" pitchFamily="34" charset="0"/>
              </a:defRPr>
            </a:lvl2pPr>
            <a:lvl3pPr marL="1121626" indent="-224325" defTabSz="914437">
              <a:defRPr>
                <a:solidFill>
                  <a:schemeClr val="tx1"/>
                </a:solidFill>
                <a:latin typeface="Arial" pitchFamily="34" charset="0"/>
                <a:cs typeface="Arial" pitchFamily="34" charset="0"/>
              </a:defRPr>
            </a:lvl3pPr>
            <a:lvl4pPr marL="1570276" indent="-224325" defTabSz="914437">
              <a:defRPr>
                <a:solidFill>
                  <a:schemeClr val="tx1"/>
                </a:solidFill>
                <a:latin typeface="Arial" pitchFamily="34" charset="0"/>
                <a:cs typeface="Arial" pitchFamily="34" charset="0"/>
              </a:defRPr>
            </a:lvl4pPr>
            <a:lvl5pPr marL="2018927" indent="-224325" defTabSz="914437">
              <a:defRPr>
                <a:solidFill>
                  <a:schemeClr val="tx1"/>
                </a:solidFill>
                <a:latin typeface="Arial" pitchFamily="34" charset="0"/>
                <a:cs typeface="Arial" pitchFamily="34" charset="0"/>
              </a:defRPr>
            </a:lvl5pPr>
            <a:lvl6pPr marL="2467577" indent="-224325" defTabSz="914437" eaLnBrk="0" fontAlgn="base" hangingPunct="0">
              <a:spcBef>
                <a:spcPct val="0"/>
              </a:spcBef>
              <a:spcAft>
                <a:spcPct val="0"/>
              </a:spcAft>
              <a:defRPr>
                <a:solidFill>
                  <a:schemeClr val="tx1"/>
                </a:solidFill>
                <a:latin typeface="Arial" pitchFamily="34" charset="0"/>
                <a:cs typeface="Arial" pitchFamily="34" charset="0"/>
              </a:defRPr>
            </a:lvl6pPr>
            <a:lvl7pPr marL="2916227" indent="-224325" defTabSz="914437" eaLnBrk="0" fontAlgn="base" hangingPunct="0">
              <a:spcBef>
                <a:spcPct val="0"/>
              </a:spcBef>
              <a:spcAft>
                <a:spcPct val="0"/>
              </a:spcAft>
              <a:defRPr>
                <a:solidFill>
                  <a:schemeClr val="tx1"/>
                </a:solidFill>
                <a:latin typeface="Arial" pitchFamily="34" charset="0"/>
                <a:cs typeface="Arial" pitchFamily="34" charset="0"/>
              </a:defRPr>
            </a:lvl7pPr>
            <a:lvl8pPr marL="3364878" indent="-224325" defTabSz="914437" eaLnBrk="0" fontAlgn="base" hangingPunct="0">
              <a:spcBef>
                <a:spcPct val="0"/>
              </a:spcBef>
              <a:spcAft>
                <a:spcPct val="0"/>
              </a:spcAft>
              <a:defRPr>
                <a:solidFill>
                  <a:schemeClr val="tx1"/>
                </a:solidFill>
                <a:latin typeface="Arial" pitchFamily="34" charset="0"/>
                <a:cs typeface="Arial" pitchFamily="34" charset="0"/>
              </a:defRPr>
            </a:lvl8pPr>
            <a:lvl9pPr marL="3813528" indent="-224325" defTabSz="914437" eaLnBrk="0" fontAlgn="base" hangingPunct="0">
              <a:spcBef>
                <a:spcPct val="0"/>
              </a:spcBef>
              <a:spcAft>
                <a:spcPct val="0"/>
              </a:spcAft>
              <a:defRPr>
                <a:solidFill>
                  <a:schemeClr val="tx1"/>
                </a:solidFill>
                <a:latin typeface="Arial" pitchFamily="34" charset="0"/>
                <a:cs typeface="Arial" pitchFamily="34" charset="0"/>
              </a:defRPr>
            </a:lvl9pPr>
          </a:lstStyle>
          <a:p>
            <a:fld id="{49A58725-DA9E-426C-9A0A-56B9D7D150E6}" type="slidenum">
              <a:rPr lang="en-US" altLang="en-US" smtClean="0"/>
              <a:pPr/>
              <a:t>61</a:t>
            </a:fld>
            <a:endParaRPr lang="en-US" altLang="en-US" smtClean="0"/>
          </a:p>
        </p:txBody>
      </p:sp>
      <p:sp>
        <p:nvSpPr>
          <p:cNvPr id="254979" name="Rectangle 2"/>
          <p:cNvSpPr>
            <a:spLocks noGrp="1" noRot="1" noChangeAspect="1" noChangeArrowheads="1" noTextEdit="1"/>
          </p:cNvSpPr>
          <p:nvPr>
            <p:ph type="sldImg"/>
          </p:nvPr>
        </p:nvSpPr>
        <p:spPr>
          <a:xfrm>
            <a:off x="1146175" y="685800"/>
            <a:ext cx="4572000" cy="3429000"/>
          </a:xfrm>
          <a:ln/>
        </p:spPr>
      </p:sp>
      <p:sp>
        <p:nvSpPr>
          <p:cNvPr id="254980" name="Rectangle 3"/>
          <p:cNvSpPr>
            <a:spLocks noGrp="1" noChangeArrowheads="1"/>
          </p:cNvSpPr>
          <p:nvPr>
            <p:ph type="body" idx="1"/>
          </p:nvPr>
        </p:nvSpPr>
        <p:spPr>
          <a:xfrm>
            <a:off x="914711" y="4344025"/>
            <a:ext cx="5028579" cy="4116049"/>
          </a:xfrm>
          <a:noFill/>
        </p:spPr>
        <p:txBody>
          <a:bodyPr/>
          <a:lstStyle/>
          <a:p>
            <a:pPr eaLnBrk="1" hangingPunct="1">
              <a:spcBef>
                <a:spcPct val="40000"/>
              </a:spcBef>
              <a:spcAft>
                <a:spcPts val="589"/>
              </a:spcAft>
            </a:pPr>
            <a:r>
              <a:rPr lang="en-US" altLang="en-US" b="1" smtClean="0">
                <a:latin typeface="Arial" pitchFamily="34" charset="0"/>
              </a:rPr>
              <a:t>Notes</a:t>
            </a:r>
          </a:p>
          <a:p>
            <a:pPr eaLnBrk="1" hangingPunct="1">
              <a:spcBef>
                <a:spcPct val="40000"/>
              </a:spcBef>
              <a:spcAft>
                <a:spcPts val="589"/>
              </a:spcAft>
            </a:pPr>
            <a:r>
              <a:rPr lang="en-US" altLang="en-US" smtClean="0">
                <a:latin typeface="Arial" pitchFamily="34" charset="0"/>
              </a:rPr>
              <a:t>Assessment must be conducted sensitively. Many young people find assessments very intrusive.</a:t>
            </a:r>
          </a:p>
          <a:p>
            <a:pPr eaLnBrk="1" hangingPunct="1">
              <a:spcBef>
                <a:spcPct val="40000"/>
              </a:spcBef>
              <a:spcAft>
                <a:spcPts val="589"/>
              </a:spcAft>
            </a:pPr>
            <a:r>
              <a:rPr lang="en-US" altLang="en-US" smtClean="0">
                <a:latin typeface="Arial" pitchFamily="34" charset="0"/>
              </a:rPr>
              <a:t>Use open-ended questions, as closed questions will usually elicit closed responses.</a:t>
            </a:r>
            <a:endParaRPr lang="en-AU" altLang="en-US" smtClean="0">
              <a:latin typeface="Arial" pitchFamily="34" charset="0"/>
            </a:endParaRPr>
          </a:p>
          <a:p>
            <a:pPr eaLnBrk="1" hangingPunct="1"/>
            <a:r>
              <a:rPr lang="en-AU" altLang="en-US" smtClean="0">
                <a:latin typeface="Arial" pitchFamily="34" charset="0"/>
              </a:rPr>
              <a:t>Closed questions can be useful to gain specific information, e.g., age, year at school/university, how long the issue has been a concern.</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2" name="Rectangle 7"/>
          <p:cNvSpPr>
            <a:spLocks noGrp="1" noChangeArrowheads="1"/>
          </p:cNvSpPr>
          <p:nvPr>
            <p:ph type="sldNum" sz="quarter" idx="5"/>
          </p:nvPr>
        </p:nvSpPr>
        <p:spPr>
          <a:noFill/>
        </p:spPr>
        <p:txBody>
          <a:bodyPr/>
          <a:lstStyle>
            <a:lvl1pPr defTabSz="914437">
              <a:defRPr>
                <a:solidFill>
                  <a:schemeClr val="tx1"/>
                </a:solidFill>
                <a:latin typeface="Arial" pitchFamily="34" charset="0"/>
                <a:cs typeface="Arial" pitchFamily="34" charset="0"/>
              </a:defRPr>
            </a:lvl1pPr>
            <a:lvl2pPr marL="729057" indent="-280406" defTabSz="914437">
              <a:defRPr>
                <a:solidFill>
                  <a:schemeClr val="tx1"/>
                </a:solidFill>
                <a:latin typeface="Arial" pitchFamily="34" charset="0"/>
                <a:cs typeface="Arial" pitchFamily="34" charset="0"/>
              </a:defRPr>
            </a:lvl2pPr>
            <a:lvl3pPr marL="1121626" indent="-224325" defTabSz="914437">
              <a:defRPr>
                <a:solidFill>
                  <a:schemeClr val="tx1"/>
                </a:solidFill>
                <a:latin typeface="Arial" pitchFamily="34" charset="0"/>
                <a:cs typeface="Arial" pitchFamily="34" charset="0"/>
              </a:defRPr>
            </a:lvl3pPr>
            <a:lvl4pPr marL="1570276" indent="-224325" defTabSz="914437">
              <a:defRPr>
                <a:solidFill>
                  <a:schemeClr val="tx1"/>
                </a:solidFill>
                <a:latin typeface="Arial" pitchFamily="34" charset="0"/>
                <a:cs typeface="Arial" pitchFamily="34" charset="0"/>
              </a:defRPr>
            </a:lvl4pPr>
            <a:lvl5pPr marL="2018927" indent="-224325" defTabSz="914437">
              <a:defRPr>
                <a:solidFill>
                  <a:schemeClr val="tx1"/>
                </a:solidFill>
                <a:latin typeface="Arial" pitchFamily="34" charset="0"/>
                <a:cs typeface="Arial" pitchFamily="34" charset="0"/>
              </a:defRPr>
            </a:lvl5pPr>
            <a:lvl6pPr marL="2467577" indent="-224325" defTabSz="914437" eaLnBrk="0" fontAlgn="base" hangingPunct="0">
              <a:spcBef>
                <a:spcPct val="0"/>
              </a:spcBef>
              <a:spcAft>
                <a:spcPct val="0"/>
              </a:spcAft>
              <a:defRPr>
                <a:solidFill>
                  <a:schemeClr val="tx1"/>
                </a:solidFill>
                <a:latin typeface="Arial" pitchFamily="34" charset="0"/>
                <a:cs typeface="Arial" pitchFamily="34" charset="0"/>
              </a:defRPr>
            </a:lvl6pPr>
            <a:lvl7pPr marL="2916227" indent="-224325" defTabSz="914437" eaLnBrk="0" fontAlgn="base" hangingPunct="0">
              <a:spcBef>
                <a:spcPct val="0"/>
              </a:spcBef>
              <a:spcAft>
                <a:spcPct val="0"/>
              </a:spcAft>
              <a:defRPr>
                <a:solidFill>
                  <a:schemeClr val="tx1"/>
                </a:solidFill>
                <a:latin typeface="Arial" pitchFamily="34" charset="0"/>
                <a:cs typeface="Arial" pitchFamily="34" charset="0"/>
              </a:defRPr>
            </a:lvl7pPr>
            <a:lvl8pPr marL="3364878" indent="-224325" defTabSz="914437" eaLnBrk="0" fontAlgn="base" hangingPunct="0">
              <a:spcBef>
                <a:spcPct val="0"/>
              </a:spcBef>
              <a:spcAft>
                <a:spcPct val="0"/>
              </a:spcAft>
              <a:defRPr>
                <a:solidFill>
                  <a:schemeClr val="tx1"/>
                </a:solidFill>
                <a:latin typeface="Arial" pitchFamily="34" charset="0"/>
                <a:cs typeface="Arial" pitchFamily="34" charset="0"/>
              </a:defRPr>
            </a:lvl8pPr>
            <a:lvl9pPr marL="3813528" indent="-224325" defTabSz="914437" eaLnBrk="0" fontAlgn="base" hangingPunct="0">
              <a:spcBef>
                <a:spcPct val="0"/>
              </a:spcBef>
              <a:spcAft>
                <a:spcPct val="0"/>
              </a:spcAft>
              <a:defRPr>
                <a:solidFill>
                  <a:schemeClr val="tx1"/>
                </a:solidFill>
                <a:latin typeface="Arial" pitchFamily="34" charset="0"/>
                <a:cs typeface="Arial" pitchFamily="34" charset="0"/>
              </a:defRPr>
            </a:lvl9pPr>
          </a:lstStyle>
          <a:p>
            <a:fld id="{761808E5-53D2-4A9D-9284-DE35ADC2FE75}" type="slidenum">
              <a:rPr lang="en-US" altLang="en-US" smtClean="0"/>
              <a:pPr/>
              <a:t>62</a:t>
            </a:fld>
            <a:endParaRPr lang="en-US" altLang="en-US" smtClean="0"/>
          </a:p>
        </p:txBody>
      </p:sp>
      <p:sp>
        <p:nvSpPr>
          <p:cNvPr id="256003" name="Rectangle 2"/>
          <p:cNvSpPr>
            <a:spLocks noGrp="1" noRot="1" noChangeAspect="1" noChangeArrowheads="1" noTextEdit="1"/>
          </p:cNvSpPr>
          <p:nvPr>
            <p:ph type="sldImg"/>
          </p:nvPr>
        </p:nvSpPr>
        <p:spPr>
          <a:xfrm>
            <a:off x="1146175" y="685800"/>
            <a:ext cx="4572000" cy="3429000"/>
          </a:xfrm>
          <a:ln/>
        </p:spPr>
      </p:sp>
      <p:sp>
        <p:nvSpPr>
          <p:cNvPr id="256004" name="Rectangle 3"/>
          <p:cNvSpPr>
            <a:spLocks noGrp="1" noChangeArrowheads="1"/>
          </p:cNvSpPr>
          <p:nvPr>
            <p:ph type="body" idx="1"/>
          </p:nvPr>
        </p:nvSpPr>
        <p:spPr>
          <a:xfrm>
            <a:off x="914711" y="4344025"/>
            <a:ext cx="5028579" cy="4116049"/>
          </a:xfrm>
          <a:noFill/>
        </p:spPr>
        <p:txBody>
          <a:bodyPr/>
          <a:lstStyle/>
          <a:p>
            <a:pPr eaLnBrk="1" hangingPunct="1"/>
            <a:r>
              <a:rPr lang="en-US" altLang="en-US" b="1" smtClean="0">
                <a:latin typeface="Arial" pitchFamily="34" charset="0"/>
              </a:rPr>
              <a:t>Notes</a:t>
            </a:r>
          </a:p>
          <a:p>
            <a:pPr eaLnBrk="1" hangingPunct="1"/>
            <a:r>
              <a:rPr lang="en-US" altLang="en-US" smtClean="0">
                <a:latin typeface="Arial" pitchFamily="34" charset="0"/>
              </a:rPr>
              <a:t>Motivational interviewing is a useful technique for engaging the patient in behaviours to reduce AOD-related harms.</a:t>
            </a:r>
            <a:endParaRPr lang="en-AU" altLang="en-US" smtClean="0">
              <a:latin typeface="Arial"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7026" name="Rectangle 7"/>
          <p:cNvSpPr>
            <a:spLocks noGrp="1" noChangeArrowheads="1"/>
          </p:cNvSpPr>
          <p:nvPr>
            <p:ph type="sldNum" sz="quarter" idx="5"/>
          </p:nvPr>
        </p:nvSpPr>
        <p:spPr>
          <a:noFill/>
        </p:spPr>
        <p:txBody>
          <a:bodyPr/>
          <a:lstStyle>
            <a:lvl1pPr defTabSz="914437">
              <a:defRPr>
                <a:solidFill>
                  <a:schemeClr val="tx1"/>
                </a:solidFill>
                <a:latin typeface="Arial" pitchFamily="34" charset="0"/>
                <a:cs typeface="Arial" pitchFamily="34" charset="0"/>
              </a:defRPr>
            </a:lvl1pPr>
            <a:lvl2pPr marL="729057" indent="-280406" defTabSz="914437">
              <a:defRPr>
                <a:solidFill>
                  <a:schemeClr val="tx1"/>
                </a:solidFill>
                <a:latin typeface="Arial" pitchFamily="34" charset="0"/>
                <a:cs typeface="Arial" pitchFamily="34" charset="0"/>
              </a:defRPr>
            </a:lvl2pPr>
            <a:lvl3pPr marL="1121626" indent="-224325" defTabSz="914437">
              <a:defRPr>
                <a:solidFill>
                  <a:schemeClr val="tx1"/>
                </a:solidFill>
                <a:latin typeface="Arial" pitchFamily="34" charset="0"/>
                <a:cs typeface="Arial" pitchFamily="34" charset="0"/>
              </a:defRPr>
            </a:lvl3pPr>
            <a:lvl4pPr marL="1570276" indent="-224325" defTabSz="914437">
              <a:defRPr>
                <a:solidFill>
                  <a:schemeClr val="tx1"/>
                </a:solidFill>
                <a:latin typeface="Arial" pitchFamily="34" charset="0"/>
                <a:cs typeface="Arial" pitchFamily="34" charset="0"/>
              </a:defRPr>
            </a:lvl4pPr>
            <a:lvl5pPr marL="2018927" indent="-224325" defTabSz="914437">
              <a:defRPr>
                <a:solidFill>
                  <a:schemeClr val="tx1"/>
                </a:solidFill>
                <a:latin typeface="Arial" pitchFamily="34" charset="0"/>
                <a:cs typeface="Arial" pitchFamily="34" charset="0"/>
              </a:defRPr>
            </a:lvl5pPr>
            <a:lvl6pPr marL="2467577" indent="-224325" defTabSz="914437" eaLnBrk="0" fontAlgn="base" hangingPunct="0">
              <a:spcBef>
                <a:spcPct val="0"/>
              </a:spcBef>
              <a:spcAft>
                <a:spcPct val="0"/>
              </a:spcAft>
              <a:defRPr>
                <a:solidFill>
                  <a:schemeClr val="tx1"/>
                </a:solidFill>
                <a:latin typeface="Arial" pitchFamily="34" charset="0"/>
                <a:cs typeface="Arial" pitchFamily="34" charset="0"/>
              </a:defRPr>
            </a:lvl6pPr>
            <a:lvl7pPr marL="2916227" indent="-224325" defTabSz="914437" eaLnBrk="0" fontAlgn="base" hangingPunct="0">
              <a:spcBef>
                <a:spcPct val="0"/>
              </a:spcBef>
              <a:spcAft>
                <a:spcPct val="0"/>
              </a:spcAft>
              <a:defRPr>
                <a:solidFill>
                  <a:schemeClr val="tx1"/>
                </a:solidFill>
                <a:latin typeface="Arial" pitchFamily="34" charset="0"/>
                <a:cs typeface="Arial" pitchFamily="34" charset="0"/>
              </a:defRPr>
            </a:lvl7pPr>
            <a:lvl8pPr marL="3364878" indent="-224325" defTabSz="914437" eaLnBrk="0" fontAlgn="base" hangingPunct="0">
              <a:spcBef>
                <a:spcPct val="0"/>
              </a:spcBef>
              <a:spcAft>
                <a:spcPct val="0"/>
              </a:spcAft>
              <a:defRPr>
                <a:solidFill>
                  <a:schemeClr val="tx1"/>
                </a:solidFill>
                <a:latin typeface="Arial" pitchFamily="34" charset="0"/>
                <a:cs typeface="Arial" pitchFamily="34" charset="0"/>
              </a:defRPr>
            </a:lvl8pPr>
            <a:lvl9pPr marL="3813528" indent="-224325" defTabSz="914437" eaLnBrk="0" fontAlgn="base" hangingPunct="0">
              <a:spcBef>
                <a:spcPct val="0"/>
              </a:spcBef>
              <a:spcAft>
                <a:spcPct val="0"/>
              </a:spcAft>
              <a:defRPr>
                <a:solidFill>
                  <a:schemeClr val="tx1"/>
                </a:solidFill>
                <a:latin typeface="Arial" pitchFamily="34" charset="0"/>
                <a:cs typeface="Arial" pitchFamily="34" charset="0"/>
              </a:defRPr>
            </a:lvl9pPr>
          </a:lstStyle>
          <a:p>
            <a:fld id="{8A059BCF-0C83-4730-BE8E-0BBEF19604AA}" type="slidenum">
              <a:rPr lang="en-US" altLang="en-US" smtClean="0"/>
              <a:pPr/>
              <a:t>63</a:t>
            </a:fld>
            <a:endParaRPr lang="en-US" altLang="en-US" smtClean="0"/>
          </a:p>
        </p:txBody>
      </p:sp>
      <p:sp>
        <p:nvSpPr>
          <p:cNvPr id="257027" name="Rectangle 2"/>
          <p:cNvSpPr>
            <a:spLocks noGrp="1" noRot="1" noChangeAspect="1" noChangeArrowheads="1" noTextEdit="1"/>
          </p:cNvSpPr>
          <p:nvPr>
            <p:ph type="sldImg"/>
          </p:nvPr>
        </p:nvSpPr>
        <p:spPr>
          <a:xfrm>
            <a:off x="1146175" y="685800"/>
            <a:ext cx="4572000" cy="3429000"/>
          </a:xfrm>
          <a:ln/>
        </p:spPr>
      </p:sp>
      <p:sp>
        <p:nvSpPr>
          <p:cNvPr id="257028" name="Rectangle 3"/>
          <p:cNvSpPr>
            <a:spLocks noGrp="1" noChangeArrowheads="1"/>
          </p:cNvSpPr>
          <p:nvPr>
            <p:ph type="body" idx="1"/>
          </p:nvPr>
        </p:nvSpPr>
        <p:spPr>
          <a:xfrm>
            <a:off x="914711" y="4344025"/>
            <a:ext cx="5028579" cy="4116049"/>
          </a:xfrm>
          <a:noFill/>
        </p:spPr>
        <p:txBody>
          <a:bodyPr/>
          <a:lstStyle/>
          <a:p>
            <a:pPr eaLnBrk="1" hangingPunct="1"/>
            <a:r>
              <a:rPr lang="en-US" altLang="en-US" b="1" smtClean="0">
                <a:latin typeface="Arial" pitchFamily="34" charset="0"/>
              </a:rPr>
              <a:t>Notes</a:t>
            </a:r>
          </a:p>
          <a:p>
            <a:pPr eaLnBrk="1" hangingPunct="1"/>
            <a:r>
              <a:rPr lang="en-US" altLang="en-US" smtClean="0">
                <a:latin typeface="Arial" pitchFamily="34" charset="0"/>
              </a:rPr>
              <a:t>Parents often look to the GP to provide a solution, to tell their children what they must do.</a:t>
            </a:r>
          </a:p>
          <a:p>
            <a:pPr eaLnBrk="1" hangingPunct="1"/>
            <a:r>
              <a:rPr lang="en-US" altLang="en-US" smtClean="0">
                <a:latin typeface="Arial" pitchFamily="34" charset="0"/>
              </a:rPr>
              <a:t>Young people often resent this parental stance and they are very sensitive to a doctor–parent alliance.</a:t>
            </a:r>
          </a:p>
          <a:p>
            <a:pPr eaLnBrk="1" hangingPunct="1"/>
            <a:r>
              <a:rPr lang="en-US" altLang="en-US" smtClean="0">
                <a:latin typeface="Arial" pitchFamily="34" charset="0"/>
              </a:rPr>
              <a:t>Be aware of your region’s laws regarding the young person’s privacy &amp; confidentiality rights (unless the GP believes there is risk of harm). </a:t>
            </a:r>
            <a:endParaRPr lang="en-AU" altLang="en-US" smtClean="0">
              <a:latin typeface="Arial"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8050" name="Rectangle 7"/>
          <p:cNvSpPr>
            <a:spLocks noGrp="1" noChangeArrowheads="1"/>
          </p:cNvSpPr>
          <p:nvPr>
            <p:ph type="sldNum" sz="quarter" idx="5"/>
          </p:nvPr>
        </p:nvSpPr>
        <p:spPr>
          <a:noFill/>
        </p:spPr>
        <p:txBody>
          <a:bodyPr/>
          <a:lstStyle>
            <a:lvl1pPr defTabSz="914437">
              <a:defRPr>
                <a:solidFill>
                  <a:schemeClr val="tx1"/>
                </a:solidFill>
                <a:latin typeface="Arial" pitchFamily="34" charset="0"/>
                <a:cs typeface="Arial" pitchFamily="34" charset="0"/>
              </a:defRPr>
            </a:lvl1pPr>
            <a:lvl2pPr marL="729057" indent="-280406" defTabSz="914437">
              <a:defRPr>
                <a:solidFill>
                  <a:schemeClr val="tx1"/>
                </a:solidFill>
                <a:latin typeface="Arial" pitchFamily="34" charset="0"/>
                <a:cs typeface="Arial" pitchFamily="34" charset="0"/>
              </a:defRPr>
            </a:lvl2pPr>
            <a:lvl3pPr marL="1121626" indent="-224325" defTabSz="914437">
              <a:defRPr>
                <a:solidFill>
                  <a:schemeClr val="tx1"/>
                </a:solidFill>
                <a:latin typeface="Arial" pitchFamily="34" charset="0"/>
                <a:cs typeface="Arial" pitchFamily="34" charset="0"/>
              </a:defRPr>
            </a:lvl3pPr>
            <a:lvl4pPr marL="1570276" indent="-224325" defTabSz="914437">
              <a:defRPr>
                <a:solidFill>
                  <a:schemeClr val="tx1"/>
                </a:solidFill>
                <a:latin typeface="Arial" pitchFamily="34" charset="0"/>
                <a:cs typeface="Arial" pitchFamily="34" charset="0"/>
              </a:defRPr>
            </a:lvl4pPr>
            <a:lvl5pPr marL="2018927" indent="-224325" defTabSz="914437">
              <a:defRPr>
                <a:solidFill>
                  <a:schemeClr val="tx1"/>
                </a:solidFill>
                <a:latin typeface="Arial" pitchFamily="34" charset="0"/>
                <a:cs typeface="Arial" pitchFamily="34" charset="0"/>
              </a:defRPr>
            </a:lvl5pPr>
            <a:lvl6pPr marL="2467577" indent="-224325" defTabSz="914437" eaLnBrk="0" fontAlgn="base" hangingPunct="0">
              <a:spcBef>
                <a:spcPct val="0"/>
              </a:spcBef>
              <a:spcAft>
                <a:spcPct val="0"/>
              </a:spcAft>
              <a:defRPr>
                <a:solidFill>
                  <a:schemeClr val="tx1"/>
                </a:solidFill>
                <a:latin typeface="Arial" pitchFamily="34" charset="0"/>
                <a:cs typeface="Arial" pitchFamily="34" charset="0"/>
              </a:defRPr>
            </a:lvl6pPr>
            <a:lvl7pPr marL="2916227" indent="-224325" defTabSz="914437" eaLnBrk="0" fontAlgn="base" hangingPunct="0">
              <a:spcBef>
                <a:spcPct val="0"/>
              </a:spcBef>
              <a:spcAft>
                <a:spcPct val="0"/>
              </a:spcAft>
              <a:defRPr>
                <a:solidFill>
                  <a:schemeClr val="tx1"/>
                </a:solidFill>
                <a:latin typeface="Arial" pitchFamily="34" charset="0"/>
                <a:cs typeface="Arial" pitchFamily="34" charset="0"/>
              </a:defRPr>
            </a:lvl7pPr>
            <a:lvl8pPr marL="3364878" indent="-224325" defTabSz="914437" eaLnBrk="0" fontAlgn="base" hangingPunct="0">
              <a:spcBef>
                <a:spcPct val="0"/>
              </a:spcBef>
              <a:spcAft>
                <a:spcPct val="0"/>
              </a:spcAft>
              <a:defRPr>
                <a:solidFill>
                  <a:schemeClr val="tx1"/>
                </a:solidFill>
                <a:latin typeface="Arial" pitchFamily="34" charset="0"/>
                <a:cs typeface="Arial" pitchFamily="34" charset="0"/>
              </a:defRPr>
            </a:lvl8pPr>
            <a:lvl9pPr marL="3813528" indent="-224325" defTabSz="914437" eaLnBrk="0" fontAlgn="base" hangingPunct="0">
              <a:spcBef>
                <a:spcPct val="0"/>
              </a:spcBef>
              <a:spcAft>
                <a:spcPct val="0"/>
              </a:spcAft>
              <a:defRPr>
                <a:solidFill>
                  <a:schemeClr val="tx1"/>
                </a:solidFill>
                <a:latin typeface="Arial" pitchFamily="34" charset="0"/>
                <a:cs typeface="Arial" pitchFamily="34" charset="0"/>
              </a:defRPr>
            </a:lvl9pPr>
          </a:lstStyle>
          <a:p>
            <a:fld id="{4D4E83D9-2542-4840-9AC6-E38BA80D063C}" type="slidenum">
              <a:rPr lang="en-US" altLang="en-US" smtClean="0"/>
              <a:pPr/>
              <a:t>64</a:t>
            </a:fld>
            <a:endParaRPr lang="en-US" altLang="en-US" smtClean="0"/>
          </a:p>
        </p:txBody>
      </p:sp>
      <p:sp>
        <p:nvSpPr>
          <p:cNvPr id="258051" name="Rectangle 2"/>
          <p:cNvSpPr>
            <a:spLocks noGrp="1" noRot="1" noChangeAspect="1" noChangeArrowheads="1" noTextEdit="1"/>
          </p:cNvSpPr>
          <p:nvPr>
            <p:ph type="sldImg"/>
          </p:nvPr>
        </p:nvSpPr>
        <p:spPr>
          <a:xfrm>
            <a:off x="1146175" y="685800"/>
            <a:ext cx="4572000" cy="3429000"/>
          </a:xfrm>
          <a:ln/>
        </p:spPr>
      </p:sp>
      <p:sp>
        <p:nvSpPr>
          <p:cNvPr id="258052" name="Rectangle 3"/>
          <p:cNvSpPr>
            <a:spLocks noGrp="1" noChangeArrowheads="1"/>
          </p:cNvSpPr>
          <p:nvPr>
            <p:ph type="body" idx="1"/>
          </p:nvPr>
        </p:nvSpPr>
        <p:spPr>
          <a:xfrm>
            <a:off x="914711" y="4344025"/>
            <a:ext cx="5028579" cy="4116049"/>
          </a:xfrm>
          <a:noFill/>
        </p:spPr>
        <p:txBody>
          <a:bodyPr/>
          <a:lstStyle/>
          <a:p>
            <a:pPr eaLnBrk="1" hangingPunct="1"/>
            <a:r>
              <a:rPr lang="en-US" altLang="en-US" b="1" smtClean="0">
                <a:latin typeface="Arial" pitchFamily="34" charset="0"/>
              </a:rPr>
              <a:t>Notes</a:t>
            </a:r>
          </a:p>
          <a:p>
            <a:pPr eaLnBrk="1" hangingPunct="1"/>
            <a:r>
              <a:rPr lang="en-US" altLang="en-US" smtClean="0">
                <a:latin typeface="Arial" pitchFamily="34" charset="0"/>
              </a:rPr>
              <a:t>Refer parents to parenting classes, couple counselling, and other supports where appropriate.</a:t>
            </a:r>
          </a:p>
          <a:p>
            <a:pPr eaLnBrk="1" hangingPunct="1"/>
            <a:endParaRPr lang="en-AU" altLang="en-US" smtClean="0">
              <a:latin typeface="Arial"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15CFC91-1CEA-4A44-995F-36CDBDF249E5}" type="slidenum">
              <a:rPr lang="en-US"/>
              <a:pPr/>
              <a:t>5</a:t>
            </a:fld>
            <a:endParaRPr lang="en-US"/>
          </a:p>
        </p:txBody>
      </p:sp>
      <p:sp>
        <p:nvSpPr>
          <p:cNvPr id="9218" name="Rectangle 2"/>
          <p:cNvSpPr>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a:extLst>
            <a:ext uri="{FAA26D3D-D897-4be2-8F04-BA451C77F1D7}">
              <ma14:placeholderFlag xmlns:ma14="http://schemas.microsoft.com/office/mac/drawingml/2011/main" val="1"/>
            </a:ext>
          </a:extLst>
        </p:spPr>
      </p:sp>
      <p:sp>
        <p:nvSpPr>
          <p:cNvPr id="9219" name="Rectangle 3"/>
          <p:cNvSpPr>
            <a:spLocks noGrp="1" noChangeArrowheads="1"/>
          </p:cNvSpPr>
          <p:nvPr>
            <p:ph type="body" idx="1"/>
          </p:nvPr>
        </p:nvSpPr>
        <p:spPr bwMode="auto">
          <a:xfrm>
            <a:off x="913968" y="4267103"/>
            <a:ext cx="5030064" cy="4115389"/>
          </a:xfrm>
          <a:prstGeom prst="rect">
            <a:avLst/>
          </a:prstGeom>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lIns="90681" tIns="45341" rIns="90681" bIns="45341"/>
          <a:lstStyle/>
          <a:p>
            <a:pPr>
              <a:tabLst>
                <a:tab pos="0" algn="l"/>
              </a:tabLst>
            </a:pPr>
            <a:r>
              <a:rPr lang="en-GB" sz="1000"/>
              <a:t>The core symptoms of ADHD, as defined in the DSM-IV</a:t>
            </a:r>
            <a:r>
              <a:rPr lang="en-GB" sz="1000" baseline="30000"/>
              <a:t>1</a:t>
            </a:r>
            <a:r>
              <a:rPr lang="en-GB" sz="1000"/>
              <a:t> and ICD-10</a:t>
            </a:r>
            <a:r>
              <a:rPr lang="en-GB" sz="1000" baseline="30000"/>
              <a:t>2</a:t>
            </a:r>
            <a:r>
              <a:rPr lang="en-GB" sz="1000"/>
              <a:t> diagnostic criteria, are inattention, impulsivity and hyperactivity.</a:t>
            </a:r>
          </a:p>
          <a:p>
            <a:pPr>
              <a:tabLst>
                <a:tab pos="0" algn="l"/>
              </a:tabLst>
            </a:pPr>
            <a:r>
              <a:rPr lang="en-GB" sz="1000"/>
              <a:t>The differences between these diagnostic criteria will be outlined later.</a:t>
            </a:r>
          </a:p>
          <a:p>
            <a:pPr>
              <a:tabLst>
                <a:tab pos="0" algn="l"/>
              </a:tabLst>
            </a:pPr>
            <a:endParaRPr lang="en-GB" sz="1000"/>
          </a:p>
          <a:p>
            <a:pPr>
              <a:tabLst>
                <a:tab pos="0" algn="l"/>
              </a:tabLst>
            </a:pPr>
            <a:r>
              <a:rPr lang="en-GB" sz="1000" b="1"/>
              <a:t>References</a:t>
            </a:r>
            <a:endParaRPr lang="en-GB" sz="1000"/>
          </a:p>
          <a:p>
            <a:pPr marL="685800" lvl="1" indent="-228600">
              <a:buFont typeface="Times" charset="0"/>
              <a:buAutoNum type="arabicPeriod"/>
              <a:tabLst>
                <a:tab pos="0" algn="l"/>
              </a:tabLst>
            </a:pPr>
            <a:r>
              <a:rPr lang="en-GB" sz="800"/>
              <a:t>Diagnostic criteria for ADHD (DSM-IV). </a:t>
            </a:r>
            <a:r>
              <a:rPr lang="en-GB" sz="800" u="sng"/>
              <a:t>www.turnertoys.com/ADHD/APA_diagCriteria.htm  </a:t>
            </a:r>
          </a:p>
          <a:p>
            <a:pPr marL="685800" lvl="1" indent="-228600">
              <a:buFont typeface="Times" charset="0"/>
              <a:buAutoNum type="arabicPeriod"/>
              <a:tabLst>
                <a:tab pos="0" algn="l"/>
              </a:tabLst>
            </a:pPr>
            <a:r>
              <a:rPr lang="en-GB" sz="800"/>
              <a:t>The impact of classification on pharmacologic interventions. </a:t>
            </a:r>
            <a:r>
              <a:rPr lang="en-GB" sz="800" u="sng"/>
              <a:t>www.medscape.com/viewarticle/445220?src=searc</a:t>
            </a:r>
            <a:r>
              <a:rPr lang="en-US" sz="800" u="sng"/>
              <a:t>h</a:t>
            </a:r>
          </a:p>
          <a:p>
            <a:pPr marL="685800" lvl="1" indent="-228600">
              <a:buFont typeface="Times" charset="0"/>
              <a:buAutoNum type="arabicPeriod"/>
              <a:tabLst>
                <a:tab pos="0" algn="l"/>
              </a:tabLst>
            </a:pPr>
            <a:endParaRPr lang="en-US" sz="800" u="sng"/>
          </a:p>
          <a:p>
            <a:pPr marL="685800" lvl="1" indent="-228600">
              <a:buFont typeface="Times" charset="0"/>
              <a:buNone/>
              <a:tabLst>
                <a:tab pos="0" algn="l"/>
              </a:tabLst>
            </a:pPr>
            <a:endParaRPr lang="en-GB" sz="80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3EAC276-2E33-014F-B28C-421CEB977C42}" type="slidenum">
              <a:rPr lang="en-US"/>
              <a:pPr/>
              <a:t>6</a:t>
            </a:fld>
            <a:endParaRPr lang="en-US"/>
          </a:p>
        </p:txBody>
      </p:sp>
      <p:sp>
        <p:nvSpPr>
          <p:cNvPr id="123906" name="Rectangle 2"/>
          <p:cNvSpPr>
            <a:spLocks noGrp="1" noChangeArrowheads="1"/>
          </p:cNvSpPr>
          <p:nvPr>
            <p:ph type="body" idx="1"/>
          </p:nvPr>
        </p:nvSpPr>
        <p:spPr>
          <a:noFill/>
          <a:ln/>
        </p:spPr>
        <p:txBody>
          <a:bodyPr/>
          <a:lstStyle/>
          <a:p>
            <a:r>
              <a:rPr lang="en-GB" sz="1000"/>
              <a:t>The core symptoms of ADHD and hyperkinetic disorder (HKD), a more severe form of ADHD, are developmentally inappropriate levels of inattention, hyperactivity and impulsivity.</a:t>
            </a:r>
          </a:p>
          <a:p>
            <a:r>
              <a:rPr lang="en-GB" sz="1000"/>
              <a:t>A diagnosis of ADHD by the DSM-IV requires the presence of six or more symptoms from at least one symptom group (inattention or hyperactivity–impulsivity).</a:t>
            </a:r>
          </a:p>
          <a:p>
            <a:r>
              <a:rPr lang="en-GB" sz="1000"/>
              <a:t>A diagnosis of HKD by the ICD-10 requires symptoms to be present in all three categories </a:t>
            </a:r>
            <a:r>
              <a:rPr lang="en-GB" sz="1000" i="1"/>
              <a:t>and</a:t>
            </a:r>
            <a:r>
              <a:rPr lang="en-GB" sz="1000"/>
              <a:t> in more than one situation (home, school, etc.).</a:t>
            </a:r>
          </a:p>
          <a:p>
            <a:r>
              <a:rPr lang="en-GB" sz="1000"/>
              <a:t>The ICD-10 criteria for HKD therefore describe a more severe condition that the DSM-IV criteria for ADHD.</a:t>
            </a:r>
          </a:p>
          <a:p>
            <a:endParaRPr lang="en-GB" sz="1000"/>
          </a:p>
          <a:p>
            <a:r>
              <a:rPr lang="en-GB" sz="1000" b="1"/>
              <a:t>References</a:t>
            </a:r>
            <a:endParaRPr lang="en-GB" sz="1000"/>
          </a:p>
          <a:p>
            <a:pPr marL="685800" lvl="1" indent="-228600">
              <a:buFont typeface="Times" charset="0"/>
              <a:buAutoNum type="arabicPeriod"/>
            </a:pPr>
            <a:r>
              <a:rPr lang="en-GB" sz="800"/>
              <a:t>Diagnostic criteria for ADHD (DSM-IV). </a:t>
            </a:r>
            <a:r>
              <a:rPr lang="en-GB" sz="800" u="sng"/>
              <a:t>www.turnertoys.com/ADHD/APA_diagCriteria.htm  </a:t>
            </a:r>
          </a:p>
          <a:p>
            <a:pPr marL="685800" lvl="1" indent="-228600">
              <a:buFont typeface="Times" charset="0"/>
              <a:buAutoNum type="arabicPeriod"/>
            </a:pPr>
            <a:r>
              <a:rPr lang="en-GB" sz="800"/>
              <a:t>The impact of classification on pharmacologic interventions. </a:t>
            </a:r>
            <a:r>
              <a:rPr lang="en-GB" sz="800" u="sng"/>
              <a:t>www.medscape.com/viewarticle/445220?src=searc</a:t>
            </a:r>
            <a:r>
              <a:rPr lang="en-US" sz="800" u="sng"/>
              <a:t>h</a:t>
            </a:r>
          </a:p>
        </p:txBody>
      </p:sp>
      <p:sp>
        <p:nvSpPr>
          <p:cNvPr id="123907" name="Rectangle 3"/>
          <p:cNvSpPr>
            <a:spLocks noGrp="1" noRot="1" noChangeAspect="1" noChangeArrowheads="1" noTextEdit="1"/>
          </p:cNvSpPr>
          <p:nvPr>
            <p:ph type="sldImg"/>
          </p:nvPr>
        </p:nvSpPr>
        <p:spPr>
          <a:ln/>
          <a:extLst>
            <a:ext uri="{FAA26D3D-D897-4be2-8F04-BA451C77F1D7}">
              <ma14:placeholderFlag xmlns:ma14="http://schemas.microsoft.com/office/mac/drawingml/2011/main" val="1"/>
            </a:ext>
          </a:extLst>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3AE7B0B-F469-0349-BE60-70A6B03B153B}" type="slidenum">
              <a:rPr lang="en-US"/>
              <a:pPr/>
              <a:t>8</a:t>
            </a:fld>
            <a:endParaRPr lang="en-US"/>
          </a:p>
        </p:txBody>
      </p:sp>
      <p:sp>
        <p:nvSpPr>
          <p:cNvPr id="21506" name="Rectangle 2"/>
          <p:cNvSpPr>
            <a:spLocks noGrp="1" noChangeArrowheads="1"/>
          </p:cNvSpPr>
          <p:nvPr>
            <p:ph type="body" idx="1"/>
          </p:nvPr>
        </p:nvSpPr>
        <p:spPr bwMode="auto">
          <a:xfrm>
            <a:off x="913968" y="4343695"/>
            <a:ext cx="5030064" cy="4113916"/>
          </a:xfrm>
          <a:prstGeom prst="rect">
            <a:avLst/>
          </a:prstGeom>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lIns="90681" tIns="45341" rIns="90681" bIns="45341"/>
          <a:lstStyle/>
          <a:p>
            <a:pPr marL="228600" indent="-228600"/>
            <a:r>
              <a:rPr lang="en-US" sz="1000"/>
              <a:t>Up to 60% of childhood ADHD has been shown to continue into adulthood.</a:t>
            </a:r>
            <a:r>
              <a:rPr lang="en-US" sz="1000" baseline="30000"/>
              <a:t>1</a:t>
            </a:r>
            <a:endParaRPr lang="en-US" sz="1000"/>
          </a:p>
          <a:p>
            <a:pPr marL="228600" indent="-228600"/>
            <a:endParaRPr lang="en-US" sz="1000"/>
          </a:p>
          <a:p>
            <a:pPr marL="228600" indent="-228600"/>
            <a:r>
              <a:rPr lang="en-US" sz="1000" b="1"/>
              <a:t>Reference</a:t>
            </a:r>
            <a:endParaRPr lang="en-US" sz="1000"/>
          </a:p>
          <a:p>
            <a:pPr marL="685800" lvl="1" indent="-228600">
              <a:buFontTx/>
              <a:buAutoNum type="arabicPeriod"/>
            </a:pPr>
            <a:r>
              <a:rPr lang="en-US" sz="800"/>
              <a:t>Baren M. ADHD in adolescents: Will you know it when you see it? Contemporary Pediatrics 2002; 19: 124-141.</a:t>
            </a:r>
            <a:endParaRPr lang="en-US" sz="1000"/>
          </a:p>
          <a:p>
            <a:pPr marL="228600" indent="-228600"/>
            <a:endParaRPr lang="en-GB" sz="1000"/>
          </a:p>
          <a:p>
            <a:pPr marL="228600" indent="-228600"/>
            <a:endParaRPr lang="en-GB" sz="1000"/>
          </a:p>
        </p:txBody>
      </p:sp>
      <p:sp>
        <p:nvSpPr>
          <p:cNvPr id="21507" name="Rectangle 3"/>
          <p:cNvSpPr>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a:extLst>
            <a:ext uri="{FAA26D3D-D897-4be2-8F04-BA451C77F1D7}">
              <ma14:placeholderFlag xmlns:ma14="http://schemas.microsoft.com/office/mac/drawingml/2011/main" val="1"/>
            </a:ext>
          </a:extLst>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4971760-EE1D-4549-8805-0658FF800E5B}" type="slidenum">
              <a:rPr lang="en-GB"/>
              <a:pPr/>
              <a:t>10</a:t>
            </a:fld>
            <a:endParaRPr lang="en-GB"/>
          </a:p>
        </p:txBody>
      </p:sp>
      <p:sp>
        <p:nvSpPr>
          <p:cNvPr id="217090" name="Rectangle 2"/>
          <p:cNvSpPr>
            <a:spLocks noGrp="1" noRot="1" noChangeAspect="1" noChangeArrowheads="1" noTextEdit="1"/>
          </p:cNvSpPr>
          <p:nvPr>
            <p:ph type="sldImg"/>
          </p:nvPr>
        </p:nvSpPr>
        <p:spPr>
          <a:ln/>
          <a:extLst>
            <a:ext uri="{FAA26D3D-D897-4be2-8F04-BA451C77F1D7}">
              <ma14:placeholderFlag xmlns:ma14="http://schemas.microsoft.com/office/mac/drawingml/2011/main" val="1"/>
            </a:ext>
          </a:extLst>
        </p:spPr>
      </p:sp>
      <p:sp>
        <p:nvSpPr>
          <p:cNvPr id="217091" name="Rectangle 3"/>
          <p:cNvSpPr>
            <a:spLocks noGrp="1" noChangeArrowheads="1"/>
          </p:cNvSpPr>
          <p:nvPr>
            <p:ph type="body" idx="1"/>
          </p:nvPr>
        </p:nvSpPr>
        <p:spPr/>
        <p:txBody>
          <a:bodyPr/>
          <a:lstStyle/>
          <a:p>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algn="ctr" eaLnBrk="0" fontAlgn="base" hangingPunct="0">
              <a:spcBef>
                <a:spcPct val="0"/>
              </a:spcBef>
              <a:spcAft>
                <a:spcPct val="0"/>
              </a:spcAft>
              <a:defRPr>
                <a:solidFill>
                  <a:schemeClr val="tx1"/>
                </a:solidFill>
                <a:latin typeface="Arial" pitchFamily="34" charset="0"/>
              </a:defRPr>
            </a:lvl6pPr>
            <a:lvl7pPr marL="2971800" indent="-228600" algn="ctr" eaLnBrk="0" fontAlgn="base" hangingPunct="0">
              <a:spcBef>
                <a:spcPct val="0"/>
              </a:spcBef>
              <a:spcAft>
                <a:spcPct val="0"/>
              </a:spcAft>
              <a:defRPr>
                <a:solidFill>
                  <a:schemeClr val="tx1"/>
                </a:solidFill>
                <a:latin typeface="Arial" pitchFamily="34" charset="0"/>
              </a:defRPr>
            </a:lvl7pPr>
            <a:lvl8pPr marL="3429000" indent="-228600" algn="ctr" eaLnBrk="0" fontAlgn="base" hangingPunct="0">
              <a:spcBef>
                <a:spcPct val="0"/>
              </a:spcBef>
              <a:spcAft>
                <a:spcPct val="0"/>
              </a:spcAft>
              <a:defRPr>
                <a:solidFill>
                  <a:schemeClr val="tx1"/>
                </a:solidFill>
                <a:latin typeface="Arial" pitchFamily="34" charset="0"/>
              </a:defRPr>
            </a:lvl8pPr>
            <a:lvl9pPr marL="3886200" indent="-228600" algn="ctr" eaLnBrk="0" fontAlgn="base" hangingPunct="0">
              <a:spcBef>
                <a:spcPct val="0"/>
              </a:spcBef>
              <a:spcAft>
                <a:spcPct val="0"/>
              </a:spcAft>
              <a:defRPr>
                <a:solidFill>
                  <a:schemeClr val="tx1"/>
                </a:solidFill>
                <a:latin typeface="Arial" pitchFamily="34" charset="0"/>
              </a:defRPr>
            </a:lvl9pPr>
          </a:lstStyle>
          <a:p>
            <a:pPr eaLnBrk="1" hangingPunct="1"/>
            <a:fld id="{8CD9AE85-3D5D-4C66-8A5A-70DCBFF031CA}" type="slidenum">
              <a:rPr lang="en-GB" altLang="en-US"/>
              <a:pPr eaLnBrk="1" hangingPunct="1"/>
              <a:t>17</a:t>
            </a:fld>
            <a:endParaRPr lang="en-GB" altLang="en-US"/>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p:spPr>
        <p:txBody>
          <a:bodyPr/>
          <a:lstStyle/>
          <a:p>
            <a:pPr eaLnBrk="1" hangingPunct="1"/>
            <a:r>
              <a:rPr lang="en-GB" altLang="en-US" smtClean="0">
                <a:latin typeface="Arial" pitchFamily="34" charset="0"/>
              </a:rPr>
              <a:t>There are a number of risk factors that can predispose children to conduct disorders. These factors can be associated with the family, the children themselves or be environmental.</a:t>
            </a:r>
          </a:p>
          <a:p>
            <a:pPr eaLnBrk="1" hangingPunct="1"/>
            <a:endParaRPr lang="en-GB" altLang="en-US" b="1" u="sng" smtClean="0">
              <a:latin typeface="Arial"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algn="ctr" eaLnBrk="0" fontAlgn="base" hangingPunct="0">
              <a:spcBef>
                <a:spcPct val="0"/>
              </a:spcBef>
              <a:spcAft>
                <a:spcPct val="0"/>
              </a:spcAft>
              <a:defRPr>
                <a:solidFill>
                  <a:schemeClr val="tx1"/>
                </a:solidFill>
                <a:latin typeface="Arial" pitchFamily="34" charset="0"/>
              </a:defRPr>
            </a:lvl6pPr>
            <a:lvl7pPr marL="2971800" indent="-228600" algn="ctr" eaLnBrk="0" fontAlgn="base" hangingPunct="0">
              <a:spcBef>
                <a:spcPct val="0"/>
              </a:spcBef>
              <a:spcAft>
                <a:spcPct val="0"/>
              </a:spcAft>
              <a:defRPr>
                <a:solidFill>
                  <a:schemeClr val="tx1"/>
                </a:solidFill>
                <a:latin typeface="Arial" pitchFamily="34" charset="0"/>
              </a:defRPr>
            </a:lvl7pPr>
            <a:lvl8pPr marL="3429000" indent="-228600" algn="ctr" eaLnBrk="0" fontAlgn="base" hangingPunct="0">
              <a:spcBef>
                <a:spcPct val="0"/>
              </a:spcBef>
              <a:spcAft>
                <a:spcPct val="0"/>
              </a:spcAft>
              <a:defRPr>
                <a:solidFill>
                  <a:schemeClr val="tx1"/>
                </a:solidFill>
                <a:latin typeface="Arial" pitchFamily="34" charset="0"/>
              </a:defRPr>
            </a:lvl8pPr>
            <a:lvl9pPr marL="3886200" indent="-228600" algn="ctr" eaLnBrk="0" fontAlgn="base" hangingPunct="0">
              <a:spcBef>
                <a:spcPct val="0"/>
              </a:spcBef>
              <a:spcAft>
                <a:spcPct val="0"/>
              </a:spcAft>
              <a:defRPr>
                <a:solidFill>
                  <a:schemeClr val="tx1"/>
                </a:solidFill>
                <a:latin typeface="Arial" pitchFamily="34" charset="0"/>
              </a:defRPr>
            </a:lvl9pPr>
          </a:lstStyle>
          <a:p>
            <a:pPr eaLnBrk="1" hangingPunct="1"/>
            <a:fld id="{6721EA1F-752E-4C17-9294-D2B57084A7E3}" type="slidenum">
              <a:rPr lang="en-GB" altLang="en-US"/>
              <a:pPr eaLnBrk="1" hangingPunct="1"/>
              <a:t>19</a:t>
            </a:fld>
            <a:endParaRPr lang="en-GB" altLang="en-US"/>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p:spPr>
        <p:txBody>
          <a:bodyPr/>
          <a:lstStyle/>
          <a:p>
            <a:pPr eaLnBrk="1" hangingPunct="1"/>
            <a:endParaRPr lang="en-US" altLang="en-US" smtClean="0">
              <a:latin typeface="Arial"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2930" name="Rectangle 7"/>
          <p:cNvSpPr>
            <a:spLocks noGrp="1" noChangeArrowheads="1"/>
          </p:cNvSpPr>
          <p:nvPr>
            <p:ph type="sldNum" sz="quarter" idx="5"/>
          </p:nvPr>
        </p:nvSpPr>
        <p:spPr>
          <a:noFill/>
        </p:spPr>
        <p:txBody>
          <a:bodyPr/>
          <a:lstStyle>
            <a:lvl1pPr defTabSz="914437">
              <a:defRPr>
                <a:solidFill>
                  <a:schemeClr val="tx1"/>
                </a:solidFill>
                <a:latin typeface="Arial" pitchFamily="34" charset="0"/>
                <a:cs typeface="Arial" pitchFamily="34" charset="0"/>
              </a:defRPr>
            </a:lvl1pPr>
            <a:lvl2pPr marL="729057" indent="-280406" defTabSz="914437">
              <a:defRPr>
                <a:solidFill>
                  <a:schemeClr val="tx1"/>
                </a:solidFill>
                <a:latin typeface="Arial" pitchFamily="34" charset="0"/>
                <a:cs typeface="Arial" pitchFamily="34" charset="0"/>
              </a:defRPr>
            </a:lvl2pPr>
            <a:lvl3pPr marL="1121626" indent="-224325" defTabSz="914437">
              <a:defRPr>
                <a:solidFill>
                  <a:schemeClr val="tx1"/>
                </a:solidFill>
                <a:latin typeface="Arial" pitchFamily="34" charset="0"/>
                <a:cs typeface="Arial" pitchFamily="34" charset="0"/>
              </a:defRPr>
            </a:lvl3pPr>
            <a:lvl4pPr marL="1570276" indent="-224325" defTabSz="914437">
              <a:defRPr>
                <a:solidFill>
                  <a:schemeClr val="tx1"/>
                </a:solidFill>
                <a:latin typeface="Arial" pitchFamily="34" charset="0"/>
                <a:cs typeface="Arial" pitchFamily="34" charset="0"/>
              </a:defRPr>
            </a:lvl4pPr>
            <a:lvl5pPr marL="2018927" indent="-224325" defTabSz="914437">
              <a:defRPr>
                <a:solidFill>
                  <a:schemeClr val="tx1"/>
                </a:solidFill>
                <a:latin typeface="Arial" pitchFamily="34" charset="0"/>
                <a:cs typeface="Arial" pitchFamily="34" charset="0"/>
              </a:defRPr>
            </a:lvl5pPr>
            <a:lvl6pPr marL="2467577" indent="-224325" defTabSz="914437" eaLnBrk="0" fontAlgn="base" hangingPunct="0">
              <a:spcBef>
                <a:spcPct val="0"/>
              </a:spcBef>
              <a:spcAft>
                <a:spcPct val="0"/>
              </a:spcAft>
              <a:defRPr>
                <a:solidFill>
                  <a:schemeClr val="tx1"/>
                </a:solidFill>
                <a:latin typeface="Arial" pitchFamily="34" charset="0"/>
                <a:cs typeface="Arial" pitchFamily="34" charset="0"/>
              </a:defRPr>
            </a:lvl6pPr>
            <a:lvl7pPr marL="2916227" indent="-224325" defTabSz="914437" eaLnBrk="0" fontAlgn="base" hangingPunct="0">
              <a:spcBef>
                <a:spcPct val="0"/>
              </a:spcBef>
              <a:spcAft>
                <a:spcPct val="0"/>
              </a:spcAft>
              <a:defRPr>
                <a:solidFill>
                  <a:schemeClr val="tx1"/>
                </a:solidFill>
                <a:latin typeface="Arial" pitchFamily="34" charset="0"/>
                <a:cs typeface="Arial" pitchFamily="34" charset="0"/>
              </a:defRPr>
            </a:lvl7pPr>
            <a:lvl8pPr marL="3364878" indent="-224325" defTabSz="914437" eaLnBrk="0" fontAlgn="base" hangingPunct="0">
              <a:spcBef>
                <a:spcPct val="0"/>
              </a:spcBef>
              <a:spcAft>
                <a:spcPct val="0"/>
              </a:spcAft>
              <a:defRPr>
                <a:solidFill>
                  <a:schemeClr val="tx1"/>
                </a:solidFill>
                <a:latin typeface="Arial" pitchFamily="34" charset="0"/>
                <a:cs typeface="Arial" pitchFamily="34" charset="0"/>
              </a:defRPr>
            </a:lvl8pPr>
            <a:lvl9pPr marL="3813528" indent="-224325" defTabSz="914437" eaLnBrk="0" fontAlgn="base" hangingPunct="0">
              <a:spcBef>
                <a:spcPct val="0"/>
              </a:spcBef>
              <a:spcAft>
                <a:spcPct val="0"/>
              </a:spcAft>
              <a:defRPr>
                <a:solidFill>
                  <a:schemeClr val="tx1"/>
                </a:solidFill>
                <a:latin typeface="Arial" pitchFamily="34" charset="0"/>
                <a:cs typeface="Arial" pitchFamily="34" charset="0"/>
              </a:defRPr>
            </a:lvl9pPr>
          </a:lstStyle>
          <a:p>
            <a:fld id="{AB3D63F1-4239-46CF-9665-4C5F85B8F193}" type="slidenum">
              <a:rPr lang="en-US" altLang="en-US" smtClean="0"/>
              <a:pPr/>
              <a:t>59</a:t>
            </a:fld>
            <a:endParaRPr lang="en-US" altLang="en-US" smtClean="0"/>
          </a:p>
        </p:txBody>
      </p:sp>
      <p:sp>
        <p:nvSpPr>
          <p:cNvPr id="252931" name="Rectangle 2"/>
          <p:cNvSpPr>
            <a:spLocks noGrp="1" noRot="1" noChangeAspect="1" noChangeArrowheads="1" noTextEdit="1"/>
          </p:cNvSpPr>
          <p:nvPr>
            <p:ph type="sldImg"/>
          </p:nvPr>
        </p:nvSpPr>
        <p:spPr>
          <a:xfrm>
            <a:off x="1146175" y="685800"/>
            <a:ext cx="4572000" cy="3429000"/>
          </a:xfrm>
          <a:ln/>
        </p:spPr>
      </p:sp>
      <p:sp>
        <p:nvSpPr>
          <p:cNvPr id="252932" name="Rectangle 3"/>
          <p:cNvSpPr>
            <a:spLocks noGrp="1" noChangeArrowheads="1"/>
          </p:cNvSpPr>
          <p:nvPr>
            <p:ph type="body" idx="1"/>
          </p:nvPr>
        </p:nvSpPr>
        <p:spPr>
          <a:xfrm>
            <a:off x="914711" y="4344025"/>
            <a:ext cx="5028579" cy="4116049"/>
          </a:xfrm>
          <a:noFill/>
        </p:spPr>
        <p:txBody>
          <a:bodyPr/>
          <a:lstStyle/>
          <a:p>
            <a:pPr eaLnBrk="1" hangingPunct="1"/>
            <a:r>
              <a:rPr lang="en-AU" altLang="en-US" b="1" smtClean="0">
                <a:latin typeface="Arial" pitchFamily="34" charset="0"/>
              </a:rPr>
              <a:t>Notes</a:t>
            </a:r>
          </a:p>
          <a:p>
            <a:pPr eaLnBrk="1" hangingPunct="1"/>
            <a:r>
              <a:rPr lang="en-AU" altLang="en-US" smtClean="0">
                <a:latin typeface="Arial" pitchFamily="34" charset="0"/>
              </a:rPr>
              <a:t>Differential diagnosis is warranted when assessing young people’s AOD use. GPs need to be aware that many AOD indicators can also be indicators of other behaviours and of adolescence in general, e.g., the patient may be unwell, experiencing relationship difficulties, or have mental health issues.</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3954" name="Rectangle 7"/>
          <p:cNvSpPr>
            <a:spLocks noGrp="1" noChangeArrowheads="1"/>
          </p:cNvSpPr>
          <p:nvPr>
            <p:ph type="sldNum" sz="quarter" idx="5"/>
          </p:nvPr>
        </p:nvSpPr>
        <p:spPr>
          <a:noFill/>
        </p:spPr>
        <p:txBody>
          <a:bodyPr/>
          <a:lstStyle>
            <a:lvl1pPr defTabSz="914437">
              <a:defRPr>
                <a:solidFill>
                  <a:schemeClr val="tx1"/>
                </a:solidFill>
                <a:latin typeface="Arial" pitchFamily="34" charset="0"/>
                <a:cs typeface="Arial" pitchFamily="34" charset="0"/>
              </a:defRPr>
            </a:lvl1pPr>
            <a:lvl2pPr marL="729057" indent="-280406" defTabSz="914437">
              <a:defRPr>
                <a:solidFill>
                  <a:schemeClr val="tx1"/>
                </a:solidFill>
                <a:latin typeface="Arial" pitchFamily="34" charset="0"/>
                <a:cs typeface="Arial" pitchFamily="34" charset="0"/>
              </a:defRPr>
            </a:lvl2pPr>
            <a:lvl3pPr marL="1121626" indent="-224325" defTabSz="914437">
              <a:defRPr>
                <a:solidFill>
                  <a:schemeClr val="tx1"/>
                </a:solidFill>
                <a:latin typeface="Arial" pitchFamily="34" charset="0"/>
                <a:cs typeface="Arial" pitchFamily="34" charset="0"/>
              </a:defRPr>
            </a:lvl3pPr>
            <a:lvl4pPr marL="1570276" indent="-224325" defTabSz="914437">
              <a:defRPr>
                <a:solidFill>
                  <a:schemeClr val="tx1"/>
                </a:solidFill>
                <a:latin typeface="Arial" pitchFamily="34" charset="0"/>
                <a:cs typeface="Arial" pitchFamily="34" charset="0"/>
              </a:defRPr>
            </a:lvl4pPr>
            <a:lvl5pPr marL="2018927" indent="-224325" defTabSz="914437">
              <a:defRPr>
                <a:solidFill>
                  <a:schemeClr val="tx1"/>
                </a:solidFill>
                <a:latin typeface="Arial" pitchFamily="34" charset="0"/>
                <a:cs typeface="Arial" pitchFamily="34" charset="0"/>
              </a:defRPr>
            </a:lvl5pPr>
            <a:lvl6pPr marL="2467577" indent="-224325" defTabSz="914437" eaLnBrk="0" fontAlgn="base" hangingPunct="0">
              <a:spcBef>
                <a:spcPct val="0"/>
              </a:spcBef>
              <a:spcAft>
                <a:spcPct val="0"/>
              </a:spcAft>
              <a:defRPr>
                <a:solidFill>
                  <a:schemeClr val="tx1"/>
                </a:solidFill>
                <a:latin typeface="Arial" pitchFamily="34" charset="0"/>
                <a:cs typeface="Arial" pitchFamily="34" charset="0"/>
              </a:defRPr>
            </a:lvl6pPr>
            <a:lvl7pPr marL="2916227" indent="-224325" defTabSz="914437" eaLnBrk="0" fontAlgn="base" hangingPunct="0">
              <a:spcBef>
                <a:spcPct val="0"/>
              </a:spcBef>
              <a:spcAft>
                <a:spcPct val="0"/>
              </a:spcAft>
              <a:defRPr>
                <a:solidFill>
                  <a:schemeClr val="tx1"/>
                </a:solidFill>
                <a:latin typeface="Arial" pitchFamily="34" charset="0"/>
                <a:cs typeface="Arial" pitchFamily="34" charset="0"/>
              </a:defRPr>
            </a:lvl7pPr>
            <a:lvl8pPr marL="3364878" indent="-224325" defTabSz="914437" eaLnBrk="0" fontAlgn="base" hangingPunct="0">
              <a:spcBef>
                <a:spcPct val="0"/>
              </a:spcBef>
              <a:spcAft>
                <a:spcPct val="0"/>
              </a:spcAft>
              <a:defRPr>
                <a:solidFill>
                  <a:schemeClr val="tx1"/>
                </a:solidFill>
                <a:latin typeface="Arial" pitchFamily="34" charset="0"/>
                <a:cs typeface="Arial" pitchFamily="34" charset="0"/>
              </a:defRPr>
            </a:lvl8pPr>
            <a:lvl9pPr marL="3813528" indent="-224325" defTabSz="914437" eaLnBrk="0" fontAlgn="base" hangingPunct="0">
              <a:spcBef>
                <a:spcPct val="0"/>
              </a:spcBef>
              <a:spcAft>
                <a:spcPct val="0"/>
              </a:spcAft>
              <a:defRPr>
                <a:solidFill>
                  <a:schemeClr val="tx1"/>
                </a:solidFill>
                <a:latin typeface="Arial" pitchFamily="34" charset="0"/>
                <a:cs typeface="Arial" pitchFamily="34" charset="0"/>
              </a:defRPr>
            </a:lvl9pPr>
          </a:lstStyle>
          <a:p>
            <a:fld id="{BCD0D584-8056-432B-ABC6-670C04C7C858}" type="slidenum">
              <a:rPr lang="en-US" altLang="en-US" smtClean="0"/>
              <a:pPr/>
              <a:t>60</a:t>
            </a:fld>
            <a:endParaRPr lang="en-US" altLang="en-US" smtClean="0"/>
          </a:p>
        </p:txBody>
      </p:sp>
      <p:sp>
        <p:nvSpPr>
          <p:cNvPr id="253955" name="Rectangle 2"/>
          <p:cNvSpPr>
            <a:spLocks noGrp="1" noRot="1" noChangeAspect="1" noChangeArrowheads="1" noTextEdit="1"/>
          </p:cNvSpPr>
          <p:nvPr>
            <p:ph type="sldImg"/>
          </p:nvPr>
        </p:nvSpPr>
        <p:spPr>
          <a:xfrm>
            <a:off x="1146175" y="685800"/>
            <a:ext cx="4572000" cy="3429000"/>
          </a:xfrm>
          <a:ln/>
        </p:spPr>
      </p:sp>
      <p:sp>
        <p:nvSpPr>
          <p:cNvPr id="253956" name="Rectangle 3"/>
          <p:cNvSpPr>
            <a:spLocks noGrp="1" noChangeArrowheads="1"/>
          </p:cNvSpPr>
          <p:nvPr>
            <p:ph type="body" idx="1"/>
          </p:nvPr>
        </p:nvSpPr>
        <p:spPr>
          <a:xfrm>
            <a:off x="914711" y="4344025"/>
            <a:ext cx="5028579" cy="4116049"/>
          </a:xfrm>
          <a:noFill/>
        </p:spPr>
        <p:txBody>
          <a:bodyPr/>
          <a:lstStyle/>
          <a:p>
            <a:pPr eaLnBrk="1" hangingPunct="1"/>
            <a:r>
              <a:rPr lang="en-AU" altLang="en-US" b="1" smtClean="0">
                <a:latin typeface="Arial" pitchFamily="34" charset="0"/>
              </a:rPr>
              <a:t>Notes</a:t>
            </a:r>
          </a:p>
          <a:p>
            <a:pPr eaLnBrk="1" hangingPunct="1"/>
            <a:r>
              <a:rPr lang="en-AU" altLang="en-US" smtClean="0">
                <a:latin typeface="Arial" pitchFamily="34" charset="0"/>
              </a:rPr>
              <a:t>Engage the patient with an initial discussion around something </a:t>
            </a:r>
            <a:r>
              <a:rPr lang="en-US" altLang="en-US" smtClean="0">
                <a:latin typeface="Arial" pitchFamily="34" charset="0"/>
              </a:rPr>
              <a:t>he or she is</a:t>
            </a:r>
            <a:r>
              <a:rPr lang="en-AU" altLang="en-US" smtClean="0">
                <a:latin typeface="Arial" pitchFamily="34" charset="0"/>
              </a:rPr>
              <a:t> currently doing, e.g., sport, music, job. Discuss how this is going. Once  rapport is established, discuss the concerns a young person may have.</a:t>
            </a:r>
          </a:p>
          <a:p>
            <a:pPr eaLnBrk="1" hangingPunct="1"/>
            <a:r>
              <a:rPr lang="en-AU" altLang="en-US" smtClean="0">
                <a:latin typeface="Arial" pitchFamily="34" charset="0"/>
              </a:rPr>
              <a:t>The fundamental approach is to be non-judgemental and open-minded.</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GB"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D1002363-A159-4C6E-A0A0-7F08831A1426}" type="slidenum">
              <a:rPr lang="en-US" altLang="en-US" smtClean="0"/>
              <a:pPr/>
              <a:t>‹#›</a:t>
            </a:fld>
            <a:endParaRPr lang="en-US" altLang="en-US"/>
          </a:p>
        </p:txBody>
      </p:sp>
    </p:spTree>
  </p:cSld>
  <p:clrMapOvr>
    <a:masterClrMapping/>
  </p:clrMapOvr>
  <p:transition xmlns:p14="http://schemas.microsoft.com/office/powerpoint/2010/main" spd="med">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18E075D4-6DC2-49F3-A8C4-E009425703E9}" type="slidenum">
              <a:rPr lang="en-US" altLang="en-US" smtClean="0"/>
              <a:pPr/>
              <a:t>‹#›</a:t>
            </a:fld>
            <a:endParaRPr lang="en-US" altLang="en-US"/>
          </a:p>
        </p:txBody>
      </p:sp>
    </p:spTree>
  </p:cSld>
  <p:clrMapOvr>
    <a:masterClrMapping/>
  </p:clrMapOvr>
  <p:transition xmlns:p14="http://schemas.microsoft.com/office/powerpoint/2010/main" spd="med">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C1C0990F-17BA-4222-98C2-1149F6A41DDD}" type="slidenum">
              <a:rPr lang="en-US" altLang="en-US" smtClean="0"/>
              <a:pPr/>
              <a:t>‹#›</a:t>
            </a:fld>
            <a:endParaRPr lang="en-US" altLang="en-US"/>
          </a:p>
        </p:txBody>
      </p:sp>
    </p:spTree>
  </p:cSld>
  <p:clrMapOvr>
    <a:masterClrMapping/>
  </p:clrMapOvr>
  <p:transition xmlns:p14="http://schemas.microsoft.com/office/powerpoint/2010/main" spd="med">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GB" smtClean="0"/>
              <a:t>Click to edit Master title style</a:t>
            </a:r>
            <a:endParaRPr lang="en-GB"/>
          </a:p>
        </p:txBody>
      </p:sp>
      <p:sp>
        <p:nvSpPr>
          <p:cNvPr id="3" name="Chart Placeholder 2"/>
          <p:cNvSpPr>
            <a:spLocks noGrp="1"/>
          </p:cNvSpPr>
          <p:nvPr>
            <p:ph type="chart" idx="1"/>
          </p:nvPr>
        </p:nvSpPr>
        <p:spPr>
          <a:xfrm>
            <a:off x="457200" y="1600200"/>
            <a:ext cx="8229600" cy="4525963"/>
          </a:xfrm>
        </p:spPr>
        <p:txBody>
          <a:bodyPr/>
          <a:lstStyle/>
          <a:p>
            <a:pPr lvl="0"/>
            <a:r>
              <a:rPr lang="en-GB" noProof="0" smtClean="0"/>
              <a:t>Click icon to add chart</a:t>
            </a:r>
            <a:endParaRPr lang="en-GB" noProof="0" dirty="0" smtClean="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08CE8BCF-B04F-49C9-B1AC-5B330AED1B50}" type="slidenum">
              <a:rPr lang="en-US" altLang="en-US" smtClean="0"/>
              <a:pPr/>
              <a:t>‹#›</a:t>
            </a:fld>
            <a:endParaRPr lang="en-US" altLang="en-US"/>
          </a:p>
        </p:txBody>
      </p:sp>
    </p:spTree>
  </p:cSld>
  <p:clrMapOvr>
    <a:masterClrMapping/>
  </p:clrMapOvr>
  <p:transition xmlns:p14="http://schemas.microsoft.com/office/powerpoint/2010/main" spd="med">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idx="1"/>
          </p:nvPr>
        </p:nvSpPr>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8B51A49A-C7AD-462F-833B-B72F7D7C0E7B}" type="slidenum">
              <a:rPr lang="en-US" altLang="en-US" smtClean="0"/>
              <a:pPr/>
              <a:t>‹#›</a:t>
            </a:fld>
            <a:endParaRPr lang="en-US" altLang="en-US"/>
          </a:p>
        </p:txBody>
      </p:sp>
    </p:spTree>
  </p:cSld>
  <p:clrMapOvr>
    <a:masterClrMapping/>
  </p:clrMapOvr>
  <p:transition xmlns:p14="http://schemas.microsoft.com/office/powerpoint/2010/main" spd="med">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GB"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F051AAFF-F54F-4537-B0A8-A157013F3F4F}" type="slidenum">
              <a:rPr lang="en-US" altLang="en-US" smtClean="0"/>
              <a:pPr/>
              <a:t>‹#›</a:t>
            </a:fld>
            <a:endParaRPr lang="en-US" altLang="en-US"/>
          </a:p>
        </p:txBody>
      </p:sp>
    </p:spTree>
  </p:cSld>
  <p:clrMapOvr>
    <a:masterClrMapping/>
  </p:clrMapOvr>
  <p:transition xmlns:p14="http://schemas.microsoft.com/office/powerpoint/2010/main" spd="med">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FB47C6D3-C2AB-4CB3-BD11-21D38CDBD02E}" type="slidenum">
              <a:rPr lang="en-US" altLang="en-US" smtClean="0"/>
              <a:pPr/>
              <a:t>‹#›</a:t>
            </a:fld>
            <a:endParaRPr lang="en-US" altLang="en-US"/>
          </a:p>
        </p:txBody>
      </p:sp>
    </p:spTree>
  </p:cSld>
  <p:clrMapOvr>
    <a:masterClrMapping/>
  </p:clrMapOvr>
  <p:transition xmlns:p14="http://schemas.microsoft.com/office/powerpoint/2010/main" spd="med">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fld id="{46210F16-D5C2-4109-98B9-5D5057BA9DBF}" type="slidenum">
              <a:rPr lang="en-US" altLang="en-US" smtClean="0"/>
              <a:pPr/>
              <a:t>‹#›</a:t>
            </a:fld>
            <a:endParaRPr lang="en-US" altLang="en-US"/>
          </a:p>
        </p:txBody>
      </p:sp>
    </p:spTree>
  </p:cSld>
  <p:clrMapOvr>
    <a:masterClrMapping/>
  </p:clrMapOvr>
  <p:transition xmlns:p14="http://schemas.microsoft.com/office/powerpoint/2010/main" spd="med">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fld id="{968CC91B-0702-4F1A-991C-00334F419AB0}" type="slidenum">
              <a:rPr lang="en-US" altLang="en-US" smtClean="0"/>
              <a:pPr/>
              <a:t>‹#›</a:t>
            </a:fld>
            <a:endParaRPr lang="en-US" altLang="en-US"/>
          </a:p>
        </p:txBody>
      </p:sp>
    </p:spTree>
  </p:cSld>
  <p:clrMapOvr>
    <a:masterClrMapping/>
  </p:clrMapOvr>
  <p:transition xmlns:p14="http://schemas.microsoft.com/office/powerpoint/2010/main" spd="med">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fld id="{583F32D6-070D-43AA-9C61-489A943E86F6}" type="slidenum">
              <a:rPr lang="en-US" altLang="en-US" smtClean="0"/>
              <a:pPr/>
              <a:t>‹#›</a:t>
            </a:fld>
            <a:endParaRPr lang="en-US" altLang="en-US"/>
          </a:p>
        </p:txBody>
      </p:sp>
    </p:spTree>
  </p:cSld>
  <p:clrMapOvr>
    <a:masterClrMapping/>
  </p:clrMapOvr>
  <p:transition xmlns:p14="http://schemas.microsoft.com/office/powerpoint/2010/main" spd="med">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3CCE2328-D7FE-428C-948E-7190AB8EC3E3}" type="slidenum">
              <a:rPr lang="en-US" altLang="en-US" smtClean="0"/>
              <a:pPr/>
              <a:t>‹#›</a:t>
            </a:fld>
            <a:endParaRPr lang="en-US" altLang="en-US"/>
          </a:p>
        </p:txBody>
      </p:sp>
    </p:spTree>
  </p:cSld>
  <p:clrMapOvr>
    <a:masterClrMapping/>
  </p:clrMapOvr>
  <p:transition xmlns:p14="http://schemas.microsoft.com/office/powerpoint/2010/main" spd="med">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GB" noProof="0" smtClean="0"/>
              <a:t>Drag picture to placeholder or click icon to add</a:t>
            </a:r>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9E1BA10B-342F-4691-BCD3-30476E7E88A3}" type="slidenum">
              <a:rPr lang="en-US" altLang="en-US" smtClean="0"/>
              <a:pPr/>
              <a:t>‹#›</a:t>
            </a:fld>
            <a:endParaRPr lang="en-US" altLang="en-US"/>
          </a:p>
        </p:txBody>
      </p:sp>
    </p:spTree>
  </p:cSld>
  <p:clrMapOvr>
    <a:masterClrMapping/>
  </p:clrMapOvr>
  <p:transition xmlns:p14="http://schemas.microsoft.com/office/powerpoint/2010/main" spd="med">
    <p:fade/>
  </p:transition>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4" Type="http://schemas.openxmlformats.org/officeDocument/2006/relationships/image" Target="../media/image1.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GB" altLang="en-US" smtClean="0"/>
              <a:t>Click to edit Master title style</a:t>
            </a:r>
            <a:endParaRPr lang="en-GB" altLang="en-US" smtClean="0"/>
          </a:p>
        </p:txBody>
      </p:sp>
      <p:sp>
        <p:nvSpPr>
          <p:cNvPr id="2051"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endParaRPr lang="en-GB" altLang="en-US" smtClean="0"/>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pitchFamily="-109" charset="0"/>
                <a:ea typeface="+mn-ea"/>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pitchFamily="-109" charset="0"/>
                <a:ea typeface="+mn-ea"/>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ea typeface="ＭＳ Ｐゴシック" pitchFamily="-109" charset="-128"/>
              </a:defRPr>
            </a:lvl1pPr>
          </a:lstStyle>
          <a:p>
            <a:fld id="{08CE8BCF-B04F-49C9-B1AC-5B330AED1B50}" type="slidenum">
              <a:rPr lang="en-US" altLang="en-US" smtClean="0"/>
              <a:pPr/>
              <a:t>‹#›</a:t>
            </a:fld>
            <a:endParaRPr lang="en-US" altLang="en-US"/>
          </a:p>
        </p:txBody>
      </p:sp>
      <p:pic>
        <p:nvPicPr>
          <p:cNvPr id="2055" name="Picture 7"/>
          <p:cNvPicPr>
            <a:picLocks noChangeAspect="1" noChangeArrowheads="1"/>
          </p:cNvPicPr>
          <p:nvPr/>
        </p:nvPicPr>
        <p:blipFill>
          <a:blip r:embed="rId14"/>
          <a:srcRect/>
          <a:stretch>
            <a:fillRect/>
          </a:stretch>
        </p:blipFill>
        <p:spPr bwMode="auto">
          <a:xfrm>
            <a:off x="0" y="5661025"/>
            <a:ext cx="9144000" cy="968375"/>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768" r:id="rId1"/>
    <p:sldLayoutId id="2147483769" r:id="rId2"/>
    <p:sldLayoutId id="2147483770" r:id="rId3"/>
    <p:sldLayoutId id="2147483771" r:id="rId4"/>
    <p:sldLayoutId id="2147483772" r:id="rId5"/>
    <p:sldLayoutId id="2147483773" r:id="rId6"/>
    <p:sldLayoutId id="2147483774" r:id="rId7"/>
    <p:sldLayoutId id="2147483775" r:id="rId8"/>
    <p:sldLayoutId id="2147483776" r:id="rId9"/>
    <p:sldLayoutId id="2147483777" r:id="rId10"/>
    <p:sldLayoutId id="2147483778" r:id="rId11"/>
    <p:sldLayoutId id="2147483779" r:id="rId12"/>
  </p:sldLayoutIdLst>
  <p:transition xmlns:p14="http://schemas.microsoft.com/office/powerpoint/2010/main" spd="med">
    <p:fade/>
  </p:transition>
  <p:txStyles>
    <p:titleStyle>
      <a:lvl1pPr algn="ctr" rtl="0" eaLnBrk="1" fontAlgn="base" hangingPunct="1">
        <a:spcBef>
          <a:spcPct val="0"/>
        </a:spcBef>
        <a:spcAft>
          <a:spcPct val="0"/>
        </a:spcAft>
        <a:defRPr sz="4400">
          <a:solidFill>
            <a:srgbClr val="009900"/>
          </a:solidFill>
          <a:latin typeface="+mj-lt"/>
          <a:ea typeface="ＭＳ Ｐゴシック" pitchFamily="-109" charset="-128"/>
          <a:cs typeface="ＭＳ Ｐゴシック" pitchFamily="-109" charset="-128"/>
        </a:defRPr>
      </a:lvl1pPr>
      <a:lvl2pPr algn="ctr" rtl="0" eaLnBrk="1" fontAlgn="base" hangingPunct="1">
        <a:spcBef>
          <a:spcPct val="0"/>
        </a:spcBef>
        <a:spcAft>
          <a:spcPct val="0"/>
        </a:spcAft>
        <a:defRPr sz="4400">
          <a:solidFill>
            <a:srgbClr val="009900"/>
          </a:solidFill>
          <a:latin typeface="Arial" pitchFamily="-109" charset="0"/>
          <a:ea typeface="ＭＳ Ｐゴシック" pitchFamily="-109" charset="-128"/>
          <a:cs typeface="ＭＳ Ｐゴシック" pitchFamily="-109" charset="-128"/>
        </a:defRPr>
      </a:lvl2pPr>
      <a:lvl3pPr algn="ctr" rtl="0" eaLnBrk="1" fontAlgn="base" hangingPunct="1">
        <a:spcBef>
          <a:spcPct val="0"/>
        </a:spcBef>
        <a:spcAft>
          <a:spcPct val="0"/>
        </a:spcAft>
        <a:defRPr sz="4400">
          <a:solidFill>
            <a:srgbClr val="009900"/>
          </a:solidFill>
          <a:latin typeface="Arial" pitchFamily="-109" charset="0"/>
          <a:ea typeface="ＭＳ Ｐゴシック" pitchFamily="-109" charset="-128"/>
          <a:cs typeface="ＭＳ Ｐゴシック" pitchFamily="-109" charset="-128"/>
        </a:defRPr>
      </a:lvl3pPr>
      <a:lvl4pPr algn="ctr" rtl="0" eaLnBrk="1" fontAlgn="base" hangingPunct="1">
        <a:spcBef>
          <a:spcPct val="0"/>
        </a:spcBef>
        <a:spcAft>
          <a:spcPct val="0"/>
        </a:spcAft>
        <a:defRPr sz="4400">
          <a:solidFill>
            <a:srgbClr val="009900"/>
          </a:solidFill>
          <a:latin typeface="Arial" pitchFamily="-109" charset="0"/>
          <a:ea typeface="ＭＳ Ｐゴシック" pitchFamily="-109" charset="-128"/>
          <a:cs typeface="ＭＳ Ｐゴシック" pitchFamily="-109" charset="-128"/>
        </a:defRPr>
      </a:lvl4pPr>
      <a:lvl5pPr algn="ctr" rtl="0" eaLnBrk="1" fontAlgn="base" hangingPunct="1">
        <a:spcBef>
          <a:spcPct val="0"/>
        </a:spcBef>
        <a:spcAft>
          <a:spcPct val="0"/>
        </a:spcAft>
        <a:defRPr sz="4400">
          <a:solidFill>
            <a:srgbClr val="009900"/>
          </a:solidFill>
          <a:latin typeface="Arial" pitchFamily="-109" charset="0"/>
          <a:ea typeface="ＭＳ Ｐゴシック" pitchFamily="-109" charset="-128"/>
          <a:cs typeface="ＭＳ Ｐゴシック" pitchFamily="-109" charset="-128"/>
        </a:defRPr>
      </a:lvl5pPr>
      <a:lvl6pPr marL="457200" algn="ctr" rtl="0" eaLnBrk="1" fontAlgn="base" hangingPunct="1">
        <a:spcBef>
          <a:spcPct val="0"/>
        </a:spcBef>
        <a:spcAft>
          <a:spcPct val="0"/>
        </a:spcAft>
        <a:defRPr sz="4400">
          <a:solidFill>
            <a:srgbClr val="009900"/>
          </a:solidFill>
          <a:latin typeface="Arial" pitchFamily="-109" charset="0"/>
        </a:defRPr>
      </a:lvl6pPr>
      <a:lvl7pPr marL="914400" algn="ctr" rtl="0" eaLnBrk="1" fontAlgn="base" hangingPunct="1">
        <a:spcBef>
          <a:spcPct val="0"/>
        </a:spcBef>
        <a:spcAft>
          <a:spcPct val="0"/>
        </a:spcAft>
        <a:defRPr sz="4400">
          <a:solidFill>
            <a:srgbClr val="009900"/>
          </a:solidFill>
          <a:latin typeface="Arial" pitchFamily="-109" charset="0"/>
        </a:defRPr>
      </a:lvl7pPr>
      <a:lvl8pPr marL="1371600" algn="ctr" rtl="0" eaLnBrk="1" fontAlgn="base" hangingPunct="1">
        <a:spcBef>
          <a:spcPct val="0"/>
        </a:spcBef>
        <a:spcAft>
          <a:spcPct val="0"/>
        </a:spcAft>
        <a:defRPr sz="4400">
          <a:solidFill>
            <a:srgbClr val="009900"/>
          </a:solidFill>
          <a:latin typeface="Arial" pitchFamily="-109" charset="0"/>
        </a:defRPr>
      </a:lvl8pPr>
      <a:lvl9pPr marL="1828800" algn="ctr" rtl="0" eaLnBrk="1" fontAlgn="base" hangingPunct="1">
        <a:spcBef>
          <a:spcPct val="0"/>
        </a:spcBef>
        <a:spcAft>
          <a:spcPct val="0"/>
        </a:spcAft>
        <a:defRPr sz="4400">
          <a:solidFill>
            <a:srgbClr val="009900"/>
          </a:solidFill>
          <a:latin typeface="Arial" pitchFamily="-109"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ＭＳ Ｐゴシック" pitchFamily="-109" charset="-128"/>
          <a:cs typeface="ＭＳ Ｐゴシック" pitchFamily="-109" charset="-128"/>
        </a:defRPr>
      </a:lvl1pPr>
      <a:lvl2pPr marL="742950" indent="-285750" algn="l" rtl="0" eaLnBrk="1" fontAlgn="base" hangingPunct="1">
        <a:spcBef>
          <a:spcPct val="20000"/>
        </a:spcBef>
        <a:spcAft>
          <a:spcPct val="0"/>
        </a:spcAft>
        <a:buChar char="–"/>
        <a:defRPr sz="2800">
          <a:solidFill>
            <a:schemeClr val="tx1"/>
          </a:solidFill>
          <a:latin typeface="+mn-lt"/>
          <a:ea typeface="ＭＳ Ｐゴシック" pitchFamily="-109" charset="-128"/>
        </a:defRPr>
      </a:lvl2pPr>
      <a:lvl3pPr marL="1143000" indent="-228600" algn="l" rtl="0" eaLnBrk="1" fontAlgn="base" hangingPunct="1">
        <a:spcBef>
          <a:spcPct val="20000"/>
        </a:spcBef>
        <a:spcAft>
          <a:spcPct val="0"/>
        </a:spcAft>
        <a:buChar char="•"/>
        <a:defRPr sz="2400">
          <a:solidFill>
            <a:schemeClr val="tx1"/>
          </a:solidFill>
          <a:latin typeface="+mn-lt"/>
          <a:ea typeface="ＭＳ Ｐゴシック" pitchFamily="-109" charset="-128"/>
        </a:defRPr>
      </a:lvl3pPr>
      <a:lvl4pPr marL="1600200" indent="-228600" algn="l" rtl="0" eaLnBrk="1" fontAlgn="base" hangingPunct="1">
        <a:spcBef>
          <a:spcPct val="20000"/>
        </a:spcBef>
        <a:spcAft>
          <a:spcPct val="0"/>
        </a:spcAft>
        <a:buChar char="–"/>
        <a:defRPr sz="2000">
          <a:solidFill>
            <a:schemeClr val="tx1"/>
          </a:solidFill>
          <a:latin typeface="+mn-lt"/>
          <a:ea typeface="ＭＳ Ｐゴシック" pitchFamily="-109" charset="-128"/>
        </a:defRPr>
      </a:lvl4pPr>
      <a:lvl5pPr marL="2057400" indent="-228600" algn="l" rtl="0" eaLnBrk="1" fontAlgn="base" hangingPunct="1">
        <a:spcBef>
          <a:spcPct val="20000"/>
        </a:spcBef>
        <a:spcAft>
          <a:spcPct val="0"/>
        </a:spcAft>
        <a:buChar char="»"/>
        <a:defRPr sz="2000">
          <a:solidFill>
            <a:schemeClr val="tx1"/>
          </a:solidFill>
          <a:latin typeface="+mn-lt"/>
          <a:ea typeface="ＭＳ Ｐゴシック" pitchFamily="-109" charset="-128"/>
        </a:defRPr>
      </a:lvl5pPr>
      <a:lvl6pPr marL="2514600" indent="-228600" algn="l" rtl="0" eaLnBrk="1" fontAlgn="base" hangingPunct="1">
        <a:spcBef>
          <a:spcPct val="20000"/>
        </a:spcBef>
        <a:spcAft>
          <a:spcPct val="0"/>
        </a:spcAft>
        <a:buChar char="»"/>
        <a:defRPr sz="2000">
          <a:solidFill>
            <a:schemeClr val="tx1"/>
          </a:solidFill>
          <a:latin typeface="+mn-lt"/>
          <a:ea typeface="ＭＳ Ｐゴシック" pitchFamily="-109" charset="-128"/>
        </a:defRPr>
      </a:lvl6pPr>
      <a:lvl7pPr marL="2971800" indent="-228600" algn="l" rtl="0" eaLnBrk="1" fontAlgn="base" hangingPunct="1">
        <a:spcBef>
          <a:spcPct val="20000"/>
        </a:spcBef>
        <a:spcAft>
          <a:spcPct val="0"/>
        </a:spcAft>
        <a:buChar char="»"/>
        <a:defRPr sz="2000">
          <a:solidFill>
            <a:schemeClr val="tx1"/>
          </a:solidFill>
          <a:latin typeface="+mn-lt"/>
          <a:ea typeface="ＭＳ Ｐゴシック" pitchFamily="-109" charset="-128"/>
        </a:defRPr>
      </a:lvl7pPr>
      <a:lvl8pPr marL="3429000" indent="-228600" algn="l" rtl="0" eaLnBrk="1" fontAlgn="base" hangingPunct="1">
        <a:spcBef>
          <a:spcPct val="20000"/>
        </a:spcBef>
        <a:spcAft>
          <a:spcPct val="0"/>
        </a:spcAft>
        <a:buChar char="»"/>
        <a:defRPr sz="2000">
          <a:solidFill>
            <a:schemeClr val="tx1"/>
          </a:solidFill>
          <a:latin typeface="+mn-lt"/>
          <a:ea typeface="ＭＳ Ｐゴシック" pitchFamily="-109" charset="-128"/>
        </a:defRPr>
      </a:lvl8pPr>
      <a:lvl9pPr marL="3886200" indent="-228600" algn="l" rtl="0" eaLnBrk="1" fontAlgn="base" hangingPunct="1">
        <a:spcBef>
          <a:spcPct val="20000"/>
        </a:spcBef>
        <a:spcAft>
          <a:spcPct val="0"/>
        </a:spcAft>
        <a:buChar char="»"/>
        <a:defRPr sz="2000">
          <a:solidFill>
            <a:schemeClr val="tx1"/>
          </a:solidFill>
          <a:latin typeface="+mn-lt"/>
          <a:ea typeface="ＭＳ Ｐゴシック" pitchFamily="-109"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1520" y="1124744"/>
            <a:ext cx="8352928" cy="1470025"/>
          </a:xfrm>
        </p:spPr>
        <p:txBody>
          <a:bodyPr/>
          <a:lstStyle/>
          <a:p>
            <a:r>
              <a:rPr lang="en-IE" dirty="0" smtClean="0"/>
              <a:t/>
            </a:r>
            <a:br>
              <a:rPr lang="en-IE" dirty="0" smtClean="0"/>
            </a:br>
            <a:r>
              <a:rPr lang="en-IE" dirty="0" smtClean="0"/>
              <a:t>ELFT Training Packages</a:t>
            </a:r>
            <a:br>
              <a:rPr lang="en-IE" dirty="0" smtClean="0"/>
            </a:br>
            <a:r>
              <a:rPr lang="en-IE" dirty="0" smtClean="0"/>
              <a:t>for Primary Care </a:t>
            </a:r>
            <a:br>
              <a:rPr lang="en-IE" dirty="0" smtClean="0"/>
            </a:br>
            <a:r>
              <a:rPr lang="en-IE" dirty="0" smtClean="0"/>
              <a:t/>
            </a:r>
            <a:br>
              <a:rPr lang="en-IE" dirty="0" smtClean="0"/>
            </a:br>
            <a:r>
              <a:rPr lang="en-IE" dirty="0" smtClean="0">
                <a:solidFill>
                  <a:srgbClr val="FF0000"/>
                </a:solidFill>
                <a:latin typeface="+mn-lt"/>
              </a:rPr>
              <a:t>‘</a:t>
            </a:r>
            <a:r>
              <a:rPr lang="en-GB" altLang="en-US" dirty="0">
                <a:solidFill>
                  <a:srgbClr val="FF0000"/>
                </a:solidFill>
                <a:latin typeface="+mn-lt"/>
              </a:rPr>
              <a:t>Psychiatric Disorders in Childhood and Adolescence</a:t>
            </a:r>
            <a:r>
              <a:rPr lang="en-IE" dirty="0" smtClean="0">
                <a:solidFill>
                  <a:srgbClr val="FF0000"/>
                </a:solidFill>
                <a:latin typeface="+mn-lt"/>
              </a:rPr>
              <a:t>’</a:t>
            </a:r>
            <a:endParaRPr lang="en-IE" sz="5400" dirty="0">
              <a:solidFill>
                <a:srgbClr val="FF0000"/>
              </a:solidFill>
              <a:effectLst>
                <a:outerShdw blurRad="38100" dist="38100" dir="2700000" algn="tl">
                  <a:srgbClr val="000000">
                    <a:alpha val="43137"/>
                  </a:srgbClr>
                </a:outerShdw>
              </a:effectLst>
              <a:latin typeface="+mn-lt"/>
            </a:endParaRPr>
          </a:p>
        </p:txBody>
      </p:sp>
      <p:sp>
        <p:nvSpPr>
          <p:cNvPr id="4" name="Subtitle 3"/>
          <p:cNvSpPr>
            <a:spLocks noGrp="1"/>
          </p:cNvSpPr>
          <p:nvPr>
            <p:ph type="subTitle" idx="1"/>
          </p:nvPr>
        </p:nvSpPr>
        <p:spPr>
          <a:xfrm>
            <a:off x="1403648" y="4077072"/>
            <a:ext cx="6400800" cy="1752600"/>
          </a:xfrm>
        </p:spPr>
        <p:txBody>
          <a:bodyPr/>
          <a:lstStyle/>
          <a:p>
            <a:r>
              <a:rPr lang="en-GB" sz="2400" dirty="0"/>
              <a:t>Responsible Clinician for contact:</a:t>
            </a:r>
          </a:p>
          <a:p>
            <a:r>
              <a:rPr lang="en-GB" sz="2400" dirty="0"/>
              <a:t>Frank </a:t>
            </a:r>
            <a:r>
              <a:rPr lang="en-GB" sz="2400" dirty="0" err="1"/>
              <a:t>Röhricht</a:t>
            </a:r>
            <a:r>
              <a:rPr lang="en-GB" sz="2400" dirty="0"/>
              <a:t> </a:t>
            </a:r>
          </a:p>
          <a:p>
            <a:r>
              <a:rPr lang="en-GB" sz="2400" dirty="0"/>
              <a:t>Associate Medical </a:t>
            </a:r>
            <a:r>
              <a:rPr lang="en-GB" sz="2400" dirty="0" smtClean="0"/>
              <a:t>Director</a:t>
            </a:r>
            <a:endParaRPr lang="en-GB" sz="2400" dirty="0"/>
          </a:p>
        </p:txBody>
      </p:sp>
    </p:spTree>
    <p:extLst>
      <p:ext uri="{BB962C8B-B14F-4D97-AF65-F5344CB8AC3E}">
        <p14:creationId xmlns:p14="http://schemas.microsoft.com/office/powerpoint/2010/main" val="2962122373"/>
      </p:ext>
    </p:extLst>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066" name="Rectangle 2"/>
          <p:cNvSpPr>
            <a:spLocks noGrp="1" noChangeArrowheads="1"/>
          </p:cNvSpPr>
          <p:nvPr>
            <p:ph type="title"/>
          </p:nvPr>
        </p:nvSpPr>
        <p:spPr/>
        <p:txBody>
          <a:bodyPr/>
          <a:lstStyle/>
          <a:p>
            <a:r>
              <a:rPr lang="en-GB" sz="3600"/>
              <a:t>Advice after Diagnosis </a:t>
            </a:r>
            <a:r>
              <a:rPr lang="en-GB" sz="2400"/>
              <a:t>NICE Sept 2008</a:t>
            </a:r>
          </a:p>
        </p:txBody>
      </p:sp>
      <p:sp>
        <p:nvSpPr>
          <p:cNvPr id="216067" name="Rectangle 3"/>
          <p:cNvSpPr>
            <a:spLocks noGrp="1" noChangeArrowheads="1"/>
          </p:cNvSpPr>
          <p:nvPr>
            <p:ph idx="1"/>
          </p:nvPr>
        </p:nvSpPr>
        <p:spPr/>
        <p:txBody>
          <a:bodyPr/>
          <a:lstStyle/>
          <a:p>
            <a:pPr>
              <a:lnSpc>
                <a:spcPct val="90000"/>
              </a:lnSpc>
              <a:buFont typeface="Wingdings" charset="0"/>
              <a:buNone/>
            </a:pPr>
            <a:endParaRPr lang="en-GB" sz="2800"/>
          </a:p>
          <a:p>
            <a:pPr>
              <a:lnSpc>
                <a:spcPct val="90000"/>
              </a:lnSpc>
            </a:pPr>
            <a:r>
              <a:rPr lang="en-GB" sz="2800"/>
              <a:t>Self-instruction manuals for parents and other materials based on behavioural techniques</a:t>
            </a:r>
          </a:p>
          <a:p>
            <a:pPr>
              <a:lnSpc>
                <a:spcPct val="90000"/>
              </a:lnSpc>
            </a:pPr>
            <a:r>
              <a:rPr lang="en-GB" sz="2800"/>
              <a:t>Stress value of balanced diet and regular exercise</a:t>
            </a:r>
          </a:p>
          <a:p>
            <a:pPr>
              <a:lnSpc>
                <a:spcPct val="90000"/>
              </a:lnSpc>
            </a:pPr>
            <a:r>
              <a:rPr lang="en-GB" sz="2800"/>
              <a:t>Dietary change generally not recommended</a:t>
            </a:r>
          </a:p>
          <a:p>
            <a:pPr>
              <a:lnSpc>
                <a:spcPct val="90000"/>
              </a:lnSpc>
            </a:pPr>
            <a:r>
              <a:rPr lang="en-GB" sz="2800"/>
              <a:t>Dietary fatty acids not recommended</a:t>
            </a:r>
          </a:p>
        </p:txBody>
      </p:sp>
    </p:spTree>
    <p:extLst>
      <p:ext uri="{BB962C8B-B14F-4D97-AF65-F5344CB8AC3E}">
        <p14:creationId xmlns:p14="http://schemas.microsoft.com/office/powerpoint/2010/main" val="249537930"/>
      </p:ext>
    </p:extLst>
  </p:cSld>
  <p:clrMapOvr>
    <a:masterClrMapping/>
  </p:clrMapOvr>
  <p:transition xmlns:p14="http://schemas.microsoft.com/office/powerpoint/2010/main" spd="med">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Rectangle 2"/>
          <p:cNvSpPr>
            <a:spLocks noGrp="1" noChangeArrowheads="1"/>
          </p:cNvSpPr>
          <p:nvPr>
            <p:ph type="title"/>
          </p:nvPr>
        </p:nvSpPr>
        <p:spPr>
          <a:xfrm>
            <a:off x="609600" y="304800"/>
            <a:ext cx="6870700" cy="838200"/>
          </a:xfrm>
        </p:spPr>
        <p:txBody>
          <a:bodyPr/>
          <a:lstStyle/>
          <a:p>
            <a:r>
              <a:rPr lang="en-US" altLang="en-US" dirty="0" smtClean="0">
                <a:solidFill>
                  <a:srgbClr val="7B9899"/>
                </a:solidFill>
                <a:latin typeface="Comic Sans MS" pitchFamily="66" charset="0"/>
              </a:rPr>
              <a:t>ADHD - DD</a:t>
            </a:r>
          </a:p>
        </p:txBody>
      </p:sp>
      <p:sp>
        <p:nvSpPr>
          <p:cNvPr id="10242" name="Rectangle 3"/>
          <p:cNvSpPr>
            <a:spLocks noGrp="1" noChangeArrowheads="1"/>
          </p:cNvSpPr>
          <p:nvPr>
            <p:ph idx="1"/>
          </p:nvPr>
        </p:nvSpPr>
        <p:spPr>
          <a:xfrm>
            <a:off x="381000" y="1219200"/>
            <a:ext cx="8229600" cy="4038600"/>
          </a:xfrm>
        </p:spPr>
        <p:txBody>
          <a:bodyPr/>
          <a:lstStyle/>
          <a:p>
            <a:r>
              <a:rPr lang="en-US" altLang="en-US" dirty="0" smtClean="0">
                <a:latin typeface="Comic Sans MS" pitchFamily="66" charset="0"/>
              </a:rPr>
              <a:t>Note </a:t>
            </a:r>
            <a:r>
              <a:rPr lang="en-US" altLang="en-US" u="sng" dirty="0" smtClean="0">
                <a:latin typeface="Comic Sans MS" pitchFamily="66" charset="0"/>
              </a:rPr>
              <a:t>exclusion</a:t>
            </a:r>
            <a:r>
              <a:rPr lang="en-US" altLang="en-US" dirty="0" smtClean="0">
                <a:latin typeface="Comic Sans MS" pitchFamily="66" charset="0"/>
              </a:rPr>
              <a:t> criteria: ADHD is not diagnosed if the symptoms occur in the course of a pervasive developmental disorder, psychotic disorder, or if the symptoms are likely due to another psychiatric disorder (e.g., mood disorder, anxiety disorder, dissociative disorder, obsessive-compulsive disorder, oppositional defiant disorder)</a:t>
            </a:r>
          </a:p>
        </p:txBody>
      </p:sp>
    </p:spTree>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2"/>
          <p:cNvSpPr>
            <a:spLocks noGrp="1" noChangeArrowheads="1"/>
          </p:cNvSpPr>
          <p:nvPr>
            <p:ph type="title"/>
          </p:nvPr>
        </p:nvSpPr>
        <p:spPr>
          <a:xfrm>
            <a:off x="838200" y="228600"/>
            <a:ext cx="6781800" cy="838200"/>
          </a:xfrm>
        </p:spPr>
        <p:txBody>
          <a:bodyPr/>
          <a:lstStyle/>
          <a:p>
            <a:r>
              <a:rPr lang="en-US" altLang="en-US" smtClean="0">
                <a:solidFill>
                  <a:srgbClr val="7B9899"/>
                </a:solidFill>
                <a:latin typeface="Comic Sans MS" pitchFamily="66" charset="0"/>
              </a:rPr>
              <a:t>Conduct Disorder</a:t>
            </a:r>
          </a:p>
        </p:txBody>
      </p:sp>
      <p:sp>
        <p:nvSpPr>
          <p:cNvPr id="13314" name="Rectangle 3"/>
          <p:cNvSpPr>
            <a:spLocks noGrp="1" noChangeArrowheads="1"/>
          </p:cNvSpPr>
          <p:nvPr>
            <p:ph idx="1"/>
          </p:nvPr>
        </p:nvSpPr>
        <p:spPr>
          <a:xfrm>
            <a:off x="152400" y="1219200"/>
            <a:ext cx="8763000" cy="4572000"/>
          </a:xfrm>
        </p:spPr>
        <p:txBody>
          <a:bodyPr/>
          <a:lstStyle/>
          <a:p>
            <a:pPr>
              <a:lnSpc>
                <a:spcPct val="90000"/>
              </a:lnSpc>
              <a:buFontTx/>
              <a:buNone/>
            </a:pPr>
            <a:r>
              <a:rPr lang="en-US" altLang="en-US" sz="2800" dirty="0" smtClean="0">
                <a:latin typeface="Comic Sans MS" pitchFamily="66" charset="0"/>
              </a:rPr>
              <a:t>   Repetitive behaviors that violate the rights of others and/or societal laws, with </a:t>
            </a:r>
            <a:r>
              <a:rPr lang="en-US" altLang="en-US" sz="2800" u="sng" dirty="0" smtClean="0">
                <a:latin typeface="Comic Sans MS" pitchFamily="66" charset="0"/>
              </a:rPr>
              <a:t>3</a:t>
            </a:r>
            <a:r>
              <a:rPr lang="en-US" altLang="en-US" sz="2800" dirty="0" smtClean="0">
                <a:latin typeface="Comic Sans MS" pitchFamily="66" charset="0"/>
              </a:rPr>
              <a:t> or more of the following in past 12 mos., with one in last 6 </a:t>
            </a:r>
            <a:r>
              <a:rPr lang="en-US" altLang="en-US" sz="2800" dirty="0" err="1" smtClean="0">
                <a:latin typeface="Comic Sans MS" pitchFamily="66" charset="0"/>
              </a:rPr>
              <a:t>mos</a:t>
            </a:r>
            <a:r>
              <a:rPr lang="en-US" altLang="en-US" sz="2800" dirty="0" smtClean="0">
                <a:latin typeface="Comic Sans MS" pitchFamily="66" charset="0"/>
              </a:rPr>
              <a:t>:</a:t>
            </a:r>
          </a:p>
          <a:p>
            <a:pPr lvl="1">
              <a:lnSpc>
                <a:spcPct val="90000"/>
              </a:lnSpc>
            </a:pPr>
            <a:r>
              <a:rPr lang="en-US" altLang="en-US" sz="2400" dirty="0" smtClean="0">
                <a:latin typeface="Comic Sans MS" pitchFamily="66" charset="0"/>
              </a:rPr>
              <a:t>Aggression or cruelty to people or animals</a:t>
            </a:r>
          </a:p>
          <a:p>
            <a:pPr lvl="1">
              <a:lnSpc>
                <a:spcPct val="90000"/>
              </a:lnSpc>
            </a:pPr>
            <a:r>
              <a:rPr lang="en-US" altLang="en-US" sz="2400" dirty="0" smtClean="0">
                <a:latin typeface="Comic Sans MS" pitchFamily="66" charset="0"/>
              </a:rPr>
              <a:t>Destruction of property</a:t>
            </a:r>
          </a:p>
          <a:p>
            <a:pPr lvl="1">
              <a:lnSpc>
                <a:spcPct val="90000"/>
              </a:lnSpc>
            </a:pPr>
            <a:r>
              <a:rPr lang="en-US" altLang="en-US" sz="2400" dirty="0" smtClean="0">
                <a:latin typeface="Comic Sans MS" pitchFamily="66" charset="0"/>
              </a:rPr>
              <a:t>Theft</a:t>
            </a:r>
          </a:p>
          <a:p>
            <a:pPr lvl="1">
              <a:lnSpc>
                <a:spcPct val="90000"/>
              </a:lnSpc>
            </a:pPr>
            <a:r>
              <a:rPr lang="en-US" altLang="en-US" sz="2400" dirty="0" smtClean="0">
                <a:latin typeface="Comic Sans MS" pitchFamily="66" charset="0"/>
              </a:rPr>
              <a:t>Truancy</a:t>
            </a:r>
          </a:p>
          <a:p>
            <a:pPr lvl="1">
              <a:lnSpc>
                <a:spcPct val="90000"/>
              </a:lnSpc>
            </a:pPr>
            <a:r>
              <a:rPr lang="en-US" altLang="en-US" sz="2400" dirty="0" smtClean="0">
                <a:latin typeface="Comic Sans MS" pitchFamily="66" charset="0"/>
              </a:rPr>
              <a:t>Running away</a:t>
            </a:r>
          </a:p>
        </p:txBody>
      </p:sp>
    </p:spTree>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2"/>
          <p:cNvSpPr>
            <a:spLocks noGrp="1" noChangeArrowheads="1"/>
          </p:cNvSpPr>
          <p:nvPr>
            <p:ph type="title"/>
          </p:nvPr>
        </p:nvSpPr>
        <p:spPr/>
        <p:txBody>
          <a:bodyPr/>
          <a:lstStyle/>
          <a:p>
            <a:r>
              <a:rPr lang="en-US" altLang="en-US" smtClean="0">
                <a:solidFill>
                  <a:srgbClr val="7B9899"/>
                </a:solidFill>
                <a:latin typeface="Comic Sans MS" pitchFamily="66" charset="0"/>
              </a:rPr>
              <a:t>Conduct Disorder</a:t>
            </a:r>
          </a:p>
        </p:txBody>
      </p:sp>
      <p:sp>
        <p:nvSpPr>
          <p:cNvPr id="14338" name="Rectangle 3"/>
          <p:cNvSpPr>
            <a:spLocks noGrp="1" noChangeArrowheads="1"/>
          </p:cNvSpPr>
          <p:nvPr>
            <p:ph idx="1"/>
          </p:nvPr>
        </p:nvSpPr>
        <p:spPr>
          <a:xfrm>
            <a:off x="685800" y="2133600"/>
            <a:ext cx="7696200" cy="3657600"/>
          </a:xfrm>
        </p:spPr>
        <p:txBody>
          <a:bodyPr/>
          <a:lstStyle/>
          <a:p>
            <a:pPr>
              <a:buFontTx/>
              <a:buNone/>
            </a:pPr>
            <a:r>
              <a:rPr lang="en-US" altLang="en-US" smtClean="0">
                <a:latin typeface="Comic Sans MS" pitchFamily="66" charset="0"/>
              </a:rPr>
              <a:t>	-Affects 12% of boys and 7% of girls</a:t>
            </a:r>
          </a:p>
          <a:p>
            <a:pPr>
              <a:buFontTx/>
              <a:buNone/>
            </a:pPr>
            <a:r>
              <a:rPr lang="en-US" altLang="en-US" smtClean="0">
                <a:latin typeface="Comic Sans MS" pitchFamily="66" charset="0"/>
              </a:rPr>
              <a:t>	-Most frequent reason for psychiatric hospital admissions for children and adolescents</a:t>
            </a:r>
          </a:p>
          <a:p>
            <a:pPr>
              <a:buFontTx/>
              <a:buNone/>
            </a:pPr>
            <a:endParaRPr lang="en-US" altLang="en-US" smtClean="0">
              <a:latin typeface="Comic Sans MS" pitchFamily="66" charset="0"/>
            </a:endParaRPr>
          </a:p>
          <a:p>
            <a:r>
              <a:rPr lang="en-US" altLang="en-US" smtClean="0">
                <a:latin typeface="Comic Sans MS" pitchFamily="66" charset="0"/>
              </a:rPr>
              <a:t>There are two distinct groups:</a:t>
            </a:r>
          </a:p>
        </p:txBody>
      </p:sp>
    </p:spTree>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ChangeArrowheads="1"/>
          </p:cNvSpPr>
          <p:nvPr>
            <p:ph type="title"/>
          </p:nvPr>
        </p:nvSpPr>
        <p:spPr/>
        <p:txBody>
          <a:bodyPr/>
          <a:lstStyle/>
          <a:p>
            <a:r>
              <a:rPr lang="en-US" altLang="en-US" smtClean="0">
                <a:solidFill>
                  <a:srgbClr val="7B9899"/>
                </a:solidFill>
                <a:latin typeface="Comic Sans MS" pitchFamily="66" charset="0"/>
              </a:rPr>
              <a:t>Conduct Disorder-Childhood Onset</a:t>
            </a:r>
          </a:p>
        </p:txBody>
      </p:sp>
      <p:sp>
        <p:nvSpPr>
          <p:cNvPr id="15362" name="Rectangle 3"/>
          <p:cNvSpPr>
            <a:spLocks noGrp="1" noChangeArrowheads="1"/>
          </p:cNvSpPr>
          <p:nvPr>
            <p:ph idx="1"/>
          </p:nvPr>
        </p:nvSpPr>
        <p:spPr/>
        <p:txBody>
          <a:bodyPr/>
          <a:lstStyle/>
          <a:p>
            <a:r>
              <a:rPr lang="en-US" altLang="en-US" smtClean="0">
                <a:latin typeface="Comic Sans MS" pitchFamily="66" charset="0"/>
              </a:rPr>
              <a:t>Oppositional Defiant Disorder in preschool years developing into a serious conduct disorder by adolescence</a:t>
            </a:r>
          </a:p>
          <a:p>
            <a:r>
              <a:rPr lang="en-US" altLang="en-US" smtClean="0">
                <a:latin typeface="Comic Sans MS" pitchFamily="66" charset="0"/>
              </a:rPr>
              <a:t>This group has a 2-3 fold likelihood of becoming juvenile offenders</a:t>
            </a:r>
          </a:p>
        </p:txBody>
      </p:sp>
    </p:spTree>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2"/>
          <p:cNvSpPr>
            <a:spLocks noGrp="1" noChangeArrowheads="1"/>
          </p:cNvSpPr>
          <p:nvPr>
            <p:ph type="title"/>
          </p:nvPr>
        </p:nvSpPr>
        <p:spPr/>
        <p:txBody>
          <a:bodyPr/>
          <a:lstStyle/>
          <a:p>
            <a:r>
              <a:rPr lang="en-US" altLang="en-US" smtClean="0">
                <a:solidFill>
                  <a:srgbClr val="7B9899"/>
                </a:solidFill>
                <a:latin typeface="Comic Sans MS" pitchFamily="66" charset="0"/>
              </a:rPr>
              <a:t>Conduct Disorder-Adolescent Onset</a:t>
            </a:r>
          </a:p>
        </p:txBody>
      </p:sp>
      <p:sp>
        <p:nvSpPr>
          <p:cNvPr id="16386" name="Rectangle 3"/>
          <p:cNvSpPr>
            <a:spLocks noGrp="1" noChangeArrowheads="1"/>
          </p:cNvSpPr>
          <p:nvPr>
            <p:ph idx="1"/>
          </p:nvPr>
        </p:nvSpPr>
        <p:spPr/>
        <p:txBody>
          <a:bodyPr/>
          <a:lstStyle/>
          <a:p>
            <a:r>
              <a:rPr lang="en-US" altLang="en-US" smtClean="0">
                <a:latin typeface="Comic Sans MS" pitchFamily="66" charset="0"/>
              </a:rPr>
              <a:t>Behaviorally normal until middle school, when symptoms of Conduct Disorder become prevalent</a:t>
            </a:r>
          </a:p>
          <a:p>
            <a:r>
              <a:rPr lang="en-US" altLang="en-US" smtClean="0">
                <a:latin typeface="Comic Sans MS" pitchFamily="66" charset="0"/>
              </a:rPr>
              <a:t>This group has a more favorable prognosis; more likely to respond to treatment</a:t>
            </a:r>
          </a:p>
        </p:txBody>
      </p:sp>
    </p:spTree>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Grp="1" noChangeArrowheads="1"/>
          </p:cNvSpPr>
          <p:nvPr>
            <p:ph type="title"/>
          </p:nvPr>
        </p:nvSpPr>
        <p:spPr/>
        <p:txBody>
          <a:bodyPr/>
          <a:lstStyle/>
          <a:p>
            <a:r>
              <a:rPr lang="en-US" altLang="en-US" smtClean="0">
                <a:latin typeface="Comic Sans MS" pitchFamily="66" charset="0"/>
              </a:rPr>
              <a:t>Conduct Disorder-Psychosocial Correlates</a:t>
            </a:r>
          </a:p>
        </p:txBody>
      </p:sp>
      <p:sp>
        <p:nvSpPr>
          <p:cNvPr id="17410" name="Rectangle 4"/>
          <p:cNvSpPr>
            <a:spLocks noGrp="1" noChangeArrowheads="1"/>
          </p:cNvSpPr>
          <p:nvPr>
            <p:ph sz="half" idx="1"/>
          </p:nvPr>
        </p:nvSpPr>
        <p:spPr>
          <a:xfrm>
            <a:off x="304800" y="1676400"/>
            <a:ext cx="4038600" cy="4681538"/>
          </a:xfrm>
        </p:spPr>
        <p:txBody>
          <a:bodyPr/>
          <a:lstStyle/>
          <a:p>
            <a:r>
              <a:rPr lang="en-US" altLang="en-US" smtClean="0">
                <a:latin typeface="Comic Sans MS" pitchFamily="66" charset="0"/>
              </a:rPr>
              <a:t>Harsh punishment</a:t>
            </a:r>
          </a:p>
          <a:p>
            <a:r>
              <a:rPr lang="en-US" altLang="en-US" smtClean="0">
                <a:latin typeface="Comic Sans MS" pitchFamily="66" charset="0"/>
              </a:rPr>
              <a:t>Institutional living</a:t>
            </a:r>
          </a:p>
          <a:p>
            <a:r>
              <a:rPr lang="en-US" altLang="en-US" smtClean="0">
                <a:latin typeface="Comic Sans MS" pitchFamily="66" charset="0"/>
              </a:rPr>
              <a:t>Inconsistent parental figures (living with different relatives for years)</a:t>
            </a:r>
          </a:p>
        </p:txBody>
      </p:sp>
      <p:sp>
        <p:nvSpPr>
          <p:cNvPr id="17411" name="Rectangle 5"/>
          <p:cNvSpPr>
            <a:spLocks noGrp="1" noChangeArrowheads="1"/>
          </p:cNvSpPr>
          <p:nvPr>
            <p:ph sz="half" idx="2"/>
          </p:nvPr>
        </p:nvSpPr>
        <p:spPr>
          <a:xfrm>
            <a:off x="4800600" y="1600200"/>
            <a:ext cx="4038600" cy="4681538"/>
          </a:xfrm>
        </p:spPr>
        <p:txBody>
          <a:bodyPr/>
          <a:lstStyle/>
          <a:p>
            <a:r>
              <a:rPr lang="en-US" altLang="en-US" dirty="0" smtClean="0">
                <a:latin typeface="Comic Sans MS" pitchFamily="66" charset="0"/>
              </a:rPr>
              <a:t>Poor parental monitoring in early childhood</a:t>
            </a:r>
          </a:p>
          <a:p>
            <a:r>
              <a:rPr lang="en-US" altLang="en-US" dirty="0" smtClean="0">
                <a:latin typeface="Comic Sans MS" pitchFamily="66" charset="0"/>
              </a:rPr>
              <a:t>Parental conflict</a:t>
            </a:r>
          </a:p>
          <a:p>
            <a:r>
              <a:rPr lang="en-US" altLang="en-US" dirty="0" smtClean="0">
                <a:latin typeface="Comic Sans MS" pitchFamily="66" charset="0"/>
              </a:rPr>
              <a:t>Maternal depression</a:t>
            </a:r>
          </a:p>
          <a:p>
            <a:r>
              <a:rPr lang="en-US" altLang="en-US" dirty="0" smtClean="0">
                <a:latin typeface="Comic Sans MS" pitchFamily="66" charset="0"/>
              </a:rPr>
              <a:t>Paternal alcoholism</a:t>
            </a:r>
          </a:p>
        </p:txBody>
      </p:sp>
    </p:spTree>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1143000" y="152400"/>
            <a:ext cx="6838950" cy="792163"/>
          </a:xfrm>
        </p:spPr>
        <p:txBody>
          <a:bodyPr/>
          <a:lstStyle/>
          <a:p>
            <a:pPr eaLnBrk="1" hangingPunct="1"/>
            <a:r>
              <a:rPr lang="en-GB" altLang="en-US" sz="3200" smtClean="0"/>
              <a:t>Predisposing risk factors</a:t>
            </a:r>
          </a:p>
        </p:txBody>
      </p:sp>
      <p:sp>
        <p:nvSpPr>
          <p:cNvPr id="17411" name="Rectangle 3"/>
          <p:cNvSpPr>
            <a:spLocks noChangeArrowheads="1"/>
          </p:cNvSpPr>
          <p:nvPr/>
        </p:nvSpPr>
        <p:spPr bwMode="auto">
          <a:xfrm>
            <a:off x="2514600" y="1295400"/>
            <a:ext cx="4103688" cy="1944688"/>
          </a:xfrm>
          <a:prstGeom prst="rect">
            <a:avLst/>
          </a:prstGeom>
          <a:solidFill>
            <a:srgbClr val="99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algn="ctr" eaLnBrk="0" fontAlgn="base" hangingPunct="0">
              <a:spcBef>
                <a:spcPct val="0"/>
              </a:spcBef>
              <a:spcAft>
                <a:spcPct val="0"/>
              </a:spcAft>
              <a:defRPr>
                <a:solidFill>
                  <a:schemeClr val="tx1"/>
                </a:solidFill>
                <a:latin typeface="Arial" pitchFamily="34" charset="0"/>
              </a:defRPr>
            </a:lvl6pPr>
            <a:lvl7pPr marL="2971800" indent="-228600" algn="ctr" eaLnBrk="0" fontAlgn="base" hangingPunct="0">
              <a:spcBef>
                <a:spcPct val="0"/>
              </a:spcBef>
              <a:spcAft>
                <a:spcPct val="0"/>
              </a:spcAft>
              <a:defRPr>
                <a:solidFill>
                  <a:schemeClr val="tx1"/>
                </a:solidFill>
                <a:latin typeface="Arial" pitchFamily="34" charset="0"/>
              </a:defRPr>
            </a:lvl7pPr>
            <a:lvl8pPr marL="3429000" indent="-228600" algn="ctr" eaLnBrk="0" fontAlgn="base" hangingPunct="0">
              <a:spcBef>
                <a:spcPct val="0"/>
              </a:spcBef>
              <a:spcAft>
                <a:spcPct val="0"/>
              </a:spcAft>
              <a:defRPr>
                <a:solidFill>
                  <a:schemeClr val="tx1"/>
                </a:solidFill>
                <a:latin typeface="Arial" pitchFamily="34" charset="0"/>
              </a:defRPr>
            </a:lvl8pPr>
            <a:lvl9pPr marL="3886200" indent="-228600" algn="ctr" eaLnBrk="0" fontAlgn="base" hangingPunct="0">
              <a:spcBef>
                <a:spcPct val="0"/>
              </a:spcBef>
              <a:spcAft>
                <a:spcPct val="0"/>
              </a:spcAft>
              <a:defRPr>
                <a:solidFill>
                  <a:schemeClr val="tx1"/>
                </a:solidFill>
                <a:latin typeface="Arial" pitchFamily="34" charset="0"/>
              </a:defRPr>
            </a:lvl9pPr>
          </a:lstStyle>
          <a:p>
            <a:pPr eaLnBrk="1" hangingPunct="1"/>
            <a:r>
              <a:rPr lang="en-GB" altLang="en-US" b="1" dirty="0"/>
              <a:t>Family factors including</a:t>
            </a:r>
          </a:p>
          <a:p>
            <a:pPr eaLnBrk="1" hangingPunct="1"/>
            <a:r>
              <a:rPr lang="en-GB" altLang="en-US" dirty="0"/>
              <a:t>marital discord</a:t>
            </a:r>
          </a:p>
          <a:p>
            <a:pPr eaLnBrk="1" hangingPunct="1"/>
            <a:r>
              <a:rPr lang="en-GB" altLang="en-US" dirty="0"/>
              <a:t>substance misuse</a:t>
            </a:r>
          </a:p>
          <a:p>
            <a:pPr eaLnBrk="1" hangingPunct="1"/>
            <a:r>
              <a:rPr lang="en-GB" altLang="en-US" dirty="0"/>
              <a:t>criminal activities</a:t>
            </a:r>
          </a:p>
          <a:p>
            <a:pPr eaLnBrk="1" hangingPunct="1"/>
            <a:r>
              <a:rPr lang="en-GB" altLang="en-US" dirty="0"/>
              <a:t>abusive or injurious parenting practices</a:t>
            </a:r>
          </a:p>
          <a:p>
            <a:pPr eaLnBrk="1" hangingPunct="1"/>
            <a:endParaRPr lang="en-GB" altLang="en-US" dirty="0"/>
          </a:p>
        </p:txBody>
      </p:sp>
      <p:sp>
        <p:nvSpPr>
          <p:cNvPr id="17412" name="Rectangle 4"/>
          <p:cNvSpPr>
            <a:spLocks noChangeArrowheads="1"/>
          </p:cNvSpPr>
          <p:nvPr/>
        </p:nvSpPr>
        <p:spPr bwMode="auto">
          <a:xfrm>
            <a:off x="4114800" y="3429000"/>
            <a:ext cx="3851275" cy="2303463"/>
          </a:xfrm>
          <a:prstGeom prst="rect">
            <a:avLst/>
          </a:prstGeom>
          <a:solidFill>
            <a:srgbClr val="99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algn="ctr" eaLnBrk="0" fontAlgn="base" hangingPunct="0">
              <a:spcBef>
                <a:spcPct val="0"/>
              </a:spcBef>
              <a:spcAft>
                <a:spcPct val="0"/>
              </a:spcAft>
              <a:defRPr>
                <a:solidFill>
                  <a:schemeClr val="tx1"/>
                </a:solidFill>
                <a:latin typeface="Arial" pitchFamily="34" charset="0"/>
              </a:defRPr>
            </a:lvl6pPr>
            <a:lvl7pPr marL="2971800" indent="-228600" algn="ctr" eaLnBrk="0" fontAlgn="base" hangingPunct="0">
              <a:spcBef>
                <a:spcPct val="0"/>
              </a:spcBef>
              <a:spcAft>
                <a:spcPct val="0"/>
              </a:spcAft>
              <a:defRPr>
                <a:solidFill>
                  <a:schemeClr val="tx1"/>
                </a:solidFill>
                <a:latin typeface="Arial" pitchFamily="34" charset="0"/>
              </a:defRPr>
            </a:lvl7pPr>
            <a:lvl8pPr marL="3429000" indent="-228600" algn="ctr" eaLnBrk="0" fontAlgn="base" hangingPunct="0">
              <a:spcBef>
                <a:spcPct val="0"/>
              </a:spcBef>
              <a:spcAft>
                <a:spcPct val="0"/>
              </a:spcAft>
              <a:defRPr>
                <a:solidFill>
                  <a:schemeClr val="tx1"/>
                </a:solidFill>
                <a:latin typeface="Arial" pitchFamily="34" charset="0"/>
              </a:defRPr>
            </a:lvl8pPr>
            <a:lvl9pPr marL="3886200" indent="-228600" algn="ctr" eaLnBrk="0" fontAlgn="base" hangingPunct="0">
              <a:spcBef>
                <a:spcPct val="0"/>
              </a:spcBef>
              <a:spcAft>
                <a:spcPct val="0"/>
              </a:spcAft>
              <a:defRPr>
                <a:solidFill>
                  <a:schemeClr val="tx1"/>
                </a:solidFill>
                <a:latin typeface="Arial" pitchFamily="34" charset="0"/>
              </a:defRPr>
            </a:lvl9pPr>
          </a:lstStyle>
          <a:p>
            <a:pPr eaLnBrk="1" hangingPunct="1"/>
            <a:r>
              <a:rPr lang="en-GB" altLang="en-US" b="1"/>
              <a:t>Environmental factors including </a:t>
            </a:r>
          </a:p>
          <a:p>
            <a:pPr eaLnBrk="1" hangingPunct="1"/>
            <a:r>
              <a:rPr lang="en-GB" altLang="en-US"/>
              <a:t>social disadvantage</a:t>
            </a:r>
          </a:p>
          <a:p>
            <a:pPr eaLnBrk="1" hangingPunct="1"/>
            <a:r>
              <a:rPr lang="en-GB" altLang="en-US"/>
              <a:t>homelessness</a:t>
            </a:r>
          </a:p>
          <a:p>
            <a:pPr eaLnBrk="1" hangingPunct="1"/>
            <a:r>
              <a:rPr lang="en-GB" altLang="en-US"/>
              <a:t>low socioeconomic status</a:t>
            </a:r>
          </a:p>
          <a:p>
            <a:pPr eaLnBrk="1" hangingPunct="1"/>
            <a:r>
              <a:rPr lang="en-GB" altLang="en-US"/>
              <a:t>poverty</a:t>
            </a:r>
          </a:p>
          <a:p>
            <a:pPr eaLnBrk="1" hangingPunct="1"/>
            <a:r>
              <a:rPr lang="en-GB" altLang="en-US"/>
              <a:t>overcrowding</a:t>
            </a:r>
          </a:p>
          <a:p>
            <a:pPr eaLnBrk="1" hangingPunct="1"/>
            <a:r>
              <a:rPr lang="en-GB" altLang="en-US"/>
              <a:t>social isolation</a:t>
            </a:r>
          </a:p>
        </p:txBody>
      </p:sp>
      <p:sp>
        <p:nvSpPr>
          <p:cNvPr id="17413" name="Rectangle 5"/>
          <p:cNvSpPr>
            <a:spLocks noChangeArrowheads="1"/>
          </p:cNvSpPr>
          <p:nvPr/>
        </p:nvSpPr>
        <p:spPr bwMode="auto">
          <a:xfrm>
            <a:off x="228600" y="3505200"/>
            <a:ext cx="3671888" cy="2303463"/>
          </a:xfrm>
          <a:prstGeom prst="rect">
            <a:avLst/>
          </a:prstGeom>
          <a:solidFill>
            <a:srgbClr val="99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algn="ctr" eaLnBrk="0" fontAlgn="base" hangingPunct="0">
              <a:spcBef>
                <a:spcPct val="0"/>
              </a:spcBef>
              <a:spcAft>
                <a:spcPct val="0"/>
              </a:spcAft>
              <a:defRPr>
                <a:solidFill>
                  <a:schemeClr val="tx1"/>
                </a:solidFill>
                <a:latin typeface="Arial" pitchFamily="34" charset="0"/>
              </a:defRPr>
            </a:lvl6pPr>
            <a:lvl7pPr marL="2971800" indent="-228600" algn="ctr" eaLnBrk="0" fontAlgn="base" hangingPunct="0">
              <a:spcBef>
                <a:spcPct val="0"/>
              </a:spcBef>
              <a:spcAft>
                <a:spcPct val="0"/>
              </a:spcAft>
              <a:defRPr>
                <a:solidFill>
                  <a:schemeClr val="tx1"/>
                </a:solidFill>
                <a:latin typeface="Arial" pitchFamily="34" charset="0"/>
              </a:defRPr>
            </a:lvl7pPr>
            <a:lvl8pPr marL="3429000" indent="-228600" algn="ctr" eaLnBrk="0" fontAlgn="base" hangingPunct="0">
              <a:spcBef>
                <a:spcPct val="0"/>
              </a:spcBef>
              <a:spcAft>
                <a:spcPct val="0"/>
              </a:spcAft>
              <a:defRPr>
                <a:solidFill>
                  <a:schemeClr val="tx1"/>
                </a:solidFill>
                <a:latin typeface="Arial" pitchFamily="34" charset="0"/>
              </a:defRPr>
            </a:lvl8pPr>
            <a:lvl9pPr marL="3886200" indent="-228600" algn="ctr" eaLnBrk="0" fontAlgn="base" hangingPunct="0">
              <a:spcBef>
                <a:spcPct val="0"/>
              </a:spcBef>
              <a:spcAft>
                <a:spcPct val="0"/>
              </a:spcAft>
              <a:defRPr>
                <a:solidFill>
                  <a:schemeClr val="tx1"/>
                </a:solidFill>
                <a:latin typeface="Arial" pitchFamily="34" charset="0"/>
              </a:defRPr>
            </a:lvl9pPr>
          </a:lstStyle>
          <a:p>
            <a:pPr eaLnBrk="1" hangingPunct="1"/>
            <a:r>
              <a:rPr lang="en-GB" altLang="en-US" b="1"/>
              <a:t>Individual factors including</a:t>
            </a:r>
          </a:p>
          <a:p>
            <a:pPr eaLnBrk="1" hangingPunct="1"/>
            <a:r>
              <a:rPr lang="en-GB" altLang="en-US"/>
              <a:t>‘difficult’ temperament</a:t>
            </a:r>
          </a:p>
          <a:p>
            <a:pPr eaLnBrk="1" hangingPunct="1"/>
            <a:r>
              <a:rPr lang="en-GB" altLang="en-US"/>
              <a:t>brain damage</a:t>
            </a:r>
          </a:p>
          <a:p>
            <a:pPr eaLnBrk="1" hangingPunct="1"/>
            <a:r>
              <a:rPr lang="en-GB" altLang="en-US"/>
              <a:t>epilepsy</a:t>
            </a:r>
          </a:p>
          <a:p>
            <a:pPr eaLnBrk="1" hangingPunct="1"/>
            <a:r>
              <a:rPr lang="en-GB" altLang="en-US"/>
              <a:t>chronic illness</a:t>
            </a:r>
          </a:p>
          <a:p>
            <a:pPr eaLnBrk="1" hangingPunct="1"/>
            <a:r>
              <a:rPr lang="en-GB" altLang="en-US"/>
              <a:t>cognitive deficits</a:t>
            </a:r>
          </a:p>
          <a:p>
            <a:pPr eaLnBrk="1" hangingPunct="1"/>
            <a:endParaRPr lang="en-GB" altLang="en-US"/>
          </a:p>
        </p:txBody>
      </p:sp>
    </p:spTree>
    <p:extLst>
      <p:ext uri="{BB962C8B-B14F-4D97-AF65-F5344CB8AC3E}">
        <p14:creationId xmlns:p14="http://schemas.microsoft.com/office/powerpoint/2010/main" val="2229727825"/>
      </p:ext>
    </p:extLst>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2"/>
          <p:cNvSpPr>
            <a:spLocks noGrp="1" noChangeArrowheads="1"/>
          </p:cNvSpPr>
          <p:nvPr>
            <p:ph type="title"/>
          </p:nvPr>
        </p:nvSpPr>
        <p:spPr>
          <a:xfrm>
            <a:off x="457200" y="304800"/>
            <a:ext cx="8305800" cy="762000"/>
          </a:xfrm>
        </p:spPr>
        <p:txBody>
          <a:bodyPr/>
          <a:lstStyle/>
          <a:p>
            <a:r>
              <a:rPr lang="en-US" altLang="en-US" smtClean="0">
                <a:solidFill>
                  <a:srgbClr val="7B9899"/>
                </a:solidFill>
                <a:latin typeface="Comic Sans MS" pitchFamily="66" charset="0"/>
              </a:rPr>
              <a:t>Conduct Disorder</a:t>
            </a:r>
          </a:p>
        </p:txBody>
      </p:sp>
      <p:sp>
        <p:nvSpPr>
          <p:cNvPr id="19458" name="Rectangle 3"/>
          <p:cNvSpPr>
            <a:spLocks noGrp="1" noChangeArrowheads="1"/>
          </p:cNvSpPr>
          <p:nvPr>
            <p:ph idx="1"/>
          </p:nvPr>
        </p:nvSpPr>
        <p:spPr>
          <a:xfrm>
            <a:off x="304800" y="1752600"/>
            <a:ext cx="8504238" cy="4572000"/>
          </a:xfrm>
        </p:spPr>
        <p:txBody>
          <a:bodyPr/>
          <a:lstStyle/>
          <a:p>
            <a:r>
              <a:rPr lang="en-US" altLang="en-US" sz="2800" dirty="0" smtClean="0">
                <a:latin typeface="Comic Sans MS" pitchFamily="66" charset="0"/>
              </a:rPr>
              <a:t>Conduct Disorder develops as a result of biological risk and childhood experiences, so there are opportunities for early intervention</a:t>
            </a:r>
          </a:p>
          <a:p>
            <a:r>
              <a:rPr lang="en-US" altLang="en-US" sz="2800" dirty="0" smtClean="0">
                <a:latin typeface="Comic Sans MS" pitchFamily="66" charset="0"/>
              </a:rPr>
              <a:t>Treatment includes family therapy, behavior management training, social skills group, and teaching problem-solving skills</a:t>
            </a:r>
          </a:p>
        </p:txBody>
      </p:sp>
    </p:spTree>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447800" y="228600"/>
            <a:ext cx="6400800" cy="1008062"/>
          </a:xfrm>
        </p:spPr>
        <p:txBody>
          <a:bodyPr/>
          <a:lstStyle/>
          <a:p>
            <a:pPr eaLnBrk="1" hangingPunct="1"/>
            <a:r>
              <a:rPr lang="en-GB" altLang="en-US" sz="3200" dirty="0" smtClean="0"/>
              <a:t>Associated conditions</a:t>
            </a:r>
          </a:p>
        </p:txBody>
      </p:sp>
      <p:sp>
        <p:nvSpPr>
          <p:cNvPr id="16387" name="Rectangle 3"/>
          <p:cNvSpPr>
            <a:spLocks noGrp="1" noChangeArrowheads="1"/>
          </p:cNvSpPr>
          <p:nvPr>
            <p:ph idx="1"/>
          </p:nvPr>
        </p:nvSpPr>
        <p:spPr>
          <a:xfrm>
            <a:off x="762000" y="1371600"/>
            <a:ext cx="7313612" cy="3514725"/>
          </a:xfrm>
        </p:spPr>
        <p:txBody>
          <a:bodyPr/>
          <a:lstStyle/>
          <a:p>
            <a:pPr eaLnBrk="1" hangingPunct="1"/>
            <a:r>
              <a:rPr lang="en-GB" altLang="en-US" sz="2500" b="1" dirty="0" smtClean="0"/>
              <a:t>Conduct disorders are often seen in association with:</a:t>
            </a:r>
          </a:p>
          <a:p>
            <a:pPr lvl="1" eaLnBrk="1" hangingPunct="1"/>
            <a:r>
              <a:rPr lang="en-GB" altLang="en-US" dirty="0" smtClean="0"/>
              <a:t>attention deficit hyperactivity disorder (ADHD)</a:t>
            </a:r>
          </a:p>
          <a:p>
            <a:pPr lvl="1" eaLnBrk="1" hangingPunct="1"/>
            <a:r>
              <a:rPr lang="en-GB" altLang="en-US" dirty="0" smtClean="0"/>
              <a:t>depression</a:t>
            </a:r>
          </a:p>
          <a:p>
            <a:pPr lvl="1" eaLnBrk="1" hangingPunct="1"/>
            <a:r>
              <a:rPr lang="en-GB" altLang="en-US" dirty="0" smtClean="0"/>
              <a:t>learning disabilities (particularly dyslexia)</a:t>
            </a:r>
          </a:p>
          <a:p>
            <a:pPr lvl="1" eaLnBrk="1" hangingPunct="1"/>
            <a:r>
              <a:rPr lang="en-GB" altLang="en-US" dirty="0" smtClean="0"/>
              <a:t>substance misuse</a:t>
            </a:r>
          </a:p>
          <a:p>
            <a:pPr lvl="1" eaLnBrk="1" hangingPunct="1"/>
            <a:r>
              <a:rPr lang="en-GB" altLang="en-US" dirty="0" smtClean="0"/>
              <a:t>less frequently, psychosis and autism</a:t>
            </a:r>
          </a:p>
        </p:txBody>
      </p:sp>
    </p:spTree>
    <p:extLst>
      <p:ext uri="{BB962C8B-B14F-4D97-AF65-F5344CB8AC3E}">
        <p14:creationId xmlns:p14="http://schemas.microsoft.com/office/powerpoint/2010/main" val="3557603450"/>
      </p:ext>
    </p:extLst>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Title 1"/>
          <p:cNvSpPr>
            <a:spLocks noGrp="1"/>
          </p:cNvSpPr>
          <p:nvPr>
            <p:ph type="title"/>
          </p:nvPr>
        </p:nvSpPr>
        <p:spPr>
          <a:xfrm>
            <a:off x="685800" y="457200"/>
            <a:ext cx="7848600" cy="762000"/>
          </a:xfrm>
        </p:spPr>
        <p:txBody>
          <a:bodyPr/>
          <a:lstStyle/>
          <a:p>
            <a:r>
              <a:rPr lang="en-US" altLang="en-US" dirty="0" smtClean="0">
                <a:solidFill>
                  <a:srgbClr val="7B9899"/>
                </a:solidFill>
                <a:latin typeface="Comic Sans MS" pitchFamily="66" charset="0"/>
              </a:rPr>
              <a:t>Learning Aims &amp; Objectives</a:t>
            </a:r>
          </a:p>
        </p:txBody>
      </p:sp>
      <p:sp>
        <p:nvSpPr>
          <p:cNvPr id="4098" name="Content Placeholder 2"/>
          <p:cNvSpPr>
            <a:spLocks noGrp="1"/>
          </p:cNvSpPr>
          <p:nvPr>
            <p:ph idx="1"/>
          </p:nvPr>
        </p:nvSpPr>
        <p:spPr/>
        <p:txBody>
          <a:bodyPr/>
          <a:lstStyle/>
          <a:p>
            <a:r>
              <a:rPr lang="en-US" altLang="en-US" sz="2400" dirty="0" smtClean="0">
                <a:latin typeface="Comic Sans MS" pitchFamily="66" charset="0"/>
              </a:rPr>
              <a:t>Upon completion of this presentation, you will:</a:t>
            </a:r>
          </a:p>
          <a:p>
            <a:pPr lvl="1"/>
            <a:r>
              <a:rPr lang="en-US" altLang="en-US" sz="2400" dirty="0" smtClean="0">
                <a:latin typeface="Comic Sans MS" pitchFamily="66" charset="0"/>
              </a:rPr>
              <a:t>Acknowledge unique variations in presenting psychiatric symptoms in this age group</a:t>
            </a:r>
          </a:p>
          <a:p>
            <a:pPr lvl="1"/>
            <a:r>
              <a:rPr lang="en-US" altLang="en-US" sz="2400" dirty="0" smtClean="0">
                <a:latin typeface="Comic Sans MS" pitchFamily="66" charset="0"/>
              </a:rPr>
              <a:t>Understand the high likelihood of co-morbidity in this age group</a:t>
            </a:r>
          </a:p>
          <a:p>
            <a:pPr lvl="1"/>
            <a:r>
              <a:rPr lang="en-US" altLang="en-US" sz="2400" dirty="0" smtClean="0">
                <a:latin typeface="Comic Sans MS" pitchFamily="66" charset="0"/>
              </a:rPr>
              <a:t>Be aware of the use of multimodal treatment in children and adolescents</a:t>
            </a:r>
          </a:p>
          <a:p>
            <a:pPr lvl="1"/>
            <a:endParaRPr lang="en-US" altLang="en-US" dirty="0" smtClean="0">
              <a:latin typeface="Comic Sans MS" pitchFamily="66" charset="0"/>
            </a:endParaRPr>
          </a:p>
          <a:p>
            <a:pPr lvl="1"/>
            <a:endParaRPr lang="en-US" altLang="en-US" dirty="0" smtClean="0">
              <a:latin typeface="Comic Sans MS" pitchFamily="66" charset="0"/>
            </a:endParaRPr>
          </a:p>
          <a:p>
            <a:pPr lvl="1"/>
            <a:endParaRPr lang="en-US" altLang="en-US" dirty="0" smtClean="0">
              <a:latin typeface="Comic Sans MS" pitchFamily="66" charset="0"/>
            </a:endParaRPr>
          </a:p>
        </p:txBody>
      </p:sp>
    </p:spTree>
  </p:cSld>
  <p:clrMapOvr>
    <a:masterClrMapping/>
  </p:clrMapOvr>
  <p:transition xmlns:p14="http://schemas.microsoft.com/office/powerpoint/2010/main" spd="med">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p:cNvSpPr>
            <a:spLocks noGrp="1"/>
          </p:cNvSpPr>
          <p:nvPr>
            <p:ph type="title"/>
          </p:nvPr>
        </p:nvSpPr>
        <p:spPr/>
        <p:txBody>
          <a:bodyPr/>
          <a:lstStyle/>
          <a:p>
            <a:r>
              <a:rPr lang="en-US" altLang="en-US" smtClean="0">
                <a:solidFill>
                  <a:srgbClr val="7B9899"/>
                </a:solidFill>
                <a:latin typeface="Comic Sans MS" pitchFamily="66" charset="0"/>
              </a:rPr>
              <a:t>What Else Could It Be?</a:t>
            </a:r>
          </a:p>
        </p:txBody>
      </p:sp>
      <p:sp>
        <p:nvSpPr>
          <p:cNvPr id="20482" name="Content Placeholder 2"/>
          <p:cNvSpPr>
            <a:spLocks noGrp="1"/>
          </p:cNvSpPr>
          <p:nvPr>
            <p:ph idx="1"/>
          </p:nvPr>
        </p:nvSpPr>
        <p:spPr>
          <a:xfrm>
            <a:off x="685800" y="2590800"/>
            <a:ext cx="7162800" cy="2667000"/>
          </a:xfrm>
        </p:spPr>
        <p:txBody>
          <a:bodyPr/>
          <a:lstStyle/>
          <a:p>
            <a:pPr>
              <a:buFontTx/>
              <a:buNone/>
            </a:pPr>
            <a:r>
              <a:rPr lang="en-US" altLang="en-US" smtClean="0">
                <a:latin typeface="Comic Sans MS" pitchFamily="66" charset="0"/>
              </a:rPr>
              <a:t>	</a:t>
            </a:r>
            <a:r>
              <a:rPr lang="en-US" altLang="en-GB" smtClean="0">
                <a:latin typeface="Comic Sans MS" pitchFamily="66" charset="0"/>
              </a:rPr>
              <a:t>“</a:t>
            </a:r>
            <a:r>
              <a:rPr lang="en-US" altLang="en-US" smtClean="0">
                <a:latin typeface="Comic Sans MS" pitchFamily="66" charset="0"/>
              </a:rPr>
              <a:t>He won</a:t>
            </a:r>
            <a:r>
              <a:rPr lang="en-US" altLang="en-GB" smtClean="0">
                <a:latin typeface="Comic Sans MS" pitchFamily="66" charset="0"/>
              </a:rPr>
              <a:t>’</a:t>
            </a:r>
            <a:r>
              <a:rPr lang="en-US" altLang="en-US" smtClean="0">
                <a:latin typeface="Comic Sans MS" pitchFamily="66" charset="0"/>
              </a:rPr>
              <a:t>t be still and he makes noises.</a:t>
            </a:r>
            <a:r>
              <a:rPr lang="en-US" altLang="en-GB" smtClean="0">
                <a:latin typeface="Comic Sans MS" pitchFamily="66" charset="0"/>
              </a:rPr>
              <a:t>”</a:t>
            </a:r>
            <a:endParaRPr lang="en-US" altLang="en-US" smtClean="0">
              <a:latin typeface="Comic Sans MS" pitchFamily="66" charset="0"/>
            </a:endParaRPr>
          </a:p>
          <a:p>
            <a:pPr>
              <a:buFontTx/>
              <a:buNone/>
            </a:pPr>
            <a:endParaRPr lang="en-US" altLang="en-US" smtClean="0">
              <a:latin typeface="Comic Sans MS" pitchFamily="66" charset="0"/>
            </a:endParaRPr>
          </a:p>
          <a:p>
            <a:pPr>
              <a:buFontTx/>
              <a:buNone/>
            </a:pPr>
            <a:r>
              <a:rPr lang="en-US" altLang="en-US" smtClean="0">
                <a:latin typeface="Comic Sans MS" pitchFamily="66" charset="0"/>
              </a:rPr>
              <a:t>	Consider Tic Disorders…</a:t>
            </a:r>
          </a:p>
        </p:txBody>
      </p:sp>
    </p:spTree>
  </p:cSld>
  <p:clrMapOvr>
    <a:masterClrMapping/>
  </p:clrMapOvr>
  <p:transition xmlns:p14="http://schemas.microsoft.com/office/powerpoint/2010/main" spd="med">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1"/>
          <p:cNvSpPr>
            <a:spLocks noGrp="1"/>
          </p:cNvSpPr>
          <p:nvPr>
            <p:ph type="title"/>
          </p:nvPr>
        </p:nvSpPr>
        <p:spPr/>
        <p:txBody>
          <a:bodyPr/>
          <a:lstStyle/>
          <a:p>
            <a:r>
              <a:rPr lang="en-US" altLang="en-US" smtClean="0">
                <a:solidFill>
                  <a:srgbClr val="7B9899"/>
                </a:solidFill>
                <a:latin typeface="Comic Sans MS" pitchFamily="66" charset="0"/>
              </a:rPr>
              <a:t>Transient Tic Disorder</a:t>
            </a:r>
          </a:p>
        </p:txBody>
      </p:sp>
      <p:sp>
        <p:nvSpPr>
          <p:cNvPr id="21506" name="Content Placeholder 2"/>
          <p:cNvSpPr>
            <a:spLocks noGrp="1"/>
          </p:cNvSpPr>
          <p:nvPr>
            <p:ph idx="1"/>
          </p:nvPr>
        </p:nvSpPr>
        <p:spPr>
          <a:xfrm>
            <a:off x="304800" y="1752600"/>
            <a:ext cx="8504238" cy="4572000"/>
          </a:xfrm>
        </p:spPr>
        <p:txBody>
          <a:bodyPr/>
          <a:lstStyle/>
          <a:p>
            <a:r>
              <a:rPr lang="en-US" altLang="en-US" dirty="0" smtClean="0">
                <a:latin typeface="Comic Sans MS" pitchFamily="66" charset="0"/>
              </a:rPr>
              <a:t>Single or multiple motor </a:t>
            </a:r>
            <a:r>
              <a:rPr lang="en-US" altLang="en-US" u="sng" dirty="0" smtClean="0">
                <a:latin typeface="Comic Sans MS" pitchFamily="66" charset="0"/>
              </a:rPr>
              <a:t>and/or</a:t>
            </a:r>
            <a:r>
              <a:rPr lang="en-US" altLang="en-US" dirty="0" smtClean="0">
                <a:latin typeface="Comic Sans MS" pitchFamily="66" charset="0"/>
              </a:rPr>
              <a:t> vocal tics, occurring many times a day, nearly every day, for at least 4 weeks, but no longer than 12 months</a:t>
            </a:r>
          </a:p>
          <a:p>
            <a:r>
              <a:rPr lang="en-US" altLang="en-US" dirty="0" smtClean="0">
                <a:latin typeface="Comic Sans MS" pitchFamily="66" charset="0"/>
              </a:rPr>
              <a:t>Most transient tics are simple, not complex, and do not usually cause distress</a:t>
            </a:r>
          </a:p>
        </p:txBody>
      </p:sp>
    </p:spTree>
  </p:cSld>
  <p:clrMapOvr>
    <a:masterClrMapping/>
  </p:clrMapOvr>
  <p:transition xmlns:p14="http://schemas.microsoft.com/office/powerpoint/2010/main" spd="med">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itle 1"/>
          <p:cNvSpPr>
            <a:spLocks noGrp="1"/>
          </p:cNvSpPr>
          <p:nvPr>
            <p:ph type="title"/>
          </p:nvPr>
        </p:nvSpPr>
        <p:spPr>
          <a:xfrm>
            <a:off x="1143000" y="304800"/>
            <a:ext cx="6858000" cy="838200"/>
          </a:xfrm>
        </p:spPr>
        <p:txBody>
          <a:bodyPr/>
          <a:lstStyle/>
          <a:p>
            <a:r>
              <a:rPr lang="en-US" altLang="en-US" smtClean="0">
                <a:solidFill>
                  <a:srgbClr val="7B9899"/>
                </a:solidFill>
                <a:latin typeface="Comic Sans MS" pitchFamily="66" charset="0"/>
              </a:rPr>
              <a:t>Tourette</a:t>
            </a:r>
            <a:r>
              <a:rPr lang="en-US" altLang="en-GB" smtClean="0">
                <a:solidFill>
                  <a:srgbClr val="7B9899"/>
                </a:solidFill>
                <a:latin typeface="Comic Sans MS" pitchFamily="66" charset="0"/>
              </a:rPr>
              <a:t>’</a:t>
            </a:r>
            <a:r>
              <a:rPr lang="en-US" altLang="en-US" smtClean="0">
                <a:solidFill>
                  <a:srgbClr val="7B9899"/>
                </a:solidFill>
                <a:latin typeface="Comic Sans MS" pitchFamily="66" charset="0"/>
              </a:rPr>
              <a:t>s Disorder</a:t>
            </a:r>
          </a:p>
        </p:txBody>
      </p:sp>
      <p:sp>
        <p:nvSpPr>
          <p:cNvPr id="23554" name="Content Placeholder 2"/>
          <p:cNvSpPr>
            <a:spLocks noGrp="1"/>
          </p:cNvSpPr>
          <p:nvPr>
            <p:ph idx="1"/>
          </p:nvPr>
        </p:nvSpPr>
        <p:spPr>
          <a:xfrm>
            <a:off x="609600" y="1447800"/>
            <a:ext cx="7848600" cy="3657600"/>
          </a:xfrm>
        </p:spPr>
        <p:txBody>
          <a:bodyPr/>
          <a:lstStyle/>
          <a:p>
            <a:r>
              <a:rPr lang="en-US" altLang="en-US" sz="2800" dirty="0" smtClean="0">
                <a:latin typeface="Comic Sans MS" pitchFamily="66" charset="0"/>
              </a:rPr>
              <a:t>Multiple motor and one or more vocal tics lasting at least 1 year, many times a day, nearly every day, without a tic-free period of more than three consecutive months</a:t>
            </a:r>
          </a:p>
          <a:p>
            <a:r>
              <a:rPr lang="en-GB" altLang="en-US" sz="2800" dirty="0" smtClean="0">
                <a:latin typeface="Comic Sans MS" pitchFamily="66" charset="0"/>
              </a:rPr>
              <a:t>Onset before y. 18; peak onset at 5 to 8 y.</a:t>
            </a:r>
          </a:p>
          <a:p>
            <a:r>
              <a:rPr lang="en-GB" altLang="en-US" sz="2800" dirty="0" smtClean="0">
                <a:latin typeface="Comic Sans MS" pitchFamily="66" charset="0"/>
              </a:rPr>
              <a:t>Severity tends to peak around 8 to 11 years, with improvement/ resolution during puberty</a:t>
            </a:r>
          </a:p>
          <a:p>
            <a:endParaRPr lang="en-GB" altLang="en-US" dirty="0" smtClean="0">
              <a:latin typeface="Comic Sans MS" pitchFamily="66" charset="0"/>
            </a:endParaRPr>
          </a:p>
          <a:p>
            <a:endParaRPr lang="en-US" altLang="en-US" dirty="0" smtClean="0">
              <a:latin typeface="Comic Sans MS" pitchFamily="66" charset="0"/>
            </a:endParaRPr>
          </a:p>
          <a:p>
            <a:endParaRPr lang="en-US" altLang="en-US" dirty="0" smtClean="0">
              <a:latin typeface="Comic Sans MS" pitchFamily="66" charset="0"/>
            </a:endParaRPr>
          </a:p>
          <a:p>
            <a:endParaRPr lang="en-US" altLang="en-US" dirty="0" smtClean="0">
              <a:latin typeface="Comic Sans MS" pitchFamily="66" charset="0"/>
            </a:endParaRPr>
          </a:p>
        </p:txBody>
      </p:sp>
    </p:spTree>
  </p:cSld>
  <p:clrMapOvr>
    <a:masterClrMapping/>
  </p:clrMapOvr>
  <p:transition xmlns:p14="http://schemas.microsoft.com/office/powerpoint/2010/main" spd="med">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le 1"/>
          <p:cNvSpPr>
            <a:spLocks noGrp="1"/>
          </p:cNvSpPr>
          <p:nvPr>
            <p:ph type="title"/>
          </p:nvPr>
        </p:nvSpPr>
        <p:spPr/>
        <p:txBody>
          <a:bodyPr/>
          <a:lstStyle/>
          <a:p>
            <a:r>
              <a:rPr lang="en-US" altLang="en-US" smtClean="0">
                <a:solidFill>
                  <a:srgbClr val="7B9899"/>
                </a:solidFill>
                <a:latin typeface="Comic Sans MS" pitchFamily="66" charset="0"/>
              </a:rPr>
              <a:t>Prevalence</a:t>
            </a:r>
          </a:p>
        </p:txBody>
      </p:sp>
      <p:sp>
        <p:nvSpPr>
          <p:cNvPr id="25602" name="Content Placeholder 2"/>
          <p:cNvSpPr>
            <a:spLocks noGrp="1"/>
          </p:cNvSpPr>
          <p:nvPr>
            <p:ph idx="1"/>
          </p:nvPr>
        </p:nvSpPr>
        <p:spPr/>
        <p:txBody>
          <a:bodyPr/>
          <a:lstStyle/>
          <a:p>
            <a:r>
              <a:rPr lang="en-US" altLang="en-US" dirty="0" smtClean="0">
                <a:latin typeface="Comic Sans MS" pitchFamily="66" charset="0"/>
              </a:rPr>
              <a:t>Transient tics occur in 6-13% of all children</a:t>
            </a:r>
          </a:p>
          <a:p>
            <a:r>
              <a:rPr lang="en-US" altLang="en-US" dirty="0" smtClean="0">
                <a:latin typeface="Comic Sans MS" pitchFamily="66" charset="0"/>
              </a:rPr>
              <a:t>Chronic tic disorder occurs in 1-2%, with 3:1 ratio of </a:t>
            </a:r>
            <a:r>
              <a:rPr lang="en-US" altLang="en-US" dirty="0" err="1" smtClean="0">
                <a:latin typeface="Comic Sans MS" pitchFamily="66" charset="0"/>
              </a:rPr>
              <a:t>boys:girls</a:t>
            </a:r>
            <a:endParaRPr lang="en-US" altLang="en-US" dirty="0" smtClean="0">
              <a:latin typeface="Comic Sans MS" pitchFamily="66" charset="0"/>
            </a:endParaRPr>
          </a:p>
          <a:p>
            <a:r>
              <a:rPr lang="en-US" altLang="en-US" dirty="0" smtClean="0">
                <a:latin typeface="Comic Sans MS" pitchFamily="66" charset="0"/>
              </a:rPr>
              <a:t>Tourette</a:t>
            </a:r>
            <a:r>
              <a:rPr lang="en-US" altLang="en-GB" dirty="0" smtClean="0">
                <a:latin typeface="Comic Sans MS" pitchFamily="66" charset="0"/>
              </a:rPr>
              <a:t>’</a:t>
            </a:r>
            <a:r>
              <a:rPr lang="en-US" altLang="en-US" dirty="0" smtClean="0">
                <a:latin typeface="Comic Sans MS" pitchFamily="66" charset="0"/>
              </a:rPr>
              <a:t>s is much less common, occurring in 5-10/10,000</a:t>
            </a:r>
          </a:p>
        </p:txBody>
      </p:sp>
    </p:spTree>
  </p:cSld>
  <p:clrMapOvr>
    <a:masterClrMapping/>
  </p:clrMapOvr>
  <p:transition xmlns:p14="http://schemas.microsoft.com/office/powerpoint/2010/main" spd="med">
    <p:fad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p:txBody>
          <a:bodyPr/>
          <a:lstStyle/>
          <a:p>
            <a:r>
              <a:rPr lang="en-US" altLang="en-US" smtClean="0">
                <a:solidFill>
                  <a:srgbClr val="7B9899"/>
                </a:solidFill>
                <a:latin typeface="Comic Sans MS" pitchFamily="66" charset="0"/>
              </a:rPr>
              <a:t>Co-morbidity of Tourette</a:t>
            </a:r>
            <a:r>
              <a:rPr lang="en-US" altLang="en-GB" smtClean="0">
                <a:solidFill>
                  <a:srgbClr val="7B9899"/>
                </a:solidFill>
                <a:latin typeface="Comic Sans MS" pitchFamily="66" charset="0"/>
              </a:rPr>
              <a:t>’</a:t>
            </a:r>
            <a:r>
              <a:rPr lang="en-US" altLang="en-US" smtClean="0">
                <a:solidFill>
                  <a:srgbClr val="7B9899"/>
                </a:solidFill>
                <a:latin typeface="Comic Sans MS" pitchFamily="66" charset="0"/>
              </a:rPr>
              <a:t>s Disorder</a:t>
            </a:r>
          </a:p>
        </p:txBody>
      </p:sp>
      <p:sp>
        <p:nvSpPr>
          <p:cNvPr id="26626" name="Content Placeholder 2"/>
          <p:cNvSpPr>
            <a:spLocks noGrp="1"/>
          </p:cNvSpPr>
          <p:nvPr>
            <p:ph idx="1"/>
          </p:nvPr>
        </p:nvSpPr>
        <p:spPr>
          <a:xfrm>
            <a:off x="838200" y="1828800"/>
            <a:ext cx="7696200" cy="3657600"/>
          </a:xfrm>
        </p:spPr>
        <p:txBody>
          <a:bodyPr/>
          <a:lstStyle/>
          <a:p>
            <a:r>
              <a:rPr lang="en-US" altLang="en-US" sz="2800" dirty="0" smtClean="0">
                <a:latin typeface="Comic Sans MS" pitchFamily="66" charset="0"/>
              </a:rPr>
              <a:t>40% of Tourette</a:t>
            </a:r>
            <a:r>
              <a:rPr lang="en-US" altLang="en-GB" sz="2800" dirty="0" smtClean="0">
                <a:latin typeface="Comic Sans MS" pitchFamily="66" charset="0"/>
              </a:rPr>
              <a:t>’</a:t>
            </a:r>
            <a:r>
              <a:rPr lang="en-US" altLang="en-US" sz="2800" dirty="0" smtClean="0">
                <a:latin typeface="Comic Sans MS" pitchFamily="66" charset="0"/>
              </a:rPr>
              <a:t>s children also meet criteria for OCD</a:t>
            </a:r>
          </a:p>
          <a:p>
            <a:r>
              <a:rPr lang="en-US" altLang="en-US" sz="2800" dirty="0" smtClean="0">
                <a:latin typeface="Comic Sans MS" pitchFamily="66" charset="0"/>
              </a:rPr>
              <a:t>&gt;20% of children with any tic disorder have OCD</a:t>
            </a:r>
          </a:p>
          <a:p>
            <a:r>
              <a:rPr lang="en-US" altLang="en-US" sz="2800" dirty="0" smtClean="0">
                <a:latin typeface="Comic Sans MS" pitchFamily="66" charset="0"/>
              </a:rPr>
              <a:t>Many children with Tourette</a:t>
            </a:r>
            <a:r>
              <a:rPr lang="en-US" altLang="en-GB" sz="2800" dirty="0" smtClean="0">
                <a:latin typeface="Comic Sans MS" pitchFamily="66" charset="0"/>
              </a:rPr>
              <a:t>’</a:t>
            </a:r>
            <a:r>
              <a:rPr lang="en-US" altLang="en-US" sz="2800" dirty="0" smtClean="0">
                <a:latin typeface="Comic Sans MS" pitchFamily="66" charset="0"/>
              </a:rPr>
              <a:t>s Disorder have depression or anxiety</a:t>
            </a:r>
          </a:p>
          <a:p>
            <a:r>
              <a:rPr lang="en-US" altLang="en-US" sz="2800" dirty="0" smtClean="0">
                <a:latin typeface="Comic Sans MS" pitchFamily="66" charset="0"/>
              </a:rPr>
              <a:t>8-27% of children with Tourette</a:t>
            </a:r>
            <a:r>
              <a:rPr lang="en-US" altLang="en-GB" sz="2800" dirty="0" smtClean="0">
                <a:latin typeface="Comic Sans MS" pitchFamily="66" charset="0"/>
              </a:rPr>
              <a:t>’</a:t>
            </a:r>
            <a:r>
              <a:rPr lang="en-US" altLang="en-US" sz="2800" dirty="0" smtClean="0">
                <a:latin typeface="Comic Sans MS" pitchFamily="66" charset="0"/>
              </a:rPr>
              <a:t>s also have ADHD, but most have impulsivity</a:t>
            </a:r>
          </a:p>
          <a:p>
            <a:endParaRPr lang="en-US" altLang="en-US" dirty="0" smtClean="0">
              <a:latin typeface="Comic Sans MS" pitchFamily="66" charset="0"/>
            </a:endParaRPr>
          </a:p>
          <a:p>
            <a:endParaRPr lang="en-US" altLang="en-US" dirty="0" smtClean="0">
              <a:latin typeface="Comic Sans MS" pitchFamily="66" charset="0"/>
            </a:endParaRPr>
          </a:p>
        </p:txBody>
      </p:sp>
    </p:spTree>
  </p:cSld>
  <p:clrMapOvr>
    <a:masterClrMapping/>
  </p:clrMapOvr>
  <p:transition xmlns:p14="http://schemas.microsoft.com/office/powerpoint/2010/main" spd="med">
    <p:fad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itle 1"/>
          <p:cNvSpPr>
            <a:spLocks noGrp="1"/>
          </p:cNvSpPr>
          <p:nvPr>
            <p:ph type="title"/>
          </p:nvPr>
        </p:nvSpPr>
        <p:spPr>
          <a:xfrm>
            <a:off x="1447800" y="457200"/>
            <a:ext cx="6096000" cy="609600"/>
          </a:xfrm>
        </p:spPr>
        <p:txBody>
          <a:bodyPr/>
          <a:lstStyle/>
          <a:p>
            <a:r>
              <a:rPr lang="en-US" altLang="en-US" dirty="0" smtClean="0">
                <a:solidFill>
                  <a:srgbClr val="7B9899"/>
                </a:solidFill>
                <a:latin typeface="Comic Sans MS" pitchFamily="66" charset="0"/>
              </a:rPr>
              <a:t>Recognizing Tics</a:t>
            </a:r>
          </a:p>
        </p:txBody>
      </p:sp>
      <p:sp>
        <p:nvSpPr>
          <p:cNvPr id="28674" name="Content Placeholder 2"/>
          <p:cNvSpPr>
            <a:spLocks noGrp="1"/>
          </p:cNvSpPr>
          <p:nvPr>
            <p:ph idx="1"/>
          </p:nvPr>
        </p:nvSpPr>
        <p:spPr>
          <a:xfrm>
            <a:off x="533400" y="1447800"/>
            <a:ext cx="7848600" cy="4267200"/>
          </a:xfrm>
        </p:spPr>
        <p:txBody>
          <a:bodyPr/>
          <a:lstStyle/>
          <a:p>
            <a:pPr>
              <a:buFontTx/>
              <a:buNone/>
            </a:pPr>
            <a:r>
              <a:rPr lang="en-US" altLang="en-US" smtClean="0">
                <a:latin typeface="Comic Sans MS" pitchFamily="66" charset="0"/>
              </a:rPr>
              <a:t>Typically, brief clonic movements of eyes, face, neck and shoulders</a:t>
            </a:r>
          </a:p>
          <a:p>
            <a:pPr>
              <a:buFontTx/>
              <a:buNone/>
            </a:pPr>
            <a:r>
              <a:rPr lang="en-US" altLang="en-US" smtClean="0">
                <a:latin typeface="Comic Sans MS" pitchFamily="66" charset="0"/>
              </a:rPr>
              <a:t>Most common: eye-blinking, facial grimacing and head-jerking</a:t>
            </a:r>
          </a:p>
          <a:p>
            <a:pPr>
              <a:buFontTx/>
              <a:buNone/>
            </a:pPr>
            <a:r>
              <a:rPr lang="en-US" altLang="en-US" smtClean="0">
                <a:latin typeface="Comic Sans MS" pitchFamily="66" charset="0"/>
              </a:rPr>
              <a:t>Typically, vocal tics involve throat-clearing, grunting or barking</a:t>
            </a:r>
          </a:p>
          <a:p>
            <a:pPr>
              <a:buFontTx/>
              <a:buNone/>
            </a:pPr>
            <a:r>
              <a:rPr lang="en-US" altLang="en-US" smtClean="0">
                <a:latin typeface="Comic Sans MS" pitchFamily="66" charset="0"/>
              </a:rPr>
              <a:t>Tics may be simple (brief) or complex (elaborate)</a:t>
            </a:r>
          </a:p>
          <a:p>
            <a:pPr>
              <a:buFontTx/>
              <a:buNone/>
            </a:pPr>
            <a:endParaRPr lang="en-US" altLang="en-US" smtClean="0">
              <a:latin typeface="Comic Sans MS" pitchFamily="66" charset="0"/>
            </a:endParaRPr>
          </a:p>
        </p:txBody>
      </p:sp>
    </p:spTree>
  </p:cSld>
  <p:clrMapOvr>
    <a:masterClrMapping/>
  </p:clrMapOvr>
  <p:transition xmlns:p14="http://schemas.microsoft.com/office/powerpoint/2010/main" spd="med">
    <p:fad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itle 1"/>
          <p:cNvSpPr>
            <a:spLocks noGrp="1"/>
          </p:cNvSpPr>
          <p:nvPr>
            <p:ph type="title"/>
          </p:nvPr>
        </p:nvSpPr>
        <p:spPr>
          <a:xfrm>
            <a:off x="1371600" y="152400"/>
            <a:ext cx="6400800" cy="838200"/>
          </a:xfrm>
        </p:spPr>
        <p:txBody>
          <a:bodyPr/>
          <a:lstStyle/>
          <a:p>
            <a:r>
              <a:rPr lang="en-US" altLang="en-US" dirty="0" smtClean="0">
                <a:solidFill>
                  <a:srgbClr val="7B9899"/>
                </a:solidFill>
                <a:latin typeface="Comic Sans MS" pitchFamily="66" charset="0"/>
              </a:rPr>
              <a:t>Non-tics</a:t>
            </a:r>
          </a:p>
        </p:txBody>
      </p:sp>
      <p:sp>
        <p:nvSpPr>
          <p:cNvPr id="29698" name="Content Placeholder 2"/>
          <p:cNvSpPr>
            <a:spLocks noGrp="1"/>
          </p:cNvSpPr>
          <p:nvPr>
            <p:ph idx="1"/>
          </p:nvPr>
        </p:nvSpPr>
        <p:spPr/>
        <p:txBody>
          <a:bodyPr/>
          <a:lstStyle/>
          <a:p>
            <a:r>
              <a:rPr lang="en-US" altLang="en-US" smtClean="0">
                <a:latin typeface="Comic Sans MS" pitchFamily="66" charset="0"/>
              </a:rPr>
              <a:t>Habits such as hair-twirling and skin-picking are not tics</a:t>
            </a:r>
          </a:p>
          <a:p>
            <a:r>
              <a:rPr lang="en-US" altLang="en-US" smtClean="0">
                <a:latin typeface="Comic Sans MS" pitchFamily="66" charset="0"/>
              </a:rPr>
              <a:t>Compulsions of OCD are not tics</a:t>
            </a:r>
          </a:p>
          <a:p>
            <a:r>
              <a:rPr lang="en-US" altLang="en-US" smtClean="0">
                <a:latin typeface="Comic Sans MS" pitchFamily="66" charset="0"/>
              </a:rPr>
              <a:t>Allergic throat-clearing and sniffing are not tics</a:t>
            </a:r>
          </a:p>
        </p:txBody>
      </p:sp>
    </p:spTree>
  </p:cSld>
  <p:clrMapOvr>
    <a:masterClrMapping/>
  </p:clrMapOvr>
  <p:transition xmlns:p14="http://schemas.microsoft.com/office/powerpoint/2010/main" spd="med">
    <p:fad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itle 1"/>
          <p:cNvSpPr>
            <a:spLocks noGrp="1"/>
          </p:cNvSpPr>
          <p:nvPr>
            <p:ph type="title"/>
          </p:nvPr>
        </p:nvSpPr>
        <p:spPr>
          <a:xfrm>
            <a:off x="1143000" y="228600"/>
            <a:ext cx="6553200" cy="838200"/>
          </a:xfrm>
        </p:spPr>
        <p:txBody>
          <a:bodyPr/>
          <a:lstStyle/>
          <a:p>
            <a:r>
              <a:rPr lang="en-US" altLang="en-US" dirty="0" smtClean="0">
                <a:solidFill>
                  <a:srgbClr val="7B9899"/>
                </a:solidFill>
                <a:latin typeface="Comic Sans MS" pitchFamily="66" charset="0"/>
              </a:rPr>
              <a:t>Treatment</a:t>
            </a:r>
          </a:p>
        </p:txBody>
      </p:sp>
      <p:sp>
        <p:nvSpPr>
          <p:cNvPr id="32770" name="Content Placeholder 2"/>
          <p:cNvSpPr>
            <a:spLocks noGrp="1"/>
          </p:cNvSpPr>
          <p:nvPr>
            <p:ph idx="1"/>
          </p:nvPr>
        </p:nvSpPr>
        <p:spPr>
          <a:xfrm>
            <a:off x="685800" y="1447800"/>
            <a:ext cx="7696200" cy="3657600"/>
          </a:xfrm>
        </p:spPr>
        <p:txBody>
          <a:bodyPr/>
          <a:lstStyle/>
          <a:p>
            <a:r>
              <a:rPr lang="en-US" altLang="en-US" smtClean="0">
                <a:latin typeface="Comic Sans MS" pitchFamily="66" charset="0"/>
              </a:rPr>
              <a:t>Education for patient, family and school personnel</a:t>
            </a:r>
          </a:p>
          <a:p>
            <a:r>
              <a:rPr lang="en-US" altLang="en-US" smtClean="0">
                <a:latin typeface="Comic Sans MS" pitchFamily="66" charset="0"/>
              </a:rPr>
              <a:t>Pharmacotherapy</a:t>
            </a:r>
          </a:p>
          <a:p>
            <a:pPr lvl="1"/>
            <a:r>
              <a:rPr lang="en-US" altLang="en-US" smtClean="0">
                <a:latin typeface="Comic Sans MS" pitchFamily="66" charset="0"/>
              </a:rPr>
              <a:t>Alpha agonists, clonidine and guanfacine</a:t>
            </a:r>
          </a:p>
          <a:p>
            <a:pPr lvl="1"/>
            <a:r>
              <a:rPr lang="en-US" altLang="en-US" smtClean="0">
                <a:latin typeface="Comic Sans MS" pitchFamily="66" charset="0"/>
              </a:rPr>
              <a:t>Neuroleptics, such as risperidone</a:t>
            </a:r>
          </a:p>
          <a:p>
            <a:pPr lvl="1"/>
            <a:r>
              <a:rPr lang="en-US" altLang="en-US" smtClean="0">
                <a:latin typeface="Comic Sans MS" pitchFamily="66" charset="0"/>
              </a:rPr>
              <a:t>Nicotine patches may be useful for severe tics resistant to other medications</a:t>
            </a:r>
          </a:p>
        </p:txBody>
      </p:sp>
    </p:spTree>
  </p:cSld>
  <p:clrMapOvr>
    <a:masterClrMapping/>
  </p:clrMapOvr>
  <p:transition xmlns:p14="http://schemas.microsoft.com/office/powerpoint/2010/main" spd="med">
    <p:fad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itle 1"/>
          <p:cNvSpPr>
            <a:spLocks noGrp="1"/>
          </p:cNvSpPr>
          <p:nvPr>
            <p:ph type="title"/>
          </p:nvPr>
        </p:nvSpPr>
        <p:spPr/>
        <p:txBody>
          <a:bodyPr/>
          <a:lstStyle/>
          <a:p>
            <a:r>
              <a:rPr lang="en-US" altLang="en-US" smtClean="0">
                <a:solidFill>
                  <a:srgbClr val="7B9899"/>
                </a:solidFill>
                <a:latin typeface="Comic Sans MS" pitchFamily="66" charset="0"/>
              </a:rPr>
              <a:t>What Else Could It Be?</a:t>
            </a:r>
          </a:p>
        </p:txBody>
      </p:sp>
      <p:sp>
        <p:nvSpPr>
          <p:cNvPr id="33794" name="Content Placeholder 2"/>
          <p:cNvSpPr>
            <a:spLocks noGrp="1"/>
          </p:cNvSpPr>
          <p:nvPr>
            <p:ph idx="1"/>
          </p:nvPr>
        </p:nvSpPr>
        <p:spPr>
          <a:xfrm>
            <a:off x="762000" y="2514600"/>
            <a:ext cx="7696200" cy="3657600"/>
          </a:xfrm>
        </p:spPr>
        <p:txBody>
          <a:bodyPr/>
          <a:lstStyle/>
          <a:p>
            <a:pPr>
              <a:buFontTx/>
              <a:buNone/>
            </a:pPr>
            <a:r>
              <a:rPr lang="en-US" altLang="en-US" smtClean="0">
                <a:latin typeface="Comic Sans MS" pitchFamily="66" charset="0"/>
              </a:rPr>
              <a:t>	</a:t>
            </a:r>
            <a:r>
              <a:rPr lang="en-US" altLang="en-GB" smtClean="0">
                <a:latin typeface="Comic Sans MS" pitchFamily="66" charset="0"/>
              </a:rPr>
              <a:t>“</a:t>
            </a:r>
            <a:r>
              <a:rPr lang="en-US" altLang="en-US" smtClean="0">
                <a:latin typeface="Comic Sans MS" pitchFamily="66" charset="0"/>
              </a:rPr>
              <a:t>He doesn</a:t>
            </a:r>
            <a:r>
              <a:rPr lang="en-US" altLang="en-GB" smtClean="0">
                <a:latin typeface="Comic Sans MS" pitchFamily="66" charset="0"/>
              </a:rPr>
              <a:t>’</a:t>
            </a:r>
            <a:r>
              <a:rPr lang="en-US" altLang="en-US" smtClean="0">
                <a:latin typeface="Comic Sans MS" pitchFamily="66" charset="0"/>
              </a:rPr>
              <a:t>t have tics…he</a:t>
            </a:r>
            <a:r>
              <a:rPr lang="en-US" altLang="en-GB" smtClean="0">
                <a:latin typeface="Comic Sans MS" pitchFamily="66" charset="0"/>
              </a:rPr>
              <a:t>’</a:t>
            </a:r>
            <a:r>
              <a:rPr lang="en-US" altLang="en-US" smtClean="0">
                <a:latin typeface="Comic Sans MS" pitchFamily="66" charset="0"/>
              </a:rPr>
              <a:t>s just restless and inattentive…</a:t>
            </a:r>
            <a:r>
              <a:rPr lang="en-US" altLang="en-GB" smtClean="0">
                <a:latin typeface="Comic Sans MS" pitchFamily="66" charset="0"/>
              </a:rPr>
              <a:t>”</a:t>
            </a:r>
            <a:endParaRPr lang="en-US" altLang="en-US" smtClean="0">
              <a:latin typeface="Comic Sans MS" pitchFamily="66" charset="0"/>
            </a:endParaRPr>
          </a:p>
        </p:txBody>
      </p:sp>
    </p:spTree>
  </p:cSld>
  <p:clrMapOvr>
    <a:masterClrMapping/>
  </p:clrMapOvr>
  <p:transition xmlns:p14="http://schemas.microsoft.com/office/powerpoint/2010/main" spd="med">
    <p:fad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2"/>
          <p:cNvSpPr>
            <a:spLocks noGrp="1" noChangeArrowheads="1"/>
          </p:cNvSpPr>
          <p:nvPr>
            <p:ph type="title"/>
          </p:nvPr>
        </p:nvSpPr>
        <p:spPr>
          <a:xfrm>
            <a:off x="1066800" y="304800"/>
            <a:ext cx="6870700" cy="762000"/>
          </a:xfrm>
        </p:spPr>
        <p:txBody>
          <a:bodyPr/>
          <a:lstStyle/>
          <a:p>
            <a:r>
              <a:rPr lang="en-US" altLang="en-US" smtClean="0">
                <a:solidFill>
                  <a:srgbClr val="7B9899"/>
                </a:solidFill>
                <a:latin typeface="Comic Sans MS" pitchFamily="66" charset="0"/>
              </a:rPr>
              <a:t>It Could Be Anxiety…</a:t>
            </a:r>
          </a:p>
        </p:txBody>
      </p:sp>
      <p:sp>
        <p:nvSpPr>
          <p:cNvPr id="34818" name="Rectangle 3"/>
          <p:cNvSpPr>
            <a:spLocks noGrp="1" noChangeArrowheads="1"/>
          </p:cNvSpPr>
          <p:nvPr>
            <p:ph idx="1"/>
          </p:nvPr>
        </p:nvSpPr>
        <p:spPr>
          <a:xfrm>
            <a:off x="685800" y="1828800"/>
            <a:ext cx="7391400" cy="3352800"/>
          </a:xfrm>
        </p:spPr>
        <p:txBody>
          <a:bodyPr/>
          <a:lstStyle/>
          <a:p>
            <a:pPr>
              <a:lnSpc>
                <a:spcPct val="90000"/>
              </a:lnSpc>
            </a:pPr>
            <a:r>
              <a:rPr lang="en-US" altLang="en-US" dirty="0" smtClean="0">
                <a:latin typeface="Comic Sans MS" pitchFamily="66" charset="0"/>
              </a:rPr>
              <a:t>Anxiety Disorders occur in 13% of children and adolescents</a:t>
            </a:r>
          </a:p>
          <a:p>
            <a:pPr>
              <a:lnSpc>
                <a:spcPct val="90000"/>
              </a:lnSpc>
            </a:pPr>
            <a:r>
              <a:rPr lang="en-US" altLang="en-US" dirty="0" smtClean="0">
                <a:latin typeface="Comic Sans MS" pitchFamily="66" charset="0"/>
              </a:rPr>
              <a:t>Etiology:</a:t>
            </a:r>
          </a:p>
          <a:p>
            <a:pPr lvl="1">
              <a:lnSpc>
                <a:spcPct val="90000"/>
              </a:lnSpc>
            </a:pPr>
            <a:r>
              <a:rPr lang="en-US" altLang="en-US" dirty="0" smtClean="0">
                <a:latin typeface="Comic Sans MS" pitchFamily="66" charset="0"/>
              </a:rPr>
              <a:t>Psychosocial background</a:t>
            </a:r>
          </a:p>
          <a:p>
            <a:pPr lvl="1">
              <a:lnSpc>
                <a:spcPct val="90000"/>
              </a:lnSpc>
            </a:pPr>
            <a:r>
              <a:rPr lang="en-US" altLang="en-US" dirty="0" smtClean="0">
                <a:latin typeface="Comic Sans MS" pitchFamily="66" charset="0"/>
              </a:rPr>
              <a:t>Genetic </a:t>
            </a:r>
            <a:r>
              <a:rPr lang="en-US" altLang="en-US" dirty="0" smtClean="0">
                <a:latin typeface="Comic Sans MS" pitchFamily="66" charset="0"/>
              </a:rPr>
              <a:t>(high heritability)</a:t>
            </a:r>
          </a:p>
          <a:p>
            <a:pPr lvl="1">
              <a:lnSpc>
                <a:spcPct val="90000"/>
              </a:lnSpc>
            </a:pPr>
            <a:r>
              <a:rPr lang="en-US" altLang="en-US" dirty="0" smtClean="0">
                <a:latin typeface="Comic Sans MS" pitchFamily="66" charset="0"/>
              </a:rPr>
              <a:t>Environmental (rejection, assault)</a:t>
            </a:r>
          </a:p>
          <a:p>
            <a:pPr lvl="1">
              <a:lnSpc>
                <a:spcPct val="90000"/>
              </a:lnSpc>
            </a:pPr>
            <a:r>
              <a:rPr lang="en-US" altLang="en-US" dirty="0" smtClean="0">
                <a:latin typeface="Comic Sans MS" pitchFamily="66" charset="0"/>
              </a:rPr>
              <a:t>Temperament (shy, inhibited)</a:t>
            </a:r>
          </a:p>
          <a:p>
            <a:pPr lvl="1">
              <a:lnSpc>
                <a:spcPct val="90000"/>
              </a:lnSpc>
              <a:buFontTx/>
              <a:buNone/>
            </a:pPr>
            <a:endParaRPr lang="en-US" altLang="en-US" dirty="0" smtClean="0">
              <a:latin typeface="Comic Sans MS" pitchFamily="66" charset="0"/>
            </a:endParaRPr>
          </a:p>
        </p:txBody>
      </p:sp>
    </p:spTree>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304800" y="3992"/>
            <a:ext cx="8610600" cy="1143000"/>
          </a:xfrm>
        </p:spPr>
        <p:txBody>
          <a:bodyPr/>
          <a:lstStyle/>
          <a:p>
            <a:pPr algn="ctr" eaLnBrk="1" hangingPunct="1"/>
            <a:r>
              <a:rPr lang="en-GB" altLang="en-US" dirty="0" smtClean="0"/>
              <a:t>Common </a:t>
            </a:r>
            <a:r>
              <a:rPr lang="en-GB" altLang="en-US" dirty="0" smtClean="0"/>
              <a:t>in </a:t>
            </a:r>
            <a:r>
              <a:rPr lang="en-GB" altLang="en-US" dirty="0" smtClean="0"/>
              <a:t>Family Medicine</a:t>
            </a:r>
          </a:p>
        </p:txBody>
      </p:sp>
      <p:sp>
        <p:nvSpPr>
          <p:cNvPr id="7171" name="Rectangle 3"/>
          <p:cNvSpPr>
            <a:spLocks noGrp="1" noChangeArrowheads="1"/>
          </p:cNvSpPr>
          <p:nvPr>
            <p:ph idx="1"/>
          </p:nvPr>
        </p:nvSpPr>
        <p:spPr>
          <a:xfrm>
            <a:off x="457200" y="1143000"/>
            <a:ext cx="8229600" cy="4525963"/>
          </a:xfrm>
        </p:spPr>
        <p:txBody>
          <a:bodyPr/>
          <a:lstStyle/>
          <a:p>
            <a:pPr eaLnBrk="1" hangingPunct="1">
              <a:lnSpc>
                <a:spcPct val="90000"/>
              </a:lnSpc>
            </a:pPr>
            <a:r>
              <a:rPr lang="en-GB" altLang="en-US" sz="2500" dirty="0" smtClean="0"/>
              <a:t> </a:t>
            </a:r>
            <a:r>
              <a:rPr lang="en-GB" altLang="en-US" sz="2500" dirty="0" smtClean="0">
                <a:latin typeface="Arial" pitchFamily="34" charset="0"/>
              </a:rPr>
              <a:t>Attention Deficit Hyperactivity Disorder </a:t>
            </a:r>
            <a:r>
              <a:rPr lang="en-GB" altLang="en-US" sz="2500" dirty="0" smtClean="0">
                <a:latin typeface="Arial" pitchFamily="34" charset="0"/>
              </a:rPr>
              <a:t>(</a:t>
            </a:r>
            <a:r>
              <a:rPr lang="en-GB" altLang="en-US" sz="2500" dirty="0" smtClean="0">
                <a:latin typeface="Arial" pitchFamily="34" charset="0"/>
              </a:rPr>
              <a:t>ADHD)</a:t>
            </a:r>
          </a:p>
          <a:p>
            <a:pPr eaLnBrk="1" hangingPunct="1">
              <a:lnSpc>
                <a:spcPct val="90000"/>
              </a:lnSpc>
              <a:buFont typeface="Wingdings" pitchFamily="2" charset="2"/>
              <a:buNone/>
            </a:pPr>
            <a:endParaRPr lang="en-GB" altLang="en-US" sz="900" dirty="0" smtClean="0">
              <a:latin typeface="Arial" pitchFamily="34" charset="0"/>
            </a:endParaRPr>
          </a:p>
          <a:p>
            <a:pPr eaLnBrk="1" hangingPunct="1">
              <a:lnSpc>
                <a:spcPct val="90000"/>
              </a:lnSpc>
            </a:pPr>
            <a:r>
              <a:rPr lang="en-GB" altLang="en-US" sz="2500" dirty="0" smtClean="0">
                <a:latin typeface="Arial" pitchFamily="34" charset="0"/>
              </a:rPr>
              <a:t> Autistic Spectrum Disorders</a:t>
            </a:r>
          </a:p>
          <a:p>
            <a:pPr eaLnBrk="1" hangingPunct="1">
              <a:lnSpc>
                <a:spcPct val="90000"/>
              </a:lnSpc>
              <a:buFont typeface="Wingdings" pitchFamily="2" charset="2"/>
              <a:buNone/>
            </a:pPr>
            <a:endParaRPr lang="en-GB" altLang="en-US" sz="900" dirty="0" smtClean="0">
              <a:latin typeface="Arial" pitchFamily="34" charset="0"/>
            </a:endParaRPr>
          </a:p>
          <a:p>
            <a:pPr eaLnBrk="1" hangingPunct="1">
              <a:lnSpc>
                <a:spcPct val="90000"/>
              </a:lnSpc>
            </a:pPr>
            <a:r>
              <a:rPr lang="en-GB" altLang="en-US" sz="2500" dirty="0" smtClean="0">
                <a:latin typeface="Arial" pitchFamily="34" charset="0"/>
              </a:rPr>
              <a:t> Conduct disorders</a:t>
            </a:r>
          </a:p>
          <a:p>
            <a:pPr eaLnBrk="1" hangingPunct="1">
              <a:lnSpc>
                <a:spcPct val="90000"/>
              </a:lnSpc>
              <a:buFont typeface="Wingdings" pitchFamily="2" charset="2"/>
              <a:buNone/>
            </a:pPr>
            <a:endParaRPr lang="en-GB" altLang="en-US" sz="900" dirty="0" smtClean="0">
              <a:latin typeface="Arial" pitchFamily="34" charset="0"/>
            </a:endParaRPr>
          </a:p>
          <a:p>
            <a:pPr eaLnBrk="1" hangingPunct="1">
              <a:lnSpc>
                <a:spcPct val="90000"/>
              </a:lnSpc>
            </a:pPr>
            <a:r>
              <a:rPr lang="en-GB" altLang="en-US" sz="2500" dirty="0" smtClean="0">
                <a:latin typeface="Arial" pitchFamily="34" charset="0"/>
              </a:rPr>
              <a:t> Depression</a:t>
            </a:r>
          </a:p>
          <a:p>
            <a:pPr eaLnBrk="1" hangingPunct="1">
              <a:lnSpc>
                <a:spcPct val="90000"/>
              </a:lnSpc>
              <a:buFont typeface="Wingdings" pitchFamily="2" charset="2"/>
              <a:buNone/>
            </a:pPr>
            <a:endParaRPr lang="en-GB" altLang="en-US" sz="900" dirty="0" smtClean="0">
              <a:latin typeface="Arial" pitchFamily="34" charset="0"/>
            </a:endParaRPr>
          </a:p>
          <a:p>
            <a:pPr eaLnBrk="1" hangingPunct="1">
              <a:lnSpc>
                <a:spcPct val="90000"/>
              </a:lnSpc>
            </a:pPr>
            <a:r>
              <a:rPr lang="en-GB" altLang="en-US" sz="2500" dirty="0" smtClean="0">
                <a:latin typeface="Arial" pitchFamily="34" charset="0"/>
              </a:rPr>
              <a:t> Anxiety</a:t>
            </a:r>
          </a:p>
          <a:p>
            <a:pPr eaLnBrk="1" hangingPunct="1">
              <a:lnSpc>
                <a:spcPct val="90000"/>
              </a:lnSpc>
              <a:buFont typeface="Wingdings" pitchFamily="2" charset="2"/>
              <a:buNone/>
            </a:pPr>
            <a:endParaRPr lang="en-GB" altLang="en-US" sz="900" dirty="0" smtClean="0">
              <a:latin typeface="Arial" pitchFamily="34" charset="0"/>
            </a:endParaRPr>
          </a:p>
          <a:p>
            <a:pPr eaLnBrk="1" hangingPunct="1">
              <a:lnSpc>
                <a:spcPct val="90000"/>
              </a:lnSpc>
            </a:pPr>
            <a:r>
              <a:rPr lang="en-GB" altLang="en-US" sz="2500" dirty="0" smtClean="0">
                <a:latin typeface="Arial" pitchFamily="34" charset="0"/>
              </a:rPr>
              <a:t> Obsessional-Compulsive Disorder (OCD)</a:t>
            </a:r>
          </a:p>
          <a:p>
            <a:pPr eaLnBrk="1" hangingPunct="1">
              <a:lnSpc>
                <a:spcPct val="90000"/>
              </a:lnSpc>
              <a:buFont typeface="Wingdings" pitchFamily="2" charset="2"/>
              <a:buNone/>
            </a:pPr>
            <a:endParaRPr lang="en-GB" altLang="en-US" sz="900" dirty="0" smtClean="0">
              <a:latin typeface="Arial" pitchFamily="34" charset="0"/>
            </a:endParaRPr>
          </a:p>
          <a:p>
            <a:pPr eaLnBrk="1" hangingPunct="1">
              <a:lnSpc>
                <a:spcPct val="90000"/>
              </a:lnSpc>
            </a:pPr>
            <a:r>
              <a:rPr lang="en-GB" altLang="en-US" sz="2500" dirty="0" smtClean="0">
                <a:latin typeface="Arial" pitchFamily="34" charset="0"/>
              </a:rPr>
              <a:t> Eating Disorders</a:t>
            </a:r>
          </a:p>
          <a:p>
            <a:pPr eaLnBrk="1" hangingPunct="1">
              <a:lnSpc>
                <a:spcPct val="90000"/>
              </a:lnSpc>
            </a:pPr>
            <a:endParaRPr lang="en-GB" altLang="en-US" sz="900" dirty="0" smtClean="0">
              <a:latin typeface="Arial" pitchFamily="34" charset="0"/>
            </a:endParaRPr>
          </a:p>
          <a:p>
            <a:pPr eaLnBrk="1" hangingPunct="1">
              <a:lnSpc>
                <a:spcPct val="90000"/>
              </a:lnSpc>
            </a:pPr>
            <a:r>
              <a:rPr lang="en-GB" altLang="en-US" sz="2500" dirty="0" smtClean="0">
                <a:latin typeface="Arial" pitchFamily="34" charset="0"/>
              </a:rPr>
              <a:t> Tic Disorders (</a:t>
            </a:r>
            <a:r>
              <a:rPr lang="en-GB" altLang="en-US" sz="2500" dirty="0" err="1" smtClean="0">
                <a:latin typeface="Arial" pitchFamily="34" charset="0"/>
              </a:rPr>
              <a:t>inc</a:t>
            </a:r>
            <a:r>
              <a:rPr lang="en-GB" altLang="en-US" sz="2500" dirty="0" smtClean="0">
                <a:latin typeface="Arial" pitchFamily="34" charset="0"/>
              </a:rPr>
              <a:t> </a:t>
            </a:r>
            <a:r>
              <a:rPr lang="en-GB" altLang="en-US" sz="2500" dirty="0" err="1" smtClean="0">
                <a:latin typeface="Arial" pitchFamily="34" charset="0"/>
              </a:rPr>
              <a:t>Tourettes’s</a:t>
            </a:r>
            <a:r>
              <a:rPr lang="en-GB" altLang="en-US" sz="2500" dirty="0" smtClean="0">
                <a:latin typeface="Arial" pitchFamily="34" charset="0"/>
              </a:rPr>
              <a:t> syndrome)</a:t>
            </a:r>
          </a:p>
          <a:p>
            <a:pPr eaLnBrk="1" hangingPunct="1">
              <a:lnSpc>
                <a:spcPct val="90000"/>
              </a:lnSpc>
            </a:pPr>
            <a:endParaRPr lang="en-GB" altLang="en-US" sz="2500" dirty="0" smtClean="0">
              <a:latin typeface="Arial" pitchFamily="34" charset="0"/>
            </a:endParaRPr>
          </a:p>
          <a:p>
            <a:pPr eaLnBrk="1" hangingPunct="1">
              <a:lnSpc>
                <a:spcPct val="90000"/>
              </a:lnSpc>
              <a:buFont typeface="Wingdings" pitchFamily="2" charset="2"/>
              <a:buNone/>
            </a:pPr>
            <a:endParaRPr lang="en-GB" altLang="en-US" sz="2500" dirty="0" smtClean="0">
              <a:latin typeface="Arial" pitchFamily="34" charset="0"/>
            </a:endParaRPr>
          </a:p>
          <a:p>
            <a:pPr eaLnBrk="1" hangingPunct="1">
              <a:lnSpc>
                <a:spcPct val="90000"/>
              </a:lnSpc>
            </a:pPr>
            <a:endParaRPr lang="en-GB" altLang="en-US" sz="2500" dirty="0" smtClean="0"/>
          </a:p>
          <a:p>
            <a:pPr eaLnBrk="1" hangingPunct="1">
              <a:lnSpc>
                <a:spcPct val="90000"/>
              </a:lnSpc>
            </a:pPr>
            <a:endParaRPr lang="en-GB" altLang="en-US" sz="2500" dirty="0" smtClean="0"/>
          </a:p>
          <a:p>
            <a:pPr eaLnBrk="1" hangingPunct="1">
              <a:lnSpc>
                <a:spcPct val="90000"/>
              </a:lnSpc>
            </a:pPr>
            <a:endParaRPr lang="en-GB" altLang="en-US" dirty="0" smtClean="0"/>
          </a:p>
          <a:p>
            <a:pPr eaLnBrk="1" hangingPunct="1">
              <a:lnSpc>
                <a:spcPct val="90000"/>
              </a:lnSpc>
            </a:pPr>
            <a:endParaRPr lang="en-GB" altLang="en-US" dirty="0" smtClean="0"/>
          </a:p>
          <a:p>
            <a:pPr eaLnBrk="1" hangingPunct="1">
              <a:lnSpc>
                <a:spcPct val="90000"/>
              </a:lnSpc>
            </a:pPr>
            <a:endParaRPr lang="en-GB" altLang="en-US" dirty="0" smtClean="0"/>
          </a:p>
        </p:txBody>
      </p:sp>
    </p:spTree>
    <p:extLst>
      <p:ext uri="{BB962C8B-B14F-4D97-AF65-F5344CB8AC3E}">
        <p14:creationId xmlns:p14="http://schemas.microsoft.com/office/powerpoint/2010/main" val="899705060"/>
      </p:ext>
    </p:extLst>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2"/>
          <p:cNvSpPr>
            <a:spLocks noGrp="1" noChangeArrowheads="1"/>
          </p:cNvSpPr>
          <p:nvPr>
            <p:ph type="title"/>
          </p:nvPr>
        </p:nvSpPr>
        <p:spPr>
          <a:xfrm>
            <a:off x="1143000" y="304800"/>
            <a:ext cx="6870700" cy="685800"/>
          </a:xfrm>
        </p:spPr>
        <p:txBody>
          <a:bodyPr/>
          <a:lstStyle/>
          <a:p>
            <a:r>
              <a:rPr lang="en-US" altLang="en-US" smtClean="0">
                <a:solidFill>
                  <a:srgbClr val="7B9899"/>
                </a:solidFill>
                <a:latin typeface="Comic Sans MS" pitchFamily="66" charset="0"/>
              </a:rPr>
              <a:t>Anxiety Symptoms</a:t>
            </a:r>
          </a:p>
        </p:txBody>
      </p:sp>
      <p:sp>
        <p:nvSpPr>
          <p:cNvPr id="35842" name="Rectangle 3"/>
          <p:cNvSpPr>
            <a:spLocks noGrp="1" noChangeArrowheads="1"/>
          </p:cNvSpPr>
          <p:nvPr>
            <p:ph idx="1"/>
          </p:nvPr>
        </p:nvSpPr>
        <p:spPr>
          <a:xfrm>
            <a:off x="381000" y="1905000"/>
            <a:ext cx="7696200" cy="3657600"/>
          </a:xfrm>
        </p:spPr>
        <p:txBody>
          <a:bodyPr/>
          <a:lstStyle/>
          <a:p>
            <a:r>
              <a:rPr lang="en-US" altLang="en-US" smtClean="0">
                <a:latin typeface="Comic Sans MS" pitchFamily="66" charset="0"/>
              </a:rPr>
              <a:t>Physical complaints; headache, stomachache, </a:t>
            </a:r>
            <a:r>
              <a:rPr lang="en-US" altLang="en-US" u="sng" smtClean="0">
                <a:latin typeface="Comic Sans MS" pitchFamily="66" charset="0"/>
              </a:rPr>
              <a:t>dramatic</a:t>
            </a:r>
            <a:r>
              <a:rPr lang="en-US" altLang="en-US" smtClean="0">
                <a:latin typeface="Comic Sans MS" pitchFamily="66" charset="0"/>
              </a:rPr>
              <a:t> pain</a:t>
            </a:r>
          </a:p>
          <a:p>
            <a:r>
              <a:rPr lang="en-US" altLang="en-US" smtClean="0">
                <a:latin typeface="Comic Sans MS" pitchFamily="66" charset="0"/>
              </a:rPr>
              <a:t>Difficulty falling asleep; nighttime awakening</a:t>
            </a:r>
          </a:p>
          <a:p>
            <a:r>
              <a:rPr lang="en-US" altLang="en-US" smtClean="0">
                <a:latin typeface="Comic Sans MS" pitchFamily="66" charset="0"/>
              </a:rPr>
              <a:t>Overeating when mild; under-eating when severe</a:t>
            </a:r>
          </a:p>
        </p:txBody>
      </p:sp>
    </p:spTree>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2"/>
          <p:cNvSpPr>
            <a:spLocks noGrp="1" noChangeArrowheads="1"/>
          </p:cNvSpPr>
          <p:nvPr>
            <p:ph type="title"/>
          </p:nvPr>
        </p:nvSpPr>
        <p:spPr>
          <a:xfrm>
            <a:off x="914400" y="457200"/>
            <a:ext cx="7010400" cy="609600"/>
          </a:xfrm>
        </p:spPr>
        <p:txBody>
          <a:bodyPr/>
          <a:lstStyle/>
          <a:p>
            <a:r>
              <a:rPr lang="en-US" altLang="en-US" smtClean="0">
                <a:solidFill>
                  <a:srgbClr val="7B9899"/>
                </a:solidFill>
                <a:latin typeface="Comic Sans MS" pitchFamily="66" charset="0"/>
              </a:rPr>
              <a:t>Anxiety Symptoms</a:t>
            </a:r>
          </a:p>
        </p:txBody>
      </p:sp>
      <p:sp>
        <p:nvSpPr>
          <p:cNvPr id="36866" name="Rectangle 3"/>
          <p:cNvSpPr>
            <a:spLocks noGrp="1" noChangeArrowheads="1"/>
          </p:cNvSpPr>
          <p:nvPr>
            <p:ph idx="1"/>
          </p:nvPr>
        </p:nvSpPr>
        <p:spPr>
          <a:xfrm>
            <a:off x="990600" y="1828800"/>
            <a:ext cx="7696200" cy="3733800"/>
          </a:xfrm>
        </p:spPr>
        <p:txBody>
          <a:bodyPr/>
          <a:lstStyle/>
          <a:p>
            <a:r>
              <a:rPr lang="en-US" altLang="en-US" smtClean="0">
                <a:latin typeface="Comic Sans MS" pitchFamily="66" charset="0"/>
              </a:rPr>
              <a:t>Avoiding outside activities or social gatherings</a:t>
            </a:r>
          </a:p>
          <a:p>
            <a:r>
              <a:rPr lang="en-US" altLang="en-US" smtClean="0">
                <a:latin typeface="Comic Sans MS" pitchFamily="66" charset="0"/>
              </a:rPr>
              <a:t>Poor school performance</a:t>
            </a:r>
          </a:p>
          <a:p>
            <a:r>
              <a:rPr lang="en-US" altLang="en-US" b="1" smtClean="0">
                <a:latin typeface="Comic Sans MS" pitchFamily="66" charset="0"/>
              </a:rPr>
              <a:t>Inattention; being distracted</a:t>
            </a:r>
          </a:p>
          <a:p>
            <a:r>
              <a:rPr lang="en-US" altLang="en-US" smtClean="0">
                <a:latin typeface="Comic Sans MS" pitchFamily="66" charset="0"/>
              </a:rPr>
              <a:t>Excessive need for reassurance</a:t>
            </a:r>
          </a:p>
        </p:txBody>
      </p:sp>
    </p:spTree>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2"/>
          <p:cNvSpPr>
            <a:spLocks noGrp="1" noChangeArrowheads="1"/>
          </p:cNvSpPr>
          <p:nvPr>
            <p:ph type="title"/>
          </p:nvPr>
        </p:nvSpPr>
        <p:spPr/>
        <p:txBody>
          <a:bodyPr/>
          <a:lstStyle/>
          <a:p>
            <a:r>
              <a:rPr lang="en-US" altLang="en-US" smtClean="0">
                <a:solidFill>
                  <a:srgbClr val="7B9899"/>
                </a:solidFill>
                <a:latin typeface="Comic Sans MS" pitchFamily="66" charset="0"/>
              </a:rPr>
              <a:t>Generalized Anxiety Disorder</a:t>
            </a:r>
          </a:p>
        </p:txBody>
      </p:sp>
      <p:sp>
        <p:nvSpPr>
          <p:cNvPr id="37890" name="Rectangle 3"/>
          <p:cNvSpPr>
            <a:spLocks noGrp="1" noChangeArrowheads="1"/>
          </p:cNvSpPr>
          <p:nvPr>
            <p:ph idx="1"/>
          </p:nvPr>
        </p:nvSpPr>
        <p:spPr>
          <a:xfrm>
            <a:off x="609600" y="2057400"/>
            <a:ext cx="7696200" cy="3429000"/>
          </a:xfrm>
        </p:spPr>
        <p:txBody>
          <a:bodyPr/>
          <a:lstStyle/>
          <a:p>
            <a:r>
              <a:rPr lang="en-US" altLang="en-US" sz="2800" smtClean="0">
                <a:latin typeface="Comic Sans MS" pitchFamily="66" charset="0"/>
              </a:rPr>
              <a:t>Excessive anxiety or worry that is difficult to control, lasts at least 6 months and creates impairment in functioning</a:t>
            </a:r>
          </a:p>
          <a:p>
            <a:r>
              <a:rPr lang="en-US" altLang="en-US" sz="2800" smtClean="0">
                <a:latin typeface="Comic Sans MS" pitchFamily="66" charset="0"/>
              </a:rPr>
              <a:t>Accompanied by at least one of the following:  </a:t>
            </a:r>
            <a:r>
              <a:rPr lang="en-US" altLang="en-US" sz="2800" b="1" smtClean="0">
                <a:latin typeface="Comic Sans MS" pitchFamily="66" charset="0"/>
              </a:rPr>
              <a:t>restlessness</a:t>
            </a:r>
            <a:r>
              <a:rPr lang="en-US" altLang="en-US" sz="2800" smtClean="0">
                <a:latin typeface="Comic Sans MS" pitchFamily="66" charset="0"/>
              </a:rPr>
              <a:t>, fatigue, </a:t>
            </a:r>
            <a:r>
              <a:rPr lang="en-US" altLang="en-US" sz="2800" b="1" smtClean="0">
                <a:latin typeface="Comic Sans MS" pitchFamily="66" charset="0"/>
              </a:rPr>
              <a:t>difficulty</a:t>
            </a:r>
            <a:r>
              <a:rPr lang="en-US" altLang="en-US" sz="2800" smtClean="0">
                <a:latin typeface="Comic Sans MS" pitchFamily="66" charset="0"/>
              </a:rPr>
              <a:t> </a:t>
            </a:r>
            <a:r>
              <a:rPr lang="en-US" altLang="en-US" sz="2800" b="1" smtClean="0">
                <a:latin typeface="Comic Sans MS" pitchFamily="66" charset="0"/>
              </a:rPr>
              <a:t>concentrating</a:t>
            </a:r>
            <a:r>
              <a:rPr lang="en-US" altLang="en-US" sz="2800" smtClean="0">
                <a:latin typeface="Comic Sans MS" pitchFamily="66" charset="0"/>
              </a:rPr>
              <a:t>, irritability, muscle tension, sleep disturbance</a:t>
            </a:r>
          </a:p>
        </p:txBody>
      </p:sp>
    </p:spTree>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2"/>
          <p:cNvSpPr>
            <a:spLocks noGrp="1" noChangeArrowheads="1"/>
          </p:cNvSpPr>
          <p:nvPr>
            <p:ph type="title"/>
          </p:nvPr>
        </p:nvSpPr>
        <p:spPr/>
        <p:txBody>
          <a:bodyPr/>
          <a:lstStyle/>
          <a:p>
            <a:r>
              <a:rPr lang="en-US" altLang="en-US" smtClean="0">
                <a:solidFill>
                  <a:srgbClr val="7B9899"/>
                </a:solidFill>
                <a:latin typeface="Comic Sans MS" pitchFamily="66" charset="0"/>
              </a:rPr>
              <a:t>Generalized Anxiety Disorder</a:t>
            </a:r>
          </a:p>
        </p:txBody>
      </p:sp>
      <p:sp>
        <p:nvSpPr>
          <p:cNvPr id="38914" name="Rectangle 3"/>
          <p:cNvSpPr>
            <a:spLocks noGrp="1" noChangeArrowheads="1"/>
          </p:cNvSpPr>
          <p:nvPr>
            <p:ph idx="1"/>
          </p:nvPr>
        </p:nvSpPr>
        <p:spPr>
          <a:xfrm>
            <a:off x="533400" y="1905000"/>
            <a:ext cx="7696200" cy="3657600"/>
          </a:xfrm>
        </p:spPr>
        <p:txBody>
          <a:bodyPr/>
          <a:lstStyle/>
          <a:p>
            <a:r>
              <a:rPr lang="en-US" altLang="en-US" smtClean="0">
                <a:latin typeface="Comic Sans MS" pitchFamily="66" charset="0"/>
              </a:rPr>
              <a:t>Mean age of onset between 10-13 years of age</a:t>
            </a:r>
          </a:p>
          <a:p>
            <a:r>
              <a:rPr lang="en-US" altLang="en-US" smtClean="0">
                <a:latin typeface="Comic Sans MS" pitchFamily="66" charset="0"/>
              </a:rPr>
              <a:t>Prevalence:  Latency age 3%; adolescent 10%</a:t>
            </a:r>
          </a:p>
          <a:p>
            <a:r>
              <a:rPr lang="en-US" altLang="en-US" smtClean="0">
                <a:latin typeface="Comic Sans MS" pitchFamily="66" charset="0"/>
              </a:rPr>
              <a:t>Worry themes:  Academics, natural disasters, social life, physical assault</a:t>
            </a:r>
          </a:p>
        </p:txBody>
      </p:sp>
    </p:spTree>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2"/>
          <p:cNvSpPr>
            <a:spLocks noGrp="1" noChangeArrowheads="1"/>
          </p:cNvSpPr>
          <p:nvPr>
            <p:ph type="title"/>
          </p:nvPr>
        </p:nvSpPr>
        <p:spPr/>
        <p:txBody>
          <a:bodyPr/>
          <a:lstStyle/>
          <a:p>
            <a:r>
              <a:rPr lang="en-US" altLang="en-US" smtClean="0">
                <a:solidFill>
                  <a:srgbClr val="7B9899"/>
                </a:solidFill>
                <a:latin typeface="Comic Sans MS" pitchFamily="66" charset="0"/>
              </a:rPr>
              <a:t>Separation Anxiety Disorder</a:t>
            </a:r>
          </a:p>
        </p:txBody>
      </p:sp>
      <p:sp>
        <p:nvSpPr>
          <p:cNvPr id="39938" name="Rectangle 3"/>
          <p:cNvSpPr>
            <a:spLocks noGrp="1" noChangeArrowheads="1"/>
          </p:cNvSpPr>
          <p:nvPr>
            <p:ph idx="1"/>
          </p:nvPr>
        </p:nvSpPr>
        <p:spPr>
          <a:xfrm>
            <a:off x="685800" y="2133600"/>
            <a:ext cx="7696200" cy="3657600"/>
          </a:xfrm>
        </p:spPr>
        <p:txBody>
          <a:bodyPr/>
          <a:lstStyle/>
          <a:p>
            <a:pPr>
              <a:lnSpc>
                <a:spcPct val="90000"/>
              </a:lnSpc>
            </a:pPr>
            <a:r>
              <a:rPr lang="en-US" altLang="en-US" sz="2800" smtClean="0">
                <a:latin typeface="Comic Sans MS" pitchFamily="66" charset="0"/>
              </a:rPr>
              <a:t>The most common anxiety disorder of childhood</a:t>
            </a:r>
          </a:p>
          <a:p>
            <a:pPr>
              <a:lnSpc>
                <a:spcPct val="90000"/>
              </a:lnSpc>
            </a:pPr>
            <a:r>
              <a:rPr lang="en-US" altLang="en-US" sz="2800" smtClean="0">
                <a:latin typeface="Comic Sans MS" pitchFamily="66" charset="0"/>
              </a:rPr>
              <a:t>Most commonly occurs at age 7 or 8 years, but may occur in adolescence</a:t>
            </a:r>
          </a:p>
          <a:p>
            <a:pPr>
              <a:lnSpc>
                <a:spcPct val="90000"/>
              </a:lnSpc>
            </a:pPr>
            <a:r>
              <a:rPr lang="en-US" altLang="en-US" sz="2800" smtClean="0">
                <a:latin typeface="Comic Sans MS" pitchFamily="66" charset="0"/>
              </a:rPr>
              <a:t>Psychosocial theory is that angry feelings toward parents are displaced, so the environment is perceived as threatening</a:t>
            </a:r>
          </a:p>
        </p:txBody>
      </p:sp>
    </p:spTree>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2"/>
          <p:cNvSpPr>
            <a:spLocks noGrp="1" noChangeArrowheads="1"/>
          </p:cNvSpPr>
          <p:nvPr>
            <p:ph type="title"/>
          </p:nvPr>
        </p:nvSpPr>
        <p:spPr/>
        <p:txBody>
          <a:bodyPr/>
          <a:lstStyle/>
          <a:p>
            <a:r>
              <a:rPr lang="en-US" altLang="en-US" smtClean="0">
                <a:solidFill>
                  <a:srgbClr val="7B9899"/>
                </a:solidFill>
                <a:latin typeface="Comic Sans MS" pitchFamily="66" charset="0"/>
              </a:rPr>
              <a:t>Separation Anxiety Criteria</a:t>
            </a:r>
          </a:p>
        </p:txBody>
      </p:sp>
      <p:sp>
        <p:nvSpPr>
          <p:cNvPr id="40962" name="Rectangle 3"/>
          <p:cNvSpPr>
            <a:spLocks noGrp="1" noChangeArrowheads="1"/>
          </p:cNvSpPr>
          <p:nvPr>
            <p:ph idx="1"/>
          </p:nvPr>
        </p:nvSpPr>
        <p:spPr>
          <a:xfrm>
            <a:off x="533400" y="1600200"/>
            <a:ext cx="8077200" cy="4191000"/>
          </a:xfrm>
        </p:spPr>
        <p:txBody>
          <a:bodyPr/>
          <a:lstStyle/>
          <a:p>
            <a:r>
              <a:rPr lang="en-US" altLang="en-US" sz="2400" dirty="0" smtClean="0">
                <a:latin typeface="Comic Sans MS" pitchFamily="66" charset="0"/>
              </a:rPr>
              <a:t>A.  Developmentally inappropriate, excessive worry concerning separation from those to whom the youngster is attached, evidenced by at least </a:t>
            </a:r>
            <a:r>
              <a:rPr lang="en-US" altLang="en-US" sz="2400" u="sng" dirty="0" smtClean="0">
                <a:latin typeface="Comic Sans MS" pitchFamily="66" charset="0"/>
              </a:rPr>
              <a:t>three</a:t>
            </a:r>
            <a:r>
              <a:rPr lang="en-US" altLang="en-US" sz="2400" dirty="0" smtClean="0">
                <a:latin typeface="Comic Sans MS" pitchFamily="66" charset="0"/>
              </a:rPr>
              <a:t> of the following:</a:t>
            </a:r>
          </a:p>
          <a:p>
            <a:r>
              <a:rPr lang="en-GB" altLang="en-US" sz="2400" dirty="0" smtClean="0">
                <a:latin typeface="Comic Sans MS" pitchFamily="66" charset="0"/>
              </a:rPr>
              <a:t>B. The duration of the disturbance is at least 4 weeks</a:t>
            </a:r>
          </a:p>
          <a:p>
            <a:r>
              <a:rPr lang="en-GB" altLang="en-US" sz="2400" dirty="0" smtClean="0">
                <a:latin typeface="Comic Sans MS" pitchFamily="66" charset="0"/>
              </a:rPr>
              <a:t>C. The onset is before age 18 years</a:t>
            </a:r>
          </a:p>
          <a:p>
            <a:r>
              <a:rPr lang="en-GB" altLang="en-US" sz="2400" dirty="0" smtClean="0">
                <a:latin typeface="Comic Sans MS" pitchFamily="66" charset="0"/>
              </a:rPr>
              <a:t>D. The disturbance causes clinically significant distress or impairment in social, academic or other important areas of functioning</a:t>
            </a:r>
          </a:p>
          <a:p>
            <a:endParaRPr lang="en-US" altLang="en-US" dirty="0" smtClean="0">
              <a:latin typeface="Comic Sans MS" pitchFamily="66" charset="0"/>
            </a:endParaRPr>
          </a:p>
          <a:p>
            <a:endParaRPr lang="en-US" altLang="en-US" dirty="0" smtClean="0">
              <a:latin typeface="Comic Sans MS" pitchFamily="66" charset="0"/>
            </a:endParaRPr>
          </a:p>
        </p:txBody>
      </p:sp>
    </p:spTree>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2"/>
          <p:cNvSpPr>
            <a:spLocks noGrp="1" noChangeArrowheads="1"/>
          </p:cNvSpPr>
          <p:nvPr>
            <p:ph type="title"/>
          </p:nvPr>
        </p:nvSpPr>
        <p:spPr/>
        <p:txBody>
          <a:bodyPr/>
          <a:lstStyle/>
          <a:p>
            <a:r>
              <a:rPr lang="en-US" altLang="en-US" smtClean="0">
                <a:solidFill>
                  <a:srgbClr val="7B9899"/>
                </a:solidFill>
                <a:latin typeface="Comic Sans MS" pitchFamily="66" charset="0"/>
              </a:rPr>
              <a:t>Separation Anxiety Criteria</a:t>
            </a:r>
          </a:p>
        </p:txBody>
      </p:sp>
      <p:sp>
        <p:nvSpPr>
          <p:cNvPr id="41986" name="Rectangle 3"/>
          <p:cNvSpPr>
            <a:spLocks noGrp="1" noChangeArrowheads="1"/>
          </p:cNvSpPr>
          <p:nvPr>
            <p:ph idx="1"/>
          </p:nvPr>
        </p:nvSpPr>
        <p:spPr/>
        <p:txBody>
          <a:bodyPr/>
          <a:lstStyle/>
          <a:p>
            <a:pPr>
              <a:buFontTx/>
              <a:buNone/>
            </a:pPr>
            <a:r>
              <a:rPr lang="en-US" altLang="en-US" dirty="0" smtClean="0">
                <a:latin typeface="Comic Sans MS" pitchFamily="66" charset="0"/>
              </a:rPr>
              <a:t>-Recurrent and excessive distress when separation from home or major attachment figures occurs or is anticipated</a:t>
            </a:r>
          </a:p>
          <a:p>
            <a:pPr>
              <a:buFontTx/>
              <a:buNone/>
            </a:pPr>
            <a:r>
              <a:rPr lang="en-US" altLang="en-US" dirty="0" smtClean="0">
                <a:latin typeface="Comic Sans MS" pitchFamily="66" charset="0"/>
              </a:rPr>
              <a:t>-Persistent, excessive worry about losing, or possible harm befalling, major attachment figures</a:t>
            </a:r>
          </a:p>
        </p:txBody>
      </p:sp>
    </p:spTree>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2"/>
          <p:cNvSpPr>
            <a:spLocks noGrp="1" noChangeArrowheads="1"/>
          </p:cNvSpPr>
          <p:nvPr>
            <p:ph type="title"/>
          </p:nvPr>
        </p:nvSpPr>
        <p:spPr>
          <a:xfrm>
            <a:off x="457200" y="20704"/>
            <a:ext cx="8229600" cy="1143000"/>
          </a:xfrm>
        </p:spPr>
        <p:txBody>
          <a:bodyPr/>
          <a:lstStyle/>
          <a:p>
            <a:r>
              <a:rPr lang="en-US" altLang="en-US" dirty="0" smtClean="0">
                <a:solidFill>
                  <a:srgbClr val="7B9899"/>
                </a:solidFill>
                <a:latin typeface="Comic Sans MS" pitchFamily="66" charset="0"/>
              </a:rPr>
              <a:t>Separation Anxiety Criteria</a:t>
            </a:r>
          </a:p>
        </p:txBody>
      </p:sp>
      <p:sp>
        <p:nvSpPr>
          <p:cNvPr id="43010" name="Rectangle 3"/>
          <p:cNvSpPr>
            <a:spLocks noGrp="1" noChangeArrowheads="1"/>
          </p:cNvSpPr>
          <p:nvPr>
            <p:ph idx="1"/>
          </p:nvPr>
        </p:nvSpPr>
        <p:spPr>
          <a:xfrm>
            <a:off x="457200" y="1447800"/>
            <a:ext cx="8229600" cy="4525963"/>
          </a:xfrm>
        </p:spPr>
        <p:txBody>
          <a:bodyPr/>
          <a:lstStyle/>
          <a:p>
            <a:pPr>
              <a:buFontTx/>
              <a:buNone/>
            </a:pPr>
            <a:r>
              <a:rPr lang="en-US" altLang="en-US" dirty="0" smtClean="0">
                <a:latin typeface="Comic Sans MS" pitchFamily="66" charset="0"/>
              </a:rPr>
              <a:t>-</a:t>
            </a:r>
            <a:r>
              <a:rPr lang="en-US" altLang="en-US" sz="2400" dirty="0" smtClean="0">
                <a:latin typeface="Comic Sans MS" pitchFamily="66" charset="0"/>
              </a:rPr>
              <a:t>Persistent, excessive worry that an event will lead to separation from a major attachment figure (e.g., getting lost or being kidnapped)</a:t>
            </a:r>
          </a:p>
          <a:p>
            <a:pPr>
              <a:buFontTx/>
              <a:buNone/>
            </a:pPr>
            <a:r>
              <a:rPr lang="en-US" altLang="en-US" sz="2400" dirty="0" smtClean="0">
                <a:latin typeface="Comic Sans MS" pitchFamily="66" charset="0"/>
              </a:rPr>
              <a:t>-Persistent reluctance or refusal to go to school or elsewhere because of fear of separation</a:t>
            </a:r>
          </a:p>
          <a:p>
            <a:pPr>
              <a:buFontTx/>
              <a:buNone/>
            </a:pPr>
            <a:r>
              <a:rPr lang="en-US" altLang="en-US" sz="2400" dirty="0" smtClean="0">
                <a:latin typeface="Comic Sans MS" pitchFamily="66" charset="0"/>
              </a:rPr>
              <a:t>-Persistently, excessively fearful or reluctant to be alone or without major attachment figures at home or without significant adults in other settings</a:t>
            </a:r>
          </a:p>
          <a:p>
            <a:pPr>
              <a:buFontTx/>
              <a:buNone/>
            </a:pPr>
            <a:r>
              <a:rPr lang="en-US" altLang="en-US" sz="2400" dirty="0" smtClean="0">
                <a:latin typeface="Comic Sans MS" pitchFamily="66" charset="0"/>
              </a:rPr>
              <a:t>-Persistent reluctance or refusal to go to sleep without being near a major attachment figure or to sleep away from </a:t>
            </a:r>
            <a:r>
              <a:rPr lang="en-US" altLang="en-US" sz="2400" b="1" dirty="0" smtClean="0">
                <a:latin typeface="Comic Sans MS" pitchFamily="66" charset="0"/>
              </a:rPr>
              <a:t>home</a:t>
            </a:r>
          </a:p>
          <a:p>
            <a:pPr>
              <a:buFontTx/>
              <a:buNone/>
            </a:pPr>
            <a:endParaRPr lang="en-US" altLang="en-US" dirty="0" smtClean="0">
              <a:latin typeface="Comic Sans MS" pitchFamily="66" charset="0"/>
            </a:endParaRPr>
          </a:p>
        </p:txBody>
      </p:sp>
    </p:spTree>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2"/>
          <p:cNvSpPr>
            <a:spLocks noGrp="1" noChangeArrowheads="1"/>
          </p:cNvSpPr>
          <p:nvPr>
            <p:ph type="title"/>
          </p:nvPr>
        </p:nvSpPr>
        <p:spPr/>
        <p:txBody>
          <a:bodyPr/>
          <a:lstStyle/>
          <a:p>
            <a:r>
              <a:rPr lang="en-US" altLang="en-US" smtClean="0">
                <a:solidFill>
                  <a:srgbClr val="7B9899"/>
                </a:solidFill>
                <a:latin typeface="Comic Sans MS" pitchFamily="66" charset="0"/>
              </a:rPr>
              <a:t>Separation Anxiety Criteria</a:t>
            </a:r>
          </a:p>
        </p:txBody>
      </p:sp>
      <p:sp>
        <p:nvSpPr>
          <p:cNvPr id="45058" name="Rectangle 3"/>
          <p:cNvSpPr>
            <a:spLocks noGrp="1" noChangeArrowheads="1"/>
          </p:cNvSpPr>
          <p:nvPr>
            <p:ph idx="1"/>
          </p:nvPr>
        </p:nvSpPr>
        <p:spPr>
          <a:xfrm>
            <a:off x="685800" y="2057400"/>
            <a:ext cx="7696200" cy="3657600"/>
          </a:xfrm>
        </p:spPr>
        <p:txBody>
          <a:bodyPr/>
          <a:lstStyle/>
          <a:p>
            <a:pPr>
              <a:buFontTx/>
              <a:buNone/>
            </a:pPr>
            <a:r>
              <a:rPr lang="en-US" altLang="en-US" sz="2800" smtClean="0">
                <a:latin typeface="Comic Sans MS" pitchFamily="66" charset="0"/>
              </a:rPr>
              <a:t>-Repeated nightmares involving the theme of separation</a:t>
            </a:r>
          </a:p>
          <a:p>
            <a:pPr>
              <a:buFontTx/>
              <a:buNone/>
            </a:pPr>
            <a:r>
              <a:rPr lang="en-US" altLang="en-US" sz="2800" smtClean="0">
                <a:latin typeface="Comic Sans MS" pitchFamily="66" charset="0"/>
              </a:rPr>
              <a:t>-Repeated complaints of physical symptoms (such as headaches, stomachaches, nausea, or vomiting) when separation from major attachment figures occurs or is anticipated</a:t>
            </a:r>
          </a:p>
        </p:txBody>
      </p:sp>
    </p:spTree>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2"/>
          <p:cNvSpPr>
            <a:spLocks noGrp="1" noChangeArrowheads="1"/>
          </p:cNvSpPr>
          <p:nvPr>
            <p:ph type="title"/>
          </p:nvPr>
        </p:nvSpPr>
        <p:spPr/>
        <p:txBody>
          <a:bodyPr/>
          <a:lstStyle/>
          <a:p>
            <a:r>
              <a:rPr lang="en-US" altLang="en-US" smtClean="0">
                <a:solidFill>
                  <a:srgbClr val="7B9899"/>
                </a:solidFill>
                <a:latin typeface="Comic Sans MS" pitchFamily="66" charset="0"/>
              </a:rPr>
              <a:t>Separation Anxiety Disorder</a:t>
            </a:r>
          </a:p>
        </p:txBody>
      </p:sp>
      <p:sp>
        <p:nvSpPr>
          <p:cNvPr id="47106" name="Rectangle 3"/>
          <p:cNvSpPr>
            <a:spLocks noGrp="1" noChangeArrowheads="1"/>
          </p:cNvSpPr>
          <p:nvPr>
            <p:ph idx="1"/>
          </p:nvPr>
        </p:nvSpPr>
        <p:spPr/>
        <p:txBody>
          <a:bodyPr/>
          <a:lstStyle/>
          <a:p>
            <a:r>
              <a:rPr lang="en-US" altLang="en-US" sz="2800" smtClean="0">
                <a:latin typeface="Comic Sans MS" pitchFamily="66" charset="0"/>
              </a:rPr>
              <a:t>School refusal is a frequent symptom</a:t>
            </a:r>
          </a:p>
          <a:p>
            <a:r>
              <a:rPr lang="en-US" altLang="en-US" sz="2800" smtClean="0">
                <a:latin typeface="Comic Sans MS" pitchFamily="66" charset="0"/>
              </a:rPr>
              <a:t>Co-morbid depression may be present</a:t>
            </a:r>
          </a:p>
          <a:p>
            <a:r>
              <a:rPr lang="en-US" altLang="en-US" sz="2800" smtClean="0">
                <a:latin typeface="Comic Sans MS" pitchFamily="66" charset="0"/>
              </a:rPr>
              <a:t>Treatment consists of individual and family therapy and psycho-education, and, if that is not sufficient, or if symptoms are severe, medications may be necessary</a:t>
            </a:r>
          </a:p>
          <a:p>
            <a:pPr>
              <a:buFontTx/>
              <a:buNone/>
            </a:pPr>
            <a:r>
              <a:rPr lang="en-US" altLang="en-US" sz="2800" b="1" smtClean="0">
                <a:latin typeface="Comic Sans MS" pitchFamily="66" charset="0"/>
              </a:rPr>
              <a:t>-What else could it be??</a:t>
            </a:r>
          </a:p>
        </p:txBody>
      </p:sp>
    </p:spTree>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2"/>
          <p:cNvSpPr>
            <a:spLocks noGrp="1" noChangeArrowheads="1"/>
          </p:cNvSpPr>
          <p:nvPr>
            <p:ph type="title"/>
          </p:nvPr>
        </p:nvSpPr>
        <p:spPr/>
        <p:txBody>
          <a:bodyPr/>
          <a:lstStyle/>
          <a:p>
            <a:r>
              <a:rPr lang="en-US" altLang="en-US" smtClean="0">
                <a:solidFill>
                  <a:srgbClr val="7B9899"/>
                </a:solidFill>
                <a:latin typeface="Comic Sans MS" pitchFamily="66" charset="0"/>
              </a:rPr>
              <a:t>The Diagnostic Dilemma</a:t>
            </a:r>
          </a:p>
        </p:txBody>
      </p:sp>
      <p:sp>
        <p:nvSpPr>
          <p:cNvPr id="5122" name="Rectangle 3"/>
          <p:cNvSpPr>
            <a:spLocks noGrp="1" noChangeArrowheads="1"/>
          </p:cNvSpPr>
          <p:nvPr>
            <p:ph idx="1"/>
          </p:nvPr>
        </p:nvSpPr>
        <p:spPr>
          <a:xfrm>
            <a:off x="762000" y="2286000"/>
            <a:ext cx="7391400" cy="2057400"/>
          </a:xfrm>
        </p:spPr>
        <p:txBody>
          <a:bodyPr/>
          <a:lstStyle/>
          <a:p>
            <a:pPr>
              <a:buFontTx/>
              <a:buNone/>
            </a:pPr>
            <a:r>
              <a:rPr lang="en-US" altLang="en-US" smtClean="0">
                <a:latin typeface="Comic Sans MS" pitchFamily="66" charset="0"/>
              </a:rPr>
              <a:t>   Regardless of the presenting symptoms, Children and Adolescents are often referred    </a:t>
            </a:r>
            <a:r>
              <a:rPr lang="en-US" altLang="en-GB" smtClean="0">
                <a:latin typeface="Comic Sans MS" pitchFamily="66" charset="0"/>
              </a:rPr>
              <a:t>“</a:t>
            </a:r>
            <a:r>
              <a:rPr lang="en-US" altLang="en-US" smtClean="0">
                <a:latin typeface="Comic Sans MS" pitchFamily="66" charset="0"/>
              </a:rPr>
              <a:t>for evaluation for ADHD</a:t>
            </a:r>
            <a:r>
              <a:rPr lang="en-US" altLang="en-GB" smtClean="0">
                <a:latin typeface="Comic Sans MS" pitchFamily="66" charset="0"/>
              </a:rPr>
              <a:t>”</a:t>
            </a:r>
            <a:endParaRPr lang="en-US" altLang="en-US" smtClean="0">
              <a:latin typeface="Comic Sans MS" pitchFamily="66" charset="0"/>
            </a:endParaRPr>
          </a:p>
        </p:txBody>
      </p:sp>
    </p:spTree>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2"/>
          <p:cNvSpPr>
            <a:spLocks noGrp="1" noChangeArrowheads="1"/>
          </p:cNvSpPr>
          <p:nvPr>
            <p:ph type="title"/>
          </p:nvPr>
        </p:nvSpPr>
        <p:spPr/>
        <p:txBody>
          <a:bodyPr/>
          <a:lstStyle/>
          <a:p>
            <a:r>
              <a:rPr lang="en-US" altLang="en-US" smtClean="0">
                <a:solidFill>
                  <a:srgbClr val="7B9899"/>
                </a:solidFill>
                <a:latin typeface="Comic Sans MS" pitchFamily="66" charset="0"/>
              </a:rPr>
              <a:t>Obsessive-Compulsive Disorder</a:t>
            </a:r>
          </a:p>
        </p:txBody>
      </p:sp>
      <p:sp>
        <p:nvSpPr>
          <p:cNvPr id="48130" name="Rectangle 3"/>
          <p:cNvSpPr>
            <a:spLocks noGrp="1" noChangeArrowheads="1"/>
          </p:cNvSpPr>
          <p:nvPr>
            <p:ph idx="1"/>
          </p:nvPr>
        </p:nvSpPr>
        <p:spPr/>
        <p:txBody>
          <a:bodyPr/>
          <a:lstStyle/>
          <a:p>
            <a:r>
              <a:rPr lang="en-US" altLang="en-US" smtClean="0">
                <a:latin typeface="Comic Sans MS" pitchFamily="66" charset="0"/>
              </a:rPr>
              <a:t>Recurrent, time-consuming obsessions or compulsions that cause distress and/or impairment.  The compulsive behaviors are often an attempt to reduce the obsessive thoughts.</a:t>
            </a:r>
          </a:p>
        </p:txBody>
      </p:sp>
    </p:spTree>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algn="ctr" eaLnBrk="1" hangingPunct="1"/>
            <a:r>
              <a:rPr lang="en-GB" altLang="en-US" sz="3200" smtClean="0"/>
              <a:t>Obsessional-Compulsive disorder (OCD)</a:t>
            </a:r>
          </a:p>
        </p:txBody>
      </p:sp>
      <p:sp>
        <p:nvSpPr>
          <p:cNvPr id="26627" name="Rectangle 3"/>
          <p:cNvSpPr>
            <a:spLocks noGrp="1" noChangeArrowheads="1"/>
          </p:cNvSpPr>
          <p:nvPr>
            <p:ph idx="1"/>
          </p:nvPr>
        </p:nvSpPr>
        <p:spPr/>
        <p:txBody>
          <a:bodyPr/>
          <a:lstStyle/>
          <a:p>
            <a:pPr eaLnBrk="1" hangingPunct="1"/>
            <a:r>
              <a:rPr lang="en-GB" altLang="en-US" sz="2100" smtClean="0">
                <a:latin typeface="Arial" pitchFamily="34" charset="0"/>
              </a:rPr>
              <a:t>All people with OCD should have access to evidence-based treatments: CBT including exposure and response prevention (ERP) and/or pharmacology</a:t>
            </a:r>
          </a:p>
          <a:p>
            <a:pPr eaLnBrk="1" hangingPunct="1"/>
            <a:r>
              <a:rPr lang="en-GB" altLang="en-US" sz="2100" smtClean="0">
                <a:latin typeface="Arial" pitchFamily="34" charset="0"/>
              </a:rPr>
              <a:t>If CBT ineffective or refused - review and consider adding an SSRI</a:t>
            </a:r>
          </a:p>
          <a:p>
            <a:pPr eaLnBrk="1" hangingPunct="1"/>
            <a:r>
              <a:rPr lang="en-GB" altLang="en-US" sz="2100" smtClean="0">
                <a:latin typeface="Arial" pitchFamily="34" charset="0"/>
              </a:rPr>
              <a:t>Sertraline and fluvoxamine are the only SSRIs licensed for use in children and young people with OCD*</a:t>
            </a:r>
          </a:p>
          <a:p>
            <a:pPr eaLnBrk="1" hangingPunct="1"/>
            <a:r>
              <a:rPr lang="en-GB" altLang="en-US" sz="2100" smtClean="0">
                <a:latin typeface="Arial" pitchFamily="34" charset="0"/>
              </a:rPr>
              <a:t>Monitor carefully and frequently</a:t>
            </a:r>
          </a:p>
          <a:p>
            <a:pPr eaLnBrk="1" hangingPunct="1"/>
            <a:r>
              <a:rPr lang="en-GB" altLang="en-US" sz="2100" smtClean="0">
                <a:latin typeface="Arial" pitchFamily="34" charset="0"/>
              </a:rPr>
              <a:t>If successful, continue for 6 months post remission </a:t>
            </a:r>
          </a:p>
          <a:p>
            <a:pPr eaLnBrk="1" hangingPunct="1"/>
            <a:r>
              <a:rPr lang="en-GB" altLang="en-US" sz="2100" smtClean="0">
                <a:latin typeface="Arial" pitchFamily="34" charset="0"/>
              </a:rPr>
              <a:t>Withdraw slowly with monitoring</a:t>
            </a:r>
          </a:p>
          <a:p>
            <a:pPr eaLnBrk="1" hangingPunct="1">
              <a:buFont typeface="Wingdings" pitchFamily="2" charset="2"/>
              <a:buNone/>
            </a:pPr>
            <a:endParaRPr lang="en-GB" altLang="en-US" sz="2100" smtClean="0">
              <a:latin typeface="Arial" pitchFamily="34" charset="0"/>
            </a:endParaRPr>
          </a:p>
          <a:p>
            <a:pPr eaLnBrk="1" hangingPunct="1"/>
            <a:endParaRPr lang="en-GB" altLang="en-US" sz="2100" smtClean="0">
              <a:latin typeface="Arial" pitchFamily="34" charset="0"/>
            </a:endParaRPr>
          </a:p>
        </p:txBody>
      </p:sp>
    </p:spTree>
    <p:extLst>
      <p:ext uri="{BB962C8B-B14F-4D97-AF65-F5344CB8AC3E}">
        <p14:creationId xmlns:p14="http://schemas.microsoft.com/office/powerpoint/2010/main" val="2488043943"/>
      </p:ext>
    </p:extLst>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algn="ctr" eaLnBrk="1" hangingPunct="1"/>
            <a:r>
              <a:rPr lang="en-GB" altLang="en-US" sz="3200" smtClean="0"/>
              <a:t>Obsessional-Compulsive disorder (OCD)</a:t>
            </a:r>
          </a:p>
        </p:txBody>
      </p:sp>
      <p:sp>
        <p:nvSpPr>
          <p:cNvPr id="27651" name="Rectangle 3"/>
          <p:cNvSpPr>
            <a:spLocks noGrp="1" noChangeArrowheads="1"/>
          </p:cNvSpPr>
          <p:nvPr>
            <p:ph idx="1"/>
          </p:nvPr>
        </p:nvSpPr>
        <p:spPr/>
        <p:txBody>
          <a:bodyPr/>
          <a:lstStyle/>
          <a:p>
            <a:pPr eaLnBrk="1" hangingPunct="1">
              <a:lnSpc>
                <a:spcPct val="80000"/>
              </a:lnSpc>
              <a:buFont typeface="Wingdings" pitchFamily="2" charset="2"/>
              <a:buNone/>
            </a:pPr>
            <a:r>
              <a:rPr lang="en-GB" altLang="en-US" sz="2100" dirty="0" smtClean="0">
                <a:latin typeface="Arial" pitchFamily="34" charset="0"/>
              </a:rPr>
              <a:t>Considerations for work with children:</a:t>
            </a:r>
          </a:p>
          <a:p>
            <a:pPr eaLnBrk="1" hangingPunct="1">
              <a:lnSpc>
                <a:spcPct val="80000"/>
              </a:lnSpc>
              <a:buFont typeface="Wingdings" pitchFamily="2" charset="2"/>
              <a:buNone/>
            </a:pPr>
            <a:endParaRPr lang="en-GB" altLang="en-US" sz="2100" dirty="0" smtClean="0">
              <a:latin typeface="Arial" pitchFamily="34" charset="0"/>
            </a:endParaRPr>
          </a:p>
          <a:p>
            <a:pPr eaLnBrk="1" hangingPunct="1">
              <a:lnSpc>
                <a:spcPct val="80000"/>
              </a:lnSpc>
            </a:pPr>
            <a:r>
              <a:rPr lang="en-GB" altLang="en-US" sz="2100" dirty="0" smtClean="0">
                <a:latin typeface="Arial" pitchFamily="34" charset="0"/>
              </a:rPr>
              <a:t>Symptoms are similar in children, young people and adults and they respond to the same treatments</a:t>
            </a:r>
          </a:p>
          <a:p>
            <a:pPr eaLnBrk="1" hangingPunct="1">
              <a:lnSpc>
                <a:spcPct val="80000"/>
              </a:lnSpc>
            </a:pPr>
            <a:r>
              <a:rPr lang="en-GB" altLang="en-US" sz="2100" dirty="0" smtClean="0">
                <a:latin typeface="Arial" pitchFamily="34" charset="0"/>
              </a:rPr>
              <a:t>Stressful life events may worsen symptoms or relapse may occur:</a:t>
            </a:r>
          </a:p>
          <a:p>
            <a:pPr eaLnBrk="1" hangingPunct="1">
              <a:lnSpc>
                <a:spcPct val="80000"/>
              </a:lnSpc>
              <a:buFont typeface="Wingdings" pitchFamily="2" charset="2"/>
              <a:buNone/>
            </a:pPr>
            <a:r>
              <a:rPr lang="en-GB" altLang="en-US" sz="2100" dirty="0" smtClean="0">
                <a:latin typeface="Arial" pitchFamily="34" charset="0"/>
              </a:rPr>
              <a:t>	-  school transitions and examination times</a:t>
            </a:r>
          </a:p>
          <a:p>
            <a:pPr eaLnBrk="1" hangingPunct="1">
              <a:lnSpc>
                <a:spcPct val="80000"/>
              </a:lnSpc>
              <a:buFont typeface="Wingdings" pitchFamily="2" charset="2"/>
              <a:buNone/>
            </a:pPr>
            <a:r>
              <a:rPr lang="en-GB" altLang="en-US" sz="2100" dirty="0" smtClean="0">
                <a:latin typeface="Arial" pitchFamily="34" charset="0"/>
              </a:rPr>
              <a:t>	-  relationship difficulties</a:t>
            </a:r>
          </a:p>
          <a:p>
            <a:pPr eaLnBrk="1" hangingPunct="1">
              <a:lnSpc>
                <a:spcPct val="80000"/>
              </a:lnSpc>
              <a:buFont typeface="Wingdings" pitchFamily="2" charset="2"/>
              <a:buNone/>
            </a:pPr>
            <a:r>
              <a:rPr lang="en-GB" altLang="en-US" sz="2100" dirty="0" smtClean="0">
                <a:latin typeface="Arial" pitchFamily="34" charset="0"/>
              </a:rPr>
              <a:t>	-  transition from adolescence to adult life</a:t>
            </a:r>
          </a:p>
          <a:p>
            <a:pPr eaLnBrk="1" hangingPunct="1">
              <a:lnSpc>
                <a:spcPct val="80000"/>
              </a:lnSpc>
              <a:buFont typeface="Wingdings" pitchFamily="2" charset="2"/>
              <a:buNone/>
            </a:pPr>
            <a:r>
              <a:rPr lang="en-GB" altLang="en-US" sz="2100" dirty="0" smtClean="0">
                <a:latin typeface="Arial" pitchFamily="34" charset="0"/>
              </a:rPr>
              <a:t>     (careful planning of transition to adult services needed)</a:t>
            </a:r>
          </a:p>
          <a:p>
            <a:pPr eaLnBrk="1" hangingPunct="1">
              <a:lnSpc>
                <a:spcPct val="80000"/>
              </a:lnSpc>
            </a:pPr>
            <a:r>
              <a:rPr lang="en-GB" altLang="en-US" sz="2100" dirty="0" smtClean="0">
                <a:latin typeface="Arial" pitchFamily="34" charset="0"/>
              </a:rPr>
              <a:t>Parents may feel guilty and anxious</a:t>
            </a:r>
          </a:p>
          <a:p>
            <a:pPr eaLnBrk="1" hangingPunct="1">
              <a:lnSpc>
                <a:spcPct val="80000"/>
              </a:lnSpc>
            </a:pPr>
            <a:r>
              <a:rPr lang="en-GB" altLang="en-US" sz="2100" dirty="0" smtClean="0">
                <a:latin typeface="Arial" pitchFamily="34" charset="0"/>
              </a:rPr>
              <a:t>Tendency to increase in severity if left untreated</a:t>
            </a:r>
          </a:p>
          <a:p>
            <a:pPr eaLnBrk="1" hangingPunct="1">
              <a:lnSpc>
                <a:spcPct val="80000"/>
              </a:lnSpc>
              <a:buFont typeface="Wingdings" pitchFamily="2" charset="2"/>
              <a:buNone/>
            </a:pPr>
            <a:endParaRPr lang="en-GB" altLang="en-US" sz="2100" dirty="0" smtClean="0">
              <a:latin typeface="Arial" pitchFamily="34" charset="0"/>
            </a:endParaRPr>
          </a:p>
        </p:txBody>
      </p:sp>
    </p:spTree>
    <p:extLst>
      <p:ext uri="{BB962C8B-B14F-4D97-AF65-F5344CB8AC3E}">
        <p14:creationId xmlns:p14="http://schemas.microsoft.com/office/powerpoint/2010/main" val="2256429562"/>
      </p:ext>
    </p:extLst>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2"/>
          <p:cNvSpPr>
            <a:spLocks noGrp="1" noChangeArrowheads="1"/>
          </p:cNvSpPr>
          <p:nvPr>
            <p:ph type="title"/>
          </p:nvPr>
        </p:nvSpPr>
        <p:spPr>
          <a:xfrm>
            <a:off x="457200" y="37415"/>
            <a:ext cx="8229600" cy="1143000"/>
          </a:xfrm>
        </p:spPr>
        <p:txBody>
          <a:bodyPr/>
          <a:lstStyle/>
          <a:p>
            <a:r>
              <a:rPr lang="en-US" altLang="en-US" dirty="0" smtClean="0">
                <a:solidFill>
                  <a:srgbClr val="7B9899"/>
                </a:solidFill>
                <a:latin typeface="Comic Sans MS" pitchFamily="66" charset="0"/>
              </a:rPr>
              <a:t>Obsessive-Compulsive Disorder</a:t>
            </a:r>
          </a:p>
        </p:txBody>
      </p:sp>
      <p:sp>
        <p:nvSpPr>
          <p:cNvPr id="49154" name="Rectangle 3"/>
          <p:cNvSpPr>
            <a:spLocks noGrp="1" noChangeArrowheads="1"/>
          </p:cNvSpPr>
          <p:nvPr>
            <p:ph idx="1"/>
          </p:nvPr>
        </p:nvSpPr>
        <p:spPr>
          <a:xfrm>
            <a:off x="457200" y="1447800"/>
            <a:ext cx="8229600" cy="4525963"/>
          </a:xfrm>
        </p:spPr>
        <p:txBody>
          <a:bodyPr/>
          <a:lstStyle/>
          <a:p>
            <a:r>
              <a:rPr lang="en-US" altLang="en-US" dirty="0" smtClean="0">
                <a:latin typeface="Comic Sans MS" pitchFamily="66" charset="0"/>
              </a:rPr>
              <a:t>Half of adults with OCD report their symptoms began in childhood or adolescence</a:t>
            </a:r>
          </a:p>
          <a:p>
            <a:r>
              <a:rPr lang="en-US" altLang="en-US" dirty="0" smtClean="0">
                <a:latin typeface="Comic Sans MS" pitchFamily="66" charset="0"/>
              </a:rPr>
              <a:t>High degree of genetic etiology</a:t>
            </a:r>
          </a:p>
          <a:p>
            <a:r>
              <a:rPr lang="en-US" altLang="en-US" dirty="0" smtClean="0">
                <a:latin typeface="Comic Sans MS" pitchFamily="66" charset="0"/>
              </a:rPr>
              <a:t>First</a:t>
            </a:r>
            <a:r>
              <a:rPr lang="en-US" altLang="en-US" dirty="0" smtClean="0">
                <a:latin typeface="Comic Sans MS" pitchFamily="66" charset="0"/>
              </a:rPr>
              <a:t>-line treatment is </a:t>
            </a:r>
            <a:r>
              <a:rPr lang="en-US" altLang="en-US" dirty="0" smtClean="0">
                <a:latin typeface="Comic Sans MS" pitchFamily="66" charset="0"/>
              </a:rPr>
              <a:t>CBT</a:t>
            </a:r>
            <a:endParaRPr lang="en-US" altLang="en-US" dirty="0" smtClean="0">
              <a:latin typeface="Comic Sans MS" pitchFamily="66" charset="0"/>
            </a:endParaRPr>
          </a:p>
          <a:p>
            <a:r>
              <a:rPr lang="en-US" altLang="en-US" dirty="0" smtClean="0">
                <a:latin typeface="Comic Sans MS" pitchFamily="66" charset="0"/>
              </a:rPr>
              <a:t>sertraline is approved for OCD age 6+ </a:t>
            </a:r>
          </a:p>
          <a:p>
            <a:r>
              <a:rPr lang="en-US" altLang="en-US" dirty="0" smtClean="0">
                <a:latin typeface="Comic Sans MS" pitchFamily="66" charset="0"/>
              </a:rPr>
              <a:t>fluvoxamine  age 8+ years</a:t>
            </a:r>
          </a:p>
          <a:p>
            <a:r>
              <a:rPr lang="en-US" altLang="en-US" dirty="0" smtClean="0">
                <a:latin typeface="Comic Sans MS" pitchFamily="66" charset="0"/>
              </a:rPr>
              <a:t>Caution: monitor drug interactions</a:t>
            </a:r>
          </a:p>
        </p:txBody>
      </p:sp>
    </p:spTree>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Rectangle 2"/>
          <p:cNvSpPr>
            <a:spLocks noGrp="1" noChangeArrowheads="1"/>
          </p:cNvSpPr>
          <p:nvPr>
            <p:ph type="title"/>
          </p:nvPr>
        </p:nvSpPr>
        <p:spPr>
          <a:xfrm>
            <a:off x="1066800" y="0"/>
            <a:ext cx="6705600" cy="1066800"/>
          </a:xfrm>
        </p:spPr>
        <p:txBody>
          <a:bodyPr/>
          <a:lstStyle/>
          <a:p>
            <a:r>
              <a:rPr lang="en-US" altLang="en-US" smtClean="0">
                <a:solidFill>
                  <a:srgbClr val="7B9899"/>
                </a:solidFill>
                <a:latin typeface="Comic Sans MS" pitchFamily="66" charset="0"/>
              </a:rPr>
              <a:t>Social Phobia</a:t>
            </a:r>
          </a:p>
        </p:txBody>
      </p:sp>
      <p:sp>
        <p:nvSpPr>
          <p:cNvPr id="52226" name="Rectangle 3"/>
          <p:cNvSpPr>
            <a:spLocks noGrp="1" noChangeArrowheads="1"/>
          </p:cNvSpPr>
          <p:nvPr>
            <p:ph idx="1"/>
          </p:nvPr>
        </p:nvSpPr>
        <p:spPr>
          <a:xfrm>
            <a:off x="457200" y="1524000"/>
            <a:ext cx="8001000" cy="4267200"/>
          </a:xfrm>
        </p:spPr>
        <p:txBody>
          <a:bodyPr/>
          <a:lstStyle/>
          <a:p>
            <a:r>
              <a:rPr lang="en-US" altLang="en-US" sz="2800" smtClean="0">
                <a:latin typeface="Comic Sans MS" pitchFamily="66" charset="0"/>
              </a:rPr>
              <a:t>Social phobia involves fear of embarrassment in social situations, during a performance, speaking in front of a group, starting a conversation, or eating in public.</a:t>
            </a:r>
          </a:p>
          <a:p>
            <a:r>
              <a:rPr lang="en-US" altLang="en-US" sz="2800" smtClean="0">
                <a:latin typeface="Comic Sans MS" pitchFamily="66" charset="0"/>
              </a:rPr>
              <a:t>Social phobia is more common in adults, but can occur in children or adolescents and may interfere with school functioning</a:t>
            </a:r>
          </a:p>
          <a:p>
            <a:pPr>
              <a:buFontTx/>
              <a:buNone/>
            </a:pPr>
            <a:r>
              <a:rPr lang="en-US" altLang="en-US" sz="2800" b="1" smtClean="0">
                <a:latin typeface="Comic Sans MS" pitchFamily="66" charset="0"/>
              </a:rPr>
              <a:t> -What else could it be??</a:t>
            </a:r>
          </a:p>
        </p:txBody>
      </p:sp>
    </p:spTree>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Rectangle 2"/>
          <p:cNvSpPr>
            <a:spLocks noGrp="1" noChangeArrowheads="1"/>
          </p:cNvSpPr>
          <p:nvPr>
            <p:ph type="title"/>
          </p:nvPr>
        </p:nvSpPr>
        <p:spPr/>
        <p:txBody>
          <a:bodyPr/>
          <a:lstStyle/>
          <a:p>
            <a:r>
              <a:rPr lang="en-US" altLang="en-US" smtClean="0">
                <a:solidFill>
                  <a:srgbClr val="7B9899"/>
                </a:solidFill>
                <a:latin typeface="Comic Sans MS" pitchFamily="66" charset="0"/>
              </a:rPr>
              <a:t>It could be a Mood Disorder…</a:t>
            </a:r>
          </a:p>
        </p:txBody>
      </p:sp>
      <p:sp>
        <p:nvSpPr>
          <p:cNvPr id="53250" name="Rectangle 3"/>
          <p:cNvSpPr>
            <a:spLocks noGrp="1" noChangeArrowheads="1"/>
          </p:cNvSpPr>
          <p:nvPr>
            <p:ph idx="1"/>
          </p:nvPr>
        </p:nvSpPr>
        <p:spPr/>
        <p:txBody>
          <a:bodyPr/>
          <a:lstStyle/>
          <a:p>
            <a:pPr>
              <a:lnSpc>
                <a:spcPct val="90000"/>
              </a:lnSpc>
            </a:pPr>
            <a:r>
              <a:rPr lang="en-US" altLang="en-US" smtClean="0">
                <a:latin typeface="Comic Sans MS" pitchFamily="66" charset="0"/>
              </a:rPr>
              <a:t>Depression frequency varies with age and gender</a:t>
            </a:r>
          </a:p>
          <a:p>
            <a:pPr lvl="1">
              <a:lnSpc>
                <a:spcPct val="90000"/>
              </a:lnSpc>
            </a:pPr>
            <a:r>
              <a:rPr lang="en-US" altLang="en-US" smtClean="0">
                <a:latin typeface="Comic Sans MS" pitchFamily="66" charset="0"/>
              </a:rPr>
              <a:t>Preschool – 0.3%</a:t>
            </a:r>
          </a:p>
          <a:p>
            <a:pPr lvl="1">
              <a:lnSpc>
                <a:spcPct val="90000"/>
              </a:lnSpc>
            </a:pPr>
            <a:r>
              <a:rPr lang="en-US" altLang="en-US" smtClean="0">
                <a:latin typeface="Comic Sans MS" pitchFamily="66" charset="0"/>
              </a:rPr>
              <a:t>Pre-pubertal children-0.4% to 3%</a:t>
            </a:r>
          </a:p>
          <a:p>
            <a:pPr lvl="1">
              <a:lnSpc>
                <a:spcPct val="90000"/>
              </a:lnSpc>
            </a:pPr>
            <a:r>
              <a:rPr lang="en-US" altLang="en-US" smtClean="0">
                <a:latin typeface="Comic Sans MS" pitchFamily="66" charset="0"/>
              </a:rPr>
              <a:t>Adolescents – 0.4% to 6.4%</a:t>
            </a:r>
          </a:p>
          <a:p>
            <a:pPr lvl="1">
              <a:lnSpc>
                <a:spcPct val="90000"/>
              </a:lnSpc>
              <a:buFontTx/>
              <a:buNone/>
            </a:pPr>
            <a:r>
              <a:rPr lang="en-US" altLang="en-US" smtClean="0">
                <a:latin typeface="Comic Sans MS" pitchFamily="66" charset="0"/>
              </a:rPr>
              <a:t>*Rates in males and females are equal until adolescence when females outnumber males 2-3:1</a:t>
            </a:r>
          </a:p>
        </p:txBody>
      </p:sp>
    </p:spTree>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2"/>
          <p:cNvSpPr>
            <a:spLocks noGrp="1" noChangeArrowheads="1"/>
          </p:cNvSpPr>
          <p:nvPr>
            <p:ph type="title"/>
          </p:nvPr>
        </p:nvSpPr>
        <p:spPr/>
        <p:txBody>
          <a:bodyPr/>
          <a:lstStyle/>
          <a:p>
            <a:r>
              <a:rPr lang="en-US" altLang="en-US" smtClean="0">
                <a:solidFill>
                  <a:srgbClr val="7B9899"/>
                </a:solidFill>
                <a:latin typeface="Comic Sans MS" pitchFamily="66" charset="0"/>
              </a:rPr>
              <a:t>Major Depression Diagnostic Criteria</a:t>
            </a:r>
          </a:p>
        </p:txBody>
      </p:sp>
      <p:sp>
        <p:nvSpPr>
          <p:cNvPr id="54274" name="Rectangle 3"/>
          <p:cNvSpPr>
            <a:spLocks noGrp="1" noChangeArrowheads="1"/>
          </p:cNvSpPr>
          <p:nvPr>
            <p:ph idx="1"/>
          </p:nvPr>
        </p:nvSpPr>
        <p:spPr/>
        <p:txBody>
          <a:bodyPr/>
          <a:lstStyle/>
          <a:p>
            <a:r>
              <a:rPr lang="en-US" altLang="en-US" smtClean="0">
                <a:latin typeface="Comic Sans MS" pitchFamily="66" charset="0"/>
              </a:rPr>
              <a:t>At least 5 of 9 symptoms for a 2-week period, representing a change in previous functioning</a:t>
            </a:r>
          </a:p>
          <a:p>
            <a:r>
              <a:rPr lang="en-US" altLang="en-US" smtClean="0">
                <a:latin typeface="Comic Sans MS" pitchFamily="66" charset="0"/>
              </a:rPr>
              <a:t>At least one of the symptoms must be depressed mood (irritable in children) or loss of interest or pleasure in usual activities</a:t>
            </a:r>
          </a:p>
        </p:txBody>
      </p:sp>
    </p:spTree>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Rectangle 2"/>
          <p:cNvSpPr>
            <a:spLocks noGrp="1" noChangeArrowheads="1"/>
          </p:cNvSpPr>
          <p:nvPr>
            <p:ph type="title"/>
          </p:nvPr>
        </p:nvSpPr>
        <p:spPr/>
        <p:txBody>
          <a:bodyPr/>
          <a:lstStyle/>
          <a:p>
            <a:r>
              <a:rPr lang="en-US" altLang="en-US" smtClean="0">
                <a:solidFill>
                  <a:srgbClr val="7B9899"/>
                </a:solidFill>
                <a:latin typeface="Comic Sans MS" pitchFamily="66" charset="0"/>
              </a:rPr>
              <a:t>Major Depression Criteria</a:t>
            </a:r>
          </a:p>
        </p:txBody>
      </p:sp>
      <p:sp>
        <p:nvSpPr>
          <p:cNvPr id="55298" name="Rectangle 3"/>
          <p:cNvSpPr>
            <a:spLocks noGrp="1" noChangeArrowheads="1"/>
          </p:cNvSpPr>
          <p:nvPr>
            <p:ph idx="1"/>
          </p:nvPr>
        </p:nvSpPr>
        <p:spPr>
          <a:xfrm>
            <a:off x="609600" y="2286000"/>
            <a:ext cx="7696200" cy="3657600"/>
          </a:xfrm>
        </p:spPr>
        <p:txBody>
          <a:bodyPr/>
          <a:lstStyle/>
          <a:p>
            <a:pPr marL="609600" indent="-609600">
              <a:buFontTx/>
              <a:buAutoNum type="arabicPeriod"/>
            </a:pPr>
            <a:r>
              <a:rPr lang="en-US" altLang="en-US" sz="2800" smtClean="0">
                <a:latin typeface="Comic Sans MS" pitchFamily="66" charset="0"/>
              </a:rPr>
              <a:t>Depressed mood (feels sad or empty) by self-report or observation</a:t>
            </a:r>
          </a:p>
          <a:p>
            <a:pPr marL="609600" indent="-609600">
              <a:buFontTx/>
              <a:buAutoNum type="arabicPeriod"/>
            </a:pPr>
            <a:r>
              <a:rPr lang="en-US" altLang="en-US" sz="2800" smtClean="0">
                <a:latin typeface="Comic Sans MS" pitchFamily="66" charset="0"/>
              </a:rPr>
              <a:t>Diminished interest or pleasure in most activities</a:t>
            </a:r>
          </a:p>
          <a:p>
            <a:pPr marL="609600" indent="-609600">
              <a:buFontTx/>
              <a:buAutoNum type="arabicPeriod"/>
            </a:pPr>
            <a:r>
              <a:rPr lang="en-US" altLang="en-US" sz="2800" smtClean="0">
                <a:latin typeface="Comic Sans MS" pitchFamily="66" charset="0"/>
              </a:rPr>
              <a:t>Weight gain or weight loss;  in children, failure to make expected weight gain</a:t>
            </a:r>
          </a:p>
        </p:txBody>
      </p:sp>
    </p:spTree>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Rectangle 2"/>
          <p:cNvSpPr>
            <a:spLocks noGrp="1" noChangeArrowheads="1"/>
          </p:cNvSpPr>
          <p:nvPr>
            <p:ph type="title"/>
          </p:nvPr>
        </p:nvSpPr>
        <p:spPr/>
        <p:txBody>
          <a:bodyPr/>
          <a:lstStyle/>
          <a:p>
            <a:r>
              <a:rPr lang="en-US" altLang="en-US" smtClean="0">
                <a:solidFill>
                  <a:srgbClr val="7B9899"/>
                </a:solidFill>
                <a:latin typeface="Comic Sans MS" pitchFamily="66" charset="0"/>
              </a:rPr>
              <a:t>Major Depression Criteria</a:t>
            </a:r>
          </a:p>
        </p:txBody>
      </p:sp>
      <p:sp>
        <p:nvSpPr>
          <p:cNvPr id="56322" name="Rectangle 3"/>
          <p:cNvSpPr>
            <a:spLocks noGrp="1" noChangeArrowheads="1"/>
          </p:cNvSpPr>
          <p:nvPr>
            <p:ph idx="1"/>
          </p:nvPr>
        </p:nvSpPr>
        <p:spPr>
          <a:xfrm>
            <a:off x="685800" y="2133600"/>
            <a:ext cx="7696200" cy="3657600"/>
          </a:xfrm>
        </p:spPr>
        <p:txBody>
          <a:bodyPr/>
          <a:lstStyle/>
          <a:p>
            <a:pPr marL="609600" indent="-609600">
              <a:buFontTx/>
              <a:buAutoNum type="arabicPeriod" startAt="4"/>
            </a:pPr>
            <a:r>
              <a:rPr lang="en-US" altLang="en-US" smtClean="0">
                <a:latin typeface="Comic Sans MS" pitchFamily="66" charset="0"/>
              </a:rPr>
              <a:t>Insomnia or hyper-somnia nearly every day</a:t>
            </a:r>
          </a:p>
          <a:p>
            <a:pPr marL="609600" indent="-609600">
              <a:buFontTx/>
              <a:buAutoNum type="arabicPeriod" startAt="4"/>
            </a:pPr>
            <a:r>
              <a:rPr lang="en-US" altLang="en-US" smtClean="0">
                <a:latin typeface="Comic Sans MS" pitchFamily="66" charset="0"/>
              </a:rPr>
              <a:t>Psychomotor agitation or retardation nearly every day, observable by others</a:t>
            </a:r>
          </a:p>
          <a:p>
            <a:pPr marL="609600" indent="-609600">
              <a:buFontTx/>
              <a:buAutoNum type="arabicPeriod" startAt="4"/>
            </a:pPr>
            <a:r>
              <a:rPr lang="en-US" altLang="en-US" smtClean="0">
                <a:latin typeface="Comic Sans MS" pitchFamily="66" charset="0"/>
              </a:rPr>
              <a:t>Fatigue or loss of energy</a:t>
            </a:r>
          </a:p>
        </p:txBody>
      </p:sp>
    </p:spTree>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Rectangle 2"/>
          <p:cNvSpPr>
            <a:spLocks noGrp="1" noChangeArrowheads="1"/>
          </p:cNvSpPr>
          <p:nvPr>
            <p:ph type="title"/>
          </p:nvPr>
        </p:nvSpPr>
        <p:spPr/>
        <p:txBody>
          <a:bodyPr/>
          <a:lstStyle/>
          <a:p>
            <a:r>
              <a:rPr lang="en-US" altLang="en-US" smtClean="0">
                <a:solidFill>
                  <a:srgbClr val="7B9899"/>
                </a:solidFill>
                <a:latin typeface="Comic Sans MS" pitchFamily="66" charset="0"/>
              </a:rPr>
              <a:t>Major Depression Criteria</a:t>
            </a:r>
          </a:p>
        </p:txBody>
      </p:sp>
      <p:sp>
        <p:nvSpPr>
          <p:cNvPr id="57346" name="Rectangle 3"/>
          <p:cNvSpPr>
            <a:spLocks noGrp="1" noChangeArrowheads="1"/>
          </p:cNvSpPr>
          <p:nvPr>
            <p:ph idx="1"/>
          </p:nvPr>
        </p:nvSpPr>
        <p:spPr>
          <a:xfrm>
            <a:off x="685800" y="2133600"/>
            <a:ext cx="7696200" cy="3657600"/>
          </a:xfrm>
        </p:spPr>
        <p:txBody>
          <a:bodyPr/>
          <a:lstStyle/>
          <a:p>
            <a:pPr marL="609600" indent="-609600">
              <a:buFontTx/>
              <a:buAutoNum type="arabicPeriod" startAt="7"/>
            </a:pPr>
            <a:r>
              <a:rPr lang="en-US" altLang="en-US" sz="2800" smtClean="0">
                <a:latin typeface="Comic Sans MS" pitchFamily="66" charset="0"/>
              </a:rPr>
              <a:t>Feelings of worthlessness or guilt (which may be delusional)</a:t>
            </a:r>
          </a:p>
          <a:p>
            <a:pPr marL="609600" indent="-609600">
              <a:buFontTx/>
              <a:buAutoNum type="arabicPeriod" startAt="7"/>
            </a:pPr>
            <a:r>
              <a:rPr lang="en-US" altLang="en-US" sz="2800" smtClean="0">
                <a:latin typeface="Comic Sans MS" pitchFamily="66" charset="0"/>
              </a:rPr>
              <a:t>Inability to concentrate; indecisiveness</a:t>
            </a:r>
          </a:p>
          <a:p>
            <a:pPr marL="609600" indent="-609600">
              <a:buFontTx/>
              <a:buAutoNum type="arabicPeriod" startAt="7"/>
            </a:pPr>
            <a:r>
              <a:rPr lang="en-US" altLang="en-US" sz="2800" smtClean="0">
                <a:latin typeface="Comic Sans MS" pitchFamily="66" charset="0"/>
              </a:rPr>
              <a:t>Recurrent thoughts of death (not just fear of dying), recurrent suicidal ideation without a specific plan, or a suicide attempt or a specific plan</a:t>
            </a:r>
          </a:p>
        </p:txBody>
      </p:sp>
    </p:spTree>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ChangeArrowheads="1"/>
          </p:cNvSpPr>
          <p:nvPr/>
        </p:nvSpPr>
        <p:spPr bwMode="auto">
          <a:xfrm>
            <a:off x="1016000" y="3505200"/>
            <a:ext cx="2235200" cy="1676400"/>
          </a:xfrm>
          <a:prstGeom prst="rect">
            <a:avLst/>
          </a:prstGeom>
          <a:solidFill>
            <a:srgbClr val="99CC00"/>
          </a:solidFill>
          <a:ln>
            <a:noFill/>
          </a:ln>
          <a:effectLst/>
          <a:scene3d>
            <a:camera prst="legacyPerspectiveTopRight"/>
            <a:lightRig rig="legacyFlat3" dir="b"/>
          </a:scene3d>
          <a:sp3d extrusionH="121893000" prstMaterial="legacyMatte">
            <a:bevelT w="13500" h="13500" prst="angle"/>
            <a:bevelB w="13500" h="13500" prst="angle"/>
            <a:extrusionClr>
              <a:srgbClr val="99CC00"/>
            </a:extrusionClr>
          </a:sp3d>
          <a:extLst>
            <a:ext uri="{91240B29-F687-4f45-9708-019B960494DF}">
              <a14:hiddenLine xmlns:a14="http://schemas.microsoft.com/office/drawing/2010/main" w="12700">
                <a:noFill/>
                <a:miter lim="800000"/>
                <a:headEnd type="none" w="sm" len="sm"/>
                <a:tailEnd type="none" w="sm" len="sm"/>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flatTx/>
          </a:bodyPr>
          <a:lstStyle/>
          <a:p>
            <a:pPr algn="ctr" eaLnBrk="1" hangingPunct="1">
              <a:spcBef>
                <a:spcPct val="50000"/>
              </a:spcBef>
            </a:pPr>
            <a:r>
              <a:rPr lang="en-GB" sz="2800" b="1"/>
              <a:t>Inattention</a:t>
            </a:r>
          </a:p>
        </p:txBody>
      </p:sp>
      <p:sp>
        <p:nvSpPr>
          <p:cNvPr id="8195" name="Rectangle 3"/>
          <p:cNvSpPr>
            <a:spLocks noChangeArrowheads="1"/>
          </p:cNvSpPr>
          <p:nvPr/>
        </p:nvSpPr>
        <p:spPr bwMode="auto">
          <a:xfrm>
            <a:off x="5961063" y="3505200"/>
            <a:ext cx="2235200" cy="1676400"/>
          </a:xfrm>
          <a:prstGeom prst="rect">
            <a:avLst/>
          </a:prstGeom>
          <a:solidFill>
            <a:srgbClr val="008080"/>
          </a:solidFill>
          <a:ln>
            <a:noFill/>
          </a:ln>
          <a:effectLst/>
          <a:scene3d>
            <a:camera prst="legacyPerspectiveTopLeft"/>
            <a:lightRig rig="legacyFlat3" dir="b"/>
          </a:scene3d>
          <a:sp3d extrusionH="121893000" prstMaterial="legacyMatte">
            <a:bevelT w="13500" h="13500" prst="angle"/>
            <a:bevelB w="13500" h="13500" prst="angle"/>
            <a:extrusionClr>
              <a:srgbClr val="008080"/>
            </a:extrusionClr>
          </a:sp3d>
          <a:extLst>
            <a:ext uri="{91240B29-F687-4f45-9708-019B960494DF}">
              <a14:hiddenLine xmlns:a14="http://schemas.microsoft.com/office/drawing/2010/main" w="12700">
                <a:noFill/>
                <a:miter lim="800000"/>
                <a:headEnd type="none" w="sm" len="sm"/>
                <a:tailEnd type="none" w="sm" len="sm"/>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flatTx/>
          </a:bodyPr>
          <a:lstStyle/>
          <a:p>
            <a:pPr algn="ctr" eaLnBrk="1" hangingPunct="1"/>
            <a:r>
              <a:rPr lang="en-GB" sz="2800" b="1">
                <a:latin typeface="Helvetica" charset="0"/>
              </a:rPr>
              <a:t>Hyperactivity</a:t>
            </a:r>
          </a:p>
        </p:txBody>
      </p:sp>
      <p:sp>
        <p:nvSpPr>
          <p:cNvPr id="8196" name="Rectangle 4"/>
          <p:cNvSpPr>
            <a:spLocks noChangeArrowheads="1"/>
          </p:cNvSpPr>
          <p:nvPr/>
        </p:nvSpPr>
        <p:spPr bwMode="auto">
          <a:xfrm>
            <a:off x="3511550" y="4221163"/>
            <a:ext cx="2119313" cy="1600200"/>
          </a:xfrm>
          <a:prstGeom prst="rect">
            <a:avLst/>
          </a:prstGeom>
          <a:solidFill>
            <a:srgbClr val="FF00FF"/>
          </a:solidFill>
          <a:ln>
            <a:noFill/>
          </a:ln>
          <a:effectLst/>
          <a:scene3d>
            <a:camera prst="legacyPerspectiveTop">
              <a:rot lat="300000" lon="0" rev="0"/>
            </a:camera>
            <a:lightRig rig="legacyFlat3" dir="b"/>
          </a:scene3d>
          <a:sp3d extrusionH="121893000" prstMaterial="legacyMatte">
            <a:bevelT w="13500" h="13500" prst="angle"/>
            <a:bevelB w="13500" h="13500" prst="angle"/>
            <a:extrusionClr>
              <a:srgbClr val="FF00FF"/>
            </a:extrusionClr>
          </a:sp3d>
          <a:extLst>
            <a:ext uri="{91240B29-F687-4f45-9708-019B960494DF}">
              <a14:hiddenLine xmlns:a14="http://schemas.microsoft.com/office/drawing/2010/main" w="12700">
                <a:noFill/>
                <a:miter lim="800000"/>
                <a:headEnd type="none" w="sm" len="sm"/>
                <a:tailEnd type="none" w="sm" len="sm"/>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flatTx/>
          </a:bodyPr>
          <a:lstStyle/>
          <a:p>
            <a:pPr algn="ctr" eaLnBrk="1" hangingPunct="1">
              <a:spcBef>
                <a:spcPct val="50000"/>
              </a:spcBef>
            </a:pPr>
            <a:r>
              <a:rPr lang="en-GB" sz="2800" b="1">
                <a:latin typeface="Helvetica" charset="0"/>
              </a:rPr>
              <a:t>Impulsivity</a:t>
            </a:r>
            <a:endParaRPr lang="en-GB" sz="2800" b="1" i="1">
              <a:latin typeface="Helvetica" charset="0"/>
            </a:endParaRPr>
          </a:p>
        </p:txBody>
      </p:sp>
      <p:sp>
        <p:nvSpPr>
          <p:cNvPr id="8197" name="Rectangle 5"/>
          <p:cNvSpPr>
            <a:spLocks noGrp="1" noChangeArrowheads="1"/>
          </p:cNvSpPr>
          <p:nvPr>
            <p:ph type="title"/>
          </p:nvPr>
        </p:nvSpPr>
        <p:spPr>
          <a:xfrm>
            <a:off x="685800" y="0"/>
            <a:ext cx="7772400" cy="1143000"/>
          </a:xfrm>
        </p:spPr>
        <p:txBody>
          <a:bodyPr/>
          <a:lstStyle/>
          <a:p>
            <a:r>
              <a:rPr lang="en-GB" sz="3200" b="1"/>
              <a:t>What is ADHD?</a:t>
            </a:r>
          </a:p>
        </p:txBody>
      </p:sp>
      <p:sp>
        <p:nvSpPr>
          <p:cNvPr id="8198" name="Rectangle 6"/>
          <p:cNvSpPr>
            <a:spLocks noChangeArrowheads="1"/>
          </p:cNvSpPr>
          <p:nvPr/>
        </p:nvSpPr>
        <p:spPr bwMode="auto">
          <a:xfrm>
            <a:off x="5470525" y="5621338"/>
            <a:ext cx="29845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eaLnBrk="1" hangingPunct="1">
              <a:spcBef>
                <a:spcPct val="30000"/>
              </a:spcBef>
              <a:buFont typeface="Wingdings" charset="0"/>
              <a:buChar char="n"/>
            </a:pPr>
            <a:endParaRPr lang="en-GB" sz="1200"/>
          </a:p>
        </p:txBody>
      </p:sp>
    </p:spTree>
    <p:extLst>
      <p:ext uri="{BB962C8B-B14F-4D97-AF65-F5344CB8AC3E}">
        <p14:creationId xmlns:p14="http://schemas.microsoft.com/office/powerpoint/2010/main" val="1605438190"/>
      </p:ext>
    </p:extLst>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Rectangle 2"/>
          <p:cNvSpPr>
            <a:spLocks noGrp="1" noChangeArrowheads="1"/>
          </p:cNvSpPr>
          <p:nvPr>
            <p:ph type="title"/>
          </p:nvPr>
        </p:nvSpPr>
        <p:spPr/>
        <p:txBody>
          <a:bodyPr/>
          <a:lstStyle/>
          <a:p>
            <a:r>
              <a:rPr lang="en-US" altLang="en-US" smtClean="0">
                <a:solidFill>
                  <a:srgbClr val="7B9899"/>
                </a:solidFill>
                <a:latin typeface="Comic Sans MS" pitchFamily="66" charset="0"/>
              </a:rPr>
              <a:t>Major Depression Criteria</a:t>
            </a:r>
          </a:p>
        </p:txBody>
      </p:sp>
      <p:sp>
        <p:nvSpPr>
          <p:cNvPr id="58370" name="Rectangle 3"/>
          <p:cNvSpPr>
            <a:spLocks noGrp="1" noChangeArrowheads="1"/>
          </p:cNvSpPr>
          <p:nvPr>
            <p:ph idx="1"/>
          </p:nvPr>
        </p:nvSpPr>
        <p:spPr/>
        <p:txBody>
          <a:bodyPr/>
          <a:lstStyle/>
          <a:p>
            <a:pPr>
              <a:lnSpc>
                <a:spcPct val="90000"/>
              </a:lnSpc>
            </a:pPr>
            <a:r>
              <a:rPr lang="en-US" altLang="en-US" smtClean="0">
                <a:latin typeface="Comic Sans MS" pitchFamily="66" charset="0"/>
              </a:rPr>
              <a:t>The symptoms cause clinically significant distress or impairment</a:t>
            </a:r>
          </a:p>
          <a:p>
            <a:pPr>
              <a:lnSpc>
                <a:spcPct val="90000"/>
              </a:lnSpc>
            </a:pPr>
            <a:r>
              <a:rPr lang="en-US" altLang="en-US" smtClean="0">
                <a:latin typeface="Comic Sans MS" pitchFamily="66" charset="0"/>
              </a:rPr>
              <a:t>The symptoms do not meet criteria for a Bipolar Mixed Episode</a:t>
            </a:r>
          </a:p>
          <a:p>
            <a:pPr>
              <a:lnSpc>
                <a:spcPct val="90000"/>
              </a:lnSpc>
            </a:pPr>
            <a:r>
              <a:rPr lang="en-US" altLang="en-US" smtClean="0">
                <a:latin typeface="Comic Sans MS" pitchFamily="66" charset="0"/>
              </a:rPr>
              <a:t>The symptoms are not better accounted for by bereavement (&gt;2 mos. after the loss)</a:t>
            </a:r>
          </a:p>
        </p:txBody>
      </p:sp>
    </p:spTree>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Rectangle 2"/>
          <p:cNvSpPr>
            <a:spLocks noGrp="1" noChangeArrowheads="1"/>
          </p:cNvSpPr>
          <p:nvPr>
            <p:ph type="title"/>
          </p:nvPr>
        </p:nvSpPr>
        <p:spPr/>
        <p:txBody>
          <a:bodyPr/>
          <a:lstStyle/>
          <a:p>
            <a:r>
              <a:rPr lang="en-US" altLang="en-US" smtClean="0">
                <a:solidFill>
                  <a:srgbClr val="7B9899"/>
                </a:solidFill>
                <a:latin typeface="Comic Sans MS" pitchFamily="66" charset="0"/>
              </a:rPr>
              <a:t>Major Depression Symptoms</a:t>
            </a:r>
          </a:p>
        </p:txBody>
      </p:sp>
      <p:sp>
        <p:nvSpPr>
          <p:cNvPr id="59394" name="Rectangle 3"/>
          <p:cNvSpPr>
            <a:spLocks noGrp="1" noChangeArrowheads="1"/>
          </p:cNvSpPr>
          <p:nvPr>
            <p:ph idx="1"/>
          </p:nvPr>
        </p:nvSpPr>
        <p:spPr>
          <a:xfrm>
            <a:off x="685800" y="2133600"/>
            <a:ext cx="7696200" cy="3657600"/>
          </a:xfrm>
        </p:spPr>
        <p:txBody>
          <a:bodyPr/>
          <a:lstStyle/>
          <a:p>
            <a:r>
              <a:rPr lang="en-US" altLang="en-US" smtClean="0">
                <a:latin typeface="Comic Sans MS" pitchFamily="66" charset="0"/>
              </a:rPr>
              <a:t>Symptoms that increase with age:</a:t>
            </a:r>
          </a:p>
          <a:p>
            <a:pPr lvl="2"/>
            <a:r>
              <a:rPr lang="en-US" altLang="en-US" smtClean="0">
                <a:latin typeface="Comic Sans MS" pitchFamily="66" charset="0"/>
              </a:rPr>
              <a:t>Sleep/Appetite Changes</a:t>
            </a:r>
          </a:p>
          <a:p>
            <a:pPr lvl="2"/>
            <a:r>
              <a:rPr lang="en-US" altLang="en-US" smtClean="0">
                <a:latin typeface="Comic Sans MS" pitchFamily="66" charset="0"/>
              </a:rPr>
              <a:t>Fatigue</a:t>
            </a:r>
          </a:p>
          <a:p>
            <a:pPr lvl="2"/>
            <a:r>
              <a:rPr lang="en-US" altLang="en-US" smtClean="0">
                <a:latin typeface="Comic Sans MS" pitchFamily="66" charset="0"/>
              </a:rPr>
              <a:t>Anhedonia (</a:t>
            </a:r>
            <a:r>
              <a:rPr lang="en-US" altLang="en-GB" smtClean="0">
                <a:latin typeface="Comic Sans MS" pitchFamily="66" charset="0"/>
              </a:rPr>
              <a:t>“</a:t>
            </a:r>
            <a:r>
              <a:rPr lang="en-US" altLang="en-US" smtClean="0">
                <a:latin typeface="Comic Sans MS" pitchFamily="66" charset="0"/>
              </a:rPr>
              <a:t>I</a:t>
            </a:r>
            <a:r>
              <a:rPr lang="en-US" altLang="en-GB" smtClean="0">
                <a:latin typeface="Comic Sans MS" pitchFamily="66" charset="0"/>
              </a:rPr>
              <a:t>’</a:t>
            </a:r>
            <a:r>
              <a:rPr lang="en-US" altLang="en-US" smtClean="0">
                <a:latin typeface="Comic Sans MS" pitchFamily="66" charset="0"/>
              </a:rPr>
              <a:t>m bored</a:t>
            </a:r>
            <a:r>
              <a:rPr lang="en-US" altLang="en-GB" smtClean="0">
                <a:latin typeface="Comic Sans MS" pitchFamily="66" charset="0"/>
              </a:rPr>
              <a:t>”</a:t>
            </a:r>
            <a:r>
              <a:rPr lang="en-US" altLang="en-US" smtClean="0">
                <a:latin typeface="Comic Sans MS" pitchFamily="66" charset="0"/>
              </a:rPr>
              <a:t>)</a:t>
            </a:r>
          </a:p>
          <a:p>
            <a:pPr lvl="2"/>
            <a:r>
              <a:rPr lang="en-US" altLang="en-US" smtClean="0">
                <a:latin typeface="Comic Sans MS" pitchFamily="66" charset="0"/>
              </a:rPr>
              <a:t>Psychomotor retardation</a:t>
            </a:r>
          </a:p>
          <a:p>
            <a:pPr lvl="2"/>
            <a:r>
              <a:rPr lang="en-US" altLang="en-US" smtClean="0">
                <a:latin typeface="Comic Sans MS" pitchFamily="66" charset="0"/>
              </a:rPr>
              <a:t>Hopelessness</a:t>
            </a:r>
          </a:p>
          <a:p>
            <a:pPr lvl="2"/>
            <a:r>
              <a:rPr lang="en-US" altLang="en-US" smtClean="0">
                <a:latin typeface="Comic Sans MS" pitchFamily="66" charset="0"/>
              </a:rPr>
              <a:t>Delusions</a:t>
            </a:r>
          </a:p>
          <a:p>
            <a:pPr lvl="2"/>
            <a:endParaRPr lang="en-US" altLang="en-US" b="1" smtClean="0">
              <a:latin typeface="Comic Sans MS" pitchFamily="66" charset="0"/>
            </a:endParaRPr>
          </a:p>
        </p:txBody>
      </p:sp>
    </p:spTree>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Rectangle 2"/>
          <p:cNvSpPr>
            <a:spLocks noGrp="1" noChangeArrowheads="1"/>
          </p:cNvSpPr>
          <p:nvPr>
            <p:ph type="title"/>
          </p:nvPr>
        </p:nvSpPr>
        <p:spPr/>
        <p:txBody>
          <a:bodyPr/>
          <a:lstStyle/>
          <a:p>
            <a:r>
              <a:rPr lang="en-US" altLang="en-US" smtClean="0">
                <a:solidFill>
                  <a:srgbClr val="7B9899"/>
                </a:solidFill>
                <a:latin typeface="Comic Sans MS" pitchFamily="66" charset="0"/>
              </a:rPr>
              <a:t>Major Depression Symptoms</a:t>
            </a:r>
          </a:p>
        </p:txBody>
      </p:sp>
      <p:sp>
        <p:nvSpPr>
          <p:cNvPr id="60418" name="Rectangle 3"/>
          <p:cNvSpPr>
            <a:spLocks noGrp="1" noChangeArrowheads="1"/>
          </p:cNvSpPr>
          <p:nvPr>
            <p:ph idx="1"/>
          </p:nvPr>
        </p:nvSpPr>
        <p:spPr>
          <a:xfrm>
            <a:off x="609600" y="2057400"/>
            <a:ext cx="7696200" cy="3657600"/>
          </a:xfrm>
        </p:spPr>
        <p:txBody>
          <a:bodyPr/>
          <a:lstStyle/>
          <a:p>
            <a:r>
              <a:rPr lang="en-US" altLang="en-US" smtClean="0">
                <a:latin typeface="Comic Sans MS" pitchFamily="66" charset="0"/>
              </a:rPr>
              <a:t>Symptoms that decrease with age, but may be seen in children:</a:t>
            </a:r>
          </a:p>
          <a:p>
            <a:pPr lvl="2"/>
            <a:r>
              <a:rPr lang="en-US" altLang="en-US" b="1" smtClean="0">
                <a:latin typeface="Comic Sans MS" pitchFamily="66" charset="0"/>
              </a:rPr>
              <a:t>Somatic complaints (head, stomach, muscle aches)</a:t>
            </a:r>
          </a:p>
          <a:p>
            <a:pPr lvl="2"/>
            <a:r>
              <a:rPr lang="en-US" altLang="en-US" b="1" smtClean="0">
                <a:latin typeface="Comic Sans MS" pitchFamily="66" charset="0"/>
              </a:rPr>
              <a:t>Behavioral problems</a:t>
            </a:r>
          </a:p>
          <a:p>
            <a:pPr lvl="2"/>
            <a:r>
              <a:rPr lang="en-US" altLang="en-US" b="1" smtClean="0">
                <a:latin typeface="Comic Sans MS" pitchFamily="66" charset="0"/>
              </a:rPr>
              <a:t>Guilt, irritability</a:t>
            </a:r>
          </a:p>
          <a:p>
            <a:pPr lvl="2"/>
            <a:r>
              <a:rPr lang="en-US" altLang="en-US" b="1" smtClean="0">
                <a:latin typeface="Comic Sans MS" pitchFamily="66" charset="0"/>
              </a:rPr>
              <a:t>Hallucinations</a:t>
            </a:r>
          </a:p>
        </p:txBody>
      </p:sp>
    </p:spTree>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Rectangle 2"/>
          <p:cNvSpPr>
            <a:spLocks noGrp="1" noChangeArrowheads="1"/>
          </p:cNvSpPr>
          <p:nvPr>
            <p:ph type="title"/>
          </p:nvPr>
        </p:nvSpPr>
        <p:spPr>
          <a:xfrm>
            <a:off x="1371600" y="304800"/>
            <a:ext cx="6870700" cy="838200"/>
          </a:xfrm>
        </p:spPr>
        <p:txBody>
          <a:bodyPr/>
          <a:lstStyle/>
          <a:p>
            <a:r>
              <a:rPr lang="en-US" altLang="en-US" smtClean="0">
                <a:solidFill>
                  <a:srgbClr val="7B9899"/>
                </a:solidFill>
                <a:latin typeface="Comic Sans MS" pitchFamily="66" charset="0"/>
              </a:rPr>
              <a:t>Major Depression Symptoms</a:t>
            </a:r>
          </a:p>
        </p:txBody>
      </p:sp>
      <p:sp>
        <p:nvSpPr>
          <p:cNvPr id="61442" name="Rectangle 3"/>
          <p:cNvSpPr>
            <a:spLocks noGrp="1" noChangeArrowheads="1"/>
          </p:cNvSpPr>
          <p:nvPr>
            <p:ph idx="1"/>
          </p:nvPr>
        </p:nvSpPr>
        <p:spPr>
          <a:xfrm>
            <a:off x="609600" y="2438400"/>
            <a:ext cx="8229600" cy="2743200"/>
          </a:xfrm>
        </p:spPr>
        <p:txBody>
          <a:bodyPr/>
          <a:lstStyle/>
          <a:p>
            <a:r>
              <a:rPr lang="en-US" altLang="en-US" smtClean="0">
                <a:latin typeface="Comic Sans MS" pitchFamily="66" charset="0"/>
              </a:rPr>
              <a:t>Symptoms that are consistent across age groups:</a:t>
            </a:r>
          </a:p>
          <a:p>
            <a:pPr lvl="2"/>
            <a:r>
              <a:rPr lang="en-US" altLang="en-US" b="1" smtClean="0">
                <a:latin typeface="Comic Sans MS" pitchFamily="66" charset="0"/>
              </a:rPr>
              <a:t>Depressed mood</a:t>
            </a:r>
          </a:p>
          <a:p>
            <a:pPr lvl="2"/>
            <a:r>
              <a:rPr lang="en-US" altLang="en-US" b="1" smtClean="0">
                <a:latin typeface="Comic Sans MS" pitchFamily="66" charset="0"/>
              </a:rPr>
              <a:t>Impaired concentration</a:t>
            </a:r>
          </a:p>
          <a:p>
            <a:pPr lvl="2"/>
            <a:r>
              <a:rPr lang="en-US" altLang="en-US" b="1" smtClean="0">
                <a:latin typeface="Comic Sans MS" pitchFamily="66" charset="0"/>
              </a:rPr>
              <a:t>Suicidal ideation * </a:t>
            </a:r>
          </a:p>
        </p:txBody>
      </p:sp>
    </p:spTree>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Rectangle 2"/>
          <p:cNvSpPr>
            <a:spLocks noGrp="1" noChangeArrowheads="1"/>
          </p:cNvSpPr>
          <p:nvPr>
            <p:ph type="title"/>
          </p:nvPr>
        </p:nvSpPr>
        <p:spPr>
          <a:xfrm>
            <a:off x="1371600" y="228600"/>
            <a:ext cx="6553200" cy="793315"/>
          </a:xfrm>
        </p:spPr>
        <p:txBody>
          <a:bodyPr/>
          <a:lstStyle/>
          <a:p>
            <a:r>
              <a:rPr lang="en-US" altLang="en-US" dirty="0" smtClean="0">
                <a:solidFill>
                  <a:srgbClr val="7B9899"/>
                </a:solidFill>
                <a:latin typeface="Comic Sans MS" pitchFamily="66" charset="0"/>
              </a:rPr>
              <a:t>Suicide</a:t>
            </a:r>
          </a:p>
        </p:txBody>
      </p:sp>
      <p:sp>
        <p:nvSpPr>
          <p:cNvPr id="62466" name="Rectangle 3"/>
          <p:cNvSpPr>
            <a:spLocks noGrp="1" noChangeArrowheads="1"/>
          </p:cNvSpPr>
          <p:nvPr>
            <p:ph idx="1"/>
          </p:nvPr>
        </p:nvSpPr>
        <p:spPr>
          <a:xfrm>
            <a:off x="685800" y="1143000"/>
            <a:ext cx="7696200" cy="3657600"/>
          </a:xfrm>
        </p:spPr>
        <p:txBody>
          <a:bodyPr/>
          <a:lstStyle/>
          <a:p>
            <a:r>
              <a:rPr lang="en-US" altLang="en-US" dirty="0" smtClean="0">
                <a:latin typeface="Comic Sans MS" pitchFamily="66" charset="0"/>
              </a:rPr>
              <a:t>Suicide is the 4</a:t>
            </a:r>
            <a:r>
              <a:rPr lang="en-US" altLang="en-US" baseline="30000" dirty="0" smtClean="0">
                <a:latin typeface="Comic Sans MS" pitchFamily="66" charset="0"/>
              </a:rPr>
              <a:t>th</a:t>
            </a:r>
            <a:r>
              <a:rPr lang="en-US" altLang="en-US" dirty="0" smtClean="0">
                <a:latin typeface="Comic Sans MS" pitchFamily="66" charset="0"/>
              </a:rPr>
              <a:t> leading cause of death in children aged 10-15 years</a:t>
            </a:r>
          </a:p>
          <a:p>
            <a:r>
              <a:rPr lang="en-US" altLang="en-US" dirty="0" smtClean="0">
                <a:latin typeface="Comic Sans MS" pitchFamily="66" charset="0"/>
              </a:rPr>
              <a:t>Suicide is the 3</a:t>
            </a:r>
            <a:r>
              <a:rPr lang="en-US" altLang="en-US" baseline="30000" dirty="0" smtClean="0">
                <a:latin typeface="Comic Sans MS" pitchFamily="66" charset="0"/>
              </a:rPr>
              <a:t>rd</a:t>
            </a:r>
            <a:r>
              <a:rPr lang="en-US" altLang="en-US" dirty="0" smtClean="0">
                <a:latin typeface="Comic Sans MS" pitchFamily="66" charset="0"/>
              </a:rPr>
              <a:t> leading cause of death among adolescents and young adults aged 15-25 years</a:t>
            </a:r>
          </a:p>
          <a:p>
            <a:r>
              <a:rPr lang="en-US" altLang="en-US" dirty="0" smtClean="0">
                <a:latin typeface="Comic Sans MS" pitchFamily="66" charset="0"/>
              </a:rPr>
              <a:t>Rates of suicide attempts are 3 times higher in females</a:t>
            </a:r>
          </a:p>
          <a:p>
            <a:r>
              <a:rPr lang="en-US" altLang="en-US" dirty="0" smtClean="0">
                <a:latin typeface="Comic Sans MS" pitchFamily="66" charset="0"/>
              </a:rPr>
              <a:t>Rates of completed suicides are 5 times higher in males</a:t>
            </a:r>
          </a:p>
          <a:p>
            <a:endParaRPr lang="en-US" altLang="en-US" dirty="0" smtClean="0">
              <a:latin typeface="Comic Sans MS" pitchFamily="66" charset="0"/>
            </a:endParaRPr>
          </a:p>
        </p:txBody>
      </p:sp>
    </p:spTree>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a:xfrm>
            <a:off x="228600" y="228600"/>
            <a:ext cx="8534400" cy="758825"/>
          </a:xfrm>
        </p:spPr>
        <p:txBody>
          <a:bodyPr>
            <a:normAutofit fontScale="90000"/>
          </a:bodyPr>
          <a:lstStyle/>
          <a:p>
            <a:pPr fontAlgn="auto">
              <a:spcAft>
                <a:spcPts val="0"/>
              </a:spcAft>
              <a:defRPr/>
            </a:pPr>
            <a:r>
              <a:rPr lang="en-US" dirty="0">
                <a:latin typeface="Comic Sans MS" charset="0"/>
                <a:ea typeface="+mj-ea"/>
              </a:rPr>
              <a:t>Major </a:t>
            </a:r>
            <a:r>
              <a:rPr lang="en-US" dirty="0" smtClean="0">
                <a:latin typeface="Comic Sans MS" charset="0"/>
                <a:ea typeface="+mj-ea"/>
              </a:rPr>
              <a:t>Depression - Etiology</a:t>
            </a:r>
            <a:endParaRPr lang="en-US" dirty="0">
              <a:latin typeface="Comic Sans MS" charset="0"/>
              <a:ea typeface="+mj-ea"/>
            </a:endParaRPr>
          </a:p>
        </p:txBody>
      </p:sp>
      <p:sp>
        <p:nvSpPr>
          <p:cNvPr id="64514" name="Rectangle 3"/>
          <p:cNvSpPr>
            <a:spLocks noGrp="1" noChangeArrowheads="1"/>
          </p:cNvSpPr>
          <p:nvPr>
            <p:ph idx="1"/>
          </p:nvPr>
        </p:nvSpPr>
        <p:spPr>
          <a:xfrm>
            <a:off x="762000" y="2057400"/>
            <a:ext cx="7696200" cy="3657600"/>
          </a:xfrm>
        </p:spPr>
        <p:txBody>
          <a:bodyPr/>
          <a:lstStyle/>
          <a:p>
            <a:pPr>
              <a:lnSpc>
                <a:spcPct val="90000"/>
              </a:lnSpc>
            </a:pPr>
            <a:r>
              <a:rPr lang="en-US" altLang="en-US" dirty="0" smtClean="0">
                <a:latin typeface="Comic Sans MS" pitchFamily="66" charset="0"/>
              </a:rPr>
              <a:t>Psychosocial models/life stressors</a:t>
            </a:r>
          </a:p>
          <a:p>
            <a:pPr>
              <a:lnSpc>
                <a:spcPct val="90000"/>
              </a:lnSpc>
            </a:pPr>
            <a:r>
              <a:rPr lang="en-US" altLang="en-US" dirty="0" smtClean="0">
                <a:latin typeface="Comic Sans MS" pitchFamily="66" charset="0"/>
              </a:rPr>
              <a:t>Organic etiologies/infections, medications, endocrine disorders, neurological disorders</a:t>
            </a:r>
          </a:p>
          <a:p>
            <a:pPr>
              <a:lnSpc>
                <a:spcPct val="90000"/>
              </a:lnSpc>
            </a:pPr>
            <a:r>
              <a:rPr lang="en-US" altLang="en-US" dirty="0" smtClean="0">
                <a:latin typeface="Comic Sans MS" pitchFamily="66" charset="0"/>
              </a:rPr>
              <a:t>Lifetime risk of depression in children of depressed parents is 15-45%</a:t>
            </a:r>
          </a:p>
        </p:txBody>
      </p:sp>
    </p:spTree>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ChangeArrowheads="1"/>
          </p:cNvSpPr>
          <p:nvPr>
            <p:ph type="title"/>
          </p:nvPr>
        </p:nvSpPr>
        <p:spPr/>
        <p:txBody>
          <a:bodyPr>
            <a:normAutofit/>
          </a:bodyPr>
          <a:lstStyle/>
          <a:p>
            <a:pPr fontAlgn="auto">
              <a:spcAft>
                <a:spcPts val="0"/>
              </a:spcAft>
              <a:defRPr/>
            </a:pPr>
            <a:r>
              <a:rPr lang="en-US" dirty="0">
                <a:latin typeface="Comic Sans MS" charset="0"/>
                <a:ea typeface="+mj-ea"/>
              </a:rPr>
              <a:t>Major </a:t>
            </a:r>
            <a:r>
              <a:rPr lang="en-US" dirty="0" smtClean="0">
                <a:latin typeface="Comic Sans MS" charset="0"/>
                <a:ea typeface="+mj-ea"/>
              </a:rPr>
              <a:t>Depression - Outcome</a:t>
            </a:r>
            <a:endParaRPr lang="en-US" dirty="0">
              <a:latin typeface="Comic Sans MS" charset="0"/>
              <a:ea typeface="+mj-ea"/>
            </a:endParaRPr>
          </a:p>
        </p:txBody>
      </p:sp>
      <p:sp>
        <p:nvSpPr>
          <p:cNvPr id="65538" name="Rectangle 3"/>
          <p:cNvSpPr>
            <a:spLocks noGrp="1" noChangeArrowheads="1"/>
          </p:cNvSpPr>
          <p:nvPr>
            <p:ph idx="1"/>
          </p:nvPr>
        </p:nvSpPr>
        <p:spPr/>
        <p:txBody>
          <a:bodyPr/>
          <a:lstStyle/>
          <a:p>
            <a:r>
              <a:rPr lang="en-US" altLang="en-US" smtClean="0">
                <a:latin typeface="Comic Sans MS" pitchFamily="66" charset="0"/>
              </a:rPr>
              <a:t>2/3 recover within one year</a:t>
            </a:r>
          </a:p>
          <a:p>
            <a:r>
              <a:rPr lang="en-US" altLang="en-US" smtClean="0">
                <a:latin typeface="Comic Sans MS" pitchFamily="66" charset="0"/>
              </a:rPr>
              <a:t>Recurrence rate: 70% in 5 years</a:t>
            </a:r>
          </a:p>
          <a:p>
            <a:r>
              <a:rPr lang="en-US" altLang="en-US" smtClean="0">
                <a:latin typeface="Comic Sans MS" pitchFamily="66" charset="0"/>
              </a:rPr>
              <a:t>Pre-pubertal:  30% become Bipolar</a:t>
            </a:r>
          </a:p>
          <a:p>
            <a:r>
              <a:rPr lang="en-US" altLang="en-US" smtClean="0">
                <a:latin typeface="Comic Sans MS" pitchFamily="66" charset="0"/>
              </a:rPr>
              <a:t>Adolescents: 20% become Bipolar</a:t>
            </a:r>
          </a:p>
          <a:p>
            <a:r>
              <a:rPr lang="en-US" altLang="en-US" smtClean="0">
                <a:latin typeface="Comic Sans MS" pitchFamily="66" charset="0"/>
              </a:rPr>
              <a:t>Increased risk for depression as adults</a:t>
            </a:r>
          </a:p>
        </p:txBody>
      </p:sp>
    </p:spTree>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ChangeArrowheads="1"/>
          </p:cNvSpPr>
          <p:nvPr>
            <p:ph type="title"/>
          </p:nvPr>
        </p:nvSpPr>
        <p:spPr/>
        <p:txBody>
          <a:bodyPr>
            <a:normAutofit/>
          </a:bodyPr>
          <a:lstStyle/>
          <a:p>
            <a:pPr fontAlgn="auto">
              <a:spcAft>
                <a:spcPts val="0"/>
              </a:spcAft>
              <a:defRPr/>
            </a:pPr>
            <a:r>
              <a:rPr lang="en-US" dirty="0">
                <a:latin typeface="Comic Sans MS" charset="0"/>
                <a:ea typeface="+mj-ea"/>
              </a:rPr>
              <a:t>Major </a:t>
            </a:r>
            <a:r>
              <a:rPr lang="en-US" dirty="0" smtClean="0">
                <a:latin typeface="Comic Sans MS" charset="0"/>
                <a:ea typeface="+mj-ea"/>
              </a:rPr>
              <a:t>Depression - Treatment</a:t>
            </a:r>
            <a:endParaRPr lang="en-US" dirty="0">
              <a:latin typeface="Comic Sans MS" charset="0"/>
              <a:ea typeface="+mj-ea"/>
            </a:endParaRPr>
          </a:p>
        </p:txBody>
      </p:sp>
      <p:sp>
        <p:nvSpPr>
          <p:cNvPr id="66562" name="Rectangle 3"/>
          <p:cNvSpPr>
            <a:spLocks noGrp="1" noChangeArrowheads="1"/>
          </p:cNvSpPr>
          <p:nvPr>
            <p:ph idx="1"/>
          </p:nvPr>
        </p:nvSpPr>
        <p:spPr>
          <a:xfrm>
            <a:off x="685800" y="2209800"/>
            <a:ext cx="7696200" cy="3657600"/>
          </a:xfrm>
        </p:spPr>
        <p:txBody>
          <a:bodyPr/>
          <a:lstStyle/>
          <a:p>
            <a:r>
              <a:rPr lang="en-US" altLang="en-US" smtClean="0">
                <a:latin typeface="Comic Sans MS" pitchFamily="66" charset="0"/>
              </a:rPr>
              <a:t>Cognitive Therapy</a:t>
            </a:r>
          </a:p>
          <a:p>
            <a:r>
              <a:rPr lang="en-US" altLang="en-US" smtClean="0">
                <a:latin typeface="Comic Sans MS" pitchFamily="66" charset="0"/>
              </a:rPr>
              <a:t>Interpersonal therapy</a:t>
            </a:r>
          </a:p>
          <a:p>
            <a:r>
              <a:rPr lang="en-US" altLang="en-US" smtClean="0">
                <a:latin typeface="Comic Sans MS" pitchFamily="66" charset="0"/>
              </a:rPr>
              <a:t>Group therapy</a:t>
            </a:r>
          </a:p>
          <a:p>
            <a:r>
              <a:rPr lang="en-US" altLang="en-US" smtClean="0">
                <a:latin typeface="Comic Sans MS" pitchFamily="66" charset="0"/>
              </a:rPr>
              <a:t>Family therapy</a:t>
            </a:r>
          </a:p>
        </p:txBody>
      </p:sp>
    </p:spTree>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p:txBody>
          <a:bodyPr>
            <a:normAutofit/>
          </a:bodyPr>
          <a:lstStyle/>
          <a:p>
            <a:pPr fontAlgn="auto">
              <a:spcAft>
                <a:spcPts val="0"/>
              </a:spcAft>
              <a:defRPr/>
            </a:pPr>
            <a:r>
              <a:rPr lang="en-US" dirty="0">
                <a:latin typeface="Comic Sans MS" charset="0"/>
                <a:ea typeface="+mj-ea"/>
              </a:rPr>
              <a:t>Major </a:t>
            </a:r>
            <a:r>
              <a:rPr lang="en-US" dirty="0" smtClean="0">
                <a:latin typeface="Comic Sans MS" charset="0"/>
                <a:ea typeface="+mj-ea"/>
              </a:rPr>
              <a:t>Depression - Treatment</a:t>
            </a:r>
            <a:endParaRPr lang="en-US" dirty="0">
              <a:latin typeface="Comic Sans MS" charset="0"/>
              <a:ea typeface="+mj-ea"/>
            </a:endParaRPr>
          </a:p>
        </p:txBody>
      </p:sp>
      <p:sp>
        <p:nvSpPr>
          <p:cNvPr id="67586" name="Rectangle 3"/>
          <p:cNvSpPr>
            <a:spLocks noGrp="1" noChangeArrowheads="1"/>
          </p:cNvSpPr>
          <p:nvPr>
            <p:ph idx="1"/>
          </p:nvPr>
        </p:nvSpPr>
        <p:spPr/>
        <p:txBody>
          <a:bodyPr/>
          <a:lstStyle/>
          <a:p>
            <a:pPr>
              <a:lnSpc>
                <a:spcPct val="90000"/>
              </a:lnSpc>
            </a:pPr>
            <a:r>
              <a:rPr lang="en-US" altLang="en-US" sz="2400" smtClean="0">
                <a:latin typeface="Comic Sans MS" pitchFamily="66" charset="0"/>
              </a:rPr>
              <a:t>Medications are reserved for moderate to severe depression</a:t>
            </a:r>
          </a:p>
          <a:p>
            <a:pPr>
              <a:lnSpc>
                <a:spcPct val="90000"/>
              </a:lnSpc>
            </a:pPr>
            <a:r>
              <a:rPr lang="en-US" altLang="en-US" sz="2400" smtClean="0">
                <a:latin typeface="Comic Sans MS" pitchFamily="66" charset="0"/>
              </a:rPr>
              <a:t>Weigh risks and benefits of medications and monitor for suicidality (q wk x 4, then q 2 wks x 4, then q 3 mos if stable</a:t>
            </a:r>
          </a:p>
          <a:p>
            <a:pPr>
              <a:lnSpc>
                <a:spcPct val="90000"/>
              </a:lnSpc>
            </a:pPr>
            <a:r>
              <a:rPr lang="en-US" altLang="en-US" sz="2400" smtClean="0">
                <a:latin typeface="Comic Sans MS" pitchFamily="66" charset="0"/>
              </a:rPr>
              <a:t>Escitalopram is approved for treatment of depression in 12-17 year-olds</a:t>
            </a:r>
          </a:p>
          <a:p>
            <a:pPr>
              <a:lnSpc>
                <a:spcPct val="90000"/>
              </a:lnSpc>
            </a:pPr>
            <a:r>
              <a:rPr lang="en-US" altLang="en-US" sz="2400" smtClean="0">
                <a:latin typeface="Comic Sans MS" pitchFamily="66" charset="0"/>
              </a:rPr>
              <a:t>Fluoxetine is the only FDA-approved antidepressant for child </a:t>
            </a:r>
            <a:r>
              <a:rPr lang="en-US" altLang="en-US" sz="2400" u="sng" smtClean="0">
                <a:latin typeface="Comic Sans MS" pitchFamily="66" charset="0"/>
              </a:rPr>
              <a:t>and</a:t>
            </a:r>
            <a:r>
              <a:rPr lang="en-US" altLang="en-US" sz="2400" smtClean="0">
                <a:latin typeface="Comic Sans MS" pitchFamily="66" charset="0"/>
              </a:rPr>
              <a:t> adolescent depression, down to age 8 </a:t>
            </a:r>
          </a:p>
        </p:txBody>
      </p:sp>
    </p:spTree>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Slide Number Placeholder 3"/>
          <p:cNvSpPr>
            <a:spLocks noGrp="1"/>
          </p:cNvSpPr>
          <p:nvPr>
            <p:ph type="sldNum" sz="quarter" idx="12"/>
          </p:nvPr>
        </p:nvSpPr>
        <p:spPr>
          <a:noFill/>
        </p:spPr>
        <p:txBody>
          <a:bodyPr/>
          <a:lstStyle>
            <a:lvl1pPr>
              <a:defRPr>
                <a:solidFill>
                  <a:schemeClr val="tx1"/>
                </a:solidFill>
                <a:latin typeface="Arial" pitchFamily="34" charset="0"/>
                <a:cs typeface="Arial" pitchFamily="34" charset="0"/>
              </a:defRPr>
            </a:lvl1pPr>
            <a:lvl2pPr marL="742950" indent="-285750">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fld id="{979D1D8E-197F-481E-AB39-26E5A9D67ECE}" type="slidenum">
              <a:rPr lang="en-US" altLang="en-US" smtClean="0">
                <a:solidFill>
                  <a:srgbClr val="FFFFFF"/>
                </a:solidFill>
                <a:latin typeface="Arial Black" pitchFamily="34" charset="0"/>
              </a:rPr>
              <a:pPr/>
              <a:t>59</a:t>
            </a:fld>
            <a:endParaRPr lang="en-US" altLang="en-US" smtClean="0">
              <a:solidFill>
                <a:srgbClr val="FFFFFF"/>
              </a:solidFill>
              <a:latin typeface="Arial Black" pitchFamily="34" charset="0"/>
            </a:endParaRPr>
          </a:p>
        </p:txBody>
      </p:sp>
      <p:sp>
        <p:nvSpPr>
          <p:cNvPr id="285698" name="Rectangle 2"/>
          <p:cNvSpPr>
            <a:spLocks noChangeArrowheads="1"/>
          </p:cNvSpPr>
          <p:nvPr/>
        </p:nvSpPr>
        <p:spPr bwMode="auto">
          <a:xfrm>
            <a:off x="381000" y="304800"/>
            <a:ext cx="80772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eaLnBrk="1" hangingPunct="1">
              <a:defRPr/>
            </a:pPr>
            <a:r>
              <a:rPr lang="en-US" sz="2400" b="1">
                <a:solidFill>
                  <a:srgbClr val="336699"/>
                </a:solidFill>
                <a:effectLst>
                  <a:outerShdw blurRad="38100" dist="38100" dir="2700000" algn="tl">
                    <a:srgbClr val="000000"/>
                  </a:outerShdw>
                </a:effectLst>
                <a:latin typeface="Arial" charset="0"/>
                <a:cs typeface="Arial" charset="0"/>
              </a:rPr>
              <a:t>Indicators of regular drug use</a:t>
            </a:r>
            <a:br>
              <a:rPr lang="en-US" sz="2400" b="1">
                <a:solidFill>
                  <a:srgbClr val="336699"/>
                </a:solidFill>
                <a:effectLst>
                  <a:outerShdw blurRad="38100" dist="38100" dir="2700000" algn="tl">
                    <a:srgbClr val="000000"/>
                  </a:outerShdw>
                </a:effectLst>
                <a:latin typeface="Arial" charset="0"/>
                <a:cs typeface="Arial" charset="0"/>
              </a:rPr>
            </a:br>
            <a:r>
              <a:rPr lang="en-US" sz="2400" b="1">
                <a:solidFill>
                  <a:srgbClr val="336699"/>
                </a:solidFill>
                <a:effectLst>
                  <a:outerShdw blurRad="38100" dist="38100" dir="2700000" algn="tl">
                    <a:srgbClr val="000000"/>
                  </a:outerShdw>
                </a:effectLst>
                <a:latin typeface="Arial" charset="0"/>
                <a:cs typeface="Arial" charset="0"/>
              </a:rPr>
              <a:t>in young people</a:t>
            </a:r>
          </a:p>
        </p:txBody>
      </p:sp>
      <p:sp>
        <p:nvSpPr>
          <p:cNvPr id="285699" name="Rectangle 3"/>
          <p:cNvSpPr>
            <a:spLocks noChangeArrowheads="1"/>
          </p:cNvSpPr>
          <p:nvPr/>
        </p:nvSpPr>
        <p:spPr bwMode="auto">
          <a:xfrm>
            <a:off x="561975" y="1511300"/>
            <a:ext cx="8153400" cy="4405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lstStyle/>
          <a:p>
            <a:pPr marL="342900" indent="-342900" eaLnBrk="1" hangingPunct="1">
              <a:spcBef>
                <a:spcPct val="40000"/>
              </a:spcBef>
              <a:buClr>
                <a:srgbClr val="FF9900"/>
              </a:buClr>
              <a:buSzPct val="80000"/>
              <a:buFont typeface="Wingdings" pitchFamily="2" charset="2"/>
              <a:buChar char="Ø"/>
              <a:defRPr/>
            </a:pPr>
            <a:r>
              <a:rPr lang="en-US" sz="2400" b="1" dirty="0">
                <a:latin typeface="Arial" charset="0"/>
                <a:cs typeface="Arial" charset="0"/>
              </a:rPr>
              <a:t>Family &amp; friends remark on a “personality change”</a:t>
            </a:r>
          </a:p>
          <a:p>
            <a:pPr marL="342900" indent="-342900" eaLnBrk="1" hangingPunct="1">
              <a:spcBef>
                <a:spcPct val="40000"/>
              </a:spcBef>
              <a:buClr>
                <a:srgbClr val="FF9900"/>
              </a:buClr>
              <a:buSzPct val="80000"/>
              <a:buFont typeface="Wingdings" pitchFamily="2" charset="2"/>
              <a:buChar char="Ø"/>
              <a:defRPr/>
            </a:pPr>
            <a:r>
              <a:rPr lang="en-US" sz="2400" b="1" dirty="0">
                <a:latin typeface="Arial" charset="0"/>
                <a:cs typeface="Arial" charset="0"/>
              </a:rPr>
              <a:t>Extreme mood swings may be evident</a:t>
            </a:r>
          </a:p>
          <a:p>
            <a:pPr marL="342900" indent="-342900" eaLnBrk="1" hangingPunct="1">
              <a:spcBef>
                <a:spcPct val="40000"/>
              </a:spcBef>
              <a:buClr>
                <a:srgbClr val="FF9900"/>
              </a:buClr>
              <a:buSzPct val="80000"/>
              <a:buFont typeface="Wingdings" pitchFamily="2" charset="2"/>
              <a:buChar char="Ø"/>
              <a:defRPr/>
            </a:pPr>
            <a:r>
              <a:rPr lang="en-US" sz="2400" b="1" dirty="0">
                <a:latin typeface="Arial" charset="0"/>
                <a:cs typeface="Arial" charset="0"/>
              </a:rPr>
              <a:t>Possible change in physical appearance or wellbeing</a:t>
            </a:r>
          </a:p>
          <a:p>
            <a:pPr marL="342900" indent="-342900" eaLnBrk="1" hangingPunct="1">
              <a:spcBef>
                <a:spcPct val="40000"/>
              </a:spcBef>
              <a:buClr>
                <a:srgbClr val="FF9900"/>
              </a:buClr>
              <a:buSzPct val="80000"/>
              <a:buFont typeface="Wingdings" pitchFamily="2" charset="2"/>
              <a:buChar char="Ø"/>
              <a:defRPr/>
            </a:pPr>
            <a:r>
              <a:rPr lang="en-US" sz="2400" b="1" dirty="0">
                <a:latin typeface="Arial" charset="0"/>
                <a:cs typeface="Arial" charset="0"/>
              </a:rPr>
              <a:t>Change in school / job performance</a:t>
            </a:r>
          </a:p>
          <a:p>
            <a:pPr marL="342900" indent="-342900" eaLnBrk="1" hangingPunct="1">
              <a:spcBef>
                <a:spcPct val="40000"/>
              </a:spcBef>
              <a:buClr>
                <a:srgbClr val="FF9900"/>
              </a:buClr>
              <a:buSzPct val="80000"/>
              <a:buFont typeface="Wingdings" pitchFamily="2" charset="2"/>
              <a:buChar char="Ø"/>
              <a:defRPr/>
            </a:pPr>
            <a:r>
              <a:rPr lang="en-US" sz="2400" b="1" dirty="0">
                <a:latin typeface="Arial" charset="0"/>
                <a:cs typeface="Arial" charset="0"/>
              </a:rPr>
              <a:t>Increase in secretive communication</a:t>
            </a:r>
          </a:p>
          <a:p>
            <a:pPr marL="342900" indent="-342900" eaLnBrk="1" hangingPunct="1">
              <a:spcBef>
                <a:spcPct val="40000"/>
              </a:spcBef>
              <a:buClr>
                <a:srgbClr val="FF9900"/>
              </a:buClr>
              <a:buSzPct val="80000"/>
              <a:buFont typeface="Wingdings" pitchFamily="2" charset="2"/>
              <a:buChar char="Ø"/>
              <a:defRPr/>
            </a:pPr>
            <a:r>
              <a:rPr lang="en-US" sz="2400" b="1" dirty="0">
                <a:latin typeface="Arial" charset="0"/>
                <a:cs typeface="Arial" charset="0"/>
              </a:rPr>
              <a:t>Change in social group</a:t>
            </a:r>
          </a:p>
          <a:p>
            <a:pPr marL="342900" indent="-342900" eaLnBrk="1" hangingPunct="1">
              <a:spcBef>
                <a:spcPct val="40000"/>
              </a:spcBef>
              <a:buClr>
                <a:srgbClr val="FF9900"/>
              </a:buClr>
              <a:buSzPct val="80000"/>
              <a:buFont typeface="Wingdings" pitchFamily="2" charset="2"/>
              <a:buChar char="Ø"/>
              <a:defRPr/>
            </a:pPr>
            <a:r>
              <a:rPr lang="en-US" sz="2400" b="1" dirty="0">
                <a:latin typeface="Arial" charset="0"/>
                <a:cs typeface="Arial" charset="0"/>
              </a:rPr>
              <a:t>Seeking money, or increase in money supply if dealing</a:t>
            </a:r>
          </a:p>
          <a:p>
            <a:pPr marL="342900" indent="-342900" eaLnBrk="1" hangingPunct="1">
              <a:spcBef>
                <a:spcPct val="40000"/>
              </a:spcBef>
              <a:buClr>
                <a:srgbClr val="FF9900"/>
              </a:buClr>
              <a:buSzPct val="80000"/>
              <a:buFont typeface="Wingdings" pitchFamily="2" charset="2"/>
              <a:buChar char="Ø"/>
              <a:defRPr/>
            </a:pPr>
            <a:r>
              <a:rPr lang="en-US" sz="2400" b="1" dirty="0">
                <a:latin typeface="Arial" charset="0"/>
                <a:cs typeface="Arial" charset="0"/>
              </a:rPr>
              <a:t>Unexplained accidents</a:t>
            </a:r>
          </a:p>
        </p:txBody>
      </p:sp>
    </p:spTree>
    <p:extLst>
      <p:ext uri="{BB962C8B-B14F-4D97-AF65-F5344CB8AC3E}">
        <p14:creationId xmlns:p14="http://schemas.microsoft.com/office/powerpoint/2010/main" val="843011864"/>
      </p:ext>
    </p:extLst>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2"/>
          <p:cNvSpPr>
            <a:spLocks noChangeArrowheads="1"/>
          </p:cNvSpPr>
          <p:nvPr/>
        </p:nvSpPr>
        <p:spPr bwMode="auto">
          <a:xfrm>
            <a:off x="1117600" y="0"/>
            <a:ext cx="69088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nchor="ctr"/>
          <a:lstStyle/>
          <a:p>
            <a:pPr algn="ctr" eaLnBrk="1" hangingPunct="1"/>
            <a:r>
              <a:rPr lang="en-GB" sz="3200" b="1">
                <a:solidFill>
                  <a:schemeClr val="tx2"/>
                </a:solidFill>
              </a:rPr>
              <a:t>Symptom groups</a:t>
            </a:r>
          </a:p>
        </p:txBody>
      </p:sp>
      <p:sp>
        <p:nvSpPr>
          <p:cNvPr id="122883" name="Rectangle 3"/>
          <p:cNvSpPr>
            <a:spLocks noChangeArrowheads="1"/>
          </p:cNvSpPr>
          <p:nvPr/>
        </p:nvSpPr>
        <p:spPr bwMode="auto">
          <a:xfrm>
            <a:off x="3182938" y="1341438"/>
            <a:ext cx="2776537" cy="3124200"/>
          </a:xfrm>
          <a:prstGeom prst="rect">
            <a:avLst/>
          </a:prstGeom>
          <a:noFill/>
          <a:ln>
            <a:noFill/>
          </a:ln>
          <a:effectLst/>
          <a:extLst>
            <a:ext uri="{909E8E84-426E-40dd-AFC4-6F175D3DCCD1}">
              <a14:hiddenFill xmlns:a14="http://schemas.microsoft.com/office/drawing/2010/main">
                <a:solidFill>
                  <a:schemeClr val="bg2"/>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eaLnBrk="1" hangingPunct="1">
              <a:lnSpc>
                <a:spcPct val="90000"/>
              </a:lnSpc>
              <a:spcBef>
                <a:spcPct val="50000"/>
              </a:spcBef>
            </a:pPr>
            <a:r>
              <a:rPr lang="en-GB" sz="1800">
                <a:solidFill>
                  <a:srgbClr val="003300"/>
                </a:solidFill>
              </a:rPr>
              <a:t>	</a:t>
            </a:r>
          </a:p>
        </p:txBody>
      </p:sp>
      <p:graphicFrame>
        <p:nvGraphicFramePr>
          <p:cNvPr id="122884" name="Group 4"/>
          <p:cNvGraphicFramePr>
            <a:graphicFrameLocks noGrp="1"/>
          </p:cNvGraphicFramePr>
          <p:nvPr>
            <p:extLst>
              <p:ext uri="{D42A27DB-BD31-4B8C-83A1-F6EECF244321}">
                <p14:modId xmlns:p14="http://schemas.microsoft.com/office/powerpoint/2010/main" val="3993711619"/>
              </p:ext>
            </p:extLst>
          </p:nvPr>
        </p:nvGraphicFramePr>
        <p:xfrm>
          <a:off x="457200" y="1143001"/>
          <a:ext cx="7924800" cy="4304348"/>
        </p:xfrm>
        <a:graphic>
          <a:graphicData uri="http://schemas.openxmlformats.org/drawingml/2006/table">
            <a:tbl>
              <a:tblPr/>
              <a:tblGrid>
                <a:gridCol w="2666272"/>
                <a:gridCol w="2630124"/>
                <a:gridCol w="2628404"/>
              </a:tblGrid>
              <a:tr h="445838">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sz="1800" b="1" i="0" u="none" strike="noStrike" cap="none" normalizeH="0" baseline="0" dirty="0">
                          <a:ln>
                            <a:noFill/>
                          </a:ln>
                          <a:solidFill>
                            <a:srgbClr val="000000"/>
                          </a:solidFill>
                          <a:effectLst/>
                          <a:latin typeface="Arial" charset="0"/>
                          <a:ea typeface="ＭＳ Ｐゴシック" charset="0"/>
                          <a:cs typeface="Times New Roman" charset="0"/>
                        </a:rPr>
                        <a:t>Inattention</a:t>
                      </a:r>
                      <a:endParaRPr kumimoji="0" lang="en-GB" sz="1800" b="1" i="0" u="none" strike="noStrike" cap="none" normalizeH="0" baseline="0" dirty="0">
                        <a:ln>
                          <a:noFill/>
                        </a:ln>
                        <a:solidFill>
                          <a:srgbClr val="000000"/>
                        </a:solidFill>
                        <a:effectLst/>
                        <a:latin typeface="Arial" charset="0"/>
                        <a:ea typeface="ＭＳ Ｐゴシック"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sz="1800" b="1" i="0" u="none" strike="noStrike" cap="none" normalizeH="0" baseline="0">
                          <a:ln>
                            <a:noFill/>
                          </a:ln>
                          <a:solidFill>
                            <a:srgbClr val="000000"/>
                          </a:solidFill>
                          <a:effectLst/>
                          <a:latin typeface="Arial" charset="0"/>
                          <a:ea typeface="ＭＳ Ｐゴシック" charset="0"/>
                          <a:cs typeface="Times New Roman" charset="0"/>
                        </a:rPr>
                        <a:t>Hyperactivity</a:t>
                      </a:r>
                      <a:endParaRPr kumimoji="0" lang="en-GB" sz="1800" b="1" i="0" u="none" strike="noStrike" cap="none" normalizeH="0" baseline="0">
                        <a:ln>
                          <a:noFill/>
                        </a:ln>
                        <a:solidFill>
                          <a:srgbClr val="000000"/>
                        </a:solidFill>
                        <a:effectLst/>
                        <a:latin typeface="Arial" charset="0"/>
                        <a:ea typeface="ＭＳ Ｐゴシック"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sz="1800" b="1" i="0" u="none" strike="noStrike" cap="none" normalizeH="0" baseline="0">
                          <a:ln>
                            <a:noFill/>
                          </a:ln>
                          <a:solidFill>
                            <a:srgbClr val="000000"/>
                          </a:solidFill>
                          <a:effectLst/>
                          <a:latin typeface="Arial" charset="0"/>
                          <a:ea typeface="ＭＳ Ｐゴシック" charset="0"/>
                          <a:cs typeface="Times New Roman" charset="0"/>
                        </a:rPr>
                        <a:t>Impulsivity</a:t>
                      </a:r>
                      <a:endParaRPr kumimoji="0" lang="en-GB" sz="1800" b="1" i="0" u="none" strike="noStrike" cap="none" normalizeH="0" baseline="0">
                        <a:ln>
                          <a:noFill/>
                        </a:ln>
                        <a:solidFill>
                          <a:srgbClr val="000000"/>
                        </a:solidFill>
                        <a:effectLst/>
                        <a:latin typeface="Arial" charset="0"/>
                        <a:ea typeface="ＭＳ Ｐゴシック"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858510">
                <a:tc>
                  <a:txBody>
                    <a:bodyPr/>
                    <a:lstStyle/>
                    <a:p>
                      <a:pPr marL="273050" marR="0" lvl="0" indent="-273050" algn="l" defTabSz="914400" rtl="0" eaLnBrk="0" fontAlgn="base" latinLnBrk="0" hangingPunct="0">
                        <a:lnSpc>
                          <a:spcPct val="130000"/>
                        </a:lnSpc>
                        <a:spcBef>
                          <a:spcPct val="0"/>
                        </a:spcBef>
                        <a:spcAft>
                          <a:spcPct val="0"/>
                        </a:spcAft>
                        <a:buClrTx/>
                        <a:buSzTx/>
                        <a:buFontTx/>
                        <a:buChar char="•"/>
                        <a:tabLst>
                          <a:tab pos="457200" algn="l"/>
                        </a:tabLst>
                      </a:pPr>
                      <a:r>
                        <a:rPr kumimoji="0" lang="en-GB" sz="1400" b="1" i="0" u="none" strike="noStrike" cap="none" normalizeH="0" baseline="0">
                          <a:ln>
                            <a:noFill/>
                          </a:ln>
                          <a:solidFill>
                            <a:srgbClr val="000000"/>
                          </a:solidFill>
                          <a:effectLst/>
                          <a:latin typeface="Arial" charset="0"/>
                          <a:ea typeface="ＭＳ Ｐゴシック" charset="0"/>
                          <a:cs typeface="Times New Roman" charset="0"/>
                        </a:rPr>
                        <a:t>Does not pay attention</a:t>
                      </a:r>
                      <a:endParaRPr kumimoji="0" lang="en-US" sz="1400" b="0" i="0" u="none" strike="noStrike" cap="none" normalizeH="0" baseline="0">
                        <a:ln>
                          <a:noFill/>
                        </a:ln>
                        <a:solidFill>
                          <a:srgbClr val="000000"/>
                        </a:solidFill>
                        <a:effectLst/>
                        <a:latin typeface="Arial" charset="0"/>
                        <a:ea typeface="ＭＳ Ｐゴシック" charset="0"/>
                        <a:cs typeface="Times New Roman" charset="0"/>
                      </a:endParaRPr>
                    </a:p>
                    <a:p>
                      <a:pPr marL="273050" marR="0" lvl="0" indent="-273050" algn="l" defTabSz="914400" rtl="0" eaLnBrk="0" fontAlgn="base" latinLnBrk="0" hangingPunct="0">
                        <a:lnSpc>
                          <a:spcPct val="130000"/>
                        </a:lnSpc>
                        <a:spcBef>
                          <a:spcPct val="0"/>
                        </a:spcBef>
                        <a:spcAft>
                          <a:spcPct val="0"/>
                        </a:spcAft>
                        <a:buClrTx/>
                        <a:buSzTx/>
                        <a:buFontTx/>
                        <a:buChar char="•"/>
                        <a:tabLst>
                          <a:tab pos="457200" algn="l"/>
                        </a:tabLst>
                      </a:pPr>
                      <a:r>
                        <a:rPr kumimoji="0" lang="en-GB" sz="1400" b="1" i="0" u="none" strike="noStrike" cap="none" normalizeH="0" baseline="0">
                          <a:ln>
                            <a:noFill/>
                          </a:ln>
                          <a:solidFill>
                            <a:srgbClr val="000000"/>
                          </a:solidFill>
                          <a:effectLst/>
                          <a:latin typeface="Arial" charset="0"/>
                          <a:ea typeface="ＭＳ Ｐゴシック" charset="0"/>
                          <a:cs typeface="Times New Roman" charset="0"/>
                        </a:rPr>
                        <a:t>Avoids sustained effort </a:t>
                      </a:r>
                      <a:endParaRPr kumimoji="0" lang="en-US" sz="1400" b="0" i="0" u="none" strike="noStrike" cap="none" normalizeH="0" baseline="0">
                        <a:ln>
                          <a:noFill/>
                        </a:ln>
                        <a:solidFill>
                          <a:srgbClr val="000000"/>
                        </a:solidFill>
                        <a:effectLst/>
                        <a:latin typeface="Arial" charset="0"/>
                        <a:ea typeface="ＭＳ Ｐゴシック" charset="0"/>
                        <a:cs typeface="Times New Roman" charset="0"/>
                      </a:endParaRPr>
                    </a:p>
                    <a:p>
                      <a:pPr marL="273050" marR="0" lvl="0" indent="-273050" algn="l" defTabSz="914400" rtl="0" eaLnBrk="0" fontAlgn="base" latinLnBrk="0" hangingPunct="0">
                        <a:lnSpc>
                          <a:spcPct val="130000"/>
                        </a:lnSpc>
                        <a:spcBef>
                          <a:spcPct val="0"/>
                        </a:spcBef>
                        <a:spcAft>
                          <a:spcPct val="0"/>
                        </a:spcAft>
                        <a:buClrTx/>
                        <a:buSzTx/>
                        <a:buFontTx/>
                        <a:buChar char="•"/>
                        <a:tabLst>
                          <a:tab pos="457200" algn="l"/>
                        </a:tabLst>
                      </a:pPr>
                      <a:r>
                        <a:rPr kumimoji="0" lang="en-GB" sz="1400" b="1" i="0" u="none" strike="noStrike" cap="none" normalizeH="0" baseline="0">
                          <a:ln>
                            <a:noFill/>
                          </a:ln>
                          <a:solidFill>
                            <a:srgbClr val="000000"/>
                          </a:solidFill>
                          <a:effectLst/>
                          <a:latin typeface="Arial" charset="0"/>
                          <a:ea typeface="ＭＳ Ｐゴシック" charset="0"/>
                          <a:cs typeface="Times New Roman" charset="0"/>
                        </a:rPr>
                        <a:t>Doesn’t seem to listen when spoken to</a:t>
                      </a:r>
                      <a:endParaRPr kumimoji="0" lang="en-US" sz="1400" b="0" i="0" u="none" strike="noStrike" cap="none" normalizeH="0" baseline="0">
                        <a:ln>
                          <a:noFill/>
                        </a:ln>
                        <a:solidFill>
                          <a:srgbClr val="000000"/>
                        </a:solidFill>
                        <a:effectLst/>
                        <a:latin typeface="Arial" charset="0"/>
                        <a:ea typeface="ＭＳ Ｐゴシック" charset="0"/>
                        <a:cs typeface="Times New Roman" charset="0"/>
                      </a:endParaRPr>
                    </a:p>
                    <a:p>
                      <a:pPr marL="273050" marR="0" lvl="0" indent="-273050" algn="l" defTabSz="914400" rtl="0" eaLnBrk="0" fontAlgn="base" latinLnBrk="0" hangingPunct="0">
                        <a:lnSpc>
                          <a:spcPct val="130000"/>
                        </a:lnSpc>
                        <a:spcBef>
                          <a:spcPct val="0"/>
                        </a:spcBef>
                        <a:spcAft>
                          <a:spcPct val="0"/>
                        </a:spcAft>
                        <a:buClrTx/>
                        <a:buSzTx/>
                        <a:buFontTx/>
                        <a:buChar char="•"/>
                        <a:tabLst>
                          <a:tab pos="457200" algn="l"/>
                        </a:tabLst>
                      </a:pPr>
                      <a:r>
                        <a:rPr kumimoji="0" lang="en-GB" sz="1400" b="1" i="0" u="none" strike="noStrike" cap="none" normalizeH="0" baseline="0">
                          <a:ln>
                            <a:noFill/>
                          </a:ln>
                          <a:solidFill>
                            <a:srgbClr val="000000"/>
                          </a:solidFill>
                          <a:effectLst/>
                          <a:latin typeface="Arial" charset="0"/>
                          <a:ea typeface="ＭＳ Ｐゴシック" charset="0"/>
                          <a:cs typeface="Times New Roman" charset="0"/>
                        </a:rPr>
                        <a:t>Fails to finish tasks</a:t>
                      </a:r>
                      <a:endParaRPr kumimoji="0" lang="en-US" sz="1400" b="0" i="0" u="none" strike="noStrike" cap="none" normalizeH="0" baseline="0">
                        <a:ln>
                          <a:noFill/>
                        </a:ln>
                        <a:solidFill>
                          <a:srgbClr val="000000"/>
                        </a:solidFill>
                        <a:effectLst/>
                        <a:latin typeface="Arial" charset="0"/>
                        <a:ea typeface="ＭＳ Ｐゴシック" charset="0"/>
                        <a:cs typeface="Times New Roman" charset="0"/>
                      </a:endParaRPr>
                    </a:p>
                    <a:p>
                      <a:pPr marL="273050" marR="0" lvl="0" indent="-273050" algn="l" defTabSz="914400" rtl="0" eaLnBrk="0" fontAlgn="base" latinLnBrk="0" hangingPunct="0">
                        <a:lnSpc>
                          <a:spcPct val="130000"/>
                        </a:lnSpc>
                        <a:spcBef>
                          <a:spcPct val="0"/>
                        </a:spcBef>
                        <a:spcAft>
                          <a:spcPct val="0"/>
                        </a:spcAft>
                        <a:buClrTx/>
                        <a:buSzTx/>
                        <a:buFontTx/>
                        <a:buChar char="•"/>
                        <a:tabLst>
                          <a:tab pos="457200" algn="l"/>
                        </a:tabLst>
                      </a:pPr>
                      <a:r>
                        <a:rPr kumimoji="0" lang="en-GB" sz="1400" b="1" i="0" u="none" strike="noStrike" cap="none" normalizeH="0" baseline="0">
                          <a:ln>
                            <a:noFill/>
                          </a:ln>
                          <a:solidFill>
                            <a:srgbClr val="000000"/>
                          </a:solidFill>
                          <a:effectLst/>
                          <a:latin typeface="Arial" charset="0"/>
                          <a:ea typeface="ＭＳ Ｐゴシック" charset="0"/>
                          <a:cs typeface="Times New Roman" charset="0"/>
                        </a:rPr>
                        <a:t>Can’t organise</a:t>
                      </a:r>
                      <a:endParaRPr kumimoji="0" lang="en-US" sz="1400" b="0" i="0" u="none" strike="noStrike" cap="none" normalizeH="0" baseline="0">
                        <a:ln>
                          <a:noFill/>
                        </a:ln>
                        <a:solidFill>
                          <a:srgbClr val="000000"/>
                        </a:solidFill>
                        <a:effectLst/>
                        <a:latin typeface="Arial" charset="0"/>
                        <a:ea typeface="ＭＳ Ｐゴシック" charset="0"/>
                        <a:cs typeface="Times New Roman" charset="0"/>
                      </a:endParaRPr>
                    </a:p>
                    <a:p>
                      <a:pPr marL="273050" marR="0" lvl="0" indent="-273050" algn="l" defTabSz="914400" rtl="0" eaLnBrk="0" fontAlgn="base" latinLnBrk="0" hangingPunct="0">
                        <a:lnSpc>
                          <a:spcPct val="130000"/>
                        </a:lnSpc>
                        <a:spcBef>
                          <a:spcPct val="0"/>
                        </a:spcBef>
                        <a:spcAft>
                          <a:spcPct val="0"/>
                        </a:spcAft>
                        <a:buClrTx/>
                        <a:buSzTx/>
                        <a:buFontTx/>
                        <a:buChar char="•"/>
                        <a:tabLst>
                          <a:tab pos="457200" algn="l"/>
                        </a:tabLst>
                      </a:pPr>
                      <a:r>
                        <a:rPr kumimoji="0" lang="en-GB" sz="1400" b="1" i="0" u="none" strike="noStrike" cap="none" normalizeH="0" baseline="0">
                          <a:ln>
                            <a:noFill/>
                          </a:ln>
                          <a:solidFill>
                            <a:srgbClr val="000000"/>
                          </a:solidFill>
                          <a:effectLst/>
                          <a:latin typeface="Arial" charset="0"/>
                          <a:ea typeface="ＭＳ Ｐゴシック" charset="0"/>
                          <a:cs typeface="Times New Roman" charset="0"/>
                        </a:rPr>
                        <a:t>Loses things, ‘forgetful’</a:t>
                      </a:r>
                      <a:endParaRPr kumimoji="0" lang="en-US" sz="1400" b="0" i="0" u="none" strike="noStrike" cap="none" normalizeH="0" baseline="0">
                        <a:ln>
                          <a:noFill/>
                        </a:ln>
                        <a:solidFill>
                          <a:srgbClr val="000000"/>
                        </a:solidFill>
                        <a:effectLst/>
                        <a:latin typeface="Arial" charset="0"/>
                        <a:ea typeface="ＭＳ Ｐゴシック" charset="0"/>
                        <a:cs typeface="Times New Roman" charset="0"/>
                      </a:endParaRPr>
                    </a:p>
                    <a:p>
                      <a:pPr marL="273050" marR="0" lvl="0" indent="-273050" algn="l" defTabSz="914400" rtl="0" eaLnBrk="0" fontAlgn="base" latinLnBrk="0" hangingPunct="0">
                        <a:lnSpc>
                          <a:spcPct val="130000"/>
                        </a:lnSpc>
                        <a:spcBef>
                          <a:spcPct val="0"/>
                        </a:spcBef>
                        <a:spcAft>
                          <a:spcPct val="0"/>
                        </a:spcAft>
                        <a:buClrTx/>
                        <a:buSzTx/>
                        <a:buFontTx/>
                        <a:buChar char="•"/>
                        <a:tabLst>
                          <a:tab pos="457200" algn="l"/>
                        </a:tabLst>
                      </a:pPr>
                      <a:r>
                        <a:rPr kumimoji="0" lang="en-GB" sz="1400" b="1" i="0" u="none" strike="noStrike" cap="none" normalizeH="0" baseline="0">
                          <a:ln>
                            <a:noFill/>
                          </a:ln>
                          <a:solidFill>
                            <a:srgbClr val="000000"/>
                          </a:solidFill>
                          <a:effectLst/>
                          <a:latin typeface="Arial" charset="0"/>
                          <a:ea typeface="ＭＳ Ｐゴシック" charset="0"/>
                          <a:cs typeface="Times New Roman" charset="0"/>
                        </a:rPr>
                        <a:t>Easily distracted	</a:t>
                      </a:r>
                      <a:endParaRPr kumimoji="0" lang="en-US" sz="1400" b="0" i="0" u="none" strike="noStrike" cap="none" normalizeH="0" baseline="0">
                        <a:ln>
                          <a:noFill/>
                        </a:ln>
                        <a:solidFill>
                          <a:srgbClr val="000000"/>
                        </a:solidFill>
                        <a:effectLst/>
                        <a:latin typeface="Arial" charset="0"/>
                        <a:ea typeface="ＭＳ Ｐゴシック" charset="0"/>
                        <a:cs typeface="Times New Roman"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273050" marR="0" lvl="0" indent="-273050" algn="l" defTabSz="914400" rtl="0" eaLnBrk="0" fontAlgn="base" latinLnBrk="0" hangingPunct="0">
                        <a:lnSpc>
                          <a:spcPct val="130000"/>
                        </a:lnSpc>
                        <a:spcBef>
                          <a:spcPct val="0"/>
                        </a:spcBef>
                        <a:spcAft>
                          <a:spcPct val="0"/>
                        </a:spcAft>
                        <a:buClrTx/>
                        <a:buSzTx/>
                        <a:buFont typeface="Times New Roman" charset="0"/>
                        <a:buChar char="•"/>
                        <a:tabLst>
                          <a:tab pos="457200" algn="l"/>
                        </a:tabLst>
                      </a:pPr>
                      <a:r>
                        <a:rPr kumimoji="0" lang="en-GB" sz="1400" b="1" i="0" u="none" strike="noStrike" cap="none" normalizeH="0" baseline="0">
                          <a:ln>
                            <a:noFill/>
                          </a:ln>
                          <a:solidFill>
                            <a:srgbClr val="000000"/>
                          </a:solidFill>
                          <a:effectLst/>
                          <a:latin typeface="Arial" charset="0"/>
                          <a:ea typeface="ＭＳ Ｐゴシック" charset="0"/>
                          <a:cs typeface="Times New Roman" charset="0"/>
                        </a:rPr>
                        <a:t>Fidgets	</a:t>
                      </a:r>
                      <a:endParaRPr kumimoji="0" lang="en-US" sz="1400" b="0" i="0" u="none" strike="noStrike" cap="none" normalizeH="0" baseline="0">
                        <a:ln>
                          <a:noFill/>
                        </a:ln>
                        <a:solidFill>
                          <a:srgbClr val="000000"/>
                        </a:solidFill>
                        <a:effectLst/>
                        <a:latin typeface="Arial" charset="0"/>
                        <a:ea typeface="ＭＳ Ｐゴシック" charset="0"/>
                        <a:cs typeface="Times New Roman" charset="0"/>
                      </a:endParaRPr>
                    </a:p>
                    <a:p>
                      <a:pPr marL="273050" marR="0" lvl="0" indent="-273050" algn="l" defTabSz="914400" rtl="0" eaLnBrk="0" fontAlgn="base" latinLnBrk="0" hangingPunct="0">
                        <a:lnSpc>
                          <a:spcPct val="130000"/>
                        </a:lnSpc>
                        <a:spcBef>
                          <a:spcPct val="0"/>
                        </a:spcBef>
                        <a:spcAft>
                          <a:spcPct val="0"/>
                        </a:spcAft>
                        <a:buClrTx/>
                        <a:buSzTx/>
                        <a:buFont typeface="Times New Roman" charset="0"/>
                        <a:buChar char="•"/>
                        <a:tabLst>
                          <a:tab pos="457200" algn="l"/>
                        </a:tabLst>
                      </a:pPr>
                      <a:r>
                        <a:rPr kumimoji="0" lang="en-GB" sz="1400" b="1" i="0" u="none" strike="noStrike" cap="none" normalizeH="0" baseline="0">
                          <a:ln>
                            <a:noFill/>
                          </a:ln>
                          <a:solidFill>
                            <a:srgbClr val="000000"/>
                          </a:solidFill>
                          <a:effectLst/>
                          <a:latin typeface="Arial" charset="0"/>
                          <a:ea typeface="ＭＳ Ｐゴシック" charset="0"/>
                          <a:cs typeface="Times New Roman" charset="0"/>
                        </a:rPr>
                        <a:t>Leaves seat in class</a:t>
                      </a:r>
                      <a:endParaRPr kumimoji="0" lang="en-US" sz="1400" b="0" i="0" u="none" strike="noStrike" cap="none" normalizeH="0" baseline="0">
                        <a:ln>
                          <a:noFill/>
                        </a:ln>
                        <a:solidFill>
                          <a:srgbClr val="000000"/>
                        </a:solidFill>
                        <a:effectLst/>
                        <a:latin typeface="Arial" charset="0"/>
                        <a:ea typeface="ＭＳ Ｐゴシック" charset="0"/>
                        <a:cs typeface="Times New Roman" charset="0"/>
                      </a:endParaRPr>
                    </a:p>
                    <a:p>
                      <a:pPr marL="273050" marR="0" lvl="0" indent="-273050" algn="l" defTabSz="914400" rtl="0" eaLnBrk="0" fontAlgn="base" latinLnBrk="0" hangingPunct="0">
                        <a:lnSpc>
                          <a:spcPct val="130000"/>
                        </a:lnSpc>
                        <a:spcBef>
                          <a:spcPct val="0"/>
                        </a:spcBef>
                        <a:spcAft>
                          <a:spcPct val="0"/>
                        </a:spcAft>
                        <a:buClrTx/>
                        <a:buSzTx/>
                        <a:buFont typeface="Times New Roman" charset="0"/>
                        <a:buChar char="•"/>
                        <a:tabLst>
                          <a:tab pos="457200" algn="l"/>
                        </a:tabLst>
                      </a:pPr>
                      <a:r>
                        <a:rPr kumimoji="0" lang="en-GB" sz="1400" b="1" i="0" u="none" strike="noStrike" cap="none" normalizeH="0" baseline="0">
                          <a:ln>
                            <a:noFill/>
                          </a:ln>
                          <a:solidFill>
                            <a:srgbClr val="000000"/>
                          </a:solidFill>
                          <a:effectLst/>
                          <a:latin typeface="Arial" charset="0"/>
                          <a:ea typeface="ＭＳ Ｐゴシック" charset="0"/>
                          <a:cs typeface="Times New Roman" charset="0"/>
                        </a:rPr>
                        <a:t>Runs/climbs excessively</a:t>
                      </a:r>
                      <a:endParaRPr kumimoji="0" lang="en-US" sz="1400" b="0" i="0" u="none" strike="noStrike" cap="none" normalizeH="0" baseline="0">
                        <a:ln>
                          <a:noFill/>
                        </a:ln>
                        <a:solidFill>
                          <a:srgbClr val="000000"/>
                        </a:solidFill>
                        <a:effectLst/>
                        <a:latin typeface="Arial" charset="0"/>
                        <a:ea typeface="ＭＳ Ｐゴシック" charset="0"/>
                        <a:cs typeface="Times New Roman" charset="0"/>
                      </a:endParaRPr>
                    </a:p>
                    <a:p>
                      <a:pPr marL="273050" marR="0" lvl="0" indent="-273050" algn="l" defTabSz="914400" rtl="0" eaLnBrk="0" fontAlgn="base" latinLnBrk="0" hangingPunct="0">
                        <a:lnSpc>
                          <a:spcPct val="130000"/>
                        </a:lnSpc>
                        <a:spcBef>
                          <a:spcPct val="0"/>
                        </a:spcBef>
                        <a:spcAft>
                          <a:spcPct val="0"/>
                        </a:spcAft>
                        <a:buClrTx/>
                        <a:buSzTx/>
                        <a:buFont typeface="Times New Roman" charset="0"/>
                        <a:buChar char="•"/>
                        <a:tabLst>
                          <a:tab pos="457200" algn="l"/>
                        </a:tabLst>
                      </a:pPr>
                      <a:r>
                        <a:rPr kumimoji="0" lang="en-GB" sz="1400" b="1" i="0" u="none" strike="noStrike" cap="none" normalizeH="0" baseline="0">
                          <a:ln>
                            <a:noFill/>
                          </a:ln>
                          <a:solidFill>
                            <a:srgbClr val="000000"/>
                          </a:solidFill>
                          <a:effectLst/>
                          <a:latin typeface="Arial" charset="0"/>
                          <a:ea typeface="ＭＳ Ｐゴシック" charset="0"/>
                          <a:cs typeface="Times New Roman" charset="0"/>
                        </a:rPr>
                        <a:t>Cannot play/work quietly</a:t>
                      </a:r>
                      <a:endParaRPr kumimoji="0" lang="en-US" sz="1400" b="0" i="0" u="none" strike="noStrike" cap="none" normalizeH="0" baseline="0">
                        <a:ln>
                          <a:noFill/>
                        </a:ln>
                        <a:solidFill>
                          <a:srgbClr val="000000"/>
                        </a:solidFill>
                        <a:effectLst/>
                        <a:latin typeface="Arial" charset="0"/>
                        <a:ea typeface="ＭＳ Ｐゴシック" charset="0"/>
                        <a:cs typeface="Times New Roman" charset="0"/>
                      </a:endParaRPr>
                    </a:p>
                    <a:p>
                      <a:pPr marL="273050" marR="0" lvl="0" indent="-273050" algn="l" defTabSz="914400" rtl="0" eaLnBrk="0" fontAlgn="base" latinLnBrk="0" hangingPunct="0">
                        <a:lnSpc>
                          <a:spcPct val="130000"/>
                        </a:lnSpc>
                        <a:spcBef>
                          <a:spcPct val="0"/>
                        </a:spcBef>
                        <a:spcAft>
                          <a:spcPct val="0"/>
                        </a:spcAft>
                        <a:buClrTx/>
                        <a:buSzTx/>
                        <a:buFont typeface="Times New Roman" charset="0"/>
                        <a:buChar char="•"/>
                        <a:tabLst>
                          <a:tab pos="457200" algn="l"/>
                        </a:tabLst>
                      </a:pPr>
                      <a:r>
                        <a:rPr kumimoji="0" lang="en-GB" sz="1400" b="1" i="0" u="none" strike="noStrike" cap="none" normalizeH="0" baseline="0">
                          <a:ln>
                            <a:noFill/>
                          </a:ln>
                          <a:solidFill>
                            <a:srgbClr val="000000"/>
                          </a:solidFill>
                          <a:effectLst/>
                          <a:latin typeface="Arial" charset="0"/>
                          <a:ea typeface="ＭＳ Ｐゴシック" charset="0"/>
                          <a:cs typeface="Times New Roman" charset="0"/>
                        </a:rPr>
                        <a:t>Always ‘on the go’</a:t>
                      </a:r>
                      <a:endParaRPr kumimoji="0" lang="en-US" sz="1400" b="0" i="0" u="none" strike="noStrike" cap="none" normalizeH="0" baseline="0">
                        <a:ln>
                          <a:noFill/>
                        </a:ln>
                        <a:solidFill>
                          <a:srgbClr val="000000"/>
                        </a:solidFill>
                        <a:effectLst/>
                        <a:latin typeface="Arial" charset="0"/>
                        <a:ea typeface="ＭＳ Ｐゴシック" charset="0"/>
                        <a:cs typeface="Times New Roman" charset="0"/>
                      </a:endParaRPr>
                    </a:p>
                    <a:p>
                      <a:pPr marL="273050" marR="0" lvl="0" indent="-273050" algn="l" defTabSz="914400" rtl="0" eaLnBrk="0" fontAlgn="base" latinLnBrk="0" hangingPunct="0">
                        <a:lnSpc>
                          <a:spcPct val="130000"/>
                        </a:lnSpc>
                        <a:spcBef>
                          <a:spcPct val="0"/>
                        </a:spcBef>
                        <a:spcAft>
                          <a:spcPct val="0"/>
                        </a:spcAft>
                        <a:buClrTx/>
                        <a:buSzTx/>
                        <a:buFont typeface="Times New Roman" charset="0"/>
                        <a:buChar char="•"/>
                        <a:tabLst>
                          <a:tab pos="457200" algn="l"/>
                        </a:tabLst>
                      </a:pPr>
                      <a:r>
                        <a:rPr kumimoji="0" lang="en-GB" sz="1400" b="1" i="0" u="none" strike="noStrike" cap="none" normalizeH="0" baseline="0">
                          <a:ln>
                            <a:noFill/>
                          </a:ln>
                          <a:solidFill>
                            <a:srgbClr val="000000"/>
                          </a:solidFill>
                          <a:effectLst/>
                          <a:latin typeface="Arial" charset="0"/>
                          <a:ea typeface="ＭＳ Ｐゴシック" charset="0"/>
                          <a:cs typeface="Times New Roman" charset="0"/>
                        </a:rPr>
                        <a:t>Talks excessively</a:t>
                      </a:r>
                      <a:endParaRPr kumimoji="0" lang="en-GB" sz="1400" b="0" i="0" u="none" strike="noStrike" cap="none" normalizeH="0" baseline="0">
                        <a:ln>
                          <a:noFill/>
                        </a:ln>
                        <a:solidFill>
                          <a:srgbClr val="000000"/>
                        </a:solidFill>
                        <a:effectLst/>
                        <a:latin typeface="Arial" charset="0"/>
                        <a:ea typeface="ＭＳ Ｐゴシック"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273050" marR="0" lvl="0" indent="-273050" algn="l" defTabSz="914400" rtl="0" eaLnBrk="0" fontAlgn="base" latinLnBrk="0" hangingPunct="0">
                        <a:lnSpc>
                          <a:spcPct val="130000"/>
                        </a:lnSpc>
                        <a:spcBef>
                          <a:spcPct val="0"/>
                        </a:spcBef>
                        <a:spcAft>
                          <a:spcPct val="0"/>
                        </a:spcAft>
                        <a:buClrTx/>
                        <a:buSzTx/>
                        <a:buFont typeface="Times New Roman" charset="0"/>
                        <a:buChar char="•"/>
                        <a:tabLst>
                          <a:tab pos="457200" algn="l"/>
                        </a:tabLst>
                      </a:pPr>
                      <a:r>
                        <a:rPr kumimoji="0" lang="en-GB" sz="1400" b="1" i="0" u="none" strike="noStrike" cap="none" normalizeH="0" baseline="0" dirty="0">
                          <a:ln>
                            <a:noFill/>
                          </a:ln>
                          <a:solidFill>
                            <a:srgbClr val="000000"/>
                          </a:solidFill>
                          <a:effectLst/>
                          <a:latin typeface="Arial" charset="0"/>
                          <a:ea typeface="ＭＳ Ｐゴシック" charset="0"/>
                          <a:cs typeface="Times New Roman" charset="0"/>
                        </a:rPr>
                        <a:t>Talks excessively</a:t>
                      </a:r>
                      <a:endParaRPr kumimoji="0" lang="en-US" sz="1400" b="0" i="0" u="none" strike="noStrike" cap="none" normalizeH="0" baseline="0" dirty="0">
                        <a:ln>
                          <a:noFill/>
                        </a:ln>
                        <a:solidFill>
                          <a:srgbClr val="000000"/>
                        </a:solidFill>
                        <a:effectLst/>
                        <a:latin typeface="Arial" charset="0"/>
                        <a:ea typeface="ＭＳ Ｐゴシック" charset="0"/>
                        <a:cs typeface="Times New Roman" charset="0"/>
                      </a:endParaRPr>
                    </a:p>
                    <a:p>
                      <a:pPr marL="273050" marR="0" lvl="0" indent="-273050" algn="l" defTabSz="914400" rtl="0" eaLnBrk="0" fontAlgn="base" latinLnBrk="0" hangingPunct="0">
                        <a:lnSpc>
                          <a:spcPct val="130000"/>
                        </a:lnSpc>
                        <a:spcBef>
                          <a:spcPct val="0"/>
                        </a:spcBef>
                        <a:spcAft>
                          <a:spcPct val="0"/>
                        </a:spcAft>
                        <a:buClrTx/>
                        <a:buSzTx/>
                        <a:buFont typeface="Times New Roman" charset="0"/>
                        <a:buChar char="•"/>
                        <a:tabLst>
                          <a:tab pos="457200" algn="l"/>
                        </a:tabLst>
                      </a:pPr>
                      <a:r>
                        <a:rPr kumimoji="0" lang="en-GB" sz="1400" b="1" i="0" u="none" strike="noStrike" cap="none" normalizeH="0" baseline="0" dirty="0">
                          <a:ln>
                            <a:noFill/>
                          </a:ln>
                          <a:solidFill>
                            <a:srgbClr val="000000"/>
                          </a:solidFill>
                          <a:effectLst/>
                          <a:latin typeface="Arial" charset="0"/>
                          <a:ea typeface="ＭＳ Ｐゴシック" charset="0"/>
                          <a:cs typeface="Times New Roman" charset="0"/>
                        </a:rPr>
                        <a:t>Blurts out answers</a:t>
                      </a:r>
                      <a:endParaRPr kumimoji="0" lang="en-US" sz="1400" b="0" i="0" u="none" strike="noStrike" cap="none" normalizeH="0" baseline="0" dirty="0">
                        <a:ln>
                          <a:noFill/>
                        </a:ln>
                        <a:solidFill>
                          <a:srgbClr val="000000"/>
                        </a:solidFill>
                        <a:effectLst/>
                        <a:latin typeface="Arial" charset="0"/>
                        <a:ea typeface="ＭＳ Ｐゴシック" charset="0"/>
                        <a:cs typeface="Times New Roman" charset="0"/>
                      </a:endParaRPr>
                    </a:p>
                    <a:p>
                      <a:pPr marL="273050" marR="0" lvl="0" indent="-273050" algn="l" defTabSz="914400" rtl="0" eaLnBrk="0" fontAlgn="base" latinLnBrk="0" hangingPunct="0">
                        <a:lnSpc>
                          <a:spcPct val="130000"/>
                        </a:lnSpc>
                        <a:spcBef>
                          <a:spcPct val="0"/>
                        </a:spcBef>
                        <a:spcAft>
                          <a:spcPct val="0"/>
                        </a:spcAft>
                        <a:buClrTx/>
                        <a:buSzTx/>
                        <a:buFont typeface="Times New Roman" charset="0"/>
                        <a:buChar char="•"/>
                        <a:tabLst>
                          <a:tab pos="457200" algn="l"/>
                        </a:tabLst>
                      </a:pPr>
                      <a:r>
                        <a:rPr kumimoji="0" lang="en-GB" sz="1400" b="1" i="0" u="none" strike="noStrike" cap="none" normalizeH="0" baseline="0" dirty="0">
                          <a:ln>
                            <a:noFill/>
                          </a:ln>
                          <a:solidFill>
                            <a:srgbClr val="000000"/>
                          </a:solidFill>
                          <a:effectLst/>
                          <a:latin typeface="Arial" charset="0"/>
                          <a:ea typeface="ＭＳ Ｐゴシック" charset="0"/>
                          <a:cs typeface="Times New Roman" charset="0"/>
                        </a:rPr>
                        <a:t>Cannot await turn</a:t>
                      </a:r>
                      <a:endParaRPr kumimoji="0" lang="en-US" sz="1400" b="0" i="0" u="none" strike="noStrike" cap="none" normalizeH="0" baseline="0" dirty="0">
                        <a:ln>
                          <a:noFill/>
                        </a:ln>
                        <a:solidFill>
                          <a:srgbClr val="000000"/>
                        </a:solidFill>
                        <a:effectLst/>
                        <a:latin typeface="Arial" charset="0"/>
                        <a:ea typeface="ＭＳ Ｐゴシック" charset="0"/>
                        <a:cs typeface="Times New Roman" charset="0"/>
                      </a:endParaRPr>
                    </a:p>
                    <a:p>
                      <a:pPr marL="273050" marR="0" lvl="0" indent="-273050" algn="l" defTabSz="914400" rtl="0" eaLnBrk="0" fontAlgn="base" latinLnBrk="0" hangingPunct="0">
                        <a:lnSpc>
                          <a:spcPct val="130000"/>
                        </a:lnSpc>
                        <a:spcBef>
                          <a:spcPct val="0"/>
                        </a:spcBef>
                        <a:spcAft>
                          <a:spcPct val="0"/>
                        </a:spcAft>
                        <a:buClrTx/>
                        <a:buSzTx/>
                        <a:buFont typeface="Times New Roman" charset="0"/>
                        <a:buChar char="•"/>
                        <a:tabLst>
                          <a:tab pos="457200" algn="l"/>
                        </a:tabLst>
                      </a:pPr>
                      <a:r>
                        <a:rPr kumimoji="0" lang="en-GB" sz="1400" b="1" i="0" u="none" strike="noStrike" cap="none" normalizeH="0" baseline="0" dirty="0">
                          <a:ln>
                            <a:noFill/>
                          </a:ln>
                          <a:solidFill>
                            <a:srgbClr val="000000"/>
                          </a:solidFill>
                          <a:effectLst/>
                          <a:latin typeface="Arial" charset="0"/>
                          <a:ea typeface="ＭＳ Ｐゴシック" charset="0"/>
                          <a:cs typeface="Times New Roman" charset="0"/>
                        </a:rPr>
                        <a:t>Interrupts others</a:t>
                      </a:r>
                      <a:endParaRPr kumimoji="0" lang="en-US" sz="1400" b="0" i="0" u="none" strike="noStrike" cap="none" normalizeH="0" baseline="0" dirty="0">
                        <a:ln>
                          <a:noFill/>
                        </a:ln>
                        <a:solidFill>
                          <a:srgbClr val="000000"/>
                        </a:solidFill>
                        <a:effectLst/>
                        <a:latin typeface="Arial" charset="0"/>
                        <a:ea typeface="ＭＳ Ｐゴシック" charset="0"/>
                        <a:cs typeface="Times New Roman" charset="0"/>
                      </a:endParaRPr>
                    </a:p>
                    <a:p>
                      <a:pPr marL="273050" marR="0" lvl="0" indent="-273050" algn="l" defTabSz="914400" rtl="0" eaLnBrk="0" fontAlgn="base" latinLnBrk="0" hangingPunct="0">
                        <a:lnSpc>
                          <a:spcPct val="130000"/>
                        </a:lnSpc>
                        <a:spcBef>
                          <a:spcPct val="0"/>
                        </a:spcBef>
                        <a:spcAft>
                          <a:spcPct val="0"/>
                        </a:spcAft>
                        <a:buClrTx/>
                        <a:buSzTx/>
                        <a:buFont typeface="Times New Roman" charset="0"/>
                        <a:buChar char="•"/>
                        <a:tabLst>
                          <a:tab pos="457200" algn="l"/>
                        </a:tabLst>
                      </a:pPr>
                      <a:r>
                        <a:rPr kumimoji="0" lang="en-GB" sz="1400" b="1" i="0" u="none" strike="noStrike" cap="none" normalizeH="0" baseline="0" dirty="0">
                          <a:ln>
                            <a:noFill/>
                          </a:ln>
                          <a:solidFill>
                            <a:srgbClr val="000000"/>
                          </a:solidFill>
                          <a:effectLst/>
                          <a:latin typeface="Arial" charset="0"/>
                          <a:ea typeface="ＭＳ Ｐゴシック" charset="0"/>
                          <a:cs typeface="Times New Roman" charset="0"/>
                        </a:rPr>
                        <a:t>Intrudes on others</a:t>
                      </a:r>
                      <a:endParaRPr kumimoji="0" lang="en-US" sz="1400" b="0" i="0" u="none" strike="noStrike" cap="none" normalizeH="0" baseline="0" dirty="0">
                        <a:ln>
                          <a:noFill/>
                        </a:ln>
                        <a:solidFill>
                          <a:srgbClr val="000000"/>
                        </a:solidFill>
                        <a:effectLst/>
                        <a:latin typeface="Arial" charset="0"/>
                        <a:ea typeface="ＭＳ Ｐゴシック" charset="0"/>
                        <a:cs typeface="Times New Roman"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1013644759"/>
      </p:ext>
    </p:extLst>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7746" name="Rectangle 2"/>
          <p:cNvSpPr>
            <a:spLocks noGrp="1" noChangeArrowheads="1"/>
          </p:cNvSpPr>
          <p:nvPr>
            <p:ph type="title"/>
          </p:nvPr>
        </p:nvSpPr>
        <p:spPr>
          <a:xfrm>
            <a:off x="304800" y="228600"/>
            <a:ext cx="8839200" cy="990600"/>
          </a:xfrm>
        </p:spPr>
        <p:txBody>
          <a:bodyPr/>
          <a:lstStyle/>
          <a:p>
            <a:pPr eaLnBrk="1" hangingPunct="1">
              <a:defRPr/>
            </a:pPr>
            <a:r>
              <a:rPr lang="en-US" sz="2800" smtClean="0"/>
              <a:t>Assessment: </a:t>
            </a:r>
            <a:br>
              <a:rPr lang="en-US" sz="2800" smtClean="0"/>
            </a:br>
            <a:r>
              <a:rPr lang="en-US" sz="2800" smtClean="0"/>
              <a:t>The basic approach (1)</a:t>
            </a:r>
          </a:p>
        </p:txBody>
      </p:sp>
      <p:sp>
        <p:nvSpPr>
          <p:cNvPr id="287747" name="Rectangle 3"/>
          <p:cNvSpPr>
            <a:spLocks noGrp="1" noChangeArrowheads="1"/>
          </p:cNvSpPr>
          <p:nvPr>
            <p:ph idx="1"/>
          </p:nvPr>
        </p:nvSpPr>
        <p:spPr>
          <a:xfrm>
            <a:off x="457200" y="1447800"/>
            <a:ext cx="8077200" cy="4648200"/>
          </a:xfrm>
        </p:spPr>
        <p:txBody>
          <a:bodyPr/>
          <a:lstStyle/>
          <a:p>
            <a:pPr eaLnBrk="1" hangingPunct="1">
              <a:lnSpc>
                <a:spcPct val="80000"/>
              </a:lnSpc>
              <a:spcAft>
                <a:spcPts val="600"/>
              </a:spcAft>
              <a:defRPr/>
            </a:pPr>
            <a:r>
              <a:rPr lang="en-AU" sz="2600" smtClean="0"/>
              <a:t>Often young people are not very forthcoming with information until you win their trust</a:t>
            </a:r>
          </a:p>
          <a:p>
            <a:pPr eaLnBrk="1" hangingPunct="1">
              <a:lnSpc>
                <a:spcPct val="80000"/>
              </a:lnSpc>
              <a:spcAft>
                <a:spcPts val="600"/>
              </a:spcAft>
              <a:defRPr/>
            </a:pPr>
            <a:r>
              <a:rPr lang="en-AU" sz="2600" smtClean="0"/>
              <a:t>If the young person is likely to suffer harm, and / or harm others, then strenuous attempts must be made to gain relevant information from any source </a:t>
            </a:r>
          </a:p>
          <a:p>
            <a:pPr eaLnBrk="1" hangingPunct="1">
              <a:lnSpc>
                <a:spcPct val="80000"/>
              </a:lnSpc>
              <a:spcAft>
                <a:spcPts val="600"/>
              </a:spcAft>
              <a:defRPr/>
            </a:pPr>
            <a:r>
              <a:rPr lang="en-AU" sz="2600" smtClean="0"/>
              <a:t>However, if a crisis does not exist, then it is not justifiable to intervene without the consent of the young person, or to engage in any deceptive practises</a:t>
            </a:r>
            <a:r>
              <a:rPr lang="en-US" sz="2600" smtClean="0"/>
              <a:t>, which</a:t>
            </a:r>
            <a:r>
              <a:rPr lang="en-AU" sz="2600" smtClean="0"/>
              <a:t> can permanently damage the young person's trust in health professionals</a:t>
            </a:r>
            <a:endParaRPr lang="en-US" sz="2600" smtClean="0"/>
          </a:p>
        </p:txBody>
      </p:sp>
      <p:sp>
        <p:nvSpPr>
          <p:cNvPr id="121858" name="Slide Number Placeholder 5"/>
          <p:cNvSpPr>
            <a:spLocks noGrp="1"/>
          </p:cNvSpPr>
          <p:nvPr>
            <p:ph type="sldNum" sz="quarter" idx="12"/>
          </p:nvPr>
        </p:nvSpPr>
        <p:spPr>
          <a:noFill/>
        </p:spPr>
        <p:txBody>
          <a:bodyPr/>
          <a:lstStyle>
            <a:lvl1pPr>
              <a:defRPr>
                <a:solidFill>
                  <a:schemeClr val="tx1"/>
                </a:solidFill>
                <a:latin typeface="Arial" pitchFamily="34" charset="0"/>
                <a:cs typeface="Arial" pitchFamily="34" charset="0"/>
              </a:defRPr>
            </a:lvl1pPr>
            <a:lvl2pPr marL="742950" indent="-285750">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fld id="{5D51C1CB-EB81-4DB0-A501-6DB9801ED995}" type="slidenum">
              <a:rPr lang="en-US" altLang="en-US" smtClean="0">
                <a:solidFill>
                  <a:srgbClr val="FFFFFF"/>
                </a:solidFill>
                <a:latin typeface="Arial Black" pitchFamily="34" charset="0"/>
              </a:rPr>
              <a:pPr/>
              <a:t>60</a:t>
            </a:fld>
            <a:endParaRPr lang="en-US" altLang="en-US" smtClean="0">
              <a:solidFill>
                <a:srgbClr val="FFFFFF"/>
              </a:solidFill>
              <a:latin typeface="Arial Black" pitchFamily="34" charset="0"/>
            </a:endParaRPr>
          </a:p>
        </p:txBody>
      </p:sp>
    </p:spTree>
    <p:extLst>
      <p:ext uri="{BB962C8B-B14F-4D97-AF65-F5344CB8AC3E}">
        <p14:creationId xmlns:p14="http://schemas.microsoft.com/office/powerpoint/2010/main" val="694801820"/>
      </p:ext>
    </p:extLst>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9796" name="Rectangle 4"/>
          <p:cNvSpPr>
            <a:spLocks noGrp="1" noChangeArrowheads="1"/>
          </p:cNvSpPr>
          <p:nvPr>
            <p:ph type="title"/>
          </p:nvPr>
        </p:nvSpPr>
        <p:spPr>
          <a:xfrm>
            <a:off x="304800" y="152400"/>
            <a:ext cx="8839200" cy="914400"/>
          </a:xfrm>
        </p:spPr>
        <p:txBody>
          <a:bodyPr/>
          <a:lstStyle/>
          <a:p>
            <a:pPr eaLnBrk="1" hangingPunct="1">
              <a:defRPr/>
            </a:pPr>
            <a:r>
              <a:rPr lang="en-US" sz="2400" dirty="0" smtClean="0"/>
              <a:t>Assessment: </a:t>
            </a:r>
            <a:br>
              <a:rPr lang="en-US" sz="2400" dirty="0" smtClean="0"/>
            </a:br>
            <a:r>
              <a:rPr lang="en-US" sz="2400" dirty="0" smtClean="0"/>
              <a:t>The basic approach (2)</a:t>
            </a:r>
          </a:p>
        </p:txBody>
      </p:sp>
      <p:sp>
        <p:nvSpPr>
          <p:cNvPr id="289795" name="Rectangle 3"/>
          <p:cNvSpPr>
            <a:spLocks noGrp="1" noChangeArrowheads="1"/>
          </p:cNvSpPr>
          <p:nvPr>
            <p:ph idx="1"/>
          </p:nvPr>
        </p:nvSpPr>
        <p:spPr>
          <a:xfrm>
            <a:off x="457200" y="1295400"/>
            <a:ext cx="8305800" cy="4621213"/>
          </a:xfrm>
        </p:spPr>
        <p:txBody>
          <a:bodyPr/>
          <a:lstStyle/>
          <a:p>
            <a:pPr marL="284163" indent="-284163" eaLnBrk="1" hangingPunct="1">
              <a:spcBef>
                <a:spcPct val="5000"/>
              </a:spcBef>
              <a:defRPr/>
            </a:pPr>
            <a:r>
              <a:rPr lang="en-US" sz="2800" dirty="0" smtClean="0"/>
              <a:t>Must be conducted sensitively </a:t>
            </a:r>
          </a:p>
          <a:p>
            <a:pPr marL="284163" indent="-284163" eaLnBrk="1" hangingPunct="1">
              <a:spcBef>
                <a:spcPct val="5000"/>
              </a:spcBef>
              <a:defRPr/>
            </a:pPr>
            <a:r>
              <a:rPr lang="en-US" sz="2800" dirty="0" smtClean="0"/>
              <a:t>Use open-ended questions</a:t>
            </a:r>
          </a:p>
          <a:p>
            <a:pPr marL="284163" indent="-284163" eaLnBrk="1" hangingPunct="1">
              <a:spcBef>
                <a:spcPct val="5000"/>
              </a:spcBef>
              <a:defRPr/>
            </a:pPr>
            <a:r>
              <a:rPr lang="en-US" sz="2800" dirty="0" smtClean="0"/>
              <a:t>Take particular note of:</a:t>
            </a:r>
            <a:r>
              <a:rPr lang="en-US" dirty="0" smtClean="0"/>
              <a:t> </a:t>
            </a:r>
          </a:p>
          <a:p>
            <a:pPr marL="684213" lvl="1" eaLnBrk="1" hangingPunct="1">
              <a:spcBef>
                <a:spcPct val="10000"/>
              </a:spcBef>
              <a:defRPr/>
            </a:pPr>
            <a:r>
              <a:rPr lang="en-US" sz="2200" dirty="0" smtClean="0"/>
              <a:t>which drug/s (think </a:t>
            </a:r>
            <a:r>
              <a:rPr lang="en-US" sz="2200" dirty="0" err="1" smtClean="0"/>
              <a:t>polydrug</a:t>
            </a:r>
            <a:r>
              <a:rPr lang="en-US" sz="2200" dirty="0" smtClean="0"/>
              <a:t> use) have been used immediately before their presentation </a:t>
            </a:r>
            <a:br>
              <a:rPr lang="en-US" sz="2200" dirty="0" smtClean="0"/>
            </a:br>
            <a:r>
              <a:rPr lang="en-US" sz="2200" dirty="0" smtClean="0"/>
              <a:t>(i.e., responsible for intoxication)</a:t>
            </a:r>
          </a:p>
          <a:p>
            <a:pPr marL="684213" lvl="1" eaLnBrk="1" hangingPunct="1">
              <a:spcBef>
                <a:spcPct val="10000"/>
              </a:spcBef>
              <a:defRPr/>
            </a:pPr>
            <a:r>
              <a:rPr lang="en-US" sz="2200" dirty="0" smtClean="0"/>
              <a:t>quantity and the route of administration </a:t>
            </a:r>
            <a:br>
              <a:rPr lang="en-US" sz="2200" dirty="0" smtClean="0"/>
            </a:br>
            <a:r>
              <a:rPr lang="en-US" sz="2200" dirty="0" smtClean="0"/>
              <a:t>(to assess potential harms)</a:t>
            </a:r>
          </a:p>
          <a:p>
            <a:pPr marL="684213" lvl="1" eaLnBrk="1" hangingPunct="1">
              <a:spcBef>
                <a:spcPct val="10000"/>
              </a:spcBef>
              <a:defRPr/>
            </a:pPr>
            <a:r>
              <a:rPr lang="en-US" sz="2200" dirty="0" smtClean="0"/>
              <a:t>past history of drug use (indicators of long-term harm)</a:t>
            </a:r>
          </a:p>
          <a:p>
            <a:pPr marL="684213" lvl="1" eaLnBrk="1" hangingPunct="1">
              <a:spcBef>
                <a:spcPct val="10000"/>
              </a:spcBef>
              <a:defRPr/>
            </a:pPr>
            <a:r>
              <a:rPr lang="en-US" sz="2200" dirty="0" smtClean="0"/>
              <a:t>the “function” drug use serves for them</a:t>
            </a:r>
          </a:p>
          <a:p>
            <a:pPr marL="684213" lvl="1" eaLnBrk="1" hangingPunct="1">
              <a:spcBef>
                <a:spcPct val="10000"/>
              </a:spcBef>
              <a:defRPr/>
            </a:pPr>
            <a:r>
              <a:rPr lang="en-US" sz="2200" dirty="0" smtClean="0"/>
              <a:t>environment in which drug use occurs </a:t>
            </a:r>
            <a:br>
              <a:rPr lang="en-US" sz="2200" dirty="0" smtClean="0"/>
            </a:br>
            <a:r>
              <a:rPr lang="en-US" sz="2200" dirty="0" smtClean="0"/>
              <a:t>(e.g., whether safe, supported)</a:t>
            </a:r>
          </a:p>
        </p:txBody>
      </p:sp>
      <p:sp>
        <p:nvSpPr>
          <p:cNvPr id="122882" name="Slide Number Placeholder 5"/>
          <p:cNvSpPr>
            <a:spLocks noGrp="1"/>
          </p:cNvSpPr>
          <p:nvPr>
            <p:ph type="sldNum" sz="quarter" idx="12"/>
          </p:nvPr>
        </p:nvSpPr>
        <p:spPr>
          <a:noFill/>
        </p:spPr>
        <p:txBody>
          <a:bodyPr/>
          <a:lstStyle>
            <a:lvl1pPr>
              <a:defRPr>
                <a:solidFill>
                  <a:schemeClr val="tx1"/>
                </a:solidFill>
                <a:latin typeface="Arial" pitchFamily="34" charset="0"/>
                <a:cs typeface="Arial" pitchFamily="34" charset="0"/>
              </a:defRPr>
            </a:lvl1pPr>
            <a:lvl2pPr marL="742950" indent="-285750">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fld id="{01A54DF7-7F56-485A-8996-273FEFA6AE63}" type="slidenum">
              <a:rPr lang="en-US" altLang="en-US" smtClean="0">
                <a:solidFill>
                  <a:srgbClr val="FFFFFF"/>
                </a:solidFill>
                <a:latin typeface="Arial Black" pitchFamily="34" charset="0"/>
              </a:rPr>
              <a:pPr/>
              <a:t>61</a:t>
            </a:fld>
            <a:endParaRPr lang="en-US" altLang="en-US" smtClean="0">
              <a:solidFill>
                <a:srgbClr val="FFFFFF"/>
              </a:solidFill>
              <a:latin typeface="Arial Black" pitchFamily="34" charset="0"/>
            </a:endParaRPr>
          </a:p>
        </p:txBody>
      </p:sp>
    </p:spTree>
    <p:extLst>
      <p:ext uri="{BB962C8B-B14F-4D97-AF65-F5344CB8AC3E}">
        <p14:creationId xmlns:p14="http://schemas.microsoft.com/office/powerpoint/2010/main" val="2518163276"/>
      </p:ext>
    </p:extLst>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1842" name="Rectangle 2"/>
          <p:cNvSpPr>
            <a:spLocks noGrp="1" noChangeArrowheads="1"/>
          </p:cNvSpPr>
          <p:nvPr>
            <p:ph type="title"/>
          </p:nvPr>
        </p:nvSpPr>
        <p:spPr>
          <a:xfrm>
            <a:off x="381000" y="228600"/>
            <a:ext cx="7786688" cy="854075"/>
          </a:xfrm>
        </p:spPr>
        <p:txBody>
          <a:bodyPr/>
          <a:lstStyle/>
          <a:p>
            <a:pPr eaLnBrk="1" hangingPunct="1">
              <a:defRPr/>
            </a:pPr>
            <a:r>
              <a:rPr lang="en-US" sz="2400" smtClean="0"/>
              <a:t>What does the young person want?</a:t>
            </a:r>
          </a:p>
        </p:txBody>
      </p:sp>
      <p:sp>
        <p:nvSpPr>
          <p:cNvPr id="291843" name="Rectangle 3"/>
          <p:cNvSpPr>
            <a:spLocks noGrp="1" noChangeArrowheads="1"/>
          </p:cNvSpPr>
          <p:nvPr>
            <p:ph idx="1"/>
          </p:nvPr>
        </p:nvSpPr>
        <p:spPr>
          <a:xfrm>
            <a:off x="457200" y="1447800"/>
            <a:ext cx="7585075" cy="4419600"/>
          </a:xfrm>
        </p:spPr>
        <p:txBody>
          <a:bodyPr/>
          <a:lstStyle/>
          <a:p>
            <a:pPr eaLnBrk="1" hangingPunct="1">
              <a:defRPr/>
            </a:pPr>
            <a:r>
              <a:rPr lang="en-US" sz="2800" smtClean="0"/>
              <a:t>Determine why the young person is presenting now</a:t>
            </a:r>
          </a:p>
          <a:p>
            <a:pPr eaLnBrk="1" hangingPunct="1">
              <a:defRPr/>
            </a:pPr>
            <a:r>
              <a:rPr lang="en-US" sz="2800" smtClean="0"/>
              <a:t>What does he or she perceive immediate needs to be?</a:t>
            </a:r>
          </a:p>
          <a:p>
            <a:pPr eaLnBrk="1" hangingPunct="1">
              <a:defRPr/>
            </a:pPr>
            <a:r>
              <a:rPr lang="en-US" sz="2800" smtClean="0"/>
              <a:t>Try and meet his or her requests whenever possible as a starting point (even if far short of clinically ideal)</a:t>
            </a:r>
          </a:p>
          <a:p>
            <a:pPr eaLnBrk="1" hangingPunct="1">
              <a:defRPr/>
            </a:pPr>
            <a:r>
              <a:rPr lang="en-US" sz="2800" smtClean="0"/>
              <a:t>Often young people are pre-contemplators in regard to their AOD use</a:t>
            </a:r>
          </a:p>
          <a:p>
            <a:pPr eaLnBrk="1" hangingPunct="1">
              <a:defRPr/>
            </a:pPr>
            <a:endParaRPr lang="en-US" sz="2800" smtClean="0"/>
          </a:p>
        </p:txBody>
      </p:sp>
      <p:sp>
        <p:nvSpPr>
          <p:cNvPr id="123906" name="Slide Number Placeholder 5"/>
          <p:cNvSpPr>
            <a:spLocks noGrp="1"/>
          </p:cNvSpPr>
          <p:nvPr>
            <p:ph type="sldNum" sz="quarter" idx="12"/>
          </p:nvPr>
        </p:nvSpPr>
        <p:spPr>
          <a:noFill/>
        </p:spPr>
        <p:txBody>
          <a:bodyPr/>
          <a:lstStyle>
            <a:lvl1pPr>
              <a:defRPr>
                <a:solidFill>
                  <a:schemeClr val="tx1"/>
                </a:solidFill>
                <a:latin typeface="Arial" pitchFamily="34" charset="0"/>
                <a:cs typeface="Arial" pitchFamily="34" charset="0"/>
              </a:defRPr>
            </a:lvl1pPr>
            <a:lvl2pPr marL="742950" indent="-285750">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fld id="{D643D337-FF50-409B-ABBA-5D2388E7B260}" type="slidenum">
              <a:rPr lang="en-US" altLang="en-US" smtClean="0">
                <a:solidFill>
                  <a:srgbClr val="FFFFFF"/>
                </a:solidFill>
                <a:latin typeface="Arial Black" pitchFamily="34" charset="0"/>
              </a:rPr>
              <a:pPr/>
              <a:t>62</a:t>
            </a:fld>
            <a:endParaRPr lang="en-US" altLang="en-US" smtClean="0">
              <a:solidFill>
                <a:srgbClr val="FFFFFF"/>
              </a:solidFill>
              <a:latin typeface="Arial Black" pitchFamily="34" charset="0"/>
            </a:endParaRPr>
          </a:p>
        </p:txBody>
      </p:sp>
    </p:spTree>
    <p:extLst>
      <p:ext uri="{BB962C8B-B14F-4D97-AF65-F5344CB8AC3E}">
        <p14:creationId xmlns:p14="http://schemas.microsoft.com/office/powerpoint/2010/main" val="25552952"/>
      </p:ext>
    </p:extLst>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3890" name="Rectangle 2"/>
          <p:cNvSpPr>
            <a:spLocks noGrp="1" noChangeArrowheads="1"/>
          </p:cNvSpPr>
          <p:nvPr>
            <p:ph type="title"/>
          </p:nvPr>
        </p:nvSpPr>
        <p:spPr/>
        <p:txBody>
          <a:bodyPr/>
          <a:lstStyle/>
          <a:p>
            <a:pPr eaLnBrk="1" hangingPunct="1">
              <a:defRPr/>
            </a:pPr>
            <a:r>
              <a:rPr lang="en-US" sz="2900" smtClean="0"/>
              <a:t>Parental involvement (1)</a:t>
            </a:r>
          </a:p>
        </p:txBody>
      </p:sp>
      <p:sp>
        <p:nvSpPr>
          <p:cNvPr id="293891" name="Rectangle 3"/>
          <p:cNvSpPr>
            <a:spLocks noGrp="1" noChangeArrowheads="1"/>
          </p:cNvSpPr>
          <p:nvPr>
            <p:ph idx="1"/>
          </p:nvPr>
        </p:nvSpPr>
        <p:spPr>
          <a:xfrm>
            <a:off x="457200" y="1447800"/>
            <a:ext cx="7924800" cy="4419600"/>
          </a:xfrm>
        </p:spPr>
        <p:txBody>
          <a:bodyPr/>
          <a:lstStyle/>
          <a:p>
            <a:pPr eaLnBrk="1" hangingPunct="1">
              <a:lnSpc>
                <a:spcPct val="90000"/>
              </a:lnSpc>
              <a:defRPr/>
            </a:pPr>
            <a:r>
              <a:rPr lang="en-US" sz="2200" smtClean="0"/>
              <a:t>Parental involvement can be extremely important to success of treatment with adolescents and is generally a desired part of treatment</a:t>
            </a:r>
          </a:p>
          <a:p>
            <a:pPr eaLnBrk="1" hangingPunct="1">
              <a:lnSpc>
                <a:spcPct val="90000"/>
              </a:lnSpc>
              <a:defRPr/>
            </a:pPr>
            <a:r>
              <a:rPr lang="en-US" sz="2200" smtClean="0"/>
              <a:t>However, some parents view treatment as a method of punishment and want to control all aspects of treatment and have total access to communications between the youth and clinical staff. It is inappropriate for parents to dictate the terms of treatment.</a:t>
            </a:r>
          </a:p>
          <a:p>
            <a:pPr eaLnBrk="1" hangingPunct="1">
              <a:lnSpc>
                <a:spcPct val="90000"/>
              </a:lnSpc>
              <a:defRPr/>
            </a:pPr>
            <a:r>
              <a:rPr lang="en-US" sz="2200" smtClean="0"/>
              <a:t>Remember, the young person, not the parent, is the patient.</a:t>
            </a:r>
          </a:p>
          <a:p>
            <a:pPr eaLnBrk="1" hangingPunct="1">
              <a:lnSpc>
                <a:spcPct val="90000"/>
              </a:lnSpc>
              <a:defRPr/>
            </a:pPr>
            <a:r>
              <a:rPr lang="en-US" sz="2200" smtClean="0"/>
              <a:t>Respect and acknowledge the parent’s concerns about the child’s drug use, but insure treatment is designed to meet the needs of the youth.</a:t>
            </a:r>
          </a:p>
        </p:txBody>
      </p:sp>
      <p:sp>
        <p:nvSpPr>
          <p:cNvPr id="124930" name="Slide Number Placeholder 5"/>
          <p:cNvSpPr>
            <a:spLocks noGrp="1"/>
          </p:cNvSpPr>
          <p:nvPr>
            <p:ph type="sldNum" sz="quarter" idx="12"/>
          </p:nvPr>
        </p:nvSpPr>
        <p:spPr>
          <a:noFill/>
        </p:spPr>
        <p:txBody>
          <a:bodyPr/>
          <a:lstStyle>
            <a:lvl1pPr>
              <a:defRPr>
                <a:solidFill>
                  <a:schemeClr val="tx1"/>
                </a:solidFill>
                <a:latin typeface="Arial" pitchFamily="34" charset="0"/>
                <a:cs typeface="Arial" pitchFamily="34" charset="0"/>
              </a:defRPr>
            </a:lvl1pPr>
            <a:lvl2pPr marL="742950" indent="-285750">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fld id="{F734A313-1E4B-4908-A48D-6C951C89E4E2}" type="slidenum">
              <a:rPr lang="en-US" altLang="en-US" smtClean="0">
                <a:solidFill>
                  <a:srgbClr val="FFFFFF"/>
                </a:solidFill>
                <a:latin typeface="Arial Black" pitchFamily="34" charset="0"/>
              </a:rPr>
              <a:pPr/>
              <a:t>63</a:t>
            </a:fld>
            <a:endParaRPr lang="en-US" altLang="en-US" smtClean="0">
              <a:solidFill>
                <a:srgbClr val="FFFFFF"/>
              </a:solidFill>
              <a:latin typeface="Arial Black" pitchFamily="34" charset="0"/>
            </a:endParaRPr>
          </a:p>
        </p:txBody>
      </p:sp>
    </p:spTree>
    <p:extLst>
      <p:ext uri="{BB962C8B-B14F-4D97-AF65-F5344CB8AC3E}">
        <p14:creationId xmlns:p14="http://schemas.microsoft.com/office/powerpoint/2010/main" val="185572644"/>
      </p:ext>
    </p:extLst>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5938" name="Rectangle 2"/>
          <p:cNvSpPr>
            <a:spLocks noGrp="1" noChangeArrowheads="1"/>
          </p:cNvSpPr>
          <p:nvPr>
            <p:ph type="title"/>
          </p:nvPr>
        </p:nvSpPr>
        <p:spPr>
          <a:xfrm>
            <a:off x="381000" y="20704"/>
            <a:ext cx="8015288" cy="854075"/>
          </a:xfrm>
        </p:spPr>
        <p:txBody>
          <a:bodyPr/>
          <a:lstStyle/>
          <a:p>
            <a:pPr eaLnBrk="1" hangingPunct="1">
              <a:defRPr/>
            </a:pPr>
            <a:r>
              <a:rPr lang="en-US" sz="2900" dirty="0" smtClean="0"/>
              <a:t>Parental involvement (2)</a:t>
            </a:r>
          </a:p>
        </p:txBody>
      </p:sp>
      <p:sp>
        <p:nvSpPr>
          <p:cNvPr id="295939" name="Rectangle 3"/>
          <p:cNvSpPr>
            <a:spLocks noGrp="1" noChangeArrowheads="1"/>
          </p:cNvSpPr>
          <p:nvPr>
            <p:ph idx="1"/>
          </p:nvPr>
        </p:nvSpPr>
        <p:spPr>
          <a:xfrm>
            <a:off x="457200" y="1066800"/>
            <a:ext cx="8153400" cy="5181600"/>
          </a:xfrm>
        </p:spPr>
        <p:txBody>
          <a:bodyPr/>
          <a:lstStyle/>
          <a:p>
            <a:pPr eaLnBrk="1" hangingPunct="1">
              <a:defRPr/>
            </a:pPr>
            <a:r>
              <a:rPr lang="en-US" sz="2800" dirty="0" smtClean="0"/>
              <a:t>Reassure parents/caregivers that a harm </a:t>
            </a:r>
            <a:r>
              <a:rPr lang="en-US" sz="2800" dirty="0" err="1" smtClean="0"/>
              <a:t>minimisation</a:t>
            </a:r>
            <a:r>
              <a:rPr lang="en-US" sz="2800" dirty="0" smtClean="0"/>
              <a:t> approach is effective: </a:t>
            </a:r>
          </a:p>
          <a:p>
            <a:pPr lvl="1" eaLnBrk="1" hangingPunct="1">
              <a:defRPr/>
            </a:pPr>
            <a:r>
              <a:rPr lang="en-US" sz="2400" dirty="0" smtClean="0"/>
              <a:t>reducing the risks is the priority until the young person decides he or she wishes to moderate AOD use</a:t>
            </a:r>
          </a:p>
          <a:p>
            <a:pPr eaLnBrk="1" hangingPunct="1">
              <a:defRPr/>
            </a:pPr>
            <a:r>
              <a:rPr lang="en-US" sz="2800" dirty="0" smtClean="0"/>
              <a:t>Reduce the parents’ sense of guilt</a:t>
            </a:r>
            <a:r>
              <a:rPr lang="en-US" sz="2400" dirty="0" smtClean="0"/>
              <a:t> </a:t>
            </a:r>
          </a:p>
          <a:p>
            <a:pPr lvl="1" eaLnBrk="1" hangingPunct="1">
              <a:defRPr/>
            </a:pPr>
            <a:r>
              <a:rPr lang="en-US" sz="2400" dirty="0" smtClean="0"/>
              <a:t>seldom are parents responsible for their child’s drug use</a:t>
            </a:r>
          </a:p>
          <a:p>
            <a:pPr lvl="1" eaLnBrk="1" hangingPunct="1">
              <a:defRPr/>
            </a:pPr>
            <a:r>
              <a:rPr lang="en-US" sz="2400" dirty="0" smtClean="0"/>
              <a:t>drug use is far from unusual in young people </a:t>
            </a:r>
          </a:p>
          <a:p>
            <a:pPr eaLnBrk="1" hangingPunct="1">
              <a:defRPr/>
            </a:pPr>
            <a:r>
              <a:rPr lang="en-US" sz="2800" dirty="0" smtClean="0"/>
              <a:t>Offer information, support, </a:t>
            </a:r>
            <a:r>
              <a:rPr lang="en-US" sz="2800" dirty="0" err="1" smtClean="0"/>
              <a:t>counselling</a:t>
            </a:r>
            <a:r>
              <a:rPr lang="en-US" sz="2800" dirty="0" smtClean="0"/>
              <a:t> and referral</a:t>
            </a:r>
          </a:p>
        </p:txBody>
      </p:sp>
      <p:sp>
        <p:nvSpPr>
          <p:cNvPr id="125954" name="Slide Number Placeholder 5"/>
          <p:cNvSpPr>
            <a:spLocks noGrp="1"/>
          </p:cNvSpPr>
          <p:nvPr>
            <p:ph type="sldNum" sz="quarter" idx="12"/>
          </p:nvPr>
        </p:nvSpPr>
        <p:spPr>
          <a:noFill/>
        </p:spPr>
        <p:txBody>
          <a:bodyPr/>
          <a:lstStyle>
            <a:lvl1pPr>
              <a:defRPr>
                <a:solidFill>
                  <a:schemeClr val="tx1"/>
                </a:solidFill>
                <a:latin typeface="Arial" pitchFamily="34" charset="0"/>
                <a:cs typeface="Arial" pitchFamily="34" charset="0"/>
              </a:defRPr>
            </a:lvl1pPr>
            <a:lvl2pPr marL="742950" indent="-285750">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fld id="{590E50F3-B246-43B6-8265-631D38E90D00}" type="slidenum">
              <a:rPr lang="en-US" altLang="en-US" smtClean="0">
                <a:solidFill>
                  <a:srgbClr val="FFFFFF"/>
                </a:solidFill>
                <a:latin typeface="Arial Black" pitchFamily="34" charset="0"/>
              </a:rPr>
              <a:pPr/>
              <a:t>64</a:t>
            </a:fld>
            <a:endParaRPr lang="en-US" altLang="en-US" smtClean="0">
              <a:solidFill>
                <a:srgbClr val="FFFFFF"/>
              </a:solidFill>
              <a:latin typeface="Arial Black" pitchFamily="34" charset="0"/>
            </a:endParaRPr>
          </a:p>
        </p:txBody>
      </p:sp>
    </p:spTree>
    <p:extLst>
      <p:ext uri="{BB962C8B-B14F-4D97-AF65-F5344CB8AC3E}">
        <p14:creationId xmlns:p14="http://schemas.microsoft.com/office/powerpoint/2010/main" val="2998635290"/>
      </p:ext>
    </p:extLst>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Rectangle 2"/>
          <p:cNvSpPr>
            <a:spLocks noGrp="1" noChangeArrowheads="1"/>
          </p:cNvSpPr>
          <p:nvPr>
            <p:ph type="title"/>
          </p:nvPr>
        </p:nvSpPr>
        <p:spPr>
          <a:xfrm>
            <a:off x="762000" y="0"/>
            <a:ext cx="6870700" cy="1600200"/>
          </a:xfrm>
        </p:spPr>
        <p:txBody>
          <a:bodyPr/>
          <a:lstStyle/>
          <a:p>
            <a:r>
              <a:rPr lang="en-US" altLang="en-US" smtClean="0">
                <a:solidFill>
                  <a:srgbClr val="7B9899"/>
                </a:solidFill>
                <a:latin typeface="Comic Sans MS" pitchFamily="66" charset="0"/>
              </a:rPr>
              <a:t>ADHD Criteria</a:t>
            </a:r>
          </a:p>
        </p:txBody>
      </p:sp>
      <p:sp>
        <p:nvSpPr>
          <p:cNvPr id="7171" name="Rectangle 3"/>
          <p:cNvSpPr>
            <a:spLocks noGrp="1" noChangeArrowheads="1"/>
          </p:cNvSpPr>
          <p:nvPr>
            <p:ph idx="1"/>
          </p:nvPr>
        </p:nvSpPr>
        <p:spPr>
          <a:xfrm>
            <a:off x="838200" y="2057400"/>
            <a:ext cx="7620000" cy="2514600"/>
          </a:xfrm>
        </p:spPr>
        <p:txBody>
          <a:bodyPr>
            <a:normAutofit fontScale="77500" lnSpcReduction="20000"/>
          </a:bodyPr>
          <a:lstStyle/>
          <a:p>
            <a:pPr marL="274320" indent="-274320" fontAlgn="auto">
              <a:spcAft>
                <a:spcPts val="0"/>
              </a:spcAft>
              <a:buFont typeface="Wingdings 2"/>
              <a:buChar char=""/>
              <a:defRPr/>
            </a:pPr>
            <a:r>
              <a:rPr lang="en-US" dirty="0">
                <a:latin typeface="Comic Sans MS" charset="0"/>
                <a:ea typeface="+mn-ea"/>
              </a:rPr>
              <a:t>Symptoms present for 6 months to a degree that is maladaptive and inconsistent with the developmental level of the child</a:t>
            </a:r>
          </a:p>
          <a:p>
            <a:pPr marL="274320" indent="-274320" fontAlgn="auto">
              <a:spcAft>
                <a:spcPts val="0"/>
              </a:spcAft>
              <a:buFont typeface="Wingdings 2"/>
              <a:buChar char=""/>
              <a:defRPr/>
            </a:pPr>
            <a:r>
              <a:rPr lang="en-US" dirty="0">
                <a:latin typeface="Comic Sans MS" charset="0"/>
                <a:ea typeface="+mn-ea"/>
              </a:rPr>
              <a:t>Clear evidence of clinically significant impairment present in two or more settings</a:t>
            </a:r>
          </a:p>
          <a:p>
            <a:pPr marL="274320" indent="-274320" fontAlgn="auto">
              <a:spcAft>
                <a:spcPts val="0"/>
              </a:spcAft>
              <a:buFont typeface="Wingdings 2"/>
              <a:buChar char=""/>
              <a:defRPr/>
            </a:pPr>
            <a:r>
              <a:rPr lang="en-US" dirty="0">
                <a:latin typeface="Comic Sans MS" charset="0"/>
                <a:ea typeface="+mn-ea"/>
              </a:rPr>
              <a:t>Onset of impairment must be before age 7, even if it was not diagnosed until later</a:t>
            </a:r>
          </a:p>
          <a:p>
            <a:pPr marL="274320" indent="-274320" fontAlgn="auto">
              <a:spcAft>
                <a:spcPts val="0"/>
              </a:spcAft>
              <a:buFont typeface="Wingdings 2"/>
              <a:buChar char=""/>
              <a:defRPr/>
            </a:pPr>
            <a:endParaRPr lang="en-US" dirty="0">
              <a:latin typeface="Comic Sans MS" charset="0"/>
              <a:ea typeface="+mn-ea"/>
            </a:endParaRPr>
          </a:p>
          <a:p>
            <a:pPr marL="274320" indent="-274320" fontAlgn="auto">
              <a:spcAft>
                <a:spcPts val="0"/>
              </a:spcAft>
              <a:buFont typeface="Wingdings 2"/>
              <a:buChar char=""/>
              <a:defRPr/>
            </a:pPr>
            <a:endParaRPr lang="en-US" dirty="0">
              <a:latin typeface="Comic Sans MS" charset="0"/>
              <a:ea typeface="+mn-ea"/>
            </a:endParaRPr>
          </a:p>
        </p:txBody>
      </p:sp>
    </p:spTree>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685800" y="0"/>
            <a:ext cx="7772400" cy="1143000"/>
          </a:xfrm>
        </p:spPr>
        <p:txBody>
          <a:bodyPr/>
          <a:lstStyle/>
          <a:p>
            <a:r>
              <a:rPr lang="en-GB" sz="3200" b="1"/>
              <a:t>Developmental impact of ADHD</a:t>
            </a:r>
          </a:p>
        </p:txBody>
      </p:sp>
      <p:sp>
        <p:nvSpPr>
          <p:cNvPr id="20483" name="AutoShape 3"/>
          <p:cNvSpPr>
            <a:spLocks noChangeArrowheads="1"/>
          </p:cNvSpPr>
          <p:nvPr/>
        </p:nvSpPr>
        <p:spPr bwMode="auto">
          <a:xfrm>
            <a:off x="406400" y="2971800"/>
            <a:ext cx="8466138" cy="1600200"/>
          </a:xfrm>
          <a:prstGeom prst="rightArrow">
            <a:avLst>
              <a:gd name="adj1" fmla="val 50000"/>
              <a:gd name="adj2" fmla="val 132267"/>
            </a:avLst>
          </a:prstGeom>
          <a:solidFill>
            <a:srgbClr val="FF9900"/>
          </a:solidFill>
          <a:ln w="76200">
            <a:solidFill>
              <a:srgbClr val="FFA300"/>
            </a:solidFill>
            <a:miter lim="800000"/>
            <a:headEnd type="none" w="sm" len="sm"/>
            <a:tailEnd type="none" w="sm" len="sm"/>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GB"/>
          </a:p>
        </p:txBody>
      </p:sp>
      <p:sp>
        <p:nvSpPr>
          <p:cNvPr id="20484" name="Text Box 4"/>
          <p:cNvSpPr txBox="1">
            <a:spLocks noChangeArrowheads="1"/>
          </p:cNvSpPr>
          <p:nvPr/>
        </p:nvSpPr>
        <p:spPr bwMode="auto">
          <a:xfrm>
            <a:off x="520700" y="3436938"/>
            <a:ext cx="7993063" cy="396875"/>
          </a:xfrm>
          <a:prstGeom prst="rect">
            <a:avLst/>
          </a:prstGeom>
          <a:noFill/>
          <a:ln>
            <a:noFill/>
          </a:ln>
          <a:effectLst/>
          <a:extLst>
            <a:ext uri="{909E8E84-426E-40dd-AFC4-6F175D3DCCD1}">
              <a14:hiddenFill xmlns:a14="http://schemas.microsoft.com/office/drawing/2010/main">
                <a:solidFill>
                  <a:srgbClr val="CC99FF"/>
                </a:solidFill>
              </a14:hiddenFill>
            </a:ext>
            <a:ext uri="{91240B29-F687-4f45-9708-019B960494DF}">
              <a14:hiddenLine xmlns:a14="http://schemas.microsoft.com/office/drawing/2010/main" w="11176">
                <a:solidFill>
                  <a:schemeClr val="tx1"/>
                </a:solidFill>
                <a:miter lim="800000"/>
                <a:headEnd type="none" w="sm" len="sm"/>
                <a:tailEnd type="none" w="sm" len="sm"/>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eaLnBrk="1" hangingPunct="1"/>
            <a:r>
              <a:rPr lang="en-GB" sz="2000">
                <a:solidFill>
                  <a:srgbClr val="000000"/>
                </a:solidFill>
              </a:rPr>
              <a:t>Pre-school			Adolescent		  Adult</a:t>
            </a:r>
            <a:endParaRPr lang="en-GB">
              <a:solidFill>
                <a:srgbClr val="000000"/>
              </a:solidFill>
            </a:endParaRPr>
          </a:p>
        </p:txBody>
      </p:sp>
      <p:sp>
        <p:nvSpPr>
          <p:cNvPr id="20485" name="Text Box 5"/>
          <p:cNvSpPr txBox="1">
            <a:spLocks noChangeArrowheads="1"/>
          </p:cNvSpPr>
          <p:nvPr/>
        </p:nvSpPr>
        <p:spPr bwMode="auto">
          <a:xfrm>
            <a:off x="1955800" y="3746500"/>
            <a:ext cx="7991475" cy="396875"/>
          </a:xfrm>
          <a:prstGeom prst="rect">
            <a:avLst/>
          </a:prstGeom>
          <a:noFill/>
          <a:ln>
            <a:noFill/>
          </a:ln>
          <a:effectLst/>
          <a:extLst>
            <a:ext uri="{909E8E84-426E-40dd-AFC4-6F175D3DCCD1}">
              <a14:hiddenFill xmlns:a14="http://schemas.microsoft.com/office/drawing/2010/main">
                <a:solidFill>
                  <a:srgbClr val="CC99FF"/>
                </a:solidFill>
              </a14:hiddenFill>
            </a:ext>
            <a:ext uri="{91240B29-F687-4f45-9708-019B960494DF}">
              <a14:hiddenLine xmlns:a14="http://schemas.microsoft.com/office/drawing/2010/main" w="11176">
                <a:solidFill>
                  <a:schemeClr val="tx1"/>
                </a:solidFill>
                <a:miter lim="800000"/>
                <a:headEnd type="none" w="sm" len="sm"/>
                <a:tailEnd type="none" w="sm" len="sm"/>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eaLnBrk="1" hangingPunct="1"/>
            <a:r>
              <a:rPr lang="en-GB" sz="2000">
                <a:solidFill>
                  <a:srgbClr val="000000"/>
                </a:solidFill>
              </a:rPr>
              <a:t>School-age			College-age</a:t>
            </a:r>
            <a:endParaRPr lang="en-GB">
              <a:solidFill>
                <a:srgbClr val="000000"/>
              </a:solidFill>
            </a:endParaRPr>
          </a:p>
        </p:txBody>
      </p:sp>
      <p:sp>
        <p:nvSpPr>
          <p:cNvPr id="20486" name="Line 6"/>
          <p:cNvSpPr>
            <a:spLocks noChangeShapeType="1"/>
          </p:cNvSpPr>
          <p:nvPr/>
        </p:nvSpPr>
        <p:spPr bwMode="auto">
          <a:xfrm flipV="1">
            <a:off x="1150938" y="2895600"/>
            <a:ext cx="0" cy="457200"/>
          </a:xfrm>
          <a:prstGeom prst="line">
            <a:avLst/>
          </a:prstGeom>
          <a:noFill/>
          <a:ln w="38100">
            <a:solidFill>
              <a:srgbClr val="008080"/>
            </a:solidFill>
            <a:round/>
            <a:headEnd type="oval" w="lg" len="lg"/>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GB"/>
          </a:p>
        </p:txBody>
      </p:sp>
      <p:sp>
        <p:nvSpPr>
          <p:cNvPr id="20487" name="Line 7"/>
          <p:cNvSpPr>
            <a:spLocks noChangeShapeType="1"/>
          </p:cNvSpPr>
          <p:nvPr/>
        </p:nvSpPr>
        <p:spPr bwMode="auto">
          <a:xfrm flipV="1">
            <a:off x="4470400" y="2895600"/>
            <a:ext cx="0" cy="457200"/>
          </a:xfrm>
          <a:prstGeom prst="line">
            <a:avLst/>
          </a:prstGeom>
          <a:noFill/>
          <a:ln w="38100">
            <a:solidFill>
              <a:srgbClr val="008080"/>
            </a:solidFill>
            <a:round/>
            <a:headEnd type="oval" w="lg" len="lg"/>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GB"/>
          </a:p>
        </p:txBody>
      </p:sp>
      <p:sp>
        <p:nvSpPr>
          <p:cNvPr id="20488" name="Line 8"/>
          <p:cNvSpPr>
            <a:spLocks noChangeShapeType="1"/>
          </p:cNvSpPr>
          <p:nvPr/>
        </p:nvSpPr>
        <p:spPr bwMode="auto">
          <a:xfrm flipV="1">
            <a:off x="7308850" y="2895600"/>
            <a:ext cx="6350" cy="317500"/>
          </a:xfrm>
          <a:prstGeom prst="line">
            <a:avLst/>
          </a:prstGeom>
          <a:noFill/>
          <a:ln w="38100">
            <a:solidFill>
              <a:srgbClr val="008080"/>
            </a:solidFill>
            <a:round/>
            <a:headEnd type="oval" w="lg" len="lg"/>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GB"/>
          </a:p>
        </p:txBody>
      </p:sp>
      <p:sp>
        <p:nvSpPr>
          <p:cNvPr id="20489" name="Line 9"/>
          <p:cNvSpPr>
            <a:spLocks noChangeShapeType="1"/>
          </p:cNvSpPr>
          <p:nvPr/>
        </p:nvSpPr>
        <p:spPr bwMode="auto">
          <a:xfrm flipV="1">
            <a:off x="2627313" y="4200525"/>
            <a:ext cx="0" cy="381000"/>
          </a:xfrm>
          <a:prstGeom prst="line">
            <a:avLst/>
          </a:prstGeom>
          <a:noFill/>
          <a:ln w="38100">
            <a:solidFill>
              <a:srgbClr val="008080"/>
            </a:solidFill>
            <a:round/>
            <a:headEnd type="none" w="lg" len="lg"/>
            <a:tailEnd type="oval"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GB"/>
          </a:p>
        </p:txBody>
      </p:sp>
      <p:sp>
        <p:nvSpPr>
          <p:cNvPr id="20490" name="Line 10"/>
          <p:cNvSpPr>
            <a:spLocks noChangeShapeType="1"/>
          </p:cNvSpPr>
          <p:nvPr/>
        </p:nvSpPr>
        <p:spPr bwMode="auto">
          <a:xfrm flipV="1">
            <a:off x="5824538" y="4191000"/>
            <a:ext cx="0" cy="381000"/>
          </a:xfrm>
          <a:prstGeom prst="line">
            <a:avLst/>
          </a:prstGeom>
          <a:noFill/>
          <a:ln w="38100">
            <a:solidFill>
              <a:srgbClr val="008080"/>
            </a:solidFill>
            <a:round/>
            <a:headEnd type="none" w="lg" len="lg"/>
            <a:tailEnd type="oval"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GB"/>
          </a:p>
        </p:txBody>
      </p:sp>
      <p:sp>
        <p:nvSpPr>
          <p:cNvPr id="20491" name="Text Box 11"/>
          <p:cNvSpPr txBox="1">
            <a:spLocks noChangeArrowheads="1"/>
          </p:cNvSpPr>
          <p:nvPr/>
        </p:nvSpPr>
        <p:spPr bwMode="auto">
          <a:xfrm>
            <a:off x="384175" y="2206625"/>
            <a:ext cx="1595438" cy="717550"/>
          </a:xfrm>
          <a:prstGeom prst="rect">
            <a:avLst/>
          </a:prstGeom>
          <a:noFill/>
          <a:ln>
            <a:noFill/>
          </a:ln>
          <a:effectLst/>
          <a:extLst>
            <a:ext uri="{909E8E84-426E-40dd-AFC4-6F175D3DCCD1}">
              <a14:hiddenFill xmlns:a14="http://schemas.microsoft.com/office/drawing/2010/main">
                <a:solidFill>
                  <a:srgbClr val="CC99FF"/>
                </a:solidFill>
              </a14:hiddenFill>
            </a:ext>
            <a:ext uri="{91240B29-F687-4f45-9708-019B960494DF}">
              <a14:hiddenLine xmlns:a14="http://schemas.microsoft.com/office/drawing/2010/main" w="11176">
                <a:solidFill>
                  <a:schemeClr val="tx1"/>
                </a:solidFill>
                <a:miter lim="800000"/>
                <a:headEnd type="none" w="sm" len="sm"/>
                <a:tailEnd type="none" w="sm" len="sm"/>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lgn="ctr" eaLnBrk="1" hangingPunct="1">
              <a:spcBef>
                <a:spcPct val="5000"/>
              </a:spcBef>
            </a:pPr>
            <a:r>
              <a:rPr lang="en-GB" sz="2000">
                <a:solidFill>
                  <a:srgbClr val="000000"/>
                </a:solidFill>
              </a:rPr>
              <a:t>Behavioural </a:t>
            </a:r>
          </a:p>
          <a:p>
            <a:pPr algn="ctr" eaLnBrk="1" hangingPunct="1">
              <a:spcBef>
                <a:spcPct val="5000"/>
              </a:spcBef>
            </a:pPr>
            <a:r>
              <a:rPr lang="en-GB" sz="2000">
                <a:solidFill>
                  <a:srgbClr val="000000"/>
                </a:solidFill>
              </a:rPr>
              <a:t>disturbance</a:t>
            </a:r>
            <a:endParaRPr lang="en-GB">
              <a:solidFill>
                <a:srgbClr val="000000"/>
              </a:solidFill>
            </a:endParaRPr>
          </a:p>
        </p:txBody>
      </p:sp>
      <p:sp>
        <p:nvSpPr>
          <p:cNvPr id="20492" name="Text Box 12"/>
          <p:cNvSpPr txBox="1">
            <a:spLocks noChangeArrowheads="1"/>
          </p:cNvSpPr>
          <p:nvPr/>
        </p:nvSpPr>
        <p:spPr bwMode="auto">
          <a:xfrm>
            <a:off x="1084263" y="4581525"/>
            <a:ext cx="3657600" cy="2047875"/>
          </a:xfrm>
          <a:prstGeom prst="rect">
            <a:avLst/>
          </a:prstGeom>
          <a:noFill/>
          <a:ln>
            <a:noFill/>
          </a:ln>
          <a:effectLst/>
          <a:extLst>
            <a:ext uri="{909E8E84-426E-40dd-AFC4-6F175D3DCCD1}">
              <a14:hiddenFill xmlns:a14="http://schemas.microsoft.com/office/drawing/2010/main">
                <a:solidFill>
                  <a:srgbClr val="CC99FF"/>
                </a:solidFill>
              </a14:hiddenFill>
            </a:ext>
            <a:ext uri="{91240B29-F687-4f45-9708-019B960494DF}">
              <a14:hiddenLine xmlns:a14="http://schemas.microsoft.com/office/drawing/2010/main" w="11176">
                <a:solidFill>
                  <a:schemeClr val="tx1"/>
                </a:solidFill>
                <a:miter lim="800000"/>
                <a:headEnd type="none" w="sm" len="sm"/>
                <a:tailEnd type="none" w="sm" len="sm"/>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eaLnBrk="1" hangingPunct="1">
              <a:spcBef>
                <a:spcPct val="5000"/>
              </a:spcBef>
            </a:pPr>
            <a:r>
              <a:rPr lang="en-GB" sz="2000" dirty="0">
                <a:solidFill>
                  <a:srgbClr val="000000"/>
                </a:solidFill>
              </a:rPr>
              <a:t>Behavioural disturbance</a:t>
            </a:r>
          </a:p>
          <a:p>
            <a:pPr eaLnBrk="1" hangingPunct="1">
              <a:spcBef>
                <a:spcPct val="5000"/>
              </a:spcBef>
            </a:pPr>
            <a:r>
              <a:rPr lang="en-GB" sz="2000" dirty="0">
                <a:solidFill>
                  <a:srgbClr val="000000"/>
                </a:solidFill>
              </a:rPr>
              <a:t>Academic problems</a:t>
            </a:r>
          </a:p>
          <a:p>
            <a:pPr eaLnBrk="1" hangingPunct="1">
              <a:spcBef>
                <a:spcPct val="5000"/>
              </a:spcBef>
            </a:pPr>
            <a:r>
              <a:rPr lang="en-GB" sz="2000" dirty="0">
                <a:solidFill>
                  <a:srgbClr val="000000"/>
                </a:solidFill>
              </a:rPr>
              <a:t>Difficulty with social interactions</a:t>
            </a:r>
          </a:p>
          <a:p>
            <a:pPr eaLnBrk="1" hangingPunct="1">
              <a:spcBef>
                <a:spcPct val="5000"/>
              </a:spcBef>
            </a:pPr>
            <a:r>
              <a:rPr lang="en-GB" sz="2000" dirty="0">
                <a:solidFill>
                  <a:srgbClr val="000000"/>
                </a:solidFill>
              </a:rPr>
              <a:t>Self-esteem issues</a:t>
            </a:r>
            <a:endParaRPr lang="en-GB" dirty="0">
              <a:solidFill>
                <a:srgbClr val="000000"/>
              </a:solidFill>
            </a:endParaRPr>
          </a:p>
          <a:p>
            <a:pPr eaLnBrk="1" hangingPunct="1">
              <a:spcBef>
                <a:spcPct val="5000"/>
              </a:spcBef>
            </a:pPr>
            <a:endParaRPr lang="en-GB" dirty="0">
              <a:solidFill>
                <a:srgbClr val="000000"/>
              </a:solidFill>
            </a:endParaRPr>
          </a:p>
        </p:txBody>
      </p:sp>
      <p:sp>
        <p:nvSpPr>
          <p:cNvPr id="20493" name="Text Box 13"/>
          <p:cNvSpPr txBox="1">
            <a:spLocks noChangeArrowheads="1"/>
          </p:cNvSpPr>
          <p:nvPr/>
        </p:nvSpPr>
        <p:spPr bwMode="auto">
          <a:xfrm>
            <a:off x="2362200" y="1301750"/>
            <a:ext cx="3962400" cy="1663700"/>
          </a:xfrm>
          <a:prstGeom prst="rect">
            <a:avLst/>
          </a:prstGeom>
          <a:noFill/>
          <a:ln>
            <a:noFill/>
          </a:ln>
          <a:effectLst/>
          <a:extLst>
            <a:ext uri="{909E8E84-426E-40dd-AFC4-6F175D3DCCD1}">
              <a14:hiddenFill xmlns:a14="http://schemas.microsoft.com/office/drawing/2010/main">
                <a:solidFill>
                  <a:srgbClr val="CC99FF"/>
                </a:solidFill>
              </a14:hiddenFill>
            </a:ext>
            <a:ext uri="{91240B29-F687-4f45-9708-019B960494DF}">
              <a14:hiddenLine xmlns:a14="http://schemas.microsoft.com/office/drawing/2010/main" w="11176">
                <a:solidFill>
                  <a:schemeClr val="tx1"/>
                </a:solidFill>
                <a:miter lim="800000"/>
                <a:headEnd type="none" w="sm" len="sm"/>
                <a:tailEnd type="none" w="sm" len="sm"/>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eaLnBrk="1" hangingPunct="1">
              <a:spcBef>
                <a:spcPct val="5000"/>
              </a:spcBef>
            </a:pPr>
            <a:r>
              <a:rPr lang="en-GB" sz="2000">
                <a:solidFill>
                  <a:srgbClr val="000000"/>
                </a:solidFill>
              </a:rPr>
              <a:t>Academic problems</a:t>
            </a:r>
          </a:p>
          <a:p>
            <a:pPr eaLnBrk="1" hangingPunct="1">
              <a:spcBef>
                <a:spcPct val="5000"/>
              </a:spcBef>
            </a:pPr>
            <a:r>
              <a:rPr lang="en-GB" sz="2000">
                <a:solidFill>
                  <a:srgbClr val="000000"/>
                </a:solidFill>
              </a:rPr>
              <a:t>Difficulty with social interactions</a:t>
            </a:r>
          </a:p>
          <a:p>
            <a:pPr eaLnBrk="1" hangingPunct="1">
              <a:spcBef>
                <a:spcPct val="5000"/>
              </a:spcBef>
            </a:pPr>
            <a:r>
              <a:rPr lang="en-GB" sz="2000">
                <a:solidFill>
                  <a:srgbClr val="000000"/>
                </a:solidFill>
              </a:rPr>
              <a:t>Self-esteem issues</a:t>
            </a:r>
          </a:p>
          <a:p>
            <a:pPr eaLnBrk="1" hangingPunct="1">
              <a:spcBef>
                <a:spcPct val="5000"/>
              </a:spcBef>
            </a:pPr>
            <a:r>
              <a:rPr lang="en-GB" sz="2000">
                <a:solidFill>
                  <a:srgbClr val="000000"/>
                </a:solidFill>
              </a:rPr>
              <a:t>Legal issues, smoking </a:t>
            </a:r>
            <a:br>
              <a:rPr lang="en-GB" sz="2000">
                <a:solidFill>
                  <a:srgbClr val="000000"/>
                </a:solidFill>
              </a:rPr>
            </a:br>
            <a:r>
              <a:rPr lang="en-GB" sz="2000">
                <a:solidFill>
                  <a:srgbClr val="000000"/>
                </a:solidFill>
              </a:rPr>
              <a:t>and injury</a:t>
            </a:r>
            <a:endParaRPr lang="en-GB">
              <a:solidFill>
                <a:srgbClr val="000000"/>
              </a:solidFill>
            </a:endParaRPr>
          </a:p>
        </p:txBody>
      </p:sp>
      <p:sp>
        <p:nvSpPr>
          <p:cNvPr id="20494" name="Text Box 14"/>
          <p:cNvSpPr txBox="1">
            <a:spLocks noChangeArrowheads="1"/>
          </p:cNvSpPr>
          <p:nvPr/>
        </p:nvSpPr>
        <p:spPr bwMode="auto">
          <a:xfrm>
            <a:off x="5148263" y="4572000"/>
            <a:ext cx="3657600" cy="2063750"/>
          </a:xfrm>
          <a:prstGeom prst="rect">
            <a:avLst/>
          </a:prstGeom>
          <a:noFill/>
          <a:ln>
            <a:noFill/>
          </a:ln>
          <a:effectLst/>
          <a:extLst>
            <a:ext uri="{909E8E84-426E-40dd-AFC4-6F175D3DCCD1}">
              <a14:hiddenFill xmlns:a14="http://schemas.microsoft.com/office/drawing/2010/main">
                <a:solidFill>
                  <a:srgbClr val="CC99FF"/>
                </a:solidFill>
              </a14:hiddenFill>
            </a:ext>
            <a:ext uri="{91240B29-F687-4f45-9708-019B960494DF}">
              <a14:hiddenLine xmlns:a14="http://schemas.microsoft.com/office/drawing/2010/main" w="11176">
                <a:solidFill>
                  <a:schemeClr val="tx1"/>
                </a:solidFill>
                <a:miter lim="800000"/>
                <a:headEnd type="none" w="sm" len="sm"/>
                <a:tailEnd type="none" w="sm" len="sm"/>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eaLnBrk="1" hangingPunct="1">
              <a:spcBef>
                <a:spcPct val="5000"/>
              </a:spcBef>
            </a:pPr>
            <a:r>
              <a:rPr lang="en-GB" sz="2000">
                <a:solidFill>
                  <a:srgbClr val="000000"/>
                </a:solidFill>
              </a:rPr>
              <a:t>Academic failure</a:t>
            </a:r>
          </a:p>
          <a:p>
            <a:pPr eaLnBrk="1" hangingPunct="1">
              <a:spcBef>
                <a:spcPct val="5000"/>
              </a:spcBef>
            </a:pPr>
            <a:r>
              <a:rPr lang="en-GB" sz="2000">
                <a:solidFill>
                  <a:srgbClr val="000000"/>
                </a:solidFill>
              </a:rPr>
              <a:t>Occupational difficulties</a:t>
            </a:r>
          </a:p>
          <a:p>
            <a:pPr eaLnBrk="1" hangingPunct="1">
              <a:spcBef>
                <a:spcPct val="5000"/>
              </a:spcBef>
            </a:pPr>
            <a:r>
              <a:rPr lang="en-GB" sz="2000">
                <a:solidFill>
                  <a:srgbClr val="000000"/>
                </a:solidFill>
              </a:rPr>
              <a:t>Self-esteem issues</a:t>
            </a:r>
          </a:p>
          <a:p>
            <a:pPr eaLnBrk="1" hangingPunct="1">
              <a:spcBef>
                <a:spcPct val="5000"/>
              </a:spcBef>
            </a:pPr>
            <a:r>
              <a:rPr lang="en-GB" sz="2000">
                <a:solidFill>
                  <a:srgbClr val="000000"/>
                </a:solidFill>
              </a:rPr>
              <a:t>Substance abuse</a:t>
            </a:r>
          </a:p>
          <a:p>
            <a:pPr eaLnBrk="1" hangingPunct="1">
              <a:spcBef>
                <a:spcPct val="5000"/>
              </a:spcBef>
            </a:pPr>
            <a:r>
              <a:rPr lang="en-GB" sz="2000">
                <a:solidFill>
                  <a:srgbClr val="000000"/>
                </a:solidFill>
              </a:rPr>
              <a:t>Injury/accidents</a:t>
            </a:r>
            <a:endParaRPr lang="en-GB">
              <a:solidFill>
                <a:srgbClr val="000000"/>
              </a:solidFill>
            </a:endParaRPr>
          </a:p>
          <a:p>
            <a:pPr eaLnBrk="1" hangingPunct="1">
              <a:spcBef>
                <a:spcPct val="5000"/>
              </a:spcBef>
            </a:pPr>
            <a:endParaRPr lang="en-GB">
              <a:solidFill>
                <a:srgbClr val="000000"/>
              </a:solidFill>
            </a:endParaRPr>
          </a:p>
        </p:txBody>
      </p:sp>
      <p:sp>
        <p:nvSpPr>
          <p:cNvPr id="20495" name="Text Box 15"/>
          <p:cNvSpPr txBox="1">
            <a:spLocks noChangeArrowheads="1"/>
          </p:cNvSpPr>
          <p:nvPr/>
        </p:nvSpPr>
        <p:spPr bwMode="auto">
          <a:xfrm>
            <a:off x="6502400" y="1135063"/>
            <a:ext cx="3657600" cy="2063750"/>
          </a:xfrm>
          <a:prstGeom prst="rect">
            <a:avLst/>
          </a:prstGeom>
          <a:noFill/>
          <a:ln>
            <a:noFill/>
          </a:ln>
          <a:effectLst/>
          <a:extLst>
            <a:ext uri="{909E8E84-426E-40dd-AFC4-6F175D3DCCD1}">
              <a14:hiddenFill xmlns:a14="http://schemas.microsoft.com/office/drawing/2010/main">
                <a:solidFill>
                  <a:srgbClr val="CC99FF"/>
                </a:solidFill>
              </a14:hiddenFill>
            </a:ext>
            <a:ext uri="{91240B29-F687-4f45-9708-019B960494DF}">
              <a14:hiddenLine xmlns:a14="http://schemas.microsoft.com/office/drawing/2010/main" w="11176">
                <a:solidFill>
                  <a:schemeClr val="tx1"/>
                </a:solidFill>
                <a:miter lim="800000"/>
                <a:headEnd type="none" w="sm" len="sm"/>
                <a:tailEnd type="none" w="sm" len="sm"/>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eaLnBrk="1" hangingPunct="1">
              <a:spcBef>
                <a:spcPct val="5000"/>
              </a:spcBef>
            </a:pPr>
            <a:r>
              <a:rPr lang="en-GB" sz="2000">
                <a:solidFill>
                  <a:srgbClr val="000000"/>
                </a:solidFill>
              </a:rPr>
              <a:t>Occupational failure</a:t>
            </a:r>
          </a:p>
          <a:p>
            <a:pPr eaLnBrk="1" hangingPunct="1">
              <a:spcBef>
                <a:spcPct val="5000"/>
              </a:spcBef>
            </a:pPr>
            <a:r>
              <a:rPr lang="en-GB" sz="2000">
                <a:solidFill>
                  <a:srgbClr val="000000"/>
                </a:solidFill>
              </a:rPr>
              <a:t>Self-esteem issues</a:t>
            </a:r>
          </a:p>
          <a:p>
            <a:pPr eaLnBrk="1" hangingPunct="1">
              <a:spcBef>
                <a:spcPct val="5000"/>
              </a:spcBef>
            </a:pPr>
            <a:r>
              <a:rPr lang="en-GB" sz="2000">
                <a:solidFill>
                  <a:srgbClr val="000000"/>
                </a:solidFill>
              </a:rPr>
              <a:t>Relationship problems</a:t>
            </a:r>
          </a:p>
          <a:p>
            <a:pPr eaLnBrk="1" hangingPunct="1">
              <a:spcBef>
                <a:spcPct val="5000"/>
              </a:spcBef>
            </a:pPr>
            <a:r>
              <a:rPr lang="en-GB" sz="2000">
                <a:solidFill>
                  <a:srgbClr val="000000"/>
                </a:solidFill>
              </a:rPr>
              <a:t>Injury/accidents</a:t>
            </a:r>
          </a:p>
          <a:p>
            <a:pPr eaLnBrk="1" hangingPunct="1">
              <a:spcBef>
                <a:spcPct val="5000"/>
              </a:spcBef>
            </a:pPr>
            <a:r>
              <a:rPr lang="en-GB" sz="2000">
                <a:solidFill>
                  <a:srgbClr val="000000"/>
                </a:solidFill>
              </a:rPr>
              <a:t>Substance abuse</a:t>
            </a:r>
            <a:endParaRPr lang="en-GB">
              <a:solidFill>
                <a:srgbClr val="000000"/>
              </a:solidFill>
            </a:endParaRPr>
          </a:p>
          <a:p>
            <a:pPr eaLnBrk="1" hangingPunct="1">
              <a:spcBef>
                <a:spcPct val="5000"/>
              </a:spcBef>
            </a:pPr>
            <a:endParaRPr lang="en-GB">
              <a:solidFill>
                <a:srgbClr val="000000"/>
              </a:solidFill>
            </a:endParaRPr>
          </a:p>
        </p:txBody>
      </p:sp>
    </p:spTree>
    <p:extLst>
      <p:ext uri="{BB962C8B-B14F-4D97-AF65-F5344CB8AC3E}">
        <p14:creationId xmlns:p14="http://schemas.microsoft.com/office/powerpoint/2010/main" val="3560554770"/>
      </p:ext>
    </p:extLst>
  </p:cSld>
  <p:clrMapOvr>
    <a:masterClrMapping/>
  </p:clrMapOvr>
  <p:transition xmlns:p14="http://schemas.microsoft.com/office/powerpoint/2010/main" spd="med">
    <p:fade/>
  </p:transition>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latin typeface="Arial" charset="0"/>
              </a:rPr>
              <a:t>Initial Presentation</a:t>
            </a:r>
            <a:endParaRPr lang="en-GB" dirty="0"/>
          </a:p>
        </p:txBody>
      </p:sp>
      <p:sp>
        <p:nvSpPr>
          <p:cNvPr id="4" name="Content Placeholder 3"/>
          <p:cNvSpPr>
            <a:spLocks noGrp="1"/>
          </p:cNvSpPr>
          <p:nvPr>
            <p:ph idx="1"/>
          </p:nvPr>
        </p:nvSpPr>
        <p:spPr/>
        <p:txBody>
          <a:bodyPr/>
          <a:lstStyle/>
          <a:p>
            <a:r>
              <a:rPr lang="en-GB" dirty="0">
                <a:latin typeface="Arial" charset="0"/>
              </a:rPr>
              <a:t>‘I did an online form’</a:t>
            </a:r>
          </a:p>
          <a:p>
            <a:r>
              <a:rPr lang="en-GB" dirty="0">
                <a:latin typeface="Arial" charset="0"/>
              </a:rPr>
              <a:t>‘my kid has it’</a:t>
            </a:r>
          </a:p>
          <a:p>
            <a:r>
              <a:rPr lang="en-GB" dirty="0">
                <a:latin typeface="Arial" charset="0"/>
              </a:rPr>
              <a:t>‘I use drugs’</a:t>
            </a:r>
          </a:p>
          <a:p>
            <a:r>
              <a:rPr lang="en-GB" dirty="0">
                <a:latin typeface="Arial" charset="0"/>
              </a:rPr>
              <a:t>‘I have feel unfulfilled for years’</a:t>
            </a:r>
          </a:p>
          <a:p>
            <a:r>
              <a:rPr lang="en-GB" dirty="0">
                <a:latin typeface="Arial" charset="0"/>
              </a:rPr>
              <a:t>‘I get into trouble’</a:t>
            </a:r>
          </a:p>
          <a:p>
            <a:r>
              <a:rPr lang="en-GB" dirty="0">
                <a:latin typeface="Arial" charset="0"/>
              </a:rPr>
              <a:t>‘I never get things right’</a:t>
            </a:r>
          </a:p>
          <a:p>
            <a:endParaRPr lang="en-GB" dirty="0"/>
          </a:p>
        </p:txBody>
      </p:sp>
    </p:spTree>
    <p:extLst>
      <p:ext uri="{BB962C8B-B14F-4D97-AF65-F5344CB8AC3E}">
        <p14:creationId xmlns:p14="http://schemas.microsoft.com/office/powerpoint/2010/main" val="4260229183"/>
      </p:ext>
    </p:extLst>
  </p:cSld>
  <p:clrMapOvr>
    <a:masterClrMapping/>
  </p:clrMapOvr>
  <p:transition xmlns:p14="http://schemas.microsoft.com/office/powerpoint/2010/main" spd="med">
    <p:fade/>
  </p:transition>
</p:sld>
</file>

<file path=ppt/theme/theme1.xml><?xml version="1.0" encoding="utf-8"?>
<a:theme xmlns:a="http://schemas.openxmlformats.org/drawingml/2006/main" name="ELFT">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ELFT.thmx</Template>
  <TotalTime>1001</TotalTime>
  <Words>3338</Words>
  <Application>Microsoft Macintosh PowerPoint</Application>
  <PresentationFormat>On-screen Show (4:3)</PresentationFormat>
  <Paragraphs>438</Paragraphs>
  <Slides>64</Slides>
  <Notes>13</Notes>
  <HiddenSlides>0</HiddenSlides>
  <MMClips>0</MMClips>
  <ScaleCrop>false</ScaleCrop>
  <HeadingPairs>
    <vt:vector size="4" baseType="variant">
      <vt:variant>
        <vt:lpstr>Theme</vt:lpstr>
      </vt:variant>
      <vt:variant>
        <vt:i4>1</vt:i4>
      </vt:variant>
      <vt:variant>
        <vt:lpstr>Slide Titles</vt:lpstr>
      </vt:variant>
      <vt:variant>
        <vt:i4>64</vt:i4>
      </vt:variant>
    </vt:vector>
  </HeadingPairs>
  <TitlesOfParts>
    <vt:vector size="65" baseType="lpstr">
      <vt:lpstr>ELFT</vt:lpstr>
      <vt:lpstr> ELFT Training Packages for Primary Care   ‘Psychiatric Disorders in Childhood and Adolescence’</vt:lpstr>
      <vt:lpstr>Learning Aims &amp; Objectives</vt:lpstr>
      <vt:lpstr>Common in Family Medicine</vt:lpstr>
      <vt:lpstr>The Diagnostic Dilemma</vt:lpstr>
      <vt:lpstr>What is ADHD?</vt:lpstr>
      <vt:lpstr>PowerPoint Presentation</vt:lpstr>
      <vt:lpstr>ADHD Criteria</vt:lpstr>
      <vt:lpstr>Developmental impact of ADHD</vt:lpstr>
      <vt:lpstr>Initial Presentation</vt:lpstr>
      <vt:lpstr>Advice after Diagnosis NICE Sept 2008</vt:lpstr>
      <vt:lpstr>ADHD - DD</vt:lpstr>
      <vt:lpstr>Conduct Disorder</vt:lpstr>
      <vt:lpstr>Conduct Disorder</vt:lpstr>
      <vt:lpstr>Conduct Disorder-Childhood Onset</vt:lpstr>
      <vt:lpstr>Conduct Disorder-Adolescent Onset</vt:lpstr>
      <vt:lpstr>Conduct Disorder-Psychosocial Correlates</vt:lpstr>
      <vt:lpstr>Predisposing risk factors</vt:lpstr>
      <vt:lpstr>Conduct Disorder</vt:lpstr>
      <vt:lpstr>Associated conditions</vt:lpstr>
      <vt:lpstr>What Else Could It Be?</vt:lpstr>
      <vt:lpstr>Transient Tic Disorder</vt:lpstr>
      <vt:lpstr>Tourette’s Disorder</vt:lpstr>
      <vt:lpstr>Prevalence</vt:lpstr>
      <vt:lpstr>Co-morbidity of Tourette’s Disorder</vt:lpstr>
      <vt:lpstr>Recognizing Tics</vt:lpstr>
      <vt:lpstr>Non-tics</vt:lpstr>
      <vt:lpstr>Treatment</vt:lpstr>
      <vt:lpstr>What Else Could It Be?</vt:lpstr>
      <vt:lpstr>It Could Be Anxiety…</vt:lpstr>
      <vt:lpstr>Anxiety Symptoms</vt:lpstr>
      <vt:lpstr>Anxiety Symptoms</vt:lpstr>
      <vt:lpstr>Generalized Anxiety Disorder</vt:lpstr>
      <vt:lpstr>Generalized Anxiety Disorder</vt:lpstr>
      <vt:lpstr>Separation Anxiety Disorder</vt:lpstr>
      <vt:lpstr>Separation Anxiety Criteria</vt:lpstr>
      <vt:lpstr>Separation Anxiety Criteria</vt:lpstr>
      <vt:lpstr>Separation Anxiety Criteria</vt:lpstr>
      <vt:lpstr>Separation Anxiety Criteria</vt:lpstr>
      <vt:lpstr>Separation Anxiety Disorder</vt:lpstr>
      <vt:lpstr>Obsessive-Compulsive Disorder</vt:lpstr>
      <vt:lpstr>Obsessional-Compulsive disorder (OCD)</vt:lpstr>
      <vt:lpstr>Obsessional-Compulsive disorder (OCD)</vt:lpstr>
      <vt:lpstr>Obsessive-Compulsive Disorder</vt:lpstr>
      <vt:lpstr>Social Phobia</vt:lpstr>
      <vt:lpstr>It could be a Mood Disorder…</vt:lpstr>
      <vt:lpstr>Major Depression Diagnostic Criteria</vt:lpstr>
      <vt:lpstr>Major Depression Criteria</vt:lpstr>
      <vt:lpstr>Major Depression Criteria</vt:lpstr>
      <vt:lpstr>Major Depression Criteria</vt:lpstr>
      <vt:lpstr>Major Depression Criteria</vt:lpstr>
      <vt:lpstr>Major Depression Symptoms</vt:lpstr>
      <vt:lpstr>Major Depression Symptoms</vt:lpstr>
      <vt:lpstr>Major Depression Symptoms</vt:lpstr>
      <vt:lpstr>Suicide</vt:lpstr>
      <vt:lpstr>Major Depression - Etiology</vt:lpstr>
      <vt:lpstr>Major Depression - Outcome</vt:lpstr>
      <vt:lpstr>Major Depression - Treatment</vt:lpstr>
      <vt:lpstr>Major Depression - Treatment</vt:lpstr>
      <vt:lpstr>PowerPoint Presentation</vt:lpstr>
      <vt:lpstr>Assessment:  The basic approach (1)</vt:lpstr>
      <vt:lpstr>Assessment:  The basic approach (2)</vt:lpstr>
      <vt:lpstr>What does the young person want?</vt:lpstr>
      <vt:lpstr>Parental involvement (1)</vt:lpstr>
      <vt:lpstr>Parental involvement (2)</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ADHD, What it is, What it ain’t, and How to treat it</dc:title>
  <dc:creator>Rita Y. Horton, MD</dc:creator>
  <cp:lastModifiedBy>Frank &amp; Katja Röhricht</cp:lastModifiedBy>
  <cp:revision>77</cp:revision>
  <dcterms:created xsi:type="dcterms:W3CDTF">2006-11-21T17:31:34Z</dcterms:created>
  <dcterms:modified xsi:type="dcterms:W3CDTF">2015-11-17T17:06:34Z</dcterms:modified>
</cp:coreProperties>
</file>