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83" r:id="rId15"/>
    <p:sldId id="284" r:id="rId16"/>
    <p:sldId id="285" r:id="rId17"/>
    <p:sldId id="286" r:id="rId18"/>
    <p:sldId id="287" r:id="rId19"/>
    <p:sldId id="288" r:id="rId20"/>
    <p:sldId id="268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7FF1B-CEAE-464D-AE5C-85A29D3D61D4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E13AA-E545-41CF-830A-1328B7B03FCF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9206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</a:t>
            </a:fld>
            <a:endParaRPr lang="en-I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11</a:t>
            </a:fld>
            <a:endParaRPr lang="en-I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12</a:t>
            </a:fld>
            <a:endParaRPr lang="en-I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20</a:t>
            </a:fld>
            <a:endParaRPr lang="en-I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21</a:t>
            </a:fld>
            <a:endParaRPr lang="en-I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22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2</a:t>
            </a:fld>
            <a:endParaRPr lang="en-I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3</a:t>
            </a:fld>
            <a:endParaRPr lang="en-I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7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8</a:t>
            </a:fld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9" charset="0"/>
                <a:ea typeface="+mn-ea"/>
              </a:defRPr>
            </a:lvl1pPr>
          </a:lstStyle>
          <a:p>
            <a:fld id="{007415A5-0B5B-4E86-9BB2-10B5A012CABD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9" charset="0"/>
                <a:ea typeface="+mn-ea"/>
              </a:defRPr>
            </a:lvl1pPr>
          </a:lstStyle>
          <a:p>
            <a:endParaRPr lang="en-I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-109" charset="-128"/>
              </a:defRPr>
            </a:lvl1pPr>
          </a:lstStyle>
          <a:p>
            <a:fld id="{3147AEBF-ECC8-4F66-AF65-A1594F9D6E76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5661025"/>
            <a:ext cx="91440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en-IE" dirty="0" smtClean="0"/>
              <a:t>ELFT Training Packages</a:t>
            </a:r>
            <a:br>
              <a:rPr lang="en-IE" dirty="0" smtClean="0"/>
            </a:br>
            <a:r>
              <a:rPr lang="en-IE" dirty="0" smtClean="0"/>
              <a:t>for Primary Care </a:t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 Psychiatric Emergencies -</a:t>
            </a:r>
            <a:endParaRPr lang="en-IE" sz="5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03648" y="4077072"/>
            <a:ext cx="6400800" cy="1752600"/>
          </a:xfrm>
        </p:spPr>
        <p:txBody>
          <a:bodyPr/>
          <a:lstStyle/>
          <a:p>
            <a:r>
              <a:rPr lang="en-GB" sz="2400" dirty="0" smtClean="0"/>
              <a:t>Responsible Clinician for contact:</a:t>
            </a:r>
          </a:p>
          <a:p>
            <a:r>
              <a:rPr lang="en-GB" sz="2400" dirty="0" smtClean="0"/>
              <a:t>Frank </a:t>
            </a:r>
            <a:r>
              <a:rPr lang="en-GB" sz="2400" dirty="0" err="1" smtClean="0"/>
              <a:t>Röhricht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Associate Medical Director</a:t>
            </a:r>
          </a:p>
          <a:p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Structured Assessment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5950" indent="-433388">
              <a:buNone/>
              <a:tabLst>
                <a:tab pos="342900" algn="l"/>
                <a:tab pos="914400" algn="l"/>
              </a:tabLst>
            </a:pPr>
            <a:endParaRPr lang="en-US" sz="2800" dirty="0" smtClean="0"/>
          </a:p>
          <a:p>
            <a:pPr marL="615950" indent="-433388">
              <a:tabLst>
                <a:tab pos="342900" algn="l"/>
                <a:tab pos="914400" algn="l"/>
              </a:tabLst>
            </a:pPr>
            <a:r>
              <a:rPr lang="en-US" sz="2800" dirty="0" smtClean="0"/>
              <a:t>History (and collateral history 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marL="615950" indent="-433388">
              <a:tabLst>
                <a:tab pos="342900" algn="l"/>
                <a:tab pos="914400" algn="l"/>
              </a:tabLst>
            </a:pPr>
            <a:r>
              <a:rPr lang="en-US" sz="2800" dirty="0" smtClean="0"/>
              <a:t>Mental State  </a:t>
            </a:r>
          </a:p>
          <a:p>
            <a:pPr marL="615950" indent="-433388">
              <a:tabLst>
                <a:tab pos="342900" algn="l"/>
                <a:tab pos="914400" algn="l"/>
              </a:tabLst>
            </a:pPr>
            <a:r>
              <a:rPr lang="en-US" sz="2800" dirty="0" smtClean="0"/>
              <a:t>Physical examination </a:t>
            </a:r>
            <a:r>
              <a:rPr lang="en-US" sz="2800" i="1" dirty="0" smtClean="0"/>
              <a:t>(Uncooperative agitated patients tend to aggravate staff, leading to </a:t>
            </a:r>
            <a:r>
              <a:rPr lang="en-US" sz="2800" i="1" dirty="0" smtClean="0"/>
              <a:t>inadequate/incomplete </a:t>
            </a:r>
            <a:r>
              <a:rPr lang="en-US" sz="2800" i="1" dirty="0" smtClean="0"/>
              <a:t>physical examination</a:t>
            </a:r>
            <a:r>
              <a:rPr lang="en-US" sz="2800" i="1" dirty="0" smtClean="0"/>
              <a:t>)</a:t>
            </a:r>
            <a:endParaRPr lang="en-US" sz="2800" dirty="0" smtClean="0"/>
          </a:p>
          <a:p>
            <a:pPr marL="615950" indent="-433388">
              <a:tabLst>
                <a:tab pos="342900" algn="l"/>
                <a:tab pos="914400" algn="l"/>
              </a:tabLst>
            </a:pPr>
            <a:r>
              <a:rPr lang="en-US" sz="2800" dirty="0" smtClean="0"/>
              <a:t>Investigations (Blood tests, ECG, X-Ray, etc. as required) </a:t>
            </a:r>
            <a:endParaRPr lang="en-US" sz="2800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Investigations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FBC and Inflammatory markers</a:t>
            </a:r>
          </a:p>
          <a:p>
            <a:r>
              <a:rPr lang="en-GB" sz="2800" dirty="0" smtClean="0"/>
              <a:t>U&amp;E, LFTs, Calcium, TFTs,</a:t>
            </a:r>
          </a:p>
          <a:p>
            <a:r>
              <a:rPr lang="en-GB" sz="2800" dirty="0" smtClean="0"/>
              <a:t>Blood Glucose</a:t>
            </a:r>
          </a:p>
          <a:p>
            <a:r>
              <a:rPr lang="en-GB" sz="2800" dirty="0" smtClean="0"/>
              <a:t>Alcometer</a:t>
            </a:r>
          </a:p>
          <a:p>
            <a:r>
              <a:rPr lang="en-GB" sz="2800" dirty="0" smtClean="0"/>
              <a:t>Urine drug </a:t>
            </a:r>
            <a:r>
              <a:rPr lang="en-GB" sz="2800" dirty="0" smtClean="0"/>
              <a:t>screen</a:t>
            </a:r>
          </a:p>
          <a:p>
            <a:r>
              <a:rPr lang="en-GB" sz="2800" dirty="0" smtClean="0"/>
              <a:t>ECG, Chest x-ray, Spirometry</a:t>
            </a:r>
            <a:endParaRPr lang="en-GB" sz="2800" dirty="0" smtClean="0"/>
          </a:p>
          <a:p>
            <a:r>
              <a:rPr lang="en-GB" sz="2800" dirty="0" smtClean="0"/>
              <a:t>Brain imaging(CT/MRI) , EEG, LP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Clinical Features that  suggest a medical cause of a psychiatric disorder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 dirty="0" smtClean="0"/>
              <a:t>Acute onset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First episode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Old age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Medical illness or injury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Non-auditory disturbances of perception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Neurological </a:t>
            </a:r>
            <a:r>
              <a:rPr lang="en-GB" sz="2800" dirty="0" smtClean="0"/>
              <a:t>disorders / signs</a:t>
            </a:r>
            <a:endParaRPr lang="en-GB" sz="2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Clouding </a:t>
            </a:r>
            <a:r>
              <a:rPr lang="en-GB" sz="2800" dirty="0" smtClean="0"/>
              <a:t>of consciousness, dyscalculia, gait disorders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Constructional </a:t>
            </a:r>
            <a:r>
              <a:rPr lang="en-GB" sz="2800" dirty="0" err="1" smtClean="0"/>
              <a:t>apraxia</a:t>
            </a:r>
            <a:endParaRPr lang="en-GB" sz="2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Catatonic features</a:t>
            </a:r>
            <a:endParaRPr lang="en-US" sz="2800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DD: Possible delirium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GB" sz="2800" u="sng" dirty="0" smtClean="0"/>
              <a:t>Screen </a:t>
            </a:r>
            <a:r>
              <a:rPr lang="en-GB" sz="2800" u="sng" dirty="0" smtClean="0"/>
              <a:t>for:</a:t>
            </a:r>
          </a:p>
          <a:p>
            <a:pPr>
              <a:lnSpc>
                <a:spcPct val="80000"/>
              </a:lnSpc>
              <a:buNone/>
            </a:pPr>
            <a:endParaRPr lang="en-GB" sz="2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Disorientation</a:t>
            </a:r>
            <a:endParaRPr lang="en-GB" sz="2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Clouded </a:t>
            </a:r>
            <a:r>
              <a:rPr lang="en-GB" sz="2800" dirty="0" err="1" smtClean="0"/>
              <a:t>consciousnes</a:t>
            </a:r>
            <a:endParaRPr lang="en-GB" sz="2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Abnormal vital </a:t>
            </a:r>
            <a:r>
              <a:rPr lang="en-GB" sz="2800" dirty="0" smtClean="0"/>
              <a:t>signs</a:t>
            </a:r>
          </a:p>
          <a:p>
            <a:pPr>
              <a:lnSpc>
                <a:spcPct val="80000"/>
              </a:lnSpc>
            </a:pPr>
            <a:r>
              <a:rPr lang="en-GB" sz="2800" dirty="0" smtClean="0"/>
              <a:t>&gt; 40 years </a:t>
            </a:r>
            <a:r>
              <a:rPr lang="en-GB" sz="2800" dirty="0" smtClean="0"/>
              <a:t>with no past psychiatric </a:t>
            </a:r>
            <a:r>
              <a:rPr lang="en-GB" sz="2800" dirty="0" smtClean="0"/>
              <a:t>history</a:t>
            </a:r>
            <a:endParaRPr lang="en-GB" sz="2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Visual hallucinations / illusions</a:t>
            </a:r>
            <a:endParaRPr lang="en-US" sz="2800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Delirium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ea typeface="+mn-ea"/>
                <a:cs typeface="+mn-cs"/>
              </a:rPr>
              <a:t>Acute sudden disturbance of consciousness, cognition, alertness, awareness; poor memory due to inattention and registration problems</a:t>
            </a: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ea typeface="+mn-ea"/>
                <a:cs typeface="+mn-cs"/>
              </a:rPr>
              <a:t>Perceptual distortions (mainly visual), thought disorganized, mood </a:t>
            </a:r>
            <a:r>
              <a:rPr lang="en-US" altLang="en-US" sz="2400" dirty="0" err="1" smtClean="0">
                <a:solidFill>
                  <a:srgbClr val="000000"/>
                </a:solidFill>
                <a:ea typeface="+mn-ea"/>
                <a:cs typeface="+mn-cs"/>
              </a:rPr>
              <a:t>lability</a:t>
            </a:r>
            <a:endParaRPr lang="en-US" alt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ea typeface="+mn-ea"/>
                <a:cs typeface="+mn-cs"/>
              </a:rPr>
              <a:t>Psychomotor agitation (but also </a:t>
            </a:r>
            <a:r>
              <a:rPr lang="en-US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“hypo-active” </a:t>
            </a:r>
            <a:r>
              <a:rPr lang="en-US" altLang="en-US" sz="2400" dirty="0">
                <a:solidFill>
                  <a:srgbClr val="000000"/>
                </a:solidFill>
                <a:ea typeface="+mn-ea"/>
                <a:cs typeface="+mn-cs"/>
              </a:rPr>
              <a:t>delirium)</a:t>
            </a: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Fluctuation, worse </a:t>
            </a:r>
            <a:r>
              <a:rPr lang="en-US" altLang="en-US" sz="2400" dirty="0">
                <a:solidFill>
                  <a:srgbClr val="000000"/>
                </a:solidFill>
                <a:ea typeface="+mn-ea"/>
                <a:cs typeface="+mn-cs"/>
              </a:rPr>
              <a:t>at night, onset sudden</a:t>
            </a: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0000"/>
                </a:solidFill>
                <a:ea typeface="+mn-ea"/>
                <a:cs typeface="+mn-cs"/>
              </a:rPr>
              <a:t>NOT = dementia (irreversible/chronic, consciousness normally unaltered)</a:t>
            </a:r>
            <a:endParaRPr lang="en-US" alt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921753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Delirium </a:t>
            </a:r>
            <a:r>
              <a:rPr lang="en-GB" dirty="0" smtClean="0"/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be the presenting feature of physical illness- especially sepsis, hypoxia, renal or liver disease, </a:t>
            </a:r>
            <a:r>
              <a:rPr lang="en-GB" dirty="0" smtClean="0"/>
              <a:t>severe constipation</a:t>
            </a:r>
            <a:r>
              <a:rPr lang="en-GB" dirty="0" smtClean="0"/>
              <a:t>, pain</a:t>
            </a:r>
          </a:p>
          <a:p>
            <a:r>
              <a:rPr lang="en-GB" dirty="0" smtClean="0"/>
              <a:t>Can be indicative of alcohol or </a:t>
            </a:r>
            <a:r>
              <a:rPr lang="en-GB" dirty="0" smtClean="0"/>
              <a:t>benzodiazepine </a:t>
            </a:r>
            <a:r>
              <a:rPr lang="en-GB" dirty="0" smtClean="0"/>
              <a:t>withdrawal</a:t>
            </a:r>
          </a:p>
          <a:p>
            <a:r>
              <a:rPr lang="en-GB" dirty="0" smtClean="0"/>
              <a:t>10-20% of all hospitalised patients</a:t>
            </a:r>
          </a:p>
          <a:p>
            <a:r>
              <a:rPr lang="en-GB" dirty="0" smtClean="0"/>
              <a:t>CAVE: Associated </a:t>
            </a:r>
            <a:r>
              <a:rPr lang="en-GB" dirty="0" smtClean="0"/>
              <a:t>mortality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940789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of </a:t>
            </a:r>
            <a:r>
              <a:rPr lang="en-GB" dirty="0" smtClean="0"/>
              <a:t>Delirium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Treat in General Hospital Setting- not psychiatric unit</a:t>
            </a:r>
          </a:p>
          <a:p>
            <a:r>
              <a:rPr lang="en-GB" dirty="0" smtClean="0"/>
              <a:t>Treatment is that of the underlying condition</a:t>
            </a:r>
          </a:p>
          <a:p>
            <a:r>
              <a:rPr lang="en-GB" dirty="0" smtClean="0"/>
              <a:t>Avoid polypharmacy</a:t>
            </a:r>
          </a:p>
          <a:p>
            <a:r>
              <a:rPr lang="en-GB" dirty="0" smtClean="0"/>
              <a:t>Familiar staff, frequent re-orientation</a:t>
            </a:r>
            <a:r>
              <a:rPr lang="en-GB" dirty="0" smtClean="0"/>
              <a:t>, avoid </a:t>
            </a:r>
            <a:r>
              <a:rPr lang="en-GB" dirty="0" smtClean="0"/>
              <a:t>over stimulation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57792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Acute Psychosis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7"/>
            <a:ext cx="8229600" cy="3744416"/>
          </a:xfrm>
        </p:spPr>
        <p:txBody>
          <a:bodyPr/>
          <a:lstStyle/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A general term to describe a </a:t>
            </a:r>
            <a:r>
              <a:rPr lang="en-US" altLang="en-US" dirty="0" err="1">
                <a:solidFill>
                  <a:srgbClr val="000000"/>
                </a:solidFill>
                <a:ea typeface="+mn-ea"/>
                <a:cs typeface="+mn-cs"/>
              </a:rPr>
              <a:t>behaviour</a:t>
            </a: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 that does not imply a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cause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.</a:t>
            </a: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Clear </a:t>
            </a: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sensorium, no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disorientation</a:t>
            </a:r>
            <a:endParaRPr lang="en-US" altLang="en-US" dirty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Delusions and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Hallucinations</a:t>
            </a:r>
            <a:endParaRPr lang="en-US" altLang="en-US" dirty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Disorganized speech and </a:t>
            </a:r>
            <a:r>
              <a:rPr lang="en-US" altLang="en-US" dirty="0" err="1" smtClean="0">
                <a:solidFill>
                  <a:srgbClr val="000000"/>
                </a:solidFill>
                <a:ea typeface="+mn-ea"/>
                <a:cs typeface="+mn-cs"/>
              </a:rPr>
              <a:t>behaviour</a:t>
            </a:r>
            <a:endParaRPr lang="en-US" altLang="en-US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0" indent="0">
              <a:lnSpc>
                <a:spcPct val="90000"/>
              </a:lnSpc>
              <a:buClr>
                <a:srgbClr val="330066"/>
              </a:buClr>
              <a:buSzPct val="70000"/>
              <a:buNone/>
            </a:pPr>
            <a:endParaRPr lang="en-US" altLang="en-US" sz="3000" dirty="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937038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Psychosis Differential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4525963"/>
          </a:xfrm>
        </p:spPr>
        <p:txBody>
          <a:bodyPr/>
          <a:lstStyle/>
          <a:p>
            <a:r>
              <a:rPr lang="en-GB" sz="2800" dirty="0" smtClean="0"/>
              <a:t>Medical Condition</a:t>
            </a:r>
          </a:p>
          <a:p>
            <a:r>
              <a:rPr lang="en-GB" sz="2800" dirty="0" smtClean="0"/>
              <a:t>Substance Induced- (illicit or prescribed- </a:t>
            </a:r>
            <a:r>
              <a:rPr lang="en-GB" sz="2800" dirty="0" smtClean="0"/>
              <a:t>e.g. </a:t>
            </a:r>
            <a:r>
              <a:rPr lang="en-GB" sz="2800" dirty="0" smtClean="0"/>
              <a:t>steroids or “manic switch” on antidepressants)</a:t>
            </a:r>
          </a:p>
          <a:p>
            <a:r>
              <a:rPr lang="en-GB" sz="2800" dirty="0" smtClean="0"/>
              <a:t>Mood </a:t>
            </a:r>
            <a:r>
              <a:rPr lang="en-GB" sz="2800" dirty="0" smtClean="0"/>
              <a:t>Disorder (</a:t>
            </a:r>
            <a:r>
              <a:rPr lang="en-GB" sz="2800" dirty="0" smtClean="0"/>
              <a:t>Mania, Severe Depressive </a:t>
            </a:r>
            <a:r>
              <a:rPr lang="en-GB" sz="2800" dirty="0" smtClean="0"/>
              <a:t>episode with psychotic symptoms)</a:t>
            </a:r>
            <a:endParaRPr lang="en-GB" sz="2800" dirty="0" smtClean="0"/>
          </a:p>
          <a:p>
            <a:r>
              <a:rPr lang="en-GB" sz="2800" dirty="0" smtClean="0"/>
              <a:t>Schizophrenia, Schizoaffective, </a:t>
            </a:r>
            <a:r>
              <a:rPr lang="en-GB" sz="2800" dirty="0" smtClean="0"/>
              <a:t>Delusional </a:t>
            </a:r>
            <a:r>
              <a:rPr lang="en-GB" sz="2800" dirty="0" err="1" smtClean="0"/>
              <a:t>Disord</a:t>
            </a:r>
            <a:r>
              <a:rPr lang="en-GB" sz="2800" dirty="0" smtClean="0"/>
              <a:t>.</a:t>
            </a:r>
          </a:p>
          <a:p>
            <a:r>
              <a:rPr lang="en-GB" sz="2800" dirty="0" smtClean="0"/>
              <a:t>Emotionally Unstable (“Borderline) Personality Disorder (fluctuating nature, self-limited)</a:t>
            </a:r>
            <a:endParaRPr lang="en-GB" sz="2800" dirty="0" smtClean="0"/>
          </a:p>
          <a:p>
            <a:r>
              <a:rPr lang="en-GB" sz="2800" dirty="0" smtClean="0"/>
              <a:t>Dementia with delusions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29714757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Establish rapport with patient</a:t>
            </a:r>
          </a:p>
          <a:p>
            <a:r>
              <a:rPr lang="en-GB" dirty="0" smtClean="0"/>
              <a:t>Calm, collaborative interaction</a:t>
            </a:r>
          </a:p>
          <a:p>
            <a:r>
              <a:rPr lang="en-GB" dirty="0" smtClean="0"/>
              <a:t>Medical management of </a:t>
            </a:r>
            <a:r>
              <a:rPr lang="en-GB" dirty="0" smtClean="0"/>
              <a:t>agitation: benzodiazepines e.g. </a:t>
            </a:r>
            <a:r>
              <a:rPr lang="en-GB" dirty="0" smtClean="0"/>
              <a:t>lorazepam 1mg oral</a:t>
            </a:r>
          </a:p>
          <a:p>
            <a:r>
              <a:rPr lang="en-GB" dirty="0" smtClean="0"/>
              <a:t>Commence low dose </a:t>
            </a:r>
            <a:r>
              <a:rPr lang="en-GB" dirty="0" smtClean="0"/>
              <a:t>antipsychotic only if diagnosis of psychoses confirmed</a:t>
            </a:r>
            <a:endParaRPr lang="en-GB" dirty="0" smtClean="0"/>
          </a:p>
          <a:p>
            <a:r>
              <a:rPr lang="en-GB" dirty="0" smtClean="0"/>
              <a:t>Risk assess and refer as appropriate – A&amp;E, Crisis Team or CMHT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957662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Psychiatric Emergencies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186808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Common manifestations of psychiatric conditions often encountered in routine </a:t>
            </a:r>
            <a:r>
              <a:rPr lang="en-US" dirty="0" smtClean="0"/>
              <a:t>and pre/hospital </a:t>
            </a:r>
            <a:r>
              <a:rPr lang="en-US" dirty="0" smtClean="0"/>
              <a:t>care. They require</a:t>
            </a:r>
          </a:p>
          <a:p>
            <a:pPr>
              <a:buNone/>
            </a:pPr>
            <a:r>
              <a:rPr lang="en-US" dirty="0" smtClean="0"/>
              <a:t>	- rapid evaluation</a:t>
            </a:r>
          </a:p>
          <a:p>
            <a:pPr>
              <a:buNone/>
            </a:pPr>
            <a:r>
              <a:rPr lang="en-US" dirty="0" smtClean="0"/>
              <a:t>	- containment </a:t>
            </a:r>
          </a:p>
          <a:p>
            <a:pPr>
              <a:buNone/>
            </a:pPr>
            <a:r>
              <a:rPr lang="en-US" dirty="0" smtClean="0"/>
              <a:t>	- referral/follow up. </a:t>
            </a:r>
          </a:p>
          <a:p>
            <a:endParaRPr lang="en-IE" dirty="0"/>
          </a:p>
        </p:txBody>
      </p:sp>
      <p:pic>
        <p:nvPicPr>
          <p:cNvPr id="7" name="Picture 4" descr="Insanity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27100" y="1958181"/>
            <a:ext cx="3098800" cy="3810000"/>
          </a:xfr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Suicidal </a:t>
            </a:r>
            <a:r>
              <a:rPr lang="en-IE" dirty="0" smtClean="0"/>
              <a:t>Patient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Is </a:t>
            </a:r>
            <a:r>
              <a:rPr lang="en-IE" sz="2800" dirty="0" smtClean="0"/>
              <a:t>the Patient in a high risk group</a:t>
            </a:r>
            <a:r>
              <a:rPr lang="en-IE" sz="2800" dirty="0" smtClean="0"/>
              <a:t>?</a:t>
            </a:r>
            <a:endParaRPr lang="en-IE" sz="2800" dirty="0" smtClean="0"/>
          </a:p>
          <a:p>
            <a:r>
              <a:rPr lang="en-IE" sz="2800" dirty="0" smtClean="0"/>
              <a:t>Assess </a:t>
            </a:r>
            <a:r>
              <a:rPr lang="en-IE" sz="2800" dirty="0" smtClean="0"/>
              <a:t>for most common risk factors: </a:t>
            </a:r>
            <a:r>
              <a:rPr lang="en-IE" sz="2800" dirty="0" smtClean="0"/>
              <a:t>high levels of distress, well formed </a:t>
            </a:r>
            <a:r>
              <a:rPr lang="en-IE" sz="2800" dirty="0" smtClean="0"/>
              <a:t>plans (suicide note), </a:t>
            </a:r>
            <a:r>
              <a:rPr lang="en-IE" sz="2800" dirty="0" smtClean="0"/>
              <a:t>hopelessness, distressing psychotic </a:t>
            </a:r>
            <a:r>
              <a:rPr lang="en-IE" sz="2800" dirty="0" smtClean="0"/>
              <a:t>symptoms (command hallucinations), </a:t>
            </a:r>
            <a:r>
              <a:rPr lang="en-IE" sz="2800" dirty="0" smtClean="0"/>
              <a:t>pain or chronic illness, lack of social </a:t>
            </a:r>
            <a:r>
              <a:rPr lang="en-IE" sz="2800" dirty="0" smtClean="0"/>
              <a:t>supports (young single male/unemployed), substance misuse</a:t>
            </a:r>
            <a:endParaRPr lang="en-IE" sz="2800" dirty="0" smtClean="0"/>
          </a:p>
          <a:p>
            <a:r>
              <a:rPr lang="en-IE" sz="2800" dirty="0" smtClean="0"/>
              <a:t>Listen </a:t>
            </a:r>
            <a:r>
              <a:rPr lang="en-IE" sz="2800" dirty="0" smtClean="0"/>
              <a:t>to your </a:t>
            </a:r>
            <a:r>
              <a:rPr lang="en-IE" sz="2800" dirty="0" smtClean="0"/>
              <a:t>“gut feeling</a:t>
            </a:r>
            <a:r>
              <a:rPr lang="en-IE" sz="2800" dirty="0" smtClean="0"/>
              <a:t>” and take collateral information</a:t>
            </a:r>
            <a:endParaRPr lang="en-IE" sz="2800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How to ask about </a:t>
            </a:r>
            <a:r>
              <a:rPr lang="en-IE" dirty="0" smtClean="0"/>
              <a:t>suicidality?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How do you feel about the future?</a:t>
            </a:r>
          </a:p>
          <a:p>
            <a:r>
              <a:rPr lang="en-IE" sz="2800" dirty="0" smtClean="0"/>
              <a:t>Have you ever felt that life was not worth living?</a:t>
            </a:r>
          </a:p>
          <a:p>
            <a:r>
              <a:rPr lang="en-IE" sz="2800" dirty="0" smtClean="0"/>
              <a:t>Do you wish you could just not wake up in the morning?</a:t>
            </a:r>
          </a:p>
          <a:p>
            <a:r>
              <a:rPr lang="en-IE" sz="2800" dirty="0" smtClean="0"/>
              <a:t>Have you had thoughts of ending your life</a:t>
            </a:r>
            <a:r>
              <a:rPr lang="en-IE" sz="2800" dirty="0" smtClean="0"/>
              <a:t>? Any </a:t>
            </a:r>
            <a:r>
              <a:rPr lang="en-IE" sz="2800" dirty="0" smtClean="0"/>
              <a:t>actual plans? </a:t>
            </a:r>
            <a:r>
              <a:rPr lang="en-IE" sz="2800" dirty="0" smtClean="0"/>
              <a:t>If so, What </a:t>
            </a:r>
            <a:r>
              <a:rPr lang="en-IE" sz="2800" dirty="0" smtClean="0"/>
              <a:t>are they?</a:t>
            </a:r>
          </a:p>
          <a:p>
            <a:r>
              <a:rPr lang="en-IE" sz="2800" dirty="0" smtClean="0"/>
              <a:t>What has stopped you from doing anything so far?</a:t>
            </a:r>
            <a:endParaRPr lang="en-IE" sz="2800" dirty="0"/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Risk Factor for Suicide – 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“</a:t>
            </a:r>
            <a:r>
              <a:rPr lang="en-IE" dirty="0" smtClean="0"/>
              <a:t>Sad </a:t>
            </a:r>
            <a:r>
              <a:rPr lang="en-IE" dirty="0" smtClean="0"/>
              <a:t>Persons Test”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772816"/>
            <a:ext cx="4038600" cy="4525963"/>
          </a:xfrm>
        </p:spPr>
        <p:txBody>
          <a:bodyPr/>
          <a:lstStyle/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S - Sex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A - Age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D - Depression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P - Psychiatric care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E - Excessive drug use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R - Rational thinking absent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S - Single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O - </a:t>
            </a:r>
            <a:r>
              <a:rPr lang="en-US" sz="2000" dirty="0" err="1" smtClean="0"/>
              <a:t>Organised</a:t>
            </a:r>
            <a:r>
              <a:rPr lang="en-US" sz="2000" dirty="0" smtClean="0"/>
              <a:t> attempt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N - No supports (isolated)</a:t>
            </a:r>
          </a:p>
          <a:p>
            <a:pPr marL="615950" indent="-433388">
              <a:lnSpc>
                <a:spcPct val="90000"/>
              </a:lnSpc>
            </a:pPr>
            <a:r>
              <a:rPr lang="en-US" sz="2000" dirty="0" smtClean="0"/>
              <a:t>S - States future intent</a:t>
            </a:r>
          </a:p>
          <a:p>
            <a:endParaRPr lang="en-IE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643050"/>
            <a:ext cx="4038600" cy="3849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Early Warning </a:t>
            </a:r>
            <a:r>
              <a:rPr lang="en-GB" dirty="0" smtClean="0"/>
              <a:t>Signs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330066"/>
              </a:buClr>
              <a:buSzPct val="70000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Mood Changes  </a:t>
            </a: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Social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Withdrawal</a:t>
            </a: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Suicidal Talk- </a:t>
            </a:r>
            <a:r>
              <a:rPr lang="en-US" altLang="en-US" i="1" dirty="0">
                <a:solidFill>
                  <a:srgbClr val="000000"/>
                </a:solidFill>
                <a:ea typeface="+mn-ea"/>
                <a:cs typeface="+mn-cs"/>
              </a:rPr>
              <a:t>”I wish I was dead”, “People better off without me”, “I just want all this to end</a:t>
            </a:r>
            <a:r>
              <a:rPr lang="en-US" altLang="en-US" i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“                                                                                    </a:t>
            </a:r>
            <a:endParaRPr lang="en-US" altLang="en-US" dirty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Preoccupation with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Death</a:t>
            </a: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lnSpc>
                <a:spcPct val="90000"/>
              </a:lnSpc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Prior </a:t>
            </a:r>
            <a:r>
              <a:rPr lang="en-US" altLang="en-US" dirty="0">
                <a:solidFill>
                  <a:srgbClr val="000000"/>
                </a:solidFill>
                <a:ea typeface="+mn-ea"/>
                <a:cs typeface="+mn-cs"/>
              </a:rPr>
              <a:t>Suicide Gestures or Attempts</a:t>
            </a:r>
          </a:p>
          <a:p>
            <a:pPr marL="0" lvl="0" indent="0">
              <a:lnSpc>
                <a:spcPct val="90000"/>
              </a:lnSpc>
              <a:buClr>
                <a:srgbClr val="330066"/>
              </a:buClr>
              <a:buSzPct val="70000"/>
              <a:buNone/>
            </a:pPr>
            <a:endParaRPr lang="en-US" altLang="en-US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0" indent="0">
              <a:lnSpc>
                <a:spcPct val="90000"/>
              </a:lnSpc>
              <a:buClr>
                <a:srgbClr val="330066"/>
              </a:buClr>
              <a:buSzPct val="70000"/>
              <a:buNone/>
            </a:pPr>
            <a:endParaRPr lang="en-US" altLang="en-US" sz="3400" dirty="0">
              <a:solidFill>
                <a:srgbClr val="000000"/>
              </a:solidFill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0870849"/>
      </p:ext>
    </p:extLst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Alarming  Warning signs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/>
          <a:lstStyle/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Suicide Preparation/ Specific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Plan</a:t>
            </a: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Suicide Notes to e.g. friends/relatives</a:t>
            </a: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Giving away personal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possessions</a:t>
            </a: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Final </a:t>
            </a:r>
            <a:r>
              <a:rPr lang="en-US" altLang="en-US" dirty="0" smtClean="0">
                <a:solidFill>
                  <a:srgbClr val="000000"/>
                </a:solidFill>
                <a:ea typeface="+mn-ea"/>
                <a:cs typeface="+mn-cs"/>
              </a:rPr>
              <a:t>arrangements</a:t>
            </a:r>
          </a:p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C00000"/>
                </a:solidFill>
                <a:ea typeface="+mn-ea"/>
                <a:cs typeface="+mn-cs"/>
              </a:rPr>
              <a:t>Don’t forget: </a:t>
            </a:r>
            <a:r>
              <a:rPr lang="en-GB" altLang="en-US" b="1" dirty="0">
                <a:solidFill>
                  <a:srgbClr val="C00000"/>
                </a:solidFill>
                <a:ea typeface="+mn-ea"/>
                <a:cs typeface="+mn-cs"/>
              </a:rPr>
              <a:t>The best predictor of </a:t>
            </a:r>
            <a:r>
              <a:rPr lang="en-GB" altLang="en-US" b="1" dirty="0" smtClean="0">
                <a:solidFill>
                  <a:srgbClr val="C00000"/>
                </a:solidFill>
                <a:ea typeface="+mn-ea"/>
                <a:cs typeface="+mn-cs"/>
              </a:rPr>
              <a:t>suicide </a:t>
            </a:r>
            <a:r>
              <a:rPr lang="en-GB" altLang="en-US" b="1" dirty="0">
                <a:solidFill>
                  <a:srgbClr val="C00000"/>
                </a:solidFill>
                <a:ea typeface="+mn-ea"/>
                <a:cs typeface="+mn-cs"/>
              </a:rPr>
              <a:t>is </a:t>
            </a:r>
            <a:r>
              <a:rPr lang="en-GB" altLang="en-US" b="1" dirty="0" smtClean="0">
                <a:solidFill>
                  <a:srgbClr val="C00000"/>
                </a:solidFill>
                <a:ea typeface="+mn-ea"/>
                <a:cs typeface="+mn-cs"/>
              </a:rPr>
              <a:t>history of previous suicide attempts</a:t>
            </a:r>
            <a:endParaRPr lang="en-GB" altLang="en-US" b="1" dirty="0">
              <a:solidFill>
                <a:srgbClr val="C00000"/>
              </a:solidFill>
              <a:ea typeface="+mn-ea"/>
              <a:cs typeface="+mn-cs"/>
            </a:endParaRPr>
          </a:p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endParaRPr lang="en-US" altLang="en-US" dirty="0" smtClean="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464516"/>
      </p:ext>
    </p:extLst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Suicide Risk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en-GB" sz="2800" dirty="0">
                <a:solidFill>
                  <a:srgbClr val="000000"/>
                </a:solidFill>
              </a:rPr>
              <a:t>Assessing current intent and predicting future intent</a:t>
            </a:r>
            <a:r>
              <a:rPr lang="en-GB" sz="2800" dirty="0" smtClean="0">
                <a:solidFill>
                  <a:srgbClr val="000000"/>
                </a:solidFill>
              </a:rPr>
              <a:t>.</a:t>
            </a:r>
            <a:endParaRPr lang="en-GB" sz="2800" dirty="0">
              <a:solidFill>
                <a:srgbClr val="000000"/>
              </a:solidFill>
            </a:endParaRPr>
          </a:p>
          <a:p>
            <a:pPr lvl="0">
              <a:lnSpc>
                <a:spcPct val="90000"/>
              </a:lnSpc>
            </a:pPr>
            <a:r>
              <a:rPr lang="en-GB" sz="2800" dirty="0">
                <a:solidFill>
                  <a:srgbClr val="000000"/>
                </a:solidFill>
              </a:rPr>
              <a:t>Assessing internal and external controls available to act against suicide</a:t>
            </a:r>
            <a:r>
              <a:rPr lang="en-GB" sz="2800" dirty="0" smtClean="0">
                <a:solidFill>
                  <a:srgbClr val="000000"/>
                </a:solidFill>
              </a:rPr>
              <a:t>.</a:t>
            </a:r>
          </a:p>
          <a:p>
            <a:pPr lvl="0">
              <a:lnSpc>
                <a:spcPct val="90000"/>
              </a:lnSpc>
            </a:pPr>
            <a:r>
              <a:rPr lang="en-GB" sz="2800" dirty="0" smtClean="0">
                <a:solidFill>
                  <a:srgbClr val="000000"/>
                </a:solidFill>
              </a:rPr>
              <a:t>Assessing previous history (previous attempts!)</a:t>
            </a:r>
            <a:endParaRPr lang="en-GB" sz="2800" dirty="0">
              <a:solidFill>
                <a:srgbClr val="000000"/>
              </a:solidFill>
            </a:endParaRPr>
          </a:p>
          <a:p>
            <a:pPr lvl="0">
              <a:lnSpc>
                <a:spcPct val="90000"/>
              </a:lnSpc>
            </a:pPr>
            <a:r>
              <a:rPr lang="en-GB" sz="2800" dirty="0">
                <a:solidFill>
                  <a:srgbClr val="000000"/>
                </a:solidFill>
              </a:rPr>
              <a:t>Your ability to elicit patient’s thoughts and feelings and then to make a good judgment is the key (rapport).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4886417"/>
      </p:ext>
    </p:extLst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Collateral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i="1" dirty="0">
                <a:solidFill>
                  <a:srgbClr val="000000"/>
                </a:solidFill>
              </a:rPr>
              <a:t>Assess information provided by others</a:t>
            </a:r>
            <a:r>
              <a:rPr lang="en-US" b="1" i="1" dirty="0" smtClean="0">
                <a:solidFill>
                  <a:srgbClr val="000000"/>
                </a:solidFill>
              </a:rPr>
              <a:t>:</a:t>
            </a:r>
          </a:p>
          <a:p>
            <a:pPr marL="0" lvl="0" indent="0">
              <a:buNone/>
            </a:pPr>
            <a:endParaRPr lang="en-US" b="1" i="1" dirty="0">
              <a:solidFill>
                <a:srgbClr val="000000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</a:rPr>
              <a:t>available </a:t>
            </a:r>
            <a:r>
              <a:rPr lang="en-US" dirty="0" smtClean="0">
                <a:solidFill>
                  <a:srgbClr val="000000"/>
                </a:solidFill>
              </a:rPr>
              <a:t>support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</a:rPr>
              <a:t> job </a:t>
            </a:r>
            <a:r>
              <a:rPr lang="en-US" dirty="0" smtClean="0">
                <a:solidFill>
                  <a:srgbClr val="000000"/>
                </a:solidFill>
              </a:rPr>
              <a:t>stressors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</a:rPr>
              <a:t>impulsive </a:t>
            </a:r>
            <a:r>
              <a:rPr lang="en-US" dirty="0" err="1" smtClean="0">
                <a:solidFill>
                  <a:srgbClr val="000000"/>
                </a:solidFill>
              </a:rPr>
              <a:t>behaviour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</a:rPr>
              <a:t>safety of where </a:t>
            </a:r>
            <a:r>
              <a:rPr lang="en-US" dirty="0" smtClean="0">
                <a:solidFill>
                  <a:srgbClr val="000000"/>
                </a:solidFill>
              </a:rPr>
              <a:t>patient </a:t>
            </a:r>
            <a:r>
              <a:rPr lang="en-US" dirty="0">
                <a:solidFill>
                  <a:srgbClr val="000000"/>
                </a:solidFill>
              </a:rPr>
              <a:t>will spend next 48 </a:t>
            </a:r>
            <a:r>
              <a:rPr lang="en-US" dirty="0" smtClean="0">
                <a:solidFill>
                  <a:srgbClr val="000000"/>
                </a:solidFill>
              </a:rPr>
              <a:t>hours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</a:rPr>
              <a:t>attitudes of family and  friends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699006"/>
      </p:ext>
    </p:extLst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do </a:t>
            </a:r>
            <a:br>
              <a:rPr lang="en-GB" dirty="0" smtClean="0"/>
            </a:br>
            <a:r>
              <a:rPr lang="en-GB" dirty="0" smtClean="0"/>
              <a:t>if warning </a:t>
            </a:r>
            <a:r>
              <a:rPr lang="en-GB" dirty="0"/>
              <a:t>s</a:t>
            </a:r>
            <a:r>
              <a:rPr lang="en-GB" dirty="0" smtClean="0"/>
              <a:t>igns </a:t>
            </a:r>
            <a:r>
              <a:rPr lang="en-GB" dirty="0" smtClean="0"/>
              <a:t>p</a:t>
            </a:r>
            <a:r>
              <a:rPr lang="en-GB" dirty="0" smtClean="0"/>
              <a:t>resent?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sz="2400" dirty="0">
                <a:solidFill>
                  <a:srgbClr val="000000"/>
                </a:solidFill>
              </a:rPr>
              <a:t>Immediate discussion with </a:t>
            </a:r>
            <a:r>
              <a:rPr lang="en-IE" sz="2400" dirty="0" smtClean="0">
                <a:solidFill>
                  <a:srgbClr val="000000"/>
                </a:solidFill>
              </a:rPr>
              <a:t>/ referral </a:t>
            </a:r>
            <a:r>
              <a:rPr lang="en-IE" sz="2400" dirty="0">
                <a:solidFill>
                  <a:srgbClr val="000000"/>
                </a:solidFill>
              </a:rPr>
              <a:t>to mental health </a:t>
            </a:r>
            <a:r>
              <a:rPr lang="en-IE" sz="2400" dirty="0" smtClean="0">
                <a:solidFill>
                  <a:srgbClr val="000000"/>
                </a:solidFill>
              </a:rPr>
              <a:t>services</a:t>
            </a:r>
            <a:endParaRPr lang="en-IE" sz="2400" dirty="0">
              <a:solidFill>
                <a:srgbClr val="000000"/>
              </a:solidFill>
            </a:endParaRPr>
          </a:p>
          <a:p>
            <a:pPr lvl="0"/>
            <a:r>
              <a:rPr lang="en-IE" sz="2400" dirty="0">
                <a:solidFill>
                  <a:srgbClr val="000000"/>
                </a:solidFill>
              </a:rPr>
              <a:t>Treat </a:t>
            </a:r>
            <a:r>
              <a:rPr lang="en-IE" sz="2400" dirty="0" smtClean="0">
                <a:solidFill>
                  <a:srgbClr val="000000"/>
                </a:solidFill>
              </a:rPr>
              <a:t>agitation/anxiety (e.g. benzodiazepines, limited dosages, preferably short acting e.g. Lorazepam)</a:t>
            </a:r>
            <a:endParaRPr lang="en-IE" sz="2400" dirty="0">
              <a:solidFill>
                <a:srgbClr val="000000"/>
              </a:solidFill>
            </a:endParaRPr>
          </a:p>
          <a:p>
            <a:pPr lvl="0"/>
            <a:r>
              <a:rPr lang="en-IE" sz="2400" dirty="0">
                <a:solidFill>
                  <a:srgbClr val="000000"/>
                </a:solidFill>
              </a:rPr>
              <a:t>Safety Planning – strategies to resist </a:t>
            </a:r>
            <a:r>
              <a:rPr lang="en-IE" sz="2400" dirty="0" smtClean="0">
                <a:solidFill>
                  <a:srgbClr val="000000"/>
                </a:solidFill>
              </a:rPr>
              <a:t>thoughts Supports/Crisis </a:t>
            </a:r>
            <a:r>
              <a:rPr lang="en-IE" sz="2400" dirty="0">
                <a:solidFill>
                  <a:srgbClr val="000000"/>
                </a:solidFill>
              </a:rPr>
              <a:t>contacts </a:t>
            </a:r>
            <a:r>
              <a:rPr lang="en-IE" sz="2400" dirty="0" smtClean="0">
                <a:solidFill>
                  <a:srgbClr val="000000"/>
                </a:solidFill>
              </a:rPr>
              <a:t>etc.</a:t>
            </a:r>
            <a:endParaRPr lang="en-IE" sz="2400" dirty="0">
              <a:solidFill>
                <a:srgbClr val="000000"/>
              </a:solidFill>
            </a:endParaRPr>
          </a:p>
          <a:p>
            <a:pPr lvl="0"/>
            <a:r>
              <a:rPr lang="en-IE" sz="2400" dirty="0">
                <a:solidFill>
                  <a:srgbClr val="000000"/>
                </a:solidFill>
              </a:rPr>
              <a:t>Adequate support – personal/professional/voluntary </a:t>
            </a:r>
            <a:r>
              <a:rPr lang="en-IE" sz="2400" dirty="0" smtClean="0">
                <a:solidFill>
                  <a:srgbClr val="000000"/>
                </a:solidFill>
              </a:rPr>
              <a:t>organisations</a:t>
            </a:r>
          </a:p>
          <a:p>
            <a:pPr lvl="0"/>
            <a:r>
              <a:rPr lang="en-IE" sz="2400" dirty="0" smtClean="0">
                <a:solidFill>
                  <a:srgbClr val="000000"/>
                </a:solidFill>
              </a:rPr>
              <a:t>Acute Psychiatric services or Hospital admission if deemed at risk to act upon thoughts / impulses /plans</a:t>
            </a:r>
            <a:endParaRPr lang="en-I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12649"/>
      </p:ext>
    </p:extLst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Violent Patient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15950" lvl="0" indent="-433388">
              <a:lnSpc>
                <a:spcPct val="90000"/>
              </a:lnSpc>
              <a:buClr>
                <a:srgbClr val="330066"/>
              </a:buClr>
              <a:buSzPct val="70000"/>
              <a:buFont typeface="Wingdings" pitchFamily="2" charset="2"/>
              <a:buChar char="l"/>
              <a:tabLst>
                <a:tab pos="342900" algn="l"/>
                <a:tab pos="914400" algn="l"/>
              </a:tabLst>
            </a:pP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Commonest psychiatric disorders that present with violence are psychotic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disorders, drug </a:t>
            </a: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abuse (e.g. stimulants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) and </a:t>
            </a: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alcohol abuse</a:t>
            </a:r>
          </a:p>
          <a:p>
            <a:pPr marL="615950" lvl="0" indent="-433388">
              <a:lnSpc>
                <a:spcPct val="90000"/>
              </a:lnSpc>
              <a:buClr>
                <a:srgbClr val="330066"/>
              </a:buClr>
              <a:buSzPct val="70000"/>
              <a:buFont typeface="Wingdings" pitchFamily="2" charset="2"/>
              <a:buChar char="l"/>
              <a:tabLst>
                <a:tab pos="342900" algn="l"/>
                <a:tab pos="914400" algn="l"/>
              </a:tabLst>
            </a:pP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Of violent people with schizophrenia 71% are substance abusers (12 times risk violence)</a:t>
            </a:r>
          </a:p>
          <a:p>
            <a:pPr marL="615950" lvl="0" indent="-433388">
              <a:lnSpc>
                <a:spcPct val="90000"/>
              </a:lnSpc>
              <a:buClr>
                <a:srgbClr val="330066"/>
              </a:buClr>
              <a:buSzPct val="70000"/>
              <a:buFont typeface="Wingdings" pitchFamily="2" charset="2"/>
              <a:buChar char="l"/>
              <a:tabLst>
                <a:tab pos="342900" algn="l"/>
                <a:tab pos="914400" algn="l"/>
              </a:tabLst>
            </a:pP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Organic brain syndromes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may also present with aggressive </a:t>
            </a:r>
            <a:r>
              <a:rPr lang="en-US" altLang="en-US" sz="2000" dirty="0" err="1" smtClean="0">
                <a:solidFill>
                  <a:srgbClr val="000000"/>
                </a:solidFill>
                <a:ea typeface="+mn-ea"/>
                <a:cs typeface="+mn-cs"/>
              </a:rPr>
              <a:t>behaviour</a:t>
            </a:r>
            <a:endParaRPr lang="en-US" altLang="en-US" sz="2000" dirty="0">
              <a:solidFill>
                <a:srgbClr val="000000"/>
              </a:solidFill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60848"/>
            <a:ext cx="3162300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7332358"/>
      </p:ext>
    </p:extLst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 for Violence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330066"/>
              </a:buClr>
              <a:buSzPct val="70000"/>
              <a:buFont typeface="Wingdings" pitchFamily="2" charset="2"/>
              <a:buChar char="l"/>
            </a:pPr>
            <a:endParaRPr lang="en-GB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pPr>
              <a:buClr>
                <a:srgbClr val="330066"/>
              </a:buClr>
              <a:buSzPct val="70000"/>
            </a:pPr>
            <a:r>
              <a:rPr lang="en-GB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Male, Young (&lt;40)</a:t>
            </a:r>
          </a:p>
          <a:p>
            <a:pPr>
              <a:buClr>
                <a:srgbClr val="330066"/>
              </a:buClr>
              <a:buSzPct val="70000"/>
            </a:pPr>
            <a:r>
              <a:rPr lang="en-GB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Poverty, unemployment</a:t>
            </a:r>
          </a:p>
          <a:p>
            <a:pPr>
              <a:buClr>
                <a:srgbClr val="330066"/>
              </a:buClr>
              <a:buSzPct val="70000"/>
            </a:pPr>
            <a:r>
              <a:rPr lang="en-GB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Mental illness – psychotic illness, personality disorder</a:t>
            </a:r>
          </a:p>
          <a:p>
            <a:pPr>
              <a:buClr>
                <a:srgbClr val="330066"/>
              </a:buClr>
              <a:buSzPct val="70000"/>
            </a:pPr>
            <a:r>
              <a:rPr lang="en-GB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Alcohol or substance use</a:t>
            </a:r>
          </a:p>
          <a:p>
            <a:pPr>
              <a:buClr>
                <a:srgbClr val="330066"/>
              </a:buClr>
              <a:buSzPct val="70000"/>
            </a:pPr>
            <a:r>
              <a:rPr lang="en-GB" altLang="en-US" sz="3000" b="1" dirty="0" smtClean="0">
                <a:solidFill>
                  <a:srgbClr val="FF0000"/>
                </a:solidFill>
                <a:ea typeface="+mn-ea"/>
                <a:cs typeface="+mn-cs"/>
              </a:rPr>
              <a:t>The best predictor of violence is previous violence</a:t>
            </a:r>
            <a:endParaRPr lang="en-GB" altLang="en-US" sz="30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0">
              <a:buClr>
                <a:srgbClr val="330066"/>
              </a:buClr>
              <a:buSzPct val="70000"/>
              <a:buFont typeface="Wingdings" pitchFamily="2" charset="2"/>
              <a:buChar char="l"/>
            </a:pPr>
            <a:endParaRPr lang="en-GB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0" indent="0">
              <a:buClr>
                <a:srgbClr val="330066"/>
              </a:buClr>
              <a:buSzPct val="70000"/>
              <a:buNone/>
            </a:pPr>
            <a:endParaRPr lang="en-GB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0" indent="0">
              <a:buClr>
                <a:srgbClr val="330066"/>
              </a:buClr>
              <a:buSzPct val="70000"/>
              <a:buNone/>
            </a:pPr>
            <a:endParaRPr lang="en-GB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07785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Definition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psychiatric emergency is any unusual behaviour, mood, perception or thought, which if not rapidly attended to may result in harm to a patient or others.</a:t>
            </a:r>
            <a:endParaRPr lang="en-I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Risk Assessment – potential for aggression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330066"/>
              </a:buClr>
              <a:buSzPct val="70000"/>
            </a:pPr>
            <a:r>
              <a:rPr lang="en-GB" alt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Prior </a:t>
            </a:r>
            <a:r>
              <a:rPr lang="en-GB" altLang="en-US" sz="2400" b="1" dirty="0">
                <a:solidFill>
                  <a:srgbClr val="000000"/>
                </a:solidFill>
                <a:ea typeface="+mn-ea"/>
                <a:cs typeface="+mn-cs"/>
              </a:rPr>
              <a:t>history: </a:t>
            </a:r>
            <a:r>
              <a:rPr lang="en-GB" altLang="en-US" sz="2400" dirty="0">
                <a:solidFill>
                  <a:srgbClr val="000000"/>
                </a:solidFill>
                <a:ea typeface="+mn-ea"/>
                <a:cs typeface="+mn-cs"/>
              </a:rPr>
              <a:t>Assault/thoughts of violence/police record/antisocial/aggressive conduct</a:t>
            </a:r>
            <a:r>
              <a:rPr lang="en-GB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/ delinquency/ weapons/alcohol </a:t>
            </a:r>
            <a:r>
              <a:rPr lang="en-GB" altLang="en-US" sz="2400" dirty="0">
                <a:solidFill>
                  <a:srgbClr val="000000"/>
                </a:solidFill>
                <a:ea typeface="+mn-ea"/>
                <a:cs typeface="+mn-cs"/>
              </a:rPr>
              <a:t>&amp; </a:t>
            </a:r>
            <a:r>
              <a:rPr lang="en-GB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drugs.</a:t>
            </a:r>
          </a:p>
          <a:p>
            <a:pPr marL="0" indent="0">
              <a:lnSpc>
                <a:spcPct val="90000"/>
              </a:lnSpc>
              <a:buClr>
                <a:srgbClr val="330066"/>
              </a:buClr>
              <a:buSzPct val="70000"/>
              <a:buNone/>
            </a:pPr>
            <a:r>
              <a:rPr lang="en-GB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en-GB" alt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>
              <a:lnSpc>
                <a:spcPct val="90000"/>
              </a:lnSpc>
              <a:buClr>
                <a:srgbClr val="330066"/>
              </a:buClr>
              <a:buSzPct val="70000"/>
            </a:pPr>
            <a:r>
              <a:rPr lang="en-GB" altLang="en-US" sz="2400" b="1" dirty="0">
                <a:solidFill>
                  <a:srgbClr val="000000"/>
                </a:solidFill>
                <a:ea typeface="+mn-ea"/>
                <a:cs typeface="+mn-cs"/>
              </a:rPr>
              <a:t>Behaviour: </a:t>
            </a:r>
            <a:r>
              <a:rPr lang="en-GB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anti-social/aggressive/impulsive</a:t>
            </a:r>
          </a:p>
          <a:p>
            <a:pPr marL="0" indent="0">
              <a:lnSpc>
                <a:spcPct val="90000"/>
              </a:lnSpc>
              <a:buClr>
                <a:srgbClr val="330066"/>
              </a:buClr>
              <a:buSzPct val="70000"/>
              <a:buNone/>
            </a:pPr>
            <a:endParaRPr lang="en-GB" alt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>
              <a:lnSpc>
                <a:spcPct val="90000"/>
              </a:lnSpc>
              <a:buClr>
                <a:srgbClr val="330066"/>
              </a:buClr>
              <a:buSzPct val="70000"/>
            </a:pPr>
            <a:r>
              <a:rPr lang="en-GB" altLang="en-US" sz="2400" b="1" dirty="0">
                <a:solidFill>
                  <a:srgbClr val="000000"/>
                </a:solidFill>
                <a:ea typeface="+mn-ea"/>
                <a:cs typeface="+mn-cs"/>
              </a:rPr>
              <a:t>P</a:t>
            </a:r>
            <a:r>
              <a:rPr lang="en-GB" alt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ersonality </a:t>
            </a:r>
            <a:r>
              <a:rPr lang="en-GB" altLang="en-US" sz="2400" b="1" dirty="0">
                <a:solidFill>
                  <a:srgbClr val="000000"/>
                </a:solidFill>
                <a:ea typeface="+mn-ea"/>
                <a:cs typeface="+mn-cs"/>
              </a:rPr>
              <a:t>traits</a:t>
            </a:r>
            <a:r>
              <a:rPr lang="en-GB" altLang="en-US" sz="2400" dirty="0">
                <a:solidFill>
                  <a:srgbClr val="000000"/>
                </a:solidFill>
                <a:ea typeface="+mn-ea"/>
                <a:cs typeface="+mn-cs"/>
              </a:rPr>
              <a:t>: paranoia/morbid jealousy/relationship difficulties/anger/ tendency to </a:t>
            </a:r>
            <a:r>
              <a:rPr lang="en-GB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lose </a:t>
            </a:r>
            <a:r>
              <a:rPr lang="en-GB" altLang="en-US" sz="2400" dirty="0">
                <a:solidFill>
                  <a:srgbClr val="000000"/>
                </a:solidFill>
                <a:ea typeface="+mn-ea"/>
                <a:cs typeface="+mn-cs"/>
              </a:rPr>
              <a:t>temper </a:t>
            </a:r>
            <a:r>
              <a:rPr lang="en-GB" altLang="en-US" sz="2400" dirty="0" smtClean="0">
                <a:solidFill>
                  <a:srgbClr val="000000"/>
                </a:solidFill>
                <a:ea typeface="+mn-ea"/>
                <a:cs typeface="+mn-cs"/>
              </a:rPr>
              <a:t>easily</a:t>
            </a:r>
          </a:p>
          <a:p>
            <a:pPr marL="0" indent="0">
              <a:lnSpc>
                <a:spcPct val="90000"/>
              </a:lnSpc>
              <a:buClr>
                <a:srgbClr val="330066"/>
              </a:buClr>
              <a:buSzPct val="70000"/>
              <a:buNone/>
            </a:pPr>
            <a:endParaRPr lang="en-GB" alt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>
              <a:lnSpc>
                <a:spcPct val="90000"/>
              </a:lnSpc>
              <a:buClr>
                <a:srgbClr val="330066"/>
              </a:buClr>
              <a:buSzPct val="70000"/>
            </a:pPr>
            <a:r>
              <a:rPr lang="en-GB" altLang="en-US" sz="2400" b="1" dirty="0">
                <a:solidFill>
                  <a:srgbClr val="000000"/>
                </a:solidFill>
                <a:ea typeface="+mn-ea"/>
                <a:cs typeface="+mn-cs"/>
              </a:rPr>
              <a:t>Thoughts: </a:t>
            </a:r>
            <a:r>
              <a:rPr lang="en-GB" altLang="en-US" sz="2400" dirty="0">
                <a:solidFill>
                  <a:srgbClr val="000000"/>
                </a:solidFill>
                <a:ea typeface="+mn-ea"/>
                <a:cs typeface="+mn-cs"/>
              </a:rPr>
              <a:t>actively ask for thoughts/images/ fantasies or impulses of violent nature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592812"/>
      </p:ext>
    </p:extLst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of Violent Patient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5950" lvl="0" indent="-433388">
              <a:buClr>
                <a:srgbClr val="330066"/>
              </a:buClr>
              <a:buSzPct val="70000"/>
              <a:buFont typeface="Wingdings" pitchFamily="2" charset="2"/>
              <a:buChar char="l"/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Ensure safety of patient and staff</a:t>
            </a:r>
          </a:p>
          <a:p>
            <a:pPr marL="615950" lvl="0" indent="-433388">
              <a:buClr>
                <a:srgbClr val="330066"/>
              </a:buClr>
              <a:buSzPct val="70000"/>
              <a:buFont typeface="Wingdings" pitchFamily="2" charset="2"/>
              <a:buChar char="l"/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To determine if ideation or behavior stems from specific psychiatric illness</a:t>
            </a:r>
          </a:p>
          <a:p>
            <a:pPr marL="615950" lvl="0" indent="-433388">
              <a:buClr>
                <a:srgbClr val="330066"/>
              </a:buClr>
              <a:buSzPct val="70000"/>
              <a:buFont typeface="Wingdings" pitchFamily="2" charset="2"/>
              <a:buChar char="l"/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Warn third parties of a serious threat of harm </a:t>
            </a:r>
            <a:r>
              <a:rPr lang="en-US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if </a:t>
            </a: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present</a:t>
            </a:r>
          </a:p>
          <a:p>
            <a:pPr marL="615950" lvl="0" indent="-433388">
              <a:buClr>
                <a:srgbClr val="330066"/>
              </a:buClr>
              <a:buSzPct val="70000"/>
              <a:buFont typeface="Wingdings" pitchFamily="2" charset="2"/>
              <a:buChar char="l"/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To effect an appropriate treatment / management plan (“delivering despite difficulties”)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2493940"/>
      </p:ext>
    </p:extLst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of violence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Safe Environment: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Remove</a:t>
            </a:r>
            <a:r>
              <a:rPr lang="en-US" alt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potential “weapons”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and assess positioning of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furniture and equipment, etc..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Ensure unimpeded access to exit. Personal alarm.</a:t>
            </a:r>
          </a:p>
          <a:p>
            <a:pPr marL="182562" lvl="0" indent="0">
              <a:buClr>
                <a:srgbClr val="330066"/>
              </a:buClr>
              <a:buSzPct val="70000"/>
              <a:buNone/>
            </a:pPr>
            <a:endParaRPr lang="en-US" altLang="en-US" sz="2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Safety of others: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Move</a:t>
            </a:r>
            <a:r>
              <a:rPr lang="en-US" alt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ea typeface="+mn-ea"/>
                <a:cs typeface="+mn-cs"/>
              </a:rPr>
              <a:t>other patients to safe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place.</a:t>
            </a:r>
          </a:p>
          <a:p>
            <a:pPr marL="182562" lvl="0" indent="0">
              <a:buClr>
                <a:srgbClr val="330066"/>
              </a:buClr>
              <a:buSzPct val="70000"/>
              <a:buNone/>
            </a:pPr>
            <a:endParaRPr lang="en-US" altLang="en-US" sz="2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Reduce stimulation: 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Quiet setting, avoid unnecessary interruption</a:t>
            </a:r>
          </a:p>
          <a:p>
            <a:pPr marL="182562" lvl="0" indent="0">
              <a:buClr>
                <a:srgbClr val="330066"/>
              </a:buClr>
              <a:buSzPct val="70000"/>
              <a:buNone/>
            </a:pPr>
            <a:endParaRPr lang="en-US" altLang="en-US" sz="2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525462"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Rapport</a:t>
            </a:r>
            <a:r>
              <a:rPr lang="en-US" altLang="en-US" sz="2000" dirty="0" smtClean="0">
                <a:solidFill>
                  <a:srgbClr val="000000"/>
                </a:solidFill>
                <a:ea typeface="+mn-ea"/>
                <a:cs typeface="+mn-cs"/>
              </a:rPr>
              <a:t> : </a:t>
            </a:r>
            <a:r>
              <a:rPr lang="en-US" altLang="en-US" sz="2000" dirty="0">
                <a:solidFill>
                  <a:srgbClr val="000000"/>
                </a:solidFill>
                <a:cs typeface="+mn-cs"/>
              </a:rPr>
              <a:t>Proper introduction / Offer reassurance and support </a:t>
            </a:r>
            <a:r>
              <a:rPr lang="en-US" altLang="en-US" sz="2000" dirty="0" smtClean="0">
                <a:solidFill>
                  <a:srgbClr val="000000"/>
                </a:solidFill>
                <a:cs typeface="+mn-cs"/>
              </a:rPr>
              <a:t>/allow ventilation/ </a:t>
            </a:r>
            <a:r>
              <a:rPr lang="en-US" altLang="en-US" sz="2000" dirty="0" err="1" smtClean="0">
                <a:solidFill>
                  <a:srgbClr val="000000"/>
                </a:solidFill>
                <a:cs typeface="+mn-cs"/>
              </a:rPr>
              <a:t>non-judgemental</a:t>
            </a:r>
            <a:endParaRPr lang="en-US" altLang="en-US" sz="2000" dirty="0">
              <a:solidFill>
                <a:srgbClr val="000000"/>
              </a:solidFill>
              <a:cs typeface="+mn-cs"/>
            </a:endParaRPr>
          </a:p>
          <a:p>
            <a:pPr marL="615950" lvl="0" indent="-433388">
              <a:buClr>
                <a:srgbClr val="330066"/>
              </a:buClr>
              <a:buSzPct val="70000"/>
              <a:buFont typeface="Wingdings" pitchFamily="2" charset="2"/>
              <a:buChar char="l"/>
            </a:pPr>
            <a:endParaRPr lang="en-US" alt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7237"/>
      </p:ext>
    </p:extLst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Imminent Violence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463" lvl="0">
              <a:buClr>
                <a:srgbClr val="330066"/>
              </a:buClr>
              <a:buSzPct val="70000"/>
              <a:buNone/>
              <a:tabLst>
                <a:tab pos="342900" algn="l"/>
                <a:tab pos="914400" algn="l"/>
              </a:tabLst>
            </a:pPr>
            <a:endParaRPr lang="en-US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639763" lvl="0" indent="-45720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  <a:tabLst>
                <a:tab pos="342900" algn="l"/>
                <a:tab pos="914400" algn="l"/>
              </a:tabLst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Verbal intervention</a:t>
            </a:r>
          </a:p>
          <a:p>
            <a:pPr marL="639763" indent="-457200">
              <a:buClr>
                <a:srgbClr val="330066"/>
              </a:buClr>
              <a:buSzPct val="70000"/>
              <a:tabLst>
                <a:tab pos="342900" algn="l"/>
                <a:tab pos="914400" algn="l"/>
              </a:tabLst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Voluntary medication</a:t>
            </a:r>
          </a:p>
          <a:p>
            <a:pPr marL="639763" indent="-457200">
              <a:buClr>
                <a:srgbClr val="330066"/>
              </a:buClr>
              <a:buSzPct val="70000"/>
              <a:tabLst>
                <a:tab pos="342900" algn="l"/>
                <a:tab pos="914400" algn="l"/>
              </a:tabLst>
            </a:pPr>
            <a:r>
              <a:rPr lang="en-US" altLang="en-US" sz="3000" dirty="0">
                <a:solidFill>
                  <a:srgbClr val="000000"/>
                </a:solidFill>
                <a:ea typeface="+mn-ea"/>
                <a:cs typeface="+mn-cs"/>
              </a:rPr>
              <a:t>Show of </a:t>
            </a:r>
            <a:r>
              <a:rPr lang="en-US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force</a:t>
            </a:r>
          </a:p>
          <a:p>
            <a:pPr marL="639763" indent="-457200">
              <a:buClr>
                <a:srgbClr val="330066"/>
              </a:buClr>
              <a:buSzPct val="70000"/>
              <a:tabLst>
                <a:tab pos="342900" algn="l"/>
                <a:tab pos="914400" algn="l"/>
              </a:tabLst>
            </a:pPr>
            <a:r>
              <a:rPr lang="en-US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Seek Assistance – security , Police</a:t>
            </a:r>
          </a:p>
          <a:p>
            <a:pPr marL="639763" indent="-457200">
              <a:buClr>
                <a:srgbClr val="330066"/>
              </a:buClr>
              <a:buSzPct val="70000"/>
              <a:tabLst>
                <a:tab pos="342900" algn="l"/>
                <a:tab pos="914400" algn="l"/>
              </a:tabLst>
            </a:pPr>
            <a:r>
              <a:rPr lang="en-US" altLang="en-US" sz="3000" dirty="0" smtClean="0">
                <a:solidFill>
                  <a:srgbClr val="000000"/>
                </a:solidFill>
                <a:ea typeface="+mn-ea"/>
                <a:cs typeface="+mn-cs"/>
              </a:rPr>
              <a:t>Emergency Services to convey to appropriate setting for further management</a:t>
            </a:r>
            <a:endParaRPr lang="en-US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182563" lvl="0" indent="0">
              <a:buClr>
                <a:srgbClr val="330066"/>
              </a:buClr>
              <a:buSzPct val="70000"/>
              <a:buNone/>
              <a:tabLst>
                <a:tab pos="342900" algn="l"/>
                <a:tab pos="914400" algn="l"/>
              </a:tabLst>
            </a:pPr>
            <a:endParaRPr lang="en-US" altLang="en-US" sz="3000" dirty="0">
              <a:solidFill>
                <a:srgbClr val="000000"/>
              </a:solidFill>
              <a:ea typeface="+mn-ea"/>
              <a:cs typeface="+mn-cs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916665"/>
      </p:ext>
    </p:extLst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Emergency 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/>
          <a:lstStyle/>
          <a:p>
            <a:r>
              <a:rPr lang="en-GB" sz="2000" b="1" dirty="0" smtClean="0"/>
              <a:t>Alcohol or BZD withdrawal- </a:t>
            </a:r>
            <a:r>
              <a:rPr lang="en-GB" sz="2000" dirty="0" smtClean="0"/>
              <a:t>potentially fatal, requires medical admission for controlled detox with </a:t>
            </a:r>
            <a:r>
              <a:rPr lang="en-GB" sz="2000" dirty="0" err="1" smtClean="0"/>
              <a:t>bzds</a:t>
            </a:r>
            <a:endParaRPr lang="en-GB" sz="2000" dirty="0" smtClean="0"/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b="1" dirty="0" smtClean="0"/>
              <a:t>Wernicke’s encephalopathy </a:t>
            </a:r>
            <a:r>
              <a:rPr lang="en-GB" sz="2000" dirty="0" smtClean="0"/>
              <a:t>–alcohol dependent patients , characterised by </a:t>
            </a:r>
            <a:r>
              <a:rPr lang="en-GB" sz="2000" dirty="0" err="1" smtClean="0"/>
              <a:t>opthalmoplegia</a:t>
            </a:r>
            <a:r>
              <a:rPr lang="en-GB" sz="2000" dirty="0" smtClean="0"/>
              <a:t>, ataxia, confusion. Medical admission for  high dose Thiamine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b="1" dirty="0" smtClean="0"/>
              <a:t>Neuroleptic malignant syndrome </a:t>
            </a:r>
            <a:r>
              <a:rPr lang="en-GB" sz="2000" dirty="0" smtClean="0"/>
              <a:t>– rare , life-threatening side effect of antipsychotics. Usually early in treatment. Suspect if altered mental state, autonomic instability, muscle rigidity and </a:t>
            </a:r>
            <a:r>
              <a:rPr lang="en-GB" sz="2000" dirty="0" smtClean="0"/>
              <a:t>hyperpyrexia. </a:t>
            </a:r>
            <a:r>
              <a:rPr lang="en-GB" sz="2000" dirty="0" smtClean="0"/>
              <a:t>Stop antipsychotics and transfer to acute medical setting – usually requires ITU management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186918"/>
      </p:ext>
    </p:extLst>
  </p:cSld>
  <p:clrMapOvr>
    <a:masterClrMapping/>
  </p:clrMapOvr>
  <p:transition spd="med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102100"/>
            <a:ext cx="7772400" cy="1362075"/>
          </a:xfrm>
        </p:spPr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55576" y="1988840"/>
            <a:ext cx="7772400" cy="1500187"/>
          </a:xfrm>
        </p:spPr>
        <p:txBody>
          <a:bodyPr/>
          <a:lstStyle/>
          <a:p>
            <a:r>
              <a:rPr lang="en-GB" sz="4000" b="1" dirty="0"/>
              <a:t>Questions?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35871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dirty="0" smtClean="0"/>
              <a:t>Dealing with Psychiatric emergencies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“</a:t>
            </a:r>
            <a:r>
              <a:rPr lang="en-IE" dirty="0" err="1" smtClean="0"/>
              <a:t>Primum</a:t>
            </a:r>
            <a:r>
              <a:rPr lang="en-IE" dirty="0" smtClean="0"/>
              <a:t> non </a:t>
            </a:r>
            <a:r>
              <a:rPr lang="en-IE" dirty="0" err="1" smtClean="0"/>
              <a:t>nocere</a:t>
            </a:r>
            <a:r>
              <a:rPr lang="en-IE" dirty="0" smtClean="0"/>
              <a:t>”-First do no harm</a:t>
            </a:r>
          </a:p>
          <a:p>
            <a:r>
              <a:rPr lang="en-IE" dirty="0" smtClean="0"/>
              <a:t>Always ensure your own and other staff’s safety</a:t>
            </a:r>
          </a:p>
          <a:p>
            <a:r>
              <a:rPr lang="en-IE" dirty="0" smtClean="0"/>
              <a:t>Always suspect potential organic causation for psychiatric presentations.</a:t>
            </a:r>
          </a:p>
          <a:p>
            <a:r>
              <a:rPr lang="en-IE" dirty="0" smtClean="0"/>
              <a:t>Make the fullest assessment possible</a:t>
            </a:r>
          </a:p>
          <a:p>
            <a:r>
              <a:rPr lang="en-IE" dirty="0" smtClean="0"/>
              <a:t>Use any other </a:t>
            </a:r>
            <a:r>
              <a:rPr lang="en-IE" dirty="0" smtClean="0"/>
              <a:t>info (</a:t>
            </a:r>
            <a:r>
              <a:rPr lang="en-IE" dirty="0" smtClean="0"/>
              <a:t>old notes, 3</a:t>
            </a:r>
            <a:r>
              <a:rPr lang="en-IE" baseline="30000" dirty="0" smtClean="0"/>
              <a:t>rd</a:t>
            </a:r>
            <a:r>
              <a:rPr lang="en-IE" dirty="0" smtClean="0"/>
              <a:t> party)</a:t>
            </a: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dirty="0" smtClean="0"/>
              <a:t>Dealing with Psychiatric Emergencies (2)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Document clearly your </a:t>
            </a:r>
            <a:r>
              <a:rPr lang="en-IE" sz="2800" dirty="0" smtClean="0"/>
              <a:t>assessment, </a:t>
            </a:r>
            <a:r>
              <a:rPr lang="en-IE" sz="2800" dirty="0" smtClean="0"/>
              <a:t>decisions made and reasons</a:t>
            </a:r>
          </a:p>
          <a:p>
            <a:pPr>
              <a:buNone/>
            </a:pPr>
            <a:endParaRPr lang="en-IE" sz="2800" dirty="0" smtClean="0"/>
          </a:p>
          <a:p>
            <a:r>
              <a:rPr lang="en-IE" sz="2800" dirty="0" smtClean="0"/>
              <a:t>Seek expert advice and appropriate onward </a:t>
            </a:r>
            <a:r>
              <a:rPr lang="en-IE" sz="2800" dirty="0" smtClean="0"/>
              <a:t>referral as required</a:t>
            </a:r>
            <a:endParaRPr lang="en-IE" sz="2800" dirty="0" smtClean="0"/>
          </a:p>
          <a:p>
            <a:pPr>
              <a:buNone/>
            </a:pPr>
            <a:endParaRPr lang="en-IE" sz="2800" dirty="0" smtClean="0"/>
          </a:p>
          <a:p>
            <a:r>
              <a:rPr lang="en-IE" sz="2800" dirty="0" smtClean="0"/>
              <a:t>Remember Patient confidentiality does not override threatened harm to self or others</a:t>
            </a:r>
            <a:endParaRPr lang="en-IE" sz="2800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Necessary steps to take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>
              <a:buNone/>
            </a:pPr>
            <a:endParaRPr lang="en-GB" sz="1800" i="1" dirty="0" smtClean="0"/>
          </a:p>
          <a:p>
            <a:r>
              <a:rPr lang="en-GB" sz="2800" dirty="0" smtClean="0">
                <a:cs typeface="Arial" pitchFamily="34" charset="0"/>
              </a:rPr>
              <a:t>Assess</a:t>
            </a:r>
            <a:r>
              <a:rPr lang="en-GB" sz="2800" dirty="0" smtClean="0"/>
              <a:t> through focussed history </a:t>
            </a:r>
          </a:p>
          <a:p>
            <a:r>
              <a:rPr lang="en-GB" sz="2800" dirty="0" smtClean="0"/>
              <a:t>Arrive at differential </a:t>
            </a:r>
            <a:r>
              <a:rPr lang="en-GB" sz="2800" dirty="0" smtClean="0"/>
              <a:t>diagnosis</a:t>
            </a:r>
            <a:endParaRPr lang="en-GB" sz="2800" dirty="0" smtClean="0"/>
          </a:p>
          <a:p>
            <a:r>
              <a:rPr lang="en-GB" sz="2800" dirty="0" smtClean="0"/>
              <a:t>Differentiate between medical and psychiatric </a:t>
            </a:r>
            <a:r>
              <a:rPr lang="en-GB" sz="2800" dirty="0" smtClean="0"/>
              <a:t>emergencies</a:t>
            </a:r>
            <a:endParaRPr lang="en-GB" sz="2800" dirty="0" smtClean="0"/>
          </a:p>
          <a:p>
            <a:r>
              <a:rPr lang="en-GB" sz="2800" dirty="0" smtClean="0"/>
              <a:t>Formulate management </a:t>
            </a:r>
            <a:r>
              <a:rPr lang="en-GB" sz="2800" dirty="0" smtClean="0"/>
              <a:t>plan</a:t>
            </a:r>
            <a:endParaRPr lang="en-GB" sz="2800" dirty="0" smtClean="0"/>
          </a:p>
          <a:p>
            <a:r>
              <a:rPr lang="en-GB" sz="2800" dirty="0" smtClean="0"/>
              <a:t>Assess for imminent violence and manage actual </a:t>
            </a:r>
            <a:r>
              <a:rPr lang="en-GB" sz="2800" dirty="0" smtClean="0"/>
              <a:t>violence</a:t>
            </a:r>
            <a:endParaRPr lang="en-GB" sz="2800" dirty="0" smtClean="0"/>
          </a:p>
          <a:p>
            <a:r>
              <a:rPr lang="en-GB" sz="2800" dirty="0" smtClean="0"/>
              <a:t>Consider ethical and legal issues</a:t>
            </a:r>
          </a:p>
          <a:p>
            <a:endParaRPr lang="en-IE" sz="2800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is </a:t>
            </a:r>
            <a:r>
              <a:rPr lang="en-GB" dirty="0" smtClean="0"/>
              <a:t>it? </a:t>
            </a:r>
            <a:br>
              <a:rPr lang="en-GB" dirty="0" smtClean="0"/>
            </a:br>
            <a:r>
              <a:rPr lang="en-GB" dirty="0" smtClean="0"/>
              <a:t>– main Differential Diagnoses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7"/>
            <a:ext cx="8229600" cy="3600400"/>
          </a:xfrm>
        </p:spPr>
        <p:txBody>
          <a:bodyPr/>
          <a:lstStyle/>
          <a:p>
            <a:r>
              <a:rPr lang="en-GB" sz="2800" dirty="0" smtClean="0"/>
              <a:t>Acute relapse of known mental </a:t>
            </a:r>
            <a:r>
              <a:rPr lang="en-GB" sz="2800" dirty="0" smtClean="0"/>
              <a:t>illness?</a:t>
            </a:r>
            <a:endParaRPr lang="en-GB" sz="2800" dirty="0" smtClean="0"/>
          </a:p>
          <a:p>
            <a:r>
              <a:rPr lang="en-GB" sz="2800" dirty="0" smtClean="0"/>
              <a:t>First presentation with mental </a:t>
            </a:r>
            <a:r>
              <a:rPr lang="en-GB" sz="2800" dirty="0" smtClean="0"/>
              <a:t>illness?</a:t>
            </a:r>
            <a:endParaRPr lang="en-GB" sz="2800" dirty="0" smtClean="0"/>
          </a:p>
          <a:p>
            <a:r>
              <a:rPr lang="en-GB" sz="2800" dirty="0" smtClean="0"/>
              <a:t>Consequence of medical illness that </a:t>
            </a:r>
            <a:r>
              <a:rPr lang="en-GB" sz="2800" dirty="0" smtClean="0"/>
              <a:t>presents with </a:t>
            </a:r>
            <a:r>
              <a:rPr lang="en-GB" sz="2800" dirty="0" smtClean="0"/>
              <a:t>psychiatric </a:t>
            </a:r>
            <a:r>
              <a:rPr lang="en-GB" sz="2800" dirty="0" smtClean="0"/>
              <a:t>symptoms? </a:t>
            </a:r>
            <a:endParaRPr lang="en-GB" sz="2800" dirty="0" smtClean="0"/>
          </a:p>
          <a:p>
            <a:r>
              <a:rPr lang="en-GB" sz="2800" dirty="0" smtClean="0"/>
              <a:t>Intoxication or </a:t>
            </a:r>
            <a:r>
              <a:rPr lang="en-GB" sz="2800" dirty="0" smtClean="0"/>
              <a:t>withdrawal?</a:t>
            </a:r>
            <a:endParaRPr lang="en-GB" sz="2800" dirty="0" smtClean="0"/>
          </a:p>
          <a:p>
            <a:r>
              <a:rPr lang="en-GB" sz="2800" dirty="0" smtClean="0"/>
              <a:t>Drug reaction or </a:t>
            </a:r>
            <a:r>
              <a:rPr lang="en-GB" sz="2800" dirty="0" smtClean="0"/>
              <a:t>interaction?</a:t>
            </a:r>
            <a:endParaRPr lang="en-US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message 1: </a:t>
            </a:r>
            <a:br>
              <a:rPr lang="en-US" dirty="0" smtClean="0"/>
            </a:br>
            <a:r>
              <a:rPr lang="en-US" dirty="0" smtClean="0"/>
              <a:t>Psychiatric Disorders?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Important to exclude medical causes of </a:t>
            </a:r>
            <a:r>
              <a:rPr lang="en-US" dirty="0" err="1" smtClean="0"/>
              <a:t>behavioural</a:t>
            </a:r>
            <a:r>
              <a:rPr lang="en-US" dirty="0" smtClean="0"/>
              <a:t> problems before concluding they are primarily psychiatric/mental health related.</a:t>
            </a:r>
          </a:p>
          <a:p>
            <a:pPr>
              <a:buNone/>
            </a:pPr>
            <a:endParaRPr lang="en-IE" dirty="0"/>
          </a:p>
        </p:txBody>
      </p:sp>
      <p:pic>
        <p:nvPicPr>
          <p:cNvPr id="8" name="Picture 4" descr="TexasEMS4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2214554"/>
            <a:ext cx="3802065" cy="315716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Key message 2: </a:t>
            </a:r>
            <a:br>
              <a:rPr lang="en-US" sz="3600" dirty="0" smtClean="0"/>
            </a:br>
            <a:r>
              <a:rPr lang="en-US" sz="3600" dirty="0" smtClean="0"/>
              <a:t>Psychiatric Disorder or substances?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Substance abuse complicates many psychiatric conditions, and may be the primary cause of others.</a:t>
            </a:r>
          </a:p>
          <a:p>
            <a:pPr>
              <a:buNone/>
            </a:pPr>
            <a:endParaRPr lang="en-IE" dirty="0"/>
          </a:p>
        </p:txBody>
      </p:sp>
      <p:pic>
        <p:nvPicPr>
          <p:cNvPr id="5" name="Content Placeholder 4" descr="cocain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38700" y="2662269"/>
            <a:ext cx="3657600" cy="2401824"/>
          </a:xfrm>
          <a:noFill/>
          <a:ln>
            <a:solidFill>
              <a:schemeClr val="tx1"/>
            </a:solidFill>
          </a:ln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Violence  Risk Assessment Tool Kit -05012015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Suicide and Self harm GP Risk assessment</Template>
  <TotalTime>512</TotalTime>
  <Words>1419</Words>
  <Application>Microsoft Office PowerPoint</Application>
  <PresentationFormat>On-screen Show (4:3)</PresentationFormat>
  <Paragraphs>227</Paragraphs>
  <Slides>35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Violence  Risk Assessment Tool Kit -05012015</vt:lpstr>
      <vt:lpstr>ELFT Training Packages for Primary Care   - Psychiatric Emergencies -</vt:lpstr>
      <vt:lpstr>Psychiatric Emergencies</vt:lpstr>
      <vt:lpstr>Definition</vt:lpstr>
      <vt:lpstr>Dealing with Psychiatric emergencies</vt:lpstr>
      <vt:lpstr>Dealing with Psychiatric Emergencies (2)</vt:lpstr>
      <vt:lpstr>Necessary steps to take</vt:lpstr>
      <vt:lpstr>Which is it?  – main Differential Diagnoses</vt:lpstr>
      <vt:lpstr>Key message 1:  Psychiatric Disorders?</vt:lpstr>
      <vt:lpstr>Key message 2:  Psychiatric Disorder or substances?</vt:lpstr>
      <vt:lpstr>Structured Assessment</vt:lpstr>
      <vt:lpstr>Investigations </vt:lpstr>
      <vt:lpstr>Clinical Features that  suggest a medical cause of a psychiatric disorder</vt:lpstr>
      <vt:lpstr>DD: Possible delirium</vt:lpstr>
      <vt:lpstr>Delirium</vt:lpstr>
      <vt:lpstr>Delirium (2)</vt:lpstr>
      <vt:lpstr>Management of Delirium</vt:lpstr>
      <vt:lpstr>Acute Psychosis</vt:lpstr>
      <vt:lpstr>Psychosis Differential</vt:lpstr>
      <vt:lpstr>Management</vt:lpstr>
      <vt:lpstr>The Suicidal Patient</vt:lpstr>
      <vt:lpstr>How to ask about suicidality?</vt:lpstr>
      <vt:lpstr>Risk Factor for Suicide –  “Sad Persons Test”</vt:lpstr>
      <vt:lpstr>Early Warning Signs</vt:lpstr>
      <vt:lpstr>Alarming  Warning signs</vt:lpstr>
      <vt:lpstr>Suicide Risk Assessment</vt:lpstr>
      <vt:lpstr>Collateral Information</vt:lpstr>
      <vt:lpstr>What to do  if warning signs present?</vt:lpstr>
      <vt:lpstr>Violent Patient</vt:lpstr>
      <vt:lpstr>Risk Factors for Violence</vt:lpstr>
      <vt:lpstr>Risk Assessment – potential for aggression</vt:lpstr>
      <vt:lpstr>Management of Violent Patient</vt:lpstr>
      <vt:lpstr>Management of violence</vt:lpstr>
      <vt:lpstr>Imminent Violence</vt:lpstr>
      <vt:lpstr>Other Emergency Presentations</vt:lpstr>
      <vt:lpstr>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Psychiatric Emergencies</dc:title>
  <dc:creator>Windows User</dc:creator>
  <cp:lastModifiedBy>adirik</cp:lastModifiedBy>
  <cp:revision>30</cp:revision>
  <dcterms:created xsi:type="dcterms:W3CDTF">2015-03-09T18:14:24Z</dcterms:created>
  <dcterms:modified xsi:type="dcterms:W3CDTF">2015-05-26T14:20:36Z</dcterms:modified>
</cp:coreProperties>
</file>