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1" r:id="rId1"/>
  </p:sldMasterIdLst>
  <p:notesMasterIdLst>
    <p:notesMasterId r:id="rId37"/>
  </p:notesMasterIdLst>
  <p:sldIdLst>
    <p:sldId id="298" r:id="rId2"/>
    <p:sldId id="257" r:id="rId3"/>
    <p:sldId id="258" r:id="rId4"/>
    <p:sldId id="259" r:id="rId5"/>
    <p:sldId id="260" r:id="rId6"/>
    <p:sldId id="261" r:id="rId7"/>
    <p:sldId id="262" r:id="rId8"/>
    <p:sldId id="282" r:id="rId9"/>
    <p:sldId id="283" r:id="rId10"/>
    <p:sldId id="284" r:id="rId11"/>
    <p:sldId id="285" r:id="rId12"/>
    <p:sldId id="286" r:id="rId13"/>
    <p:sldId id="287" r:id="rId14"/>
    <p:sldId id="288" r:id="rId15"/>
    <p:sldId id="289" r:id="rId16"/>
    <p:sldId id="296" r:id="rId17"/>
    <p:sldId id="269" r:id="rId18"/>
    <p:sldId id="297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91" r:id="rId32"/>
    <p:sldId id="292" r:id="rId33"/>
    <p:sldId id="293" r:id="rId34"/>
    <p:sldId id="294" r:id="rId35"/>
    <p:sldId id="299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77" autoAdjust="0"/>
    <p:restoredTop sz="94660"/>
  </p:normalViewPr>
  <p:slideViewPr>
    <p:cSldViewPr>
      <p:cViewPr varScale="1">
        <p:scale>
          <a:sx n="81" d="100"/>
          <a:sy n="81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FCD8FE-F768-4001-BE76-BE3A2759EFFE}" type="datetimeFigureOut">
              <a:rPr lang="en-US" smtClean="0"/>
              <a:pPr/>
              <a:t>5/26/2015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99FA79-270E-4B22-BC30-E40FF1AB322E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008217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FE13AA-E545-41CF-830A-1328B7B03FCF}" type="slidenum">
              <a:rPr lang="en-IE" smtClean="0"/>
              <a:pPr/>
              <a:t>1</a:t>
            </a:fld>
            <a:endParaRPr lang="en-IE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99FA79-270E-4B22-BC30-E40FF1AB322E}" type="slidenum">
              <a:rPr lang="en-IE" smtClean="0"/>
              <a:pPr/>
              <a:t>10</a:t>
            </a:fld>
            <a:endParaRPr lang="en-IE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99FA79-270E-4B22-BC30-E40FF1AB322E}" type="slidenum">
              <a:rPr lang="en-IE" smtClean="0"/>
              <a:pPr/>
              <a:t>11</a:t>
            </a:fld>
            <a:endParaRPr lang="en-IE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99FA79-270E-4B22-BC30-E40FF1AB322E}" type="slidenum">
              <a:rPr lang="en-IE" smtClean="0"/>
              <a:pPr/>
              <a:t>12</a:t>
            </a:fld>
            <a:endParaRPr lang="en-IE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99FA79-270E-4B22-BC30-E40FF1AB322E}" type="slidenum">
              <a:rPr lang="en-IE" smtClean="0"/>
              <a:pPr/>
              <a:t>13</a:t>
            </a:fld>
            <a:endParaRPr lang="en-IE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99FA79-270E-4B22-BC30-E40FF1AB322E}" type="slidenum">
              <a:rPr lang="en-IE" smtClean="0"/>
              <a:pPr/>
              <a:t>14</a:t>
            </a:fld>
            <a:endParaRPr lang="en-IE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99FA79-270E-4B22-BC30-E40FF1AB322E}" type="slidenum">
              <a:rPr lang="en-IE" smtClean="0"/>
              <a:pPr/>
              <a:t>15</a:t>
            </a:fld>
            <a:endParaRPr lang="en-IE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99FA79-270E-4B22-BC30-E40FF1AB322E}" type="slidenum">
              <a:rPr lang="en-IE" smtClean="0"/>
              <a:pPr/>
              <a:t>16</a:t>
            </a:fld>
            <a:endParaRPr lang="en-IE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99FA79-270E-4B22-BC30-E40FF1AB322E}" type="slidenum">
              <a:rPr lang="en-IE" smtClean="0"/>
              <a:pPr/>
              <a:t>17</a:t>
            </a:fld>
            <a:endParaRPr lang="en-IE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99FA79-270E-4B22-BC30-E40FF1AB322E}" type="slidenum">
              <a:rPr lang="en-IE" smtClean="0"/>
              <a:pPr/>
              <a:t>18</a:t>
            </a:fld>
            <a:endParaRPr lang="en-IE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99FA79-270E-4B22-BC30-E40FF1AB322E}" type="slidenum">
              <a:rPr lang="en-IE" smtClean="0"/>
              <a:pPr/>
              <a:t>19</a:t>
            </a:fld>
            <a:endParaRPr lang="en-I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99FA79-270E-4B22-BC30-E40FF1AB322E}" type="slidenum">
              <a:rPr lang="en-IE" smtClean="0"/>
              <a:pPr/>
              <a:t>2</a:t>
            </a:fld>
            <a:endParaRPr lang="en-IE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99FA79-270E-4B22-BC30-E40FF1AB322E}" type="slidenum">
              <a:rPr lang="en-IE" smtClean="0"/>
              <a:pPr/>
              <a:t>20</a:t>
            </a:fld>
            <a:endParaRPr lang="en-IE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99FA79-270E-4B22-BC30-E40FF1AB322E}" type="slidenum">
              <a:rPr lang="en-IE" smtClean="0"/>
              <a:pPr/>
              <a:t>21</a:t>
            </a:fld>
            <a:endParaRPr lang="en-IE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99FA79-270E-4B22-BC30-E40FF1AB322E}" type="slidenum">
              <a:rPr lang="en-IE" smtClean="0"/>
              <a:pPr/>
              <a:t>22</a:t>
            </a:fld>
            <a:endParaRPr lang="en-IE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99FA79-270E-4B22-BC30-E40FF1AB322E}" type="slidenum">
              <a:rPr lang="en-IE" smtClean="0"/>
              <a:pPr/>
              <a:t>23</a:t>
            </a:fld>
            <a:endParaRPr lang="en-IE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99FA79-270E-4B22-BC30-E40FF1AB322E}" type="slidenum">
              <a:rPr lang="en-IE" smtClean="0"/>
              <a:pPr/>
              <a:t>24</a:t>
            </a:fld>
            <a:endParaRPr lang="en-IE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99FA79-270E-4B22-BC30-E40FF1AB322E}" type="slidenum">
              <a:rPr lang="en-IE" smtClean="0"/>
              <a:pPr/>
              <a:t>25</a:t>
            </a:fld>
            <a:endParaRPr lang="en-IE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99FA79-270E-4B22-BC30-E40FF1AB322E}" type="slidenum">
              <a:rPr lang="en-IE" smtClean="0"/>
              <a:pPr/>
              <a:t>26</a:t>
            </a:fld>
            <a:endParaRPr lang="en-IE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99FA79-270E-4B22-BC30-E40FF1AB322E}" type="slidenum">
              <a:rPr lang="en-IE" smtClean="0"/>
              <a:pPr/>
              <a:t>27</a:t>
            </a:fld>
            <a:endParaRPr lang="en-IE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99FA79-270E-4B22-BC30-E40FF1AB322E}" type="slidenum">
              <a:rPr lang="en-IE" smtClean="0"/>
              <a:pPr/>
              <a:t>28</a:t>
            </a:fld>
            <a:endParaRPr lang="en-IE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99FA79-270E-4B22-BC30-E40FF1AB322E}" type="slidenum">
              <a:rPr lang="en-IE" smtClean="0"/>
              <a:pPr/>
              <a:t>29</a:t>
            </a:fld>
            <a:endParaRPr lang="en-I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99FA79-270E-4B22-BC30-E40FF1AB322E}" type="slidenum">
              <a:rPr lang="en-IE" smtClean="0"/>
              <a:pPr/>
              <a:t>3</a:t>
            </a:fld>
            <a:endParaRPr lang="en-IE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99FA79-270E-4B22-BC30-E40FF1AB322E}" type="slidenum">
              <a:rPr lang="en-IE" smtClean="0"/>
              <a:pPr/>
              <a:t>30</a:t>
            </a:fld>
            <a:endParaRPr lang="en-IE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99FA79-270E-4B22-BC30-E40FF1AB322E}" type="slidenum">
              <a:rPr lang="en-IE" smtClean="0"/>
              <a:pPr/>
              <a:t>31</a:t>
            </a:fld>
            <a:endParaRPr lang="en-IE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99FA79-270E-4B22-BC30-E40FF1AB322E}" type="slidenum">
              <a:rPr lang="en-IE" smtClean="0"/>
              <a:pPr/>
              <a:t>32</a:t>
            </a:fld>
            <a:endParaRPr lang="en-IE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99FA79-270E-4B22-BC30-E40FF1AB322E}" type="slidenum">
              <a:rPr lang="en-IE" smtClean="0"/>
              <a:pPr/>
              <a:t>33</a:t>
            </a:fld>
            <a:endParaRPr lang="en-IE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99FA79-270E-4B22-BC30-E40FF1AB322E}" type="slidenum">
              <a:rPr lang="en-IE" smtClean="0"/>
              <a:pPr/>
              <a:t>34</a:t>
            </a:fld>
            <a:endParaRPr lang="en-I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99FA79-270E-4B22-BC30-E40FF1AB322E}" type="slidenum">
              <a:rPr lang="en-IE" smtClean="0"/>
              <a:pPr/>
              <a:t>4</a:t>
            </a:fld>
            <a:endParaRPr lang="en-I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99FA79-270E-4B22-BC30-E40FF1AB322E}" type="slidenum">
              <a:rPr lang="en-IE" smtClean="0"/>
              <a:pPr/>
              <a:t>5</a:t>
            </a:fld>
            <a:endParaRPr lang="en-I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99FA79-270E-4B22-BC30-E40FF1AB322E}" type="slidenum">
              <a:rPr lang="en-IE" smtClean="0"/>
              <a:pPr/>
              <a:t>6</a:t>
            </a:fld>
            <a:endParaRPr lang="en-I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99FA79-270E-4B22-BC30-E40FF1AB322E}" type="slidenum">
              <a:rPr lang="en-IE" smtClean="0"/>
              <a:pPr/>
              <a:t>7</a:t>
            </a:fld>
            <a:endParaRPr lang="en-I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99FA79-270E-4B22-BC30-E40FF1AB322E}" type="slidenum">
              <a:rPr lang="en-IE" smtClean="0"/>
              <a:pPr/>
              <a:t>8</a:t>
            </a:fld>
            <a:endParaRPr lang="en-IE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99FA79-270E-4B22-BC30-E40FF1AB322E}" type="slidenum">
              <a:rPr lang="en-IE" smtClean="0"/>
              <a:pPr/>
              <a:t>9</a:t>
            </a:fld>
            <a:endParaRPr lang="en-I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76841A-3468-4BAB-B27B-045A342E715B}" type="datetimeFigureOut">
              <a:rPr lang="en-US" smtClean="0"/>
              <a:pPr/>
              <a:t>5/26/2015</a:t>
            </a:fld>
            <a:endParaRPr lang="en-I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I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A4E6C9-C800-4B08-B2DF-8235CE690C9D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76841A-3468-4BAB-B27B-045A342E715B}" type="datetimeFigureOut">
              <a:rPr lang="en-US" smtClean="0"/>
              <a:pPr/>
              <a:t>5/26/2015</a:t>
            </a:fld>
            <a:endParaRPr lang="en-I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I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A4E6C9-C800-4B08-B2DF-8235CE690C9D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76841A-3468-4BAB-B27B-045A342E715B}" type="datetimeFigureOut">
              <a:rPr lang="en-US" smtClean="0"/>
              <a:pPr/>
              <a:t>5/26/2015</a:t>
            </a:fld>
            <a:endParaRPr lang="en-I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I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A4E6C9-C800-4B08-B2DF-8235CE690C9D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  <p:transition spd="med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en-US" noProof="0" smtClean="0"/>
              <a:t>Click icon to add chart</a:t>
            </a:r>
            <a:endParaRPr lang="en-GB" noProof="0" dirty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76841A-3468-4BAB-B27B-045A342E715B}" type="datetimeFigureOut">
              <a:rPr lang="en-US" smtClean="0"/>
              <a:pPr/>
              <a:t>5/26/2015</a:t>
            </a:fld>
            <a:endParaRPr lang="en-I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I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A4E6C9-C800-4B08-B2DF-8235CE690C9D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76841A-3468-4BAB-B27B-045A342E715B}" type="datetimeFigureOut">
              <a:rPr lang="en-US" smtClean="0"/>
              <a:pPr/>
              <a:t>5/26/2015</a:t>
            </a:fld>
            <a:endParaRPr lang="en-I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I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A4E6C9-C800-4B08-B2DF-8235CE690C9D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76841A-3468-4BAB-B27B-045A342E715B}" type="datetimeFigureOut">
              <a:rPr lang="en-US" smtClean="0"/>
              <a:pPr/>
              <a:t>5/26/2015</a:t>
            </a:fld>
            <a:endParaRPr lang="en-I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I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A4E6C9-C800-4B08-B2DF-8235CE690C9D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76841A-3468-4BAB-B27B-045A342E715B}" type="datetimeFigureOut">
              <a:rPr lang="en-US" smtClean="0"/>
              <a:pPr/>
              <a:t>5/26/2015</a:t>
            </a:fld>
            <a:endParaRPr lang="en-I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I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A4E6C9-C800-4B08-B2DF-8235CE690C9D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76841A-3468-4BAB-B27B-045A342E715B}" type="datetimeFigureOut">
              <a:rPr lang="en-US" smtClean="0"/>
              <a:pPr/>
              <a:t>5/26/2015</a:t>
            </a:fld>
            <a:endParaRPr lang="en-I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IE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A4E6C9-C800-4B08-B2DF-8235CE690C9D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76841A-3468-4BAB-B27B-045A342E715B}" type="datetimeFigureOut">
              <a:rPr lang="en-US" smtClean="0"/>
              <a:pPr/>
              <a:t>5/26/2015</a:t>
            </a:fld>
            <a:endParaRPr lang="en-I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I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A4E6C9-C800-4B08-B2DF-8235CE690C9D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76841A-3468-4BAB-B27B-045A342E715B}" type="datetimeFigureOut">
              <a:rPr lang="en-US" smtClean="0"/>
              <a:pPr/>
              <a:t>5/26/2015</a:t>
            </a:fld>
            <a:endParaRPr lang="en-I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I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A4E6C9-C800-4B08-B2DF-8235CE690C9D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76841A-3468-4BAB-B27B-045A342E715B}" type="datetimeFigureOut">
              <a:rPr lang="en-US" smtClean="0"/>
              <a:pPr/>
              <a:t>5/26/2015</a:t>
            </a:fld>
            <a:endParaRPr lang="en-I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I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A4E6C9-C800-4B08-B2DF-8235CE690C9D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76841A-3468-4BAB-B27B-045A342E715B}" type="datetimeFigureOut">
              <a:rPr lang="en-US" smtClean="0"/>
              <a:pPr/>
              <a:t>5/26/2015</a:t>
            </a:fld>
            <a:endParaRPr lang="en-I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I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A4E6C9-C800-4B08-B2DF-8235CE690C9D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-109" charset="0"/>
                <a:ea typeface="+mn-ea"/>
              </a:defRPr>
            </a:lvl1pPr>
          </a:lstStyle>
          <a:p>
            <a:fld id="{5476841A-3468-4BAB-B27B-045A342E715B}" type="datetimeFigureOut">
              <a:rPr lang="en-US" smtClean="0"/>
              <a:pPr/>
              <a:t>5/26/2015</a:t>
            </a:fld>
            <a:endParaRPr lang="en-I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-109" charset="0"/>
                <a:ea typeface="+mn-ea"/>
              </a:defRPr>
            </a:lvl1pPr>
          </a:lstStyle>
          <a:p>
            <a:endParaRPr lang="en-I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ea typeface="ＭＳ Ｐゴシック" pitchFamily="-109" charset="-128"/>
              </a:defRPr>
            </a:lvl1pPr>
          </a:lstStyle>
          <a:p>
            <a:fld id="{8EA4E6C9-C800-4B08-B2DF-8235CE690C9D}" type="slidenum">
              <a:rPr lang="en-IE" smtClean="0"/>
              <a:pPr/>
              <a:t>‹#›</a:t>
            </a:fld>
            <a:endParaRPr lang="en-IE"/>
          </a:p>
        </p:txBody>
      </p:sp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5661025"/>
            <a:ext cx="9144000" cy="96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74" r:id="rId3"/>
    <p:sldLayoutId id="2147483775" r:id="rId4"/>
    <p:sldLayoutId id="2147483776" r:id="rId5"/>
    <p:sldLayoutId id="2147483777" r:id="rId6"/>
    <p:sldLayoutId id="2147483778" r:id="rId7"/>
    <p:sldLayoutId id="2147483779" r:id="rId8"/>
    <p:sldLayoutId id="2147483780" r:id="rId9"/>
    <p:sldLayoutId id="2147483781" r:id="rId10"/>
    <p:sldLayoutId id="2147483782" r:id="rId11"/>
    <p:sldLayoutId id="2147483783" r:id="rId12"/>
  </p:sldLayoutIdLst>
  <p:transition spd="med">
    <p:fade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009900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009900"/>
          </a:solidFill>
          <a:latin typeface="Arial" pitchFamily="-109" charset="0"/>
          <a:ea typeface="ＭＳ Ｐゴシック" pitchFamily="-109" charset="-128"/>
          <a:cs typeface="ＭＳ Ｐゴシック" pitchFamily="-109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009900"/>
          </a:solidFill>
          <a:latin typeface="Arial" pitchFamily="-109" charset="0"/>
          <a:ea typeface="ＭＳ Ｐゴシック" pitchFamily="-109" charset="-128"/>
          <a:cs typeface="ＭＳ Ｐゴシック" pitchFamily="-109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009900"/>
          </a:solidFill>
          <a:latin typeface="Arial" pitchFamily="-109" charset="0"/>
          <a:ea typeface="ＭＳ Ｐゴシック" pitchFamily="-109" charset="-128"/>
          <a:cs typeface="ＭＳ Ｐゴシック" pitchFamily="-109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009900"/>
          </a:solidFill>
          <a:latin typeface="Arial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009900"/>
          </a:solidFill>
          <a:latin typeface="Arial" pitchFamily="-109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009900"/>
          </a:solidFill>
          <a:latin typeface="Arial" pitchFamily="-109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009900"/>
          </a:solidFill>
          <a:latin typeface="Arial" pitchFamily="-109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009900"/>
          </a:solidFill>
          <a:latin typeface="Arial" pitchFamily="-109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pitchFamily="-109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109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109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9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9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9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9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9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556792"/>
            <a:ext cx="7772400" cy="1470025"/>
          </a:xfrm>
        </p:spPr>
        <p:txBody>
          <a:bodyPr/>
          <a:lstStyle/>
          <a:p>
            <a:r>
              <a:rPr lang="en-IE" dirty="0" smtClean="0"/>
              <a:t>ELFT Training Packages</a:t>
            </a:r>
            <a:br>
              <a:rPr lang="en-IE" dirty="0" smtClean="0"/>
            </a:br>
            <a:r>
              <a:rPr lang="en-IE" dirty="0" smtClean="0"/>
              <a:t>for Primary Care </a:t>
            </a:r>
            <a:br>
              <a:rPr lang="en-IE" dirty="0" smtClean="0"/>
            </a:br>
            <a:r>
              <a:rPr lang="en-IE" dirty="0" smtClean="0"/>
              <a:t/>
            </a:r>
            <a:br>
              <a:rPr lang="en-IE" dirty="0" smtClean="0"/>
            </a:br>
            <a:r>
              <a:rPr lang="en-GB" sz="5400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Suicide </a:t>
            </a:r>
            <a:r>
              <a:rPr lang="en-GB" sz="5400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and Self </a:t>
            </a:r>
            <a:r>
              <a:rPr lang="en-GB" sz="5400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harm </a:t>
            </a:r>
            <a:br>
              <a:rPr lang="en-GB" sz="5400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</a:br>
            <a:r>
              <a:rPr lang="en-IE" sz="4000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- </a:t>
            </a:r>
            <a:r>
              <a:rPr lang="en-GB" sz="4000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Risk </a:t>
            </a:r>
            <a:r>
              <a:rPr lang="en-GB" sz="4000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Assessment &amp; Management </a:t>
            </a:r>
            <a:endParaRPr lang="en-IE" sz="4000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403648" y="4437112"/>
            <a:ext cx="6400800" cy="1752600"/>
          </a:xfrm>
        </p:spPr>
        <p:txBody>
          <a:bodyPr/>
          <a:lstStyle/>
          <a:p>
            <a:r>
              <a:rPr lang="en-GB" sz="2400" dirty="0" smtClean="0"/>
              <a:t>Responsible Clinician for contact:</a:t>
            </a:r>
          </a:p>
          <a:p>
            <a:r>
              <a:rPr lang="en-GB" sz="2400" dirty="0" smtClean="0"/>
              <a:t>Frank </a:t>
            </a:r>
            <a:r>
              <a:rPr lang="en-GB" sz="2400" dirty="0" err="1" smtClean="0"/>
              <a:t>Röhricht</a:t>
            </a:r>
            <a:r>
              <a:rPr lang="en-GB" sz="2400" dirty="0" smtClean="0"/>
              <a:t> </a:t>
            </a:r>
          </a:p>
          <a:p>
            <a:r>
              <a:rPr lang="en-GB" sz="2400" dirty="0" smtClean="0"/>
              <a:t>Associate Medical Director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30514002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Suicide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Is the intentional taking of one’s own life</a:t>
            </a:r>
          </a:p>
          <a:p>
            <a:pPr>
              <a:buNone/>
            </a:pPr>
            <a:endParaRPr lang="en-IE" dirty="0" smtClean="0"/>
          </a:p>
          <a:p>
            <a:r>
              <a:rPr lang="en-IE" dirty="0" smtClean="0"/>
              <a:t>“</a:t>
            </a:r>
            <a:r>
              <a:rPr lang="en-IE" i="1" dirty="0" smtClean="0"/>
              <a:t>Suicidal behaviour is a complex phenomenon that usually occurs along a continuum, progressing from suicidal thoughts, to planning, to attempting suicide and finally dying by suicide” </a:t>
            </a:r>
            <a:r>
              <a:rPr lang="en-IE" sz="2000" dirty="0" smtClean="0"/>
              <a:t>(International Association for Suicide Prevention)</a:t>
            </a:r>
          </a:p>
          <a:p>
            <a:pPr>
              <a:buNone/>
            </a:pPr>
            <a:endParaRPr lang="en-IE" i="1" dirty="0"/>
          </a:p>
        </p:txBody>
      </p:sp>
    </p:spTree>
  </p:cSld>
  <p:clrMapOvr>
    <a:masterClrMapping/>
  </p:clrMapOvr>
  <p:transition spd="med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sz="3600" dirty="0" smtClean="0"/>
              <a:t>Suicide in Primary Care in England</a:t>
            </a:r>
            <a:r>
              <a:rPr lang="en-IE" sz="3600" dirty="0" smtClean="0"/>
              <a:t>: 2002-2011</a:t>
            </a:r>
            <a:endParaRPr lang="en-IE" sz="36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E" sz="2400" dirty="0" smtClean="0"/>
          </a:p>
          <a:p>
            <a:endParaRPr lang="en-IE" sz="2400" dirty="0" smtClean="0"/>
          </a:p>
          <a:p>
            <a:r>
              <a:rPr lang="en-IE" dirty="0" smtClean="0"/>
              <a:t>National Confidential Inquiry into Suicide and Homicide by People with Mental Illness (NCISH).(University of Manchester March 2014)</a:t>
            </a:r>
          </a:p>
          <a:p>
            <a:endParaRPr lang="en-IE" sz="2400" dirty="0"/>
          </a:p>
        </p:txBody>
      </p:sp>
    </p:spTree>
  </p:cSld>
  <p:clrMapOvr>
    <a:masterClrMapping/>
  </p:clrMapOvr>
  <p:transition spd="med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Key Findings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sz="2800" dirty="0" smtClean="0"/>
              <a:t>An average of 4,459 deaths by suicide per year  in England between 2002 -</a:t>
            </a:r>
            <a:r>
              <a:rPr lang="en-IE" sz="2800" dirty="0" smtClean="0"/>
              <a:t>2012</a:t>
            </a:r>
            <a:endParaRPr lang="en-IE" sz="2800" dirty="0" smtClean="0"/>
          </a:p>
          <a:p>
            <a:r>
              <a:rPr lang="en-IE" sz="2800" dirty="0" smtClean="0"/>
              <a:t>Male to female ratio </a:t>
            </a:r>
            <a:r>
              <a:rPr lang="en-IE" sz="2800" dirty="0" smtClean="0"/>
              <a:t>3:1</a:t>
            </a:r>
            <a:endParaRPr lang="en-IE" sz="2800" dirty="0" smtClean="0"/>
          </a:p>
          <a:p>
            <a:r>
              <a:rPr lang="en-IE" sz="2800" dirty="0" smtClean="0"/>
              <a:t>In men – rates fell in all age groups except those age 45-54 and </a:t>
            </a:r>
            <a:r>
              <a:rPr lang="en-IE" sz="2800" dirty="0" smtClean="0"/>
              <a:t>55-64</a:t>
            </a:r>
            <a:endParaRPr lang="en-IE" sz="2800" dirty="0" smtClean="0"/>
          </a:p>
          <a:p>
            <a:r>
              <a:rPr lang="en-IE" sz="2800" dirty="0" smtClean="0"/>
              <a:t>In females rates fell in all age groups </a:t>
            </a:r>
            <a:r>
              <a:rPr lang="en-IE" sz="2800" dirty="0" smtClean="0"/>
              <a:t>          except 45-54</a:t>
            </a:r>
          </a:p>
          <a:p>
            <a:r>
              <a:rPr lang="en-IE" sz="2800" dirty="0" smtClean="0"/>
              <a:t>BUT: more recent findings suggestive of increase in incident rates </a:t>
            </a:r>
            <a:endParaRPr lang="en-IE" sz="2800" dirty="0"/>
          </a:p>
        </p:txBody>
      </p:sp>
    </p:spTree>
  </p:cSld>
  <p:clrMapOvr>
    <a:masterClrMapping/>
  </p:clrMapOvr>
  <p:transition spd="med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Method of suicide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Hanging 45%</a:t>
            </a:r>
          </a:p>
          <a:p>
            <a:r>
              <a:rPr lang="en-IE" dirty="0" smtClean="0"/>
              <a:t>Self- poisoning 23%</a:t>
            </a:r>
          </a:p>
          <a:p>
            <a:r>
              <a:rPr lang="en-IE" dirty="0" smtClean="0"/>
              <a:t>Jumping /multiple injuries 10%</a:t>
            </a:r>
          </a:p>
          <a:p>
            <a:r>
              <a:rPr lang="en-IE" dirty="0" smtClean="0"/>
              <a:t>Drowning 5%</a:t>
            </a:r>
          </a:p>
          <a:p>
            <a:r>
              <a:rPr lang="en-IE" dirty="0" smtClean="0"/>
              <a:t>CO poisoning 4%</a:t>
            </a:r>
          </a:p>
          <a:p>
            <a:r>
              <a:rPr lang="en-IE" dirty="0" smtClean="0"/>
              <a:t>Cutting/stabbing 3%</a:t>
            </a:r>
          </a:p>
          <a:p>
            <a:r>
              <a:rPr lang="en-IE" dirty="0" smtClean="0"/>
              <a:t>Firearms 2%</a:t>
            </a:r>
            <a:endParaRPr lang="en-IE" dirty="0"/>
          </a:p>
        </p:txBody>
      </p:sp>
    </p:spTree>
  </p:cSld>
  <p:clrMapOvr>
    <a:masterClrMapping/>
  </p:clrMapOvr>
  <p:transition spd="med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sz="4000" dirty="0" smtClean="0"/>
              <a:t>Relevant Points for Primary Care</a:t>
            </a:r>
            <a:endParaRPr lang="en-IE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sz="2400" dirty="0" smtClean="0"/>
              <a:t>37% of people who died by suicide had not seen their GP in the previous year.</a:t>
            </a:r>
          </a:p>
          <a:p>
            <a:pPr>
              <a:buNone/>
            </a:pPr>
            <a:endParaRPr lang="en-IE" sz="2400" dirty="0" smtClean="0"/>
          </a:p>
          <a:p>
            <a:r>
              <a:rPr lang="en-IE" sz="2400" dirty="0" smtClean="0"/>
              <a:t>Suicide risk also increased with increasing number of GP consultations, particularly in the 2-3 months before suicide. In those who attended more than 24 times, risk was increased 12 fold.</a:t>
            </a:r>
          </a:p>
          <a:p>
            <a:pPr>
              <a:buNone/>
            </a:pPr>
            <a:endParaRPr lang="en-IE" sz="2400" dirty="0" smtClean="0"/>
          </a:p>
          <a:p>
            <a:r>
              <a:rPr lang="en-IE" sz="2400" dirty="0" smtClean="0"/>
              <a:t>37% who died did not have a mental health diagnosis recorded</a:t>
            </a:r>
            <a:endParaRPr lang="en-IE" sz="2400" dirty="0"/>
          </a:p>
        </p:txBody>
      </p:sp>
    </p:spTree>
  </p:cSld>
  <p:clrMapOvr>
    <a:masterClrMapping/>
  </p:clrMapOvr>
  <p:transition spd="med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sz="3600" dirty="0" smtClean="0"/>
              <a:t>Relevant Points for Primary Care (2</a:t>
            </a:r>
            <a:r>
              <a:rPr lang="en-IE" dirty="0" smtClean="0"/>
              <a:t>)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sz="2800" dirty="0" smtClean="0"/>
              <a:t>52% had not been prescribed psychotropic </a:t>
            </a:r>
            <a:r>
              <a:rPr lang="en-IE" sz="2800" dirty="0" smtClean="0"/>
              <a:t>medication </a:t>
            </a:r>
            <a:r>
              <a:rPr lang="en-IE" sz="2800" dirty="0" smtClean="0"/>
              <a:t>in the year before they died</a:t>
            </a:r>
          </a:p>
          <a:p>
            <a:r>
              <a:rPr lang="en-IE" sz="2800" dirty="0" smtClean="0"/>
              <a:t>Being prescribed more than one type of drug was associated with an 11 fold increase in suicide risk </a:t>
            </a:r>
          </a:p>
          <a:p>
            <a:r>
              <a:rPr lang="en-IE" sz="2800" dirty="0" smtClean="0"/>
              <a:t>Only 8% of patients who died had been referred to specialist mental health services in the previous 12 months.</a:t>
            </a:r>
            <a:endParaRPr lang="en-IE" sz="2800" dirty="0"/>
          </a:p>
        </p:txBody>
      </p:sp>
    </p:spTree>
  </p:cSld>
  <p:clrMapOvr>
    <a:masterClrMapping/>
  </p:clrMapOvr>
  <p:transition spd="med"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Risk Factors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Socio- Demographic</a:t>
            </a:r>
          </a:p>
          <a:p>
            <a:pPr>
              <a:buNone/>
            </a:pPr>
            <a:endParaRPr lang="en-IE" dirty="0" smtClean="0"/>
          </a:p>
          <a:p>
            <a:r>
              <a:rPr lang="en-IE" dirty="0" smtClean="0"/>
              <a:t>Childhood and Family</a:t>
            </a:r>
          </a:p>
          <a:p>
            <a:pPr>
              <a:buNone/>
            </a:pPr>
            <a:endParaRPr lang="en-IE" dirty="0" smtClean="0"/>
          </a:p>
          <a:p>
            <a:r>
              <a:rPr lang="en-IE" dirty="0" smtClean="0"/>
              <a:t>Mental Health</a:t>
            </a:r>
          </a:p>
          <a:p>
            <a:pPr>
              <a:buNone/>
            </a:pPr>
            <a:endParaRPr lang="en-IE" dirty="0" smtClean="0"/>
          </a:p>
          <a:p>
            <a:r>
              <a:rPr lang="en-IE" dirty="0" smtClean="0"/>
              <a:t>Suicidal behaviour</a:t>
            </a:r>
            <a:endParaRPr lang="en-IE" dirty="0"/>
          </a:p>
        </p:txBody>
      </p:sp>
    </p:spTree>
  </p:cSld>
  <p:clrMapOvr>
    <a:masterClrMapping/>
  </p:clrMapOvr>
  <p:transition spd="med"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 </a:t>
            </a:r>
            <a:r>
              <a:rPr lang="en-IE" sz="3600" dirty="0" smtClean="0"/>
              <a:t>Risk Factors:  Socio-Demographic</a:t>
            </a:r>
            <a:endParaRPr lang="en-IE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Male Gender</a:t>
            </a:r>
          </a:p>
          <a:p>
            <a:pPr>
              <a:lnSpc>
                <a:spcPct val="90000"/>
              </a:lnSpc>
              <a:buNone/>
            </a:pPr>
            <a:endParaRPr lang="en-US" sz="28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 Living alone, lack of  social supports</a:t>
            </a:r>
          </a:p>
          <a:p>
            <a:pPr>
              <a:lnSpc>
                <a:spcPct val="90000"/>
              </a:lnSpc>
              <a:buNone/>
            </a:pPr>
            <a:endParaRPr lang="en-US" sz="28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Young and </a:t>
            </a:r>
            <a:r>
              <a:rPr lang="en-US" sz="2800" dirty="0" smtClean="0"/>
              <a:t>Increasing age</a:t>
            </a:r>
          </a:p>
          <a:p>
            <a:pPr>
              <a:lnSpc>
                <a:spcPct val="90000"/>
              </a:lnSpc>
              <a:buNone/>
            </a:pPr>
            <a:endParaRPr lang="en-US" sz="28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Poverty, </a:t>
            </a:r>
            <a:r>
              <a:rPr lang="en-US" sz="2800" dirty="0" smtClean="0"/>
              <a:t>unemployment</a:t>
            </a:r>
          </a:p>
          <a:p>
            <a:pPr>
              <a:lnSpc>
                <a:spcPct val="90000"/>
              </a:lnSpc>
              <a:buNone/>
            </a:pPr>
            <a:endParaRPr lang="en-US" sz="28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Prisoners, </a:t>
            </a:r>
            <a:r>
              <a:rPr lang="en-US" sz="2800" dirty="0" err="1" smtClean="0"/>
              <a:t>marginalised</a:t>
            </a:r>
            <a:r>
              <a:rPr lang="en-US" sz="2800" dirty="0" smtClean="0"/>
              <a:t> groups</a:t>
            </a:r>
          </a:p>
          <a:p>
            <a:endParaRPr lang="en-IE" dirty="0"/>
          </a:p>
        </p:txBody>
      </p:sp>
    </p:spTree>
  </p:cSld>
  <p:clrMapOvr>
    <a:masterClrMapping/>
  </p:clrMapOvr>
  <p:transition spd="med"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1143000"/>
          </a:xfrm>
        </p:spPr>
        <p:txBody>
          <a:bodyPr/>
          <a:lstStyle/>
          <a:p>
            <a:r>
              <a:rPr lang="en-IE" sz="4000" dirty="0" smtClean="0"/>
              <a:t>Risk Factors : Family and Childhood</a:t>
            </a:r>
            <a:endParaRPr lang="en-IE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525963"/>
          </a:xfrm>
        </p:spPr>
        <p:txBody>
          <a:bodyPr/>
          <a:lstStyle/>
          <a:p>
            <a:r>
              <a:rPr lang="en-IE" dirty="0" smtClean="0"/>
              <a:t>Parental Mental illness</a:t>
            </a:r>
          </a:p>
          <a:p>
            <a:r>
              <a:rPr lang="en-IE" dirty="0" smtClean="0"/>
              <a:t>Family History of suicide</a:t>
            </a:r>
          </a:p>
          <a:p>
            <a:r>
              <a:rPr lang="en-IE" dirty="0" smtClean="0"/>
              <a:t>Childhood adversity – </a:t>
            </a:r>
            <a:r>
              <a:rPr lang="en-IE" dirty="0" smtClean="0"/>
              <a:t>deprivation and physical </a:t>
            </a:r>
            <a:r>
              <a:rPr lang="en-IE" dirty="0" smtClean="0"/>
              <a:t>, sexual , emotional abuse</a:t>
            </a:r>
          </a:p>
          <a:p>
            <a:r>
              <a:rPr lang="en-IE" dirty="0" smtClean="0"/>
              <a:t>Bullying</a:t>
            </a:r>
            <a:endParaRPr lang="en-IE" dirty="0"/>
          </a:p>
        </p:txBody>
      </p:sp>
    </p:spTree>
  </p:cSld>
  <p:clrMapOvr>
    <a:masterClrMapping/>
  </p:clrMapOvr>
  <p:transition spd="med"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Risk Factors - Clinical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Diagnosis of </a:t>
            </a:r>
            <a:r>
              <a:rPr lang="en-US" sz="2800" dirty="0" smtClean="0"/>
              <a:t>Mental illness including Mood Disorders, </a:t>
            </a:r>
            <a:r>
              <a:rPr lang="en-US" sz="2800" dirty="0" err="1" smtClean="0"/>
              <a:t>Schizophrenia,Personality</a:t>
            </a:r>
            <a:r>
              <a:rPr lang="en-US" sz="2800" dirty="0" smtClean="0"/>
              <a:t> Disorder</a:t>
            </a:r>
            <a:endParaRPr lang="en-US" sz="2800" dirty="0" smtClean="0"/>
          </a:p>
          <a:p>
            <a:r>
              <a:rPr lang="en-US" sz="2800" dirty="0" smtClean="0"/>
              <a:t>Alcohol/Substance  misuse </a:t>
            </a:r>
          </a:p>
          <a:p>
            <a:r>
              <a:rPr lang="en-US" sz="2800" dirty="0" smtClean="0"/>
              <a:t>Physical illness (especially chronic conditions and/or those associated with pain/functional impairment</a:t>
            </a:r>
            <a:r>
              <a:rPr lang="en-US" sz="2800" dirty="0" smtClean="0"/>
              <a:t>)</a:t>
            </a:r>
            <a:endParaRPr lang="en-US" sz="2800" dirty="0" smtClean="0"/>
          </a:p>
          <a:p>
            <a:r>
              <a:rPr lang="en-US" sz="2800" dirty="0" smtClean="0"/>
              <a:t>Recent contact with psychiatric </a:t>
            </a:r>
            <a:r>
              <a:rPr lang="en-US" sz="2800" dirty="0" smtClean="0"/>
              <a:t>services</a:t>
            </a:r>
            <a:endParaRPr lang="en-US" sz="2800" dirty="0" smtClean="0"/>
          </a:p>
          <a:p>
            <a:r>
              <a:rPr lang="en-US" sz="2800" dirty="0" smtClean="0"/>
              <a:t>Recent discharge from </a:t>
            </a:r>
            <a:r>
              <a:rPr lang="en-US" sz="2800" dirty="0" smtClean="0"/>
              <a:t>psychiatric hospital</a:t>
            </a:r>
          </a:p>
          <a:p>
            <a:r>
              <a:rPr lang="en-US" sz="2800" dirty="0" smtClean="0"/>
              <a:t>History of previous suicide attempts</a:t>
            </a:r>
            <a:endParaRPr lang="en-US" sz="2800" dirty="0" smtClean="0"/>
          </a:p>
        </p:txBody>
      </p:sp>
    </p:spTree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   Historical Perspective</a:t>
            </a:r>
            <a:endParaRPr lang="en-IE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Tx/>
            </a:pPr>
            <a:r>
              <a:rPr lang="en-IE" dirty="0" smtClean="0"/>
              <a:t>“Suicide was once illegal in Britain. Suicide attempts were punishable by public execution...as late as 1860</a:t>
            </a:r>
            <a:r>
              <a:rPr lang="en-IE" dirty="0" smtClean="0"/>
              <a:t>” (</a:t>
            </a:r>
            <a:r>
              <a:rPr lang="en-IE" dirty="0" smtClean="0"/>
              <a:t>Kelly &amp;Dale </a:t>
            </a:r>
            <a:r>
              <a:rPr lang="en-IE" dirty="0" smtClean="0"/>
              <a:t>2011</a:t>
            </a:r>
            <a:r>
              <a:rPr lang="en-IE" dirty="0"/>
              <a:t>)</a:t>
            </a:r>
            <a:endParaRPr lang="en-IE" dirty="0" smtClean="0"/>
          </a:p>
          <a:p>
            <a:pPr>
              <a:buClrTx/>
            </a:pPr>
            <a:r>
              <a:rPr lang="en-IE" dirty="0" smtClean="0"/>
              <a:t>Decriminalised </a:t>
            </a:r>
            <a:r>
              <a:rPr lang="en-IE" dirty="0" smtClean="0"/>
              <a:t>in 1961 in England, Wales &amp;Scotland(Suicide Act) and in N.I in 1966</a:t>
            </a:r>
          </a:p>
          <a:p>
            <a:pPr>
              <a:buClrTx/>
            </a:pPr>
            <a:endParaRPr lang="en-IE" dirty="0" smtClean="0"/>
          </a:p>
        </p:txBody>
      </p:sp>
    </p:spTree>
  </p:cSld>
  <p:clrMapOvr>
    <a:masterClrMapping/>
  </p:clrMapOvr>
  <p:transition spd="med"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sz="4000" dirty="0" smtClean="0"/>
              <a:t>Risk Factors: Suicidal Behaviour</a:t>
            </a:r>
            <a:endParaRPr lang="en-IE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 smtClean="0">
                <a:solidFill>
                  <a:schemeClr val="tx2"/>
                </a:solidFill>
              </a:rPr>
              <a:t>Previous self harm (especially with high suicide intent)</a:t>
            </a:r>
          </a:p>
          <a:p>
            <a:r>
              <a:rPr lang="en-US" sz="2800" b="1" dirty="0" smtClean="0">
                <a:solidFill>
                  <a:schemeClr val="tx2"/>
                </a:solidFill>
              </a:rPr>
              <a:t>If suicide attempt in the previous year rate 100x greater than general population</a:t>
            </a:r>
          </a:p>
          <a:p>
            <a:endParaRPr lang="en-US" sz="2800" b="1" dirty="0" smtClean="0">
              <a:solidFill>
                <a:schemeClr val="tx2"/>
              </a:solidFill>
            </a:endParaRPr>
          </a:p>
          <a:p>
            <a:r>
              <a:rPr lang="en-US" sz="2800" dirty="0" smtClean="0">
                <a:solidFill>
                  <a:schemeClr val="tx2"/>
                </a:solidFill>
              </a:rPr>
              <a:t>Specific </a:t>
            </a:r>
            <a:r>
              <a:rPr lang="en-US" sz="2800" dirty="0" smtClean="0">
                <a:solidFill>
                  <a:schemeClr val="tx2"/>
                </a:solidFill>
              </a:rPr>
              <a:t>Plans/Preparation</a:t>
            </a:r>
            <a:endParaRPr lang="en-US" sz="2800" dirty="0" smtClean="0">
              <a:solidFill>
                <a:schemeClr val="tx2"/>
              </a:solidFill>
            </a:endParaRPr>
          </a:p>
          <a:p>
            <a:r>
              <a:rPr lang="en-US" sz="2800" dirty="0" smtClean="0">
                <a:solidFill>
                  <a:schemeClr val="tx2"/>
                </a:solidFill>
              </a:rPr>
              <a:t>Access to means</a:t>
            </a:r>
            <a:endParaRPr lang="en-IE" sz="2800" dirty="0" smtClean="0"/>
          </a:p>
          <a:p>
            <a:endParaRPr lang="en-US" sz="2400" b="1" dirty="0" smtClean="0"/>
          </a:p>
          <a:p>
            <a:endParaRPr lang="en-US" sz="2400" b="1" dirty="0" smtClean="0"/>
          </a:p>
        </p:txBody>
      </p:sp>
    </p:spTree>
  </p:cSld>
  <p:clrMapOvr>
    <a:masterClrMapping/>
  </p:clrMapOvr>
  <p:transition spd="med"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Assessment of </a:t>
            </a:r>
            <a:r>
              <a:rPr lang="en-IE" dirty="0" err="1" smtClean="0"/>
              <a:t>Suicidality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Level of </a:t>
            </a:r>
            <a:r>
              <a:rPr lang="en-US" dirty="0" smtClean="0"/>
              <a:t>intent / hopelessness</a:t>
            </a:r>
            <a:endParaRPr lang="en-US" dirty="0" smtClean="0"/>
          </a:p>
          <a:p>
            <a:r>
              <a:rPr lang="en-US" dirty="0" smtClean="0"/>
              <a:t>Level of lethality</a:t>
            </a:r>
          </a:p>
          <a:p>
            <a:r>
              <a:rPr lang="en-US" dirty="0" smtClean="0"/>
              <a:t>Prior attempts!!!!!</a:t>
            </a:r>
          </a:p>
          <a:p>
            <a:r>
              <a:rPr lang="en-US" dirty="0" smtClean="0"/>
              <a:t>Young male or late life white divorced male</a:t>
            </a:r>
          </a:p>
          <a:p>
            <a:r>
              <a:rPr lang="en-US" dirty="0" smtClean="0"/>
              <a:t>Living alone</a:t>
            </a:r>
          </a:p>
          <a:p>
            <a:r>
              <a:rPr lang="en-US" dirty="0" smtClean="0"/>
              <a:t>Lack of sleep/agitation</a:t>
            </a:r>
          </a:p>
          <a:p>
            <a:endParaRPr lang="en-IE" dirty="0"/>
          </a:p>
        </p:txBody>
      </p:sp>
    </p:spTree>
  </p:cSld>
  <p:clrMapOvr>
    <a:masterClrMapping/>
  </p:clrMapOvr>
  <p:transition spd="med"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Risk Factors for Suicide </a:t>
            </a:r>
            <a:r>
              <a:rPr lang="en-IE" dirty="0" smtClean="0"/>
              <a:t/>
            </a:r>
            <a:br>
              <a:rPr lang="en-IE" dirty="0" smtClean="0"/>
            </a:br>
            <a:r>
              <a:rPr lang="en-IE" dirty="0" smtClean="0"/>
              <a:t>– </a:t>
            </a:r>
            <a:r>
              <a:rPr lang="en-IE" dirty="0" smtClean="0"/>
              <a:t>“Sad </a:t>
            </a:r>
            <a:r>
              <a:rPr lang="en-IE" dirty="0" smtClean="0"/>
              <a:t>Persons Test”</a:t>
            </a:r>
            <a:endParaRPr lang="en-IE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323528" y="1600200"/>
            <a:ext cx="4320480" cy="4525963"/>
          </a:xfrm>
        </p:spPr>
        <p:txBody>
          <a:bodyPr/>
          <a:lstStyle/>
          <a:p>
            <a:pPr marL="615950" indent="-433388">
              <a:lnSpc>
                <a:spcPct val="90000"/>
              </a:lnSpc>
            </a:pPr>
            <a:r>
              <a:rPr lang="en-US" sz="2400" dirty="0" smtClean="0"/>
              <a:t>S - Sex</a:t>
            </a:r>
          </a:p>
          <a:p>
            <a:pPr marL="615950" indent="-433388">
              <a:lnSpc>
                <a:spcPct val="90000"/>
              </a:lnSpc>
            </a:pPr>
            <a:r>
              <a:rPr lang="en-US" sz="2400" dirty="0" smtClean="0"/>
              <a:t>A - Age</a:t>
            </a:r>
          </a:p>
          <a:p>
            <a:pPr marL="615950" indent="-433388">
              <a:lnSpc>
                <a:spcPct val="90000"/>
              </a:lnSpc>
            </a:pPr>
            <a:r>
              <a:rPr lang="en-US" sz="2400" dirty="0" smtClean="0"/>
              <a:t>D- Depression</a:t>
            </a:r>
          </a:p>
          <a:p>
            <a:pPr marL="615950" indent="-433388">
              <a:lnSpc>
                <a:spcPct val="90000"/>
              </a:lnSpc>
            </a:pPr>
            <a:r>
              <a:rPr lang="en-US" sz="2400" dirty="0" smtClean="0"/>
              <a:t>P - Psychiatric care</a:t>
            </a:r>
          </a:p>
          <a:p>
            <a:pPr marL="615950" indent="-433388">
              <a:lnSpc>
                <a:spcPct val="90000"/>
              </a:lnSpc>
            </a:pPr>
            <a:r>
              <a:rPr lang="en-US" sz="2400" dirty="0" smtClean="0"/>
              <a:t>E - Excessive drug use</a:t>
            </a:r>
          </a:p>
          <a:p>
            <a:pPr marL="615950" indent="-433388">
              <a:lnSpc>
                <a:spcPct val="90000"/>
              </a:lnSpc>
            </a:pPr>
            <a:r>
              <a:rPr lang="en-US" sz="2400" dirty="0" smtClean="0"/>
              <a:t>R - Rational thinking absent</a:t>
            </a:r>
          </a:p>
          <a:p>
            <a:pPr marL="615950" indent="-433388">
              <a:lnSpc>
                <a:spcPct val="90000"/>
              </a:lnSpc>
            </a:pPr>
            <a:r>
              <a:rPr lang="en-US" sz="2400" dirty="0" smtClean="0"/>
              <a:t>S - Single</a:t>
            </a:r>
          </a:p>
          <a:p>
            <a:pPr marL="615950" indent="-433388">
              <a:lnSpc>
                <a:spcPct val="90000"/>
              </a:lnSpc>
            </a:pPr>
            <a:r>
              <a:rPr lang="en-US" sz="2400" dirty="0" smtClean="0"/>
              <a:t>O - </a:t>
            </a:r>
            <a:r>
              <a:rPr lang="en-US" sz="2400" dirty="0" err="1" smtClean="0"/>
              <a:t>Organised</a:t>
            </a:r>
            <a:r>
              <a:rPr lang="en-US" sz="2400" dirty="0" smtClean="0"/>
              <a:t> attempt</a:t>
            </a:r>
          </a:p>
          <a:p>
            <a:pPr marL="615950" indent="-433388">
              <a:lnSpc>
                <a:spcPct val="90000"/>
              </a:lnSpc>
            </a:pPr>
            <a:r>
              <a:rPr lang="en-US" sz="2400" dirty="0" smtClean="0"/>
              <a:t>N - No </a:t>
            </a:r>
            <a:r>
              <a:rPr lang="en-US" sz="2400" dirty="0" smtClean="0"/>
              <a:t>supports (</a:t>
            </a:r>
            <a:r>
              <a:rPr lang="en-US" sz="2400" dirty="0" smtClean="0"/>
              <a:t>isolated)</a:t>
            </a:r>
          </a:p>
          <a:p>
            <a:pPr marL="615950" indent="-433388">
              <a:lnSpc>
                <a:spcPct val="90000"/>
              </a:lnSpc>
            </a:pPr>
            <a:r>
              <a:rPr lang="en-US" sz="2400" dirty="0" smtClean="0"/>
              <a:t>S - States future intent</a:t>
            </a:r>
          </a:p>
          <a:p>
            <a:endParaRPr lang="en-IE" dirty="0"/>
          </a:p>
        </p:txBody>
      </p:sp>
      <p:pic>
        <p:nvPicPr>
          <p:cNvPr id="7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4648200" y="2234279"/>
            <a:ext cx="4038600" cy="3257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Early Warning </a:t>
            </a:r>
            <a:r>
              <a:rPr lang="en-IE" dirty="0" smtClean="0"/>
              <a:t>Signs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Mood </a:t>
            </a:r>
            <a:r>
              <a:rPr lang="en-US" sz="2800" dirty="0" smtClean="0"/>
              <a:t>Changes</a:t>
            </a:r>
            <a:endParaRPr lang="en-US" sz="28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Social </a:t>
            </a:r>
            <a:r>
              <a:rPr lang="en-US" sz="2800" dirty="0" smtClean="0"/>
              <a:t>Withdrawal</a:t>
            </a:r>
            <a:endParaRPr lang="en-US" sz="28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Suicidal Talk - “</a:t>
            </a:r>
            <a:r>
              <a:rPr lang="en-US" sz="2800" i="1" dirty="0" smtClean="0"/>
              <a:t>I Wish I Were Dead”, “People better off without me”,  “I Just Want All Of This To End” </a:t>
            </a:r>
            <a:r>
              <a:rPr lang="en-US" sz="2800" i="1" dirty="0" smtClean="0"/>
              <a:t>.</a:t>
            </a:r>
            <a:endParaRPr lang="en-US" sz="2800" i="1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Preoccupation with </a:t>
            </a:r>
            <a:r>
              <a:rPr lang="en-US" sz="2800" dirty="0" smtClean="0"/>
              <a:t>Death</a:t>
            </a:r>
            <a:endParaRPr lang="en-US" sz="28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Prior Suicide Gestures or </a:t>
            </a:r>
            <a:r>
              <a:rPr lang="en-US" sz="2800" dirty="0" smtClean="0"/>
              <a:t>Attempts</a:t>
            </a:r>
            <a:endParaRPr lang="en-US" sz="28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Social Withdrawal </a:t>
            </a:r>
          </a:p>
          <a:p>
            <a:pPr>
              <a:lnSpc>
                <a:spcPct val="90000"/>
              </a:lnSpc>
              <a:buNone/>
            </a:pPr>
            <a:endParaRPr lang="en-US" dirty="0" smtClean="0"/>
          </a:p>
          <a:p>
            <a:pPr>
              <a:buNone/>
            </a:pPr>
            <a:endParaRPr lang="en-IE" dirty="0"/>
          </a:p>
        </p:txBody>
      </p:sp>
    </p:spTree>
  </p:cSld>
  <p:clrMapOvr>
    <a:masterClrMapping/>
  </p:clrMapOvr>
  <p:transition spd="med"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Alarming Warning Signs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7715200" cy="3412976"/>
          </a:xfrm>
        </p:spPr>
        <p:txBody>
          <a:bodyPr/>
          <a:lstStyle/>
          <a:p>
            <a:r>
              <a:rPr lang="en-US" dirty="0" smtClean="0"/>
              <a:t>Suicide Preparation   </a:t>
            </a:r>
          </a:p>
          <a:p>
            <a:r>
              <a:rPr lang="en-US" dirty="0" smtClean="0"/>
              <a:t> </a:t>
            </a:r>
            <a:r>
              <a:rPr lang="en-US" dirty="0" smtClean="0"/>
              <a:t>Suicide Notes (e.g. to friends/relatives)   </a:t>
            </a:r>
            <a:endParaRPr lang="en-US" dirty="0" smtClean="0"/>
          </a:p>
          <a:p>
            <a:r>
              <a:rPr lang="en-US" dirty="0" smtClean="0"/>
              <a:t> Giving Away Personal Possessions  </a:t>
            </a:r>
          </a:p>
          <a:p>
            <a:r>
              <a:rPr lang="en-US" dirty="0" smtClean="0"/>
              <a:t> Final </a:t>
            </a:r>
            <a:r>
              <a:rPr lang="en-US" dirty="0" smtClean="0"/>
              <a:t>Arrangements</a:t>
            </a:r>
          </a:p>
          <a:p>
            <a:pPr lvl="0">
              <a:buClr>
                <a:srgbClr val="330066"/>
              </a:buClr>
              <a:buSzPct val="70000"/>
              <a:buFont typeface="Arial" panose="020B0604020202020204" pitchFamily="34" charset="0"/>
              <a:buChar char="•"/>
            </a:pPr>
            <a:r>
              <a:rPr lang="en-US" altLang="en-US" b="1" dirty="0">
                <a:solidFill>
                  <a:srgbClr val="C00000"/>
                </a:solidFill>
                <a:cs typeface="+mn-cs"/>
              </a:rPr>
              <a:t>Don’t forget: </a:t>
            </a:r>
            <a:r>
              <a:rPr lang="en-GB" altLang="en-US" b="1" dirty="0">
                <a:solidFill>
                  <a:srgbClr val="C00000"/>
                </a:solidFill>
                <a:cs typeface="+mn-cs"/>
              </a:rPr>
              <a:t>The best predictor of suicide is history of previous suicide </a:t>
            </a:r>
            <a:r>
              <a:rPr lang="en-GB" altLang="en-US" b="1" dirty="0" smtClean="0">
                <a:solidFill>
                  <a:srgbClr val="C00000"/>
                </a:solidFill>
                <a:cs typeface="+mn-cs"/>
              </a:rPr>
              <a:t>attempts</a:t>
            </a:r>
            <a:endParaRPr lang="en-US" dirty="0" smtClean="0"/>
          </a:p>
          <a:p>
            <a:endParaRPr lang="en-IE" dirty="0"/>
          </a:p>
        </p:txBody>
      </p:sp>
    </p:spTree>
  </p:cSld>
  <p:clrMapOvr>
    <a:masterClrMapping/>
  </p:clrMapOvr>
  <p:transition spd="med"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Suicide Risk Assessment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44" y="1428736"/>
            <a:ext cx="8229600" cy="4525963"/>
          </a:xfrm>
        </p:spPr>
        <p:txBody>
          <a:bodyPr/>
          <a:lstStyle/>
          <a:p>
            <a:pPr>
              <a:lnSpc>
                <a:spcPct val="90000"/>
              </a:lnSpc>
              <a:buNone/>
            </a:pPr>
            <a:endParaRPr lang="en-GB" dirty="0" smtClean="0"/>
          </a:p>
          <a:p>
            <a:pPr>
              <a:lnSpc>
                <a:spcPct val="90000"/>
              </a:lnSpc>
            </a:pPr>
            <a:r>
              <a:rPr lang="en-GB" sz="2800" dirty="0" smtClean="0"/>
              <a:t>Assessing current intent and predicting future intent</a:t>
            </a:r>
            <a:r>
              <a:rPr lang="en-GB" sz="2800" dirty="0" smtClean="0"/>
              <a:t>.</a:t>
            </a:r>
            <a:endParaRPr lang="en-GB" sz="2800" dirty="0" smtClean="0"/>
          </a:p>
          <a:p>
            <a:pPr>
              <a:lnSpc>
                <a:spcPct val="90000"/>
              </a:lnSpc>
            </a:pPr>
            <a:r>
              <a:rPr lang="en-GB" sz="2800" dirty="0" smtClean="0"/>
              <a:t>Assessing internal and external controls available to act against suicide</a:t>
            </a:r>
            <a:r>
              <a:rPr lang="en-GB" sz="2800" dirty="0" smtClean="0"/>
              <a:t>.</a:t>
            </a:r>
            <a:endParaRPr lang="en-GB" sz="2800" dirty="0" smtClean="0"/>
          </a:p>
          <a:p>
            <a:pPr>
              <a:lnSpc>
                <a:spcPct val="90000"/>
              </a:lnSpc>
            </a:pPr>
            <a:r>
              <a:rPr lang="en-GB" sz="2800" dirty="0" smtClean="0"/>
              <a:t>Your ability to elicit patient’s thoughts and feelings and then to make a good judgment is the key (rapport).</a:t>
            </a:r>
          </a:p>
          <a:p>
            <a:pPr>
              <a:lnSpc>
                <a:spcPct val="90000"/>
              </a:lnSpc>
            </a:pPr>
            <a:endParaRPr lang="en-GB" dirty="0" smtClean="0"/>
          </a:p>
          <a:p>
            <a:pPr>
              <a:lnSpc>
                <a:spcPct val="90000"/>
              </a:lnSpc>
            </a:pPr>
            <a:endParaRPr lang="en-GB" dirty="0" smtClean="0"/>
          </a:p>
          <a:p>
            <a:pPr>
              <a:lnSpc>
                <a:spcPct val="90000"/>
              </a:lnSpc>
            </a:pPr>
            <a:endParaRPr lang="en-GB" dirty="0" smtClean="0"/>
          </a:p>
          <a:p>
            <a:endParaRPr lang="en-IE" dirty="0"/>
          </a:p>
        </p:txBody>
      </p:sp>
    </p:spTree>
  </p:cSld>
  <p:clrMapOvr>
    <a:masterClrMapping/>
  </p:clrMapOvr>
  <p:transition spd="med">
    <p:fad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Collateral Information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 smtClean="0"/>
              <a:t>Assess information provided by others:</a:t>
            </a:r>
          </a:p>
          <a:p>
            <a:pPr lvl="1">
              <a:buFont typeface="Wingdings" pitchFamily="2" charset="2"/>
              <a:buChar char="v"/>
            </a:pPr>
            <a:r>
              <a:rPr lang="en-US" sz="2400" dirty="0" smtClean="0"/>
              <a:t>available support</a:t>
            </a:r>
          </a:p>
          <a:p>
            <a:pPr lvl="1">
              <a:buNone/>
            </a:pPr>
            <a:endParaRPr lang="en-US" sz="2400" dirty="0" smtClean="0"/>
          </a:p>
          <a:p>
            <a:pPr lvl="1">
              <a:buFont typeface="Wingdings" pitchFamily="2" charset="2"/>
              <a:buChar char="v"/>
            </a:pPr>
            <a:r>
              <a:rPr lang="en-US" sz="2400" dirty="0" smtClean="0"/>
              <a:t> job stressors</a:t>
            </a:r>
          </a:p>
          <a:p>
            <a:pPr lvl="1">
              <a:buNone/>
            </a:pPr>
            <a:endParaRPr lang="en-US" sz="2400" dirty="0" smtClean="0"/>
          </a:p>
          <a:p>
            <a:pPr lvl="1">
              <a:buFont typeface="Wingdings" pitchFamily="2" charset="2"/>
              <a:buChar char="v"/>
            </a:pPr>
            <a:r>
              <a:rPr lang="en-US" sz="2400" dirty="0" smtClean="0"/>
              <a:t>impulsive </a:t>
            </a:r>
            <a:r>
              <a:rPr lang="en-US" sz="2400" dirty="0" err="1" smtClean="0"/>
              <a:t>behaviour</a:t>
            </a:r>
            <a:endParaRPr lang="en-US" sz="2400" dirty="0" smtClean="0"/>
          </a:p>
          <a:p>
            <a:pPr lvl="1">
              <a:buNone/>
            </a:pPr>
            <a:endParaRPr lang="en-US" sz="2400" dirty="0" smtClean="0"/>
          </a:p>
          <a:p>
            <a:pPr lvl="1">
              <a:buFont typeface="Wingdings" pitchFamily="2" charset="2"/>
              <a:buChar char="v"/>
            </a:pPr>
            <a:r>
              <a:rPr lang="en-US" sz="2400" dirty="0" smtClean="0"/>
              <a:t>safety of where pt will spend next 48 hours</a:t>
            </a:r>
          </a:p>
          <a:p>
            <a:pPr lvl="1">
              <a:buFont typeface="Wingdings" pitchFamily="2" charset="2"/>
              <a:buChar char="v"/>
            </a:pPr>
            <a:endParaRPr lang="en-US" sz="2400" dirty="0" smtClean="0"/>
          </a:p>
          <a:p>
            <a:pPr lvl="1">
              <a:buFont typeface="Wingdings" pitchFamily="2" charset="2"/>
              <a:buChar char="v"/>
            </a:pPr>
            <a:r>
              <a:rPr lang="en-US" sz="2400" dirty="0" smtClean="0"/>
              <a:t>attitudes of family and  friends</a:t>
            </a:r>
          </a:p>
          <a:p>
            <a:pPr lvl="1">
              <a:buNone/>
            </a:pPr>
            <a:endParaRPr lang="en-US" sz="2400" dirty="0" smtClean="0"/>
          </a:p>
          <a:p>
            <a:endParaRPr lang="en-IE" dirty="0"/>
          </a:p>
        </p:txBody>
      </p:sp>
    </p:spTree>
  </p:cSld>
  <p:clrMapOvr>
    <a:masterClrMapping/>
  </p:clrMapOvr>
  <p:transition spd="med">
    <p:fad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Assessment- Myth versus </a:t>
            </a:r>
            <a:r>
              <a:rPr lang="en-IE" dirty="0" smtClean="0"/>
              <a:t>Fact1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 smtClean="0"/>
              <a:t>MYTH:  </a:t>
            </a:r>
            <a:br>
              <a:rPr lang="en-US" sz="2800" b="1" dirty="0" smtClean="0"/>
            </a:br>
            <a:r>
              <a:rPr lang="en-US" sz="2800" dirty="0" smtClean="0"/>
              <a:t>People who talk about suicide don’t complete suicide.</a:t>
            </a:r>
            <a:br>
              <a:rPr lang="en-US" sz="2800" dirty="0" smtClean="0"/>
            </a:br>
            <a:endParaRPr lang="en-US" sz="2800" dirty="0" smtClean="0"/>
          </a:p>
          <a:p>
            <a:r>
              <a:rPr lang="en-US" sz="2800" b="1" dirty="0" smtClean="0"/>
              <a:t>FACT:</a:t>
            </a:r>
            <a:r>
              <a:rPr lang="en-US" sz="2800" dirty="0" smtClean="0"/>
              <a:t> </a:t>
            </a:r>
            <a:br>
              <a:rPr lang="en-US" sz="2800" dirty="0" smtClean="0"/>
            </a:br>
            <a:r>
              <a:rPr lang="en-US" sz="2800" dirty="0" smtClean="0"/>
              <a:t>Many people who die by suicide have given definite warnings to family and friends of their intentions.  Always take any comment about suicide </a:t>
            </a:r>
            <a:r>
              <a:rPr lang="en-US" dirty="0" smtClean="0"/>
              <a:t>seriously.</a:t>
            </a:r>
          </a:p>
          <a:p>
            <a:endParaRPr lang="en-IE" dirty="0"/>
          </a:p>
        </p:txBody>
      </p:sp>
    </p:spTree>
  </p:cSld>
  <p:clrMapOvr>
    <a:masterClrMapping/>
  </p:clrMapOvr>
  <p:transition spd="med">
    <p:fad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568952" cy="1143000"/>
          </a:xfrm>
        </p:spPr>
        <p:txBody>
          <a:bodyPr/>
          <a:lstStyle/>
          <a:p>
            <a:r>
              <a:rPr lang="en-IE" dirty="0" smtClean="0"/>
              <a:t>Assessment – Myth versus </a:t>
            </a:r>
            <a:r>
              <a:rPr lang="en-IE" dirty="0" smtClean="0"/>
              <a:t>facts2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MYTH: </a:t>
            </a:r>
            <a:br>
              <a:rPr lang="en-US" b="1" dirty="0" smtClean="0"/>
            </a:br>
            <a:r>
              <a:rPr lang="en-US" dirty="0" smtClean="0"/>
              <a:t>Suicide happens without warning.</a:t>
            </a:r>
            <a:br>
              <a:rPr lang="en-US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endParaRPr lang="en-US" dirty="0" smtClean="0"/>
          </a:p>
          <a:p>
            <a:r>
              <a:rPr lang="en-US" b="1" dirty="0" smtClean="0"/>
              <a:t>FACT</a:t>
            </a:r>
            <a:r>
              <a:rPr lang="en-US" dirty="0" smtClean="0"/>
              <a:t>: </a:t>
            </a:r>
            <a:br>
              <a:rPr lang="en-US" dirty="0" smtClean="0"/>
            </a:br>
            <a:r>
              <a:rPr lang="en-US" dirty="0" smtClean="0"/>
              <a:t>Most suicidal people give many clues and warning signs regarding their suicidal intention. </a:t>
            </a:r>
          </a:p>
          <a:p>
            <a:endParaRPr lang="en-IE" dirty="0"/>
          </a:p>
        </p:txBody>
      </p:sp>
    </p:spTree>
  </p:cSld>
  <p:clrMapOvr>
    <a:masterClrMapping/>
  </p:clrMapOvr>
  <p:transition spd="med">
    <p:fad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856984" cy="1143000"/>
          </a:xfrm>
        </p:spPr>
        <p:txBody>
          <a:bodyPr/>
          <a:lstStyle/>
          <a:p>
            <a:r>
              <a:rPr lang="en-IE" dirty="0" smtClean="0"/>
              <a:t>Assessment – Myth Versus </a:t>
            </a:r>
            <a:r>
              <a:rPr lang="en-IE" dirty="0" smtClean="0"/>
              <a:t>Facts3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 smtClean="0"/>
              <a:t>MYTH: </a:t>
            </a:r>
            <a:br>
              <a:rPr lang="en-US" sz="2800" b="1" dirty="0" smtClean="0"/>
            </a:br>
            <a:r>
              <a:rPr lang="en-US" sz="2800" dirty="0" smtClean="0"/>
              <a:t>	Asking a depressed person about suicide will push him/her to complete suicide.</a:t>
            </a:r>
            <a:br>
              <a:rPr lang="en-US" sz="2800" dirty="0" smtClean="0"/>
            </a:br>
            <a:endParaRPr lang="en-US" sz="2800" dirty="0" smtClean="0"/>
          </a:p>
          <a:p>
            <a:r>
              <a:rPr lang="en-US" sz="2800" b="1" dirty="0" smtClean="0"/>
              <a:t>FACT:</a:t>
            </a:r>
            <a:r>
              <a:rPr lang="en-US" sz="2800" dirty="0" smtClean="0"/>
              <a:t> </a:t>
            </a:r>
            <a:br>
              <a:rPr lang="en-US" sz="2800" dirty="0" smtClean="0"/>
            </a:br>
            <a:r>
              <a:rPr lang="en-US" sz="2800" dirty="0" smtClean="0"/>
              <a:t>	Studies have shown that patients with depression have these ideas and talking about them does not increase the risk of them taking their own life.</a:t>
            </a:r>
          </a:p>
          <a:p>
            <a:endParaRPr lang="en-IE" dirty="0"/>
          </a:p>
        </p:txBody>
      </p:sp>
    </p:spTree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Definition of self harm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“ Self Poisoning or Self Injury, irrespective of apparent motivation or medical seriousness” (NICE 2011)</a:t>
            </a:r>
          </a:p>
          <a:p>
            <a:r>
              <a:rPr lang="en-IE" dirty="0" smtClean="0"/>
              <a:t>The most common methods include cutting of the skin, self poisoning, burning, hitting and hair </a:t>
            </a:r>
            <a:r>
              <a:rPr lang="en-IE" dirty="0" smtClean="0"/>
              <a:t>pulling</a:t>
            </a:r>
            <a:endParaRPr lang="en-IE" dirty="0" smtClean="0"/>
          </a:p>
          <a:p>
            <a:r>
              <a:rPr lang="en-IE" dirty="0" smtClean="0"/>
              <a:t>Very broad spectrum of intent</a:t>
            </a:r>
            <a:endParaRPr lang="en-IE" dirty="0"/>
          </a:p>
        </p:txBody>
      </p:sp>
    </p:spTree>
  </p:cSld>
  <p:clrMapOvr>
    <a:masterClrMapping/>
  </p:clrMapOvr>
  <p:transition spd="med">
    <p:fade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/>
          <a:lstStyle/>
          <a:p>
            <a:r>
              <a:rPr lang="en-IE" dirty="0" smtClean="0"/>
              <a:t>Assessment – Myth versus </a:t>
            </a:r>
            <a:r>
              <a:rPr lang="en-IE" dirty="0" smtClean="0"/>
              <a:t>Facts4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 smtClean="0"/>
              <a:t>MYTH:</a:t>
            </a:r>
            <a:br>
              <a:rPr lang="en-US" sz="2800" b="1" dirty="0" smtClean="0"/>
            </a:br>
            <a:r>
              <a:rPr lang="en-US" sz="2800" dirty="0" smtClean="0"/>
              <a:t>Improvement following a suicide attempt or crisis means that the risk is over. </a:t>
            </a:r>
            <a:br>
              <a:rPr lang="en-US" sz="2800" dirty="0" smtClean="0"/>
            </a:br>
            <a:endParaRPr lang="en-US" sz="2800" dirty="0" smtClean="0"/>
          </a:p>
          <a:p>
            <a:r>
              <a:rPr lang="en-US" sz="2800" b="1" dirty="0" smtClean="0"/>
              <a:t>FACT</a:t>
            </a:r>
            <a:r>
              <a:rPr lang="en-US" sz="2800" dirty="0" smtClean="0"/>
              <a:t>: </a:t>
            </a:r>
            <a:br>
              <a:rPr lang="en-US" sz="2800" dirty="0" smtClean="0"/>
            </a:br>
            <a:r>
              <a:rPr lang="en-US" sz="2800" dirty="0" smtClean="0"/>
              <a:t>Most suicides occur within days or weeks of “improvement” when the individual has the energy and motivation to actually follow through with his/her suicidal thoughts. </a:t>
            </a:r>
          </a:p>
          <a:p>
            <a:endParaRPr lang="en-IE" dirty="0"/>
          </a:p>
        </p:txBody>
      </p:sp>
    </p:spTree>
  </p:cSld>
  <p:clrMapOvr>
    <a:masterClrMapping/>
  </p:clrMapOvr>
  <p:transition spd="med">
    <p:fade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In Primary Care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E" dirty="0" smtClean="0"/>
          </a:p>
          <a:p>
            <a:r>
              <a:rPr lang="en-IE" dirty="0" smtClean="0"/>
              <a:t>Build rapport with patient</a:t>
            </a:r>
          </a:p>
          <a:p>
            <a:r>
              <a:rPr lang="en-IE" dirty="0" smtClean="0"/>
              <a:t>Always ask about suicide risk in patient who appears depressed or in emotional distress</a:t>
            </a:r>
          </a:p>
          <a:p>
            <a:r>
              <a:rPr lang="en-IE" dirty="0" smtClean="0"/>
              <a:t>Start with open Questions – then more specific re intent</a:t>
            </a:r>
          </a:p>
          <a:p>
            <a:endParaRPr lang="en-IE" dirty="0"/>
          </a:p>
        </p:txBody>
      </p:sp>
    </p:spTree>
  </p:cSld>
  <p:clrMapOvr>
    <a:masterClrMapping/>
  </p:clrMapOvr>
  <p:transition spd="med">
    <p:fade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To be considered: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Is the Patient in a high risk group</a:t>
            </a:r>
            <a:r>
              <a:rPr lang="en-IE" dirty="0" smtClean="0"/>
              <a:t>?</a:t>
            </a:r>
            <a:endParaRPr lang="en-IE" dirty="0" smtClean="0"/>
          </a:p>
          <a:p>
            <a:r>
              <a:rPr lang="en-IE" dirty="0" smtClean="0"/>
              <a:t>Assess risk factors – high levels of distress, well formed plans, hopelessness, distressing psychotic symptoms, pain or chronic illness, lack of social </a:t>
            </a:r>
            <a:r>
              <a:rPr lang="en-IE" dirty="0" smtClean="0"/>
              <a:t>supports</a:t>
            </a:r>
            <a:endParaRPr lang="en-IE" dirty="0" smtClean="0"/>
          </a:p>
          <a:p>
            <a:r>
              <a:rPr lang="en-IE" dirty="0" smtClean="0"/>
              <a:t>Listen to “gut feeling”</a:t>
            </a:r>
          </a:p>
          <a:p>
            <a:endParaRPr lang="en-IE" dirty="0" smtClean="0"/>
          </a:p>
          <a:p>
            <a:pPr>
              <a:buNone/>
            </a:pPr>
            <a:endParaRPr lang="en-IE" dirty="0" smtClean="0"/>
          </a:p>
          <a:p>
            <a:endParaRPr lang="en-IE" dirty="0" smtClean="0"/>
          </a:p>
          <a:p>
            <a:endParaRPr lang="en-IE" dirty="0" smtClean="0"/>
          </a:p>
          <a:p>
            <a:endParaRPr lang="en-IE" dirty="0"/>
          </a:p>
        </p:txBody>
      </p:sp>
    </p:spTree>
  </p:cSld>
  <p:clrMapOvr>
    <a:masterClrMapping/>
  </p:clrMapOvr>
  <p:transition spd="med">
    <p:fade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What to do </a:t>
            </a:r>
            <a:br>
              <a:rPr lang="en-IE" dirty="0" smtClean="0"/>
            </a:br>
            <a:r>
              <a:rPr lang="en-IE" dirty="0" smtClean="0"/>
              <a:t>if </a:t>
            </a:r>
            <a:r>
              <a:rPr lang="en-IE" dirty="0"/>
              <a:t>w</a:t>
            </a:r>
            <a:r>
              <a:rPr lang="en-IE" dirty="0" smtClean="0"/>
              <a:t>arning </a:t>
            </a:r>
            <a:r>
              <a:rPr lang="en-IE" dirty="0" smtClean="0"/>
              <a:t>signs </a:t>
            </a:r>
            <a:r>
              <a:rPr lang="en-IE" dirty="0" smtClean="0"/>
              <a:t>are present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sz="2400" dirty="0" smtClean="0"/>
              <a:t>Immediate discussion with /referral to mental health services</a:t>
            </a:r>
          </a:p>
          <a:p>
            <a:pPr>
              <a:buNone/>
            </a:pPr>
            <a:endParaRPr lang="en-IE" sz="2400" dirty="0" smtClean="0"/>
          </a:p>
          <a:p>
            <a:r>
              <a:rPr lang="en-IE" sz="2400" dirty="0" smtClean="0"/>
              <a:t>Treat agitation/anxiety</a:t>
            </a:r>
          </a:p>
          <a:p>
            <a:pPr>
              <a:buNone/>
            </a:pPr>
            <a:endParaRPr lang="en-IE" sz="2400" dirty="0" smtClean="0"/>
          </a:p>
          <a:p>
            <a:r>
              <a:rPr lang="en-IE" sz="2400" dirty="0" smtClean="0"/>
              <a:t>Safety Planning – strategies to resist thoughts/ Supports/Crisis contacts etc</a:t>
            </a:r>
          </a:p>
          <a:p>
            <a:endParaRPr lang="en-IE" sz="2400" dirty="0" smtClean="0"/>
          </a:p>
          <a:p>
            <a:r>
              <a:rPr lang="en-IE" sz="2400" dirty="0" smtClean="0"/>
              <a:t>Adequate support – personal/professional/voluntary organisations</a:t>
            </a:r>
            <a:endParaRPr lang="en-IE" sz="2400" dirty="0"/>
          </a:p>
        </p:txBody>
      </p:sp>
    </p:spTree>
  </p:cSld>
  <p:clrMapOvr>
    <a:masterClrMapping/>
  </p:clrMapOvr>
  <p:transition spd="med">
    <p:fade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Take Home Message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Don’t be scared </a:t>
            </a:r>
            <a:r>
              <a:rPr lang="en-IE" dirty="0" smtClean="0"/>
              <a:t>/ reluctant / hesitant to </a:t>
            </a:r>
            <a:r>
              <a:rPr lang="en-IE" dirty="0" smtClean="0"/>
              <a:t>ask about suicidality – this is the first step to reducing risk</a:t>
            </a:r>
            <a:r>
              <a:rPr lang="en-IE" dirty="0" smtClean="0"/>
              <a:t>.</a:t>
            </a:r>
            <a:endParaRPr lang="en-IE" dirty="0" smtClean="0"/>
          </a:p>
          <a:p>
            <a:r>
              <a:rPr lang="en-IE" dirty="0" smtClean="0"/>
              <a:t>Compassionate, proportionate and timely </a:t>
            </a:r>
            <a:r>
              <a:rPr lang="en-IE" dirty="0" smtClean="0"/>
              <a:t>response</a:t>
            </a:r>
            <a:endParaRPr lang="en-IE" dirty="0" smtClean="0"/>
          </a:p>
          <a:p>
            <a:r>
              <a:rPr lang="en-IE" dirty="0" smtClean="0"/>
              <a:t>Always document your assessment, decisions made and reasons </a:t>
            </a:r>
            <a:endParaRPr lang="en-IE" dirty="0"/>
          </a:p>
        </p:txBody>
      </p:sp>
    </p:spTree>
  </p:cSld>
  <p:clrMapOvr>
    <a:masterClrMapping/>
  </p:clrMapOvr>
  <p:transition spd="med">
    <p:fade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102100"/>
            <a:ext cx="7772400" cy="1362075"/>
          </a:xfrm>
        </p:spPr>
        <p:txBody>
          <a:bodyPr/>
          <a:lstStyle/>
          <a:p>
            <a:r>
              <a:rPr lang="en-GB" dirty="0" smtClean="0"/>
              <a:t>Discussion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55576" y="1988840"/>
            <a:ext cx="7772400" cy="1500187"/>
          </a:xfrm>
        </p:spPr>
        <p:txBody>
          <a:bodyPr/>
          <a:lstStyle/>
          <a:p>
            <a:r>
              <a:rPr lang="en-GB" sz="4000" b="1" dirty="0"/>
              <a:t>Questions?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35166684"/>
      </p:ext>
    </p:extLst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Some figures…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sz="2800" dirty="0" smtClean="0"/>
              <a:t>Rates of self harm in the UK are increasing and are among the highest in Europe.</a:t>
            </a:r>
          </a:p>
          <a:p>
            <a:pPr>
              <a:buNone/>
            </a:pPr>
            <a:endParaRPr lang="en-IE" sz="2800" dirty="0" smtClean="0"/>
          </a:p>
          <a:p>
            <a:r>
              <a:rPr lang="en-IE" sz="2800" dirty="0" smtClean="0"/>
              <a:t>More than 24,000 teenagers are admitted to hospital in the UK each year after self harm.</a:t>
            </a:r>
          </a:p>
          <a:p>
            <a:pPr>
              <a:buNone/>
            </a:pPr>
            <a:endParaRPr lang="en-IE" sz="2800" dirty="0" smtClean="0"/>
          </a:p>
          <a:p>
            <a:r>
              <a:rPr lang="en-IE" sz="2800" dirty="0" smtClean="0"/>
              <a:t>Each year an estimated 200,000 people present to A&amp;E following an episode of DSH</a:t>
            </a:r>
          </a:p>
          <a:p>
            <a:endParaRPr lang="en-IE" dirty="0"/>
          </a:p>
        </p:txBody>
      </p:sp>
    </p:spTree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How important is this??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sz="2800" dirty="0" smtClean="0"/>
              <a:t>In the 12 months after an episode of self harm around 20% of patients will repeat self harm and approximately 1% will die by </a:t>
            </a:r>
            <a:r>
              <a:rPr lang="en-IE" sz="2800" dirty="0" smtClean="0"/>
              <a:t>suicide</a:t>
            </a:r>
            <a:endParaRPr lang="en-IE" sz="2800" dirty="0" smtClean="0"/>
          </a:p>
          <a:p>
            <a:r>
              <a:rPr lang="en-IE" sz="2800" dirty="0" smtClean="0"/>
              <a:t>This represents a mortality by suicide of </a:t>
            </a:r>
            <a:r>
              <a:rPr lang="en-IE" sz="2800" b="1" dirty="0" smtClean="0">
                <a:solidFill>
                  <a:srgbClr val="FF0000"/>
                </a:solidFill>
              </a:rPr>
              <a:t>up to 100 times </a:t>
            </a:r>
            <a:r>
              <a:rPr lang="en-IE" sz="2800" dirty="0" smtClean="0"/>
              <a:t>that of the general population</a:t>
            </a:r>
            <a:r>
              <a:rPr lang="en-IE" sz="2800" dirty="0" smtClean="0"/>
              <a:t>.</a:t>
            </a:r>
            <a:endParaRPr lang="en-IE" sz="2800" dirty="0" smtClean="0"/>
          </a:p>
          <a:p>
            <a:r>
              <a:rPr lang="en-IE" sz="2800" dirty="0" smtClean="0"/>
              <a:t>Approx 50% of those who DSH consult their GPs in the 4 weeks following the episode</a:t>
            </a:r>
            <a:r>
              <a:rPr lang="en-IE" sz="2800" dirty="0" smtClean="0"/>
              <a:t>.</a:t>
            </a:r>
            <a:endParaRPr lang="en-IE" sz="2800" dirty="0" smtClean="0"/>
          </a:p>
          <a:p>
            <a:r>
              <a:rPr lang="en-IE" sz="2800" b="1" dirty="0"/>
              <a:t>S</a:t>
            </a:r>
            <a:r>
              <a:rPr lang="en-IE" sz="2800" b="1" dirty="0" smtClean="0"/>
              <a:t>elf harm = Opportunity </a:t>
            </a:r>
            <a:r>
              <a:rPr lang="en-IE" sz="2800" b="1" dirty="0" smtClean="0"/>
              <a:t>for intervention</a:t>
            </a:r>
            <a:endParaRPr lang="en-IE" sz="2800" b="1" dirty="0"/>
          </a:p>
        </p:txBody>
      </p:sp>
    </p:spTree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E" dirty="0" smtClean="0"/>
              <a:t>Who Self harms?</a:t>
            </a:r>
            <a:br>
              <a:rPr lang="en-IE" dirty="0" smtClean="0"/>
            </a:b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989040"/>
          </a:xfrm>
        </p:spPr>
        <p:txBody>
          <a:bodyPr/>
          <a:lstStyle/>
          <a:p>
            <a:r>
              <a:rPr lang="en-IE" sz="2800" dirty="0" smtClean="0"/>
              <a:t>Can occur at any </a:t>
            </a:r>
            <a:r>
              <a:rPr lang="en-IE" sz="2800" dirty="0" smtClean="0"/>
              <a:t>age</a:t>
            </a:r>
            <a:endParaRPr lang="en-IE" sz="2800" dirty="0" smtClean="0"/>
          </a:p>
          <a:p>
            <a:r>
              <a:rPr lang="en-IE" sz="2800" dirty="0" smtClean="0"/>
              <a:t>Most common in young people- (~1 in 10 at some point in their lives</a:t>
            </a:r>
            <a:r>
              <a:rPr lang="en-IE" sz="2800" dirty="0" smtClean="0"/>
              <a:t>)</a:t>
            </a:r>
            <a:endParaRPr lang="en-IE" sz="2800" dirty="0" smtClean="0"/>
          </a:p>
          <a:p>
            <a:r>
              <a:rPr lang="en-IE" sz="2800" dirty="0" smtClean="0"/>
              <a:t>Only 5% of all episodes are in over 65’s </a:t>
            </a:r>
          </a:p>
          <a:p>
            <a:r>
              <a:rPr lang="en-IE" sz="2800" dirty="0" smtClean="0"/>
              <a:t>More common in women than men (but difference reducing</a:t>
            </a:r>
            <a:r>
              <a:rPr lang="en-IE" sz="2800" dirty="0" smtClean="0"/>
              <a:t>)</a:t>
            </a:r>
            <a:endParaRPr lang="en-IE" sz="2800" dirty="0" smtClean="0"/>
          </a:p>
          <a:p>
            <a:pPr>
              <a:buNone/>
            </a:pPr>
            <a:endParaRPr lang="en-IE" dirty="0" smtClean="0"/>
          </a:p>
          <a:p>
            <a:endParaRPr lang="en-IE" dirty="0"/>
          </a:p>
        </p:txBody>
      </p:sp>
    </p:spTree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Factors Associated with Self Harm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Mental Illness – Depression, </a:t>
            </a:r>
            <a:r>
              <a:rPr lang="en-IE" dirty="0" smtClean="0"/>
              <a:t>Anxiety</a:t>
            </a:r>
            <a:r>
              <a:rPr lang="en-IE" dirty="0" smtClean="0"/>
              <a:t>, </a:t>
            </a:r>
            <a:r>
              <a:rPr lang="en-IE" dirty="0" smtClean="0"/>
              <a:t>Schizophrenia </a:t>
            </a:r>
            <a:r>
              <a:rPr lang="en-IE" dirty="0" smtClean="0"/>
              <a:t>and Personality Disorder</a:t>
            </a:r>
          </a:p>
          <a:p>
            <a:r>
              <a:rPr lang="en-IE" dirty="0" smtClean="0"/>
              <a:t>Alcohol and Substance Misuse</a:t>
            </a:r>
          </a:p>
          <a:p>
            <a:r>
              <a:rPr lang="en-IE" dirty="0" smtClean="0"/>
              <a:t>Socially Disadvantaged</a:t>
            </a:r>
          </a:p>
          <a:p>
            <a:r>
              <a:rPr lang="en-IE" dirty="0" smtClean="0"/>
              <a:t>Lack of Social Support</a:t>
            </a:r>
          </a:p>
          <a:p>
            <a:r>
              <a:rPr lang="en-IE" dirty="0" smtClean="0"/>
              <a:t>Childhood </a:t>
            </a:r>
            <a:r>
              <a:rPr lang="en-IE" dirty="0" smtClean="0"/>
              <a:t>Adversity – e.g. deprivation and physical</a:t>
            </a:r>
            <a:r>
              <a:rPr lang="en-IE" dirty="0" smtClean="0"/>
              <a:t>, emotional sexual abuse</a:t>
            </a:r>
          </a:p>
          <a:p>
            <a:endParaRPr lang="en-IE" dirty="0" smtClean="0"/>
          </a:p>
          <a:p>
            <a:endParaRPr lang="en-IE" dirty="0" smtClean="0"/>
          </a:p>
          <a:p>
            <a:endParaRPr lang="en-IE" dirty="0" smtClean="0"/>
          </a:p>
        </p:txBody>
      </p:sp>
    </p:spTree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Other risk factors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Personality characteristics such as impulsivity, poor problem-solving, interpersonal difficulties</a:t>
            </a:r>
          </a:p>
          <a:p>
            <a:endParaRPr lang="en-IE" dirty="0" smtClean="0"/>
          </a:p>
          <a:p>
            <a:r>
              <a:rPr lang="en-IE" dirty="0" smtClean="0"/>
              <a:t>Life Events – either as predisposing factors or as a precipitating factor (especially relationship problems)</a:t>
            </a:r>
          </a:p>
          <a:p>
            <a:endParaRPr lang="en-IE" dirty="0"/>
          </a:p>
        </p:txBody>
      </p:sp>
    </p:spTree>
  </p:cSld>
  <p:clrMapOvr>
    <a:masterClrMapping/>
  </p:clrMapOvr>
  <p:transition spd="med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Why do people self harm?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sz="2800" dirty="0" smtClean="0"/>
              <a:t>Expression of personal distress</a:t>
            </a:r>
          </a:p>
          <a:p>
            <a:r>
              <a:rPr lang="en-IE" sz="2800" dirty="0" smtClean="0"/>
              <a:t>May or may not be with lethal intent</a:t>
            </a:r>
          </a:p>
          <a:p>
            <a:r>
              <a:rPr lang="en-IE" sz="2800" dirty="0" smtClean="0"/>
              <a:t>May be an attempt to communicate with others, to influence or secure help or care from others or a way of obtaining relief from a difficult and otherwise overwhelming situation or emotional state (</a:t>
            </a:r>
            <a:r>
              <a:rPr lang="en-IE" sz="2800" dirty="0" err="1" smtClean="0"/>
              <a:t>Hjelmeland</a:t>
            </a:r>
            <a:r>
              <a:rPr lang="en-IE" sz="2800" dirty="0" smtClean="0"/>
              <a:t> et </a:t>
            </a:r>
            <a:r>
              <a:rPr lang="en-IE" sz="2800" dirty="0" smtClean="0"/>
              <a:t>al. </a:t>
            </a:r>
            <a:r>
              <a:rPr lang="en-IE" sz="2800" dirty="0" smtClean="0"/>
              <a:t>2002)</a:t>
            </a:r>
          </a:p>
          <a:p>
            <a:r>
              <a:rPr lang="en-IE" sz="2800" dirty="0" smtClean="0"/>
              <a:t>May self harm for different reasons on different occasions</a:t>
            </a:r>
            <a:endParaRPr lang="en-IE" sz="2800" dirty="0"/>
          </a:p>
        </p:txBody>
      </p:sp>
    </p:spTree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Violence  Risk Assessment Tool Kit -05012015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Violence – Clinical Risk Assessment</Template>
  <TotalTime>762</TotalTime>
  <Words>1281</Words>
  <Application>Microsoft Office PowerPoint</Application>
  <PresentationFormat>On-screen Show (4:3)</PresentationFormat>
  <Paragraphs>232</Paragraphs>
  <Slides>35</Slides>
  <Notes>34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Violence  Risk Assessment Tool Kit -05012015</vt:lpstr>
      <vt:lpstr>ELFT Training Packages for Primary Care   Suicide and Self harm  - Risk Assessment &amp; Management </vt:lpstr>
      <vt:lpstr>   Historical Perspective</vt:lpstr>
      <vt:lpstr>Definition of self harm</vt:lpstr>
      <vt:lpstr>Some figures…</vt:lpstr>
      <vt:lpstr>How important is this??</vt:lpstr>
      <vt:lpstr>Who Self harms? </vt:lpstr>
      <vt:lpstr>Factors Associated with Self Harm</vt:lpstr>
      <vt:lpstr>Other risk factors</vt:lpstr>
      <vt:lpstr>Why do people self harm?</vt:lpstr>
      <vt:lpstr>Suicide</vt:lpstr>
      <vt:lpstr>Suicide in Primary Care in England: 2002-2011</vt:lpstr>
      <vt:lpstr>Key Findings</vt:lpstr>
      <vt:lpstr>Method of suicide</vt:lpstr>
      <vt:lpstr>Relevant Points for Primary Care</vt:lpstr>
      <vt:lpstr>Relevant Points for Primary Care (2)</vt:lpstr>
      <vt:lpstr>Risk Factors</vt:lpstr>
      <vt:lpstr> Risk Factors:  Socio-Demographic</vt:lpstr>
      <vt:lpstr>Risk Factors : Family and Childhood</vt:lpstr>
      <vt:lpstr>Risk Factors - Clinical</vt:lpstr>
      <vt:lpstr>Risk Factors: Suicidal Behaviour</vt:lpstr>
      <vt:lpstr>Assessment of Suicidality</vt:lpstr>
      <vt:lpstr>Risk Factors for Suicide  – “Sad Persons Test”</vt:lpstr>
      <vt:lpstr>Early Warning Signs</vt:lpstr>
      <vt:lpstr>Alarming Warning Signs</vt:lpstr>
      <vt:lpstr>Suicide Risk Assessment</vt:lpstr>
      <vt:lpstr>Collateral Information</vt:lpstr>
      <vt:lpstr>Assessment- Myth versus Fact1</vt:lpstr>
      <vt:lpstr>Assessment – Myth versus facts2</vt:lpstr>
      <vt:lpstr>Assessment – Myth Versus Facts3</vt:lpstr>
      <vt:lpstr>Assessment – Myth versus Facts4</vt:lpstr>
      <vt:lpstr>In Primary Care</vt:lpstr>
      <vt:lpstr>To be considered:</vt:lpstr>
      <vt:lpstr>What to do  if warning signs are present</vt:lpstr>
      <vt:lpstr>Take Home Message</vt:lpstr>
      <vt:lpstr>Discussion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Risk Assessment – Suicide and Self harm</dc:title>
  <dc:creator>Windows User</dc:creator>
  <cp:lastModifiedBy>adirik</cp:lastModifiedBy>
  <cp:revision>53</cp:revision>
  <dcterms:created xsi:type="dcterms:W3CDTF">2015-02-25T20:12:46Z</dcterms:created>
  <dcterms:modified xsi:type="dcterms:W3CDTF">2015-05-26T14:39:32Z</dcterms:modified>
</cp:coreProperties>
</file>