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9"/>
  </p:notesMasterIdLst>
  <p:sldIdLst>
    <p:sldId id="302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300" r:id="rId18"/>
    <p:sldId id="271" r:id="rId19"/>
    <p:sldId id="272" r:id="rId20"/>
    <p:sldId id="279" r:id="rId21"/>
    <p:sldId id="280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4" r:id="rId34"/>
    <p:sldId id="297" r:id="rId35"/>
    <p:sldId id="295" r:id="rId36"/>
    <p:sldId id="296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BE030-F88E-4AE2-8A95-D530236978FC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B6DB6-176F-4B2B-87BD-5386DD4FB4BF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549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E13AA-E545-41CF-830A-1328B7B03FCF}" type="slidenum">
              <a:rPr lang="en-IE" smtClean="0"/>
              <a:pPr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25</a:t>
            </a:fld>
            <a:endParaRPr lang="en-I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26</a:t>
            </a:fld>
            <a:endParaRPr lang="en-I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27</a:t>
            </a:fld>
            <a:endParaRPr lang="en-I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28</a:t>
            </a:fld>
            <a:endParaRPr lang="en-I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31</a:t>
            </a:fld>
            <a:endParaRPr lang="en-I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32</a:t>
            </a:fld>
            <a:endParaRPr lang="en-I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33</a:t>
            </a:fld>
            <a:endParaRPr lang="en-I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34</a:t>
            </a:fld>
            <a:endParaRPr lang="en-I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35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B6DB6-176F-4B2B-87BD-5386DD4FB4BF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GB" noProof="0" smtClean="0"/>
              <a:t>Click icon to add chart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9" charset="0"/>
                <a:ea typeface="+mn-ea"/>
              </a:defRPr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9" charset="0"/>
                <a:ea typeface="+mn-ea"/>
              </a:defRPr>
            </a:lvl1pPr>
          </a:lstStyle>
          <a:p>
            <a:endParaRPr lang="en-I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9" charset="-128"/>
              </a:defRPr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661025"/>
            <a:ext cx="9144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9" charset="0"/>
                <a:ea typeface="+mn-ea"/>
              </a:defRPr>
            </a:lvl1pPr>
          </a:lstStyle>
          <a:p>
            <a:fld id="{02FE53F1-C9A0-4D1E-90D6-A3EC3B016862}" type="datetimeFigureOut">
              <a:rPr lang="en-US" smtClean="0"/>
              <a:pPr/>
              <a:t>5/26/2015</a:t>
            </a:fld>
            <a:endParaRPr lang="en-I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9" charset="0"/>
                <a:ea typeface="+mn-ea"/>
              </a:defRPr>
            </a:lvl1pPr>
          </a:lstStyle>
          <a:p>
            <a:endParaRPr lang="en-I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9" charset="-128"/>
              </a:defRPr>
            </a:lvl1pPr>
          </a:lstStyle>
          <a:p>
            <a:fld id="{7E9F9DEE-FE29-4079-8F03-8274DDEDD560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5661025"/>
            <a:ext cx="9144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med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en-IE" dirty="0" smtClean="0"/>
              <a:t>ELFT Training Packages</a:t>
            </a:r>
            <a:br>
              <a:rPr lang="en-IE" dirty="0" smtClean="0"/>
            </a:br>
            <a:r>
              <a:rPr lang="en-IE" dirty="0" smtClean="0"/>
              <a:t>for Primary Care 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 </a:t>
            </a:r>
            <a:r>
              <a:rPr lang="en-IE" sz="5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Violence – Clinical Risk </a:t>
            </a:r>
            <a:r>
              <a:rPr lang="en-IE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Assessment &amp; Management</a:t>
            </a:r>
            <a:endParaRPr lang="en-IE" sz="4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752600"/>
          </a:xfrm>
        </p:spPr>
        <p:txBody>
          <a:bodyPr/>
          <a:lstStyle/>
          <a:p>
            <a:r>
              <a:rPr lang="en-GB" sz="2400" dirty="0" smtClean="0"/>
              <a:t>Responsible Clinician for contact:</a:t>
            </a:r>
          </a:p>
          <a:p>
            <a:r>
              <a:rPr lang="en-GB" sz="2400" dirty="0" smtClean="0"/>
              <a:t>Frank </a:t>
            </a:r>
            <a:r>
              <a:rPr lang="en-GB" sz="2400" dirty="0" err="1" smtClean="0"/>
              <a:t>Röhricht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Associate Medical Director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3546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MacArthur Violence Risk Assessment study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 diagnosis of substance misuse was associated with the highest prevalence of violence (29%)</a:t>
            </a:r>
          </a:p>
          <a:p>
            <a:r>
              <a:rPr lang="en-IE" dirty="0" smtClean="0"/>
              <a:t>Followed by Personality Disorder (25%)</a:t>
            </a:r>
          </a:p>
          <a:p>
            <a:r>
              <a:rPr lang="en-IE" dirty="0" smtClean="0"/>
              <a:t>Bipolar Affective Disorder 15%</a:t>
            </a:r>
          </a:p>
          <a:p>
            <a:r>
              <a:rPr lang="en-IE" dirty="0" smtClean="0"/>
              <a:t>Schizophrenia 9%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dirty="0" smtClean="0"/>
              <a:t>Rates of mental illness within those </a:t>
            </a:r>
            <a:r>
              <a:rPr lang="en-IE" sz="4000" dirty="0" smtClean="0"/>
              <a:t>who committed known violent </a:t>
            </a:r>
            <a:r>
              <a:rPr lang="en-IE" sz="4000" dirty="0" smtClean="0"/>
              <a:t>crime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43050"/>
            <a:ext cx="8352928" cy="4525963"/>
          </a:xfrm>
        </p:spPr>
        <p:txBody>
          <a:bodyPr/>
          <a:lstStyle/>
          <a:p>
            <a:r>
              <a:rPr lang="en-IE" dirty="0" smtClean="0"/>
              <a:t>Studies of prison populations have consistently shown an increased risk of mental illness</a:t>
            </a:r>
          </a:p>
          <a:p>
            <a:r>
              <a:rPr lang="en-IE" dirty="0" smtClean="0"/>
              <a:t>Higher prevalence of schizophrenia in men convicted of homicide (11%) and arson (30%) than in general population(1%) (</a:t>
            </a:r>
            <a:r>
              <a:rPr lang="en-IE" sz="2400" dirty="0" smtClean="0"/>
              <a:t>Taylor </a:t>
            </a:r>
            <a:r>
              <a:rPr lang="en-IE" sz="2400" dirty="0" smtClean="0"/>
              <a:t>&amp; Gunn </a:t>
            </a:r>
            <a:r>
              <a:rPr lang="en-IE" sz="2400" dirty="0" smtClean="0"/>
              <a:t>1984)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evidence points to a clear association between mental illness and violence, especially psychosis and an even greater association in those with substance misuse and personality disorders such as </a:t>
            </a:r>
            <a:r>
              <a:rPr lang="en-IE" dirty="0" err="1" smtClean="0"/>
              <a:t>psychopathy</a:t>
            </a:r>
            <a:r>
              <a:rPr lang="en-IE" dirty="0" smtClean="0"/>
              <a:t>. 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 context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Homicide and Serious violence is </a:t>
            </a:r>
            <a:r>
              <a:rPr lang="en-IE" dirty="0" smtClean="0"/>
              <a:t>rare</a:t>
            </a:r>
            <a:endParaRPr lang="en-IE" dirty="0" smtClean="0"/>
          </a:p>
          <a:p>
            <a:r>
              <a:rPr lang="en-IE" dirty="0" smtClean="0"/>
              <a:t>Annual homicide rate in the UK is ~1 in </a:t>
            </a:r>
            <a:r>
              <a:rPr lang="en-IE" dirty="0" smtClean="0"/>
              <a:t>100,000</a:t>
            </a:r>
            <a:endParaRPr lang="en-IE" dirty="0" smtClean="0"/>
          </a:p>
          <a:p>
            <a:r>
              <a:rPr lang="en-IE" dirty="0" smtClean="0"/>
              <a:t>Annual risk of homicide in person with schizophrenia ~1 in 10,000 and serious violence 1 in </a:t>
            </a:r>
            <a:r>
              <a:rPr lang="en-IE" dirty="0" smtClean="0"/>
              <a:t>150 (</a:t>
            </a:r>
            <a:r>
              <a:rPr lang="en-IE" sz="2000" dirty="0" smtClean="0"/>
              <a:t>Mullen, 2006</a:t>
            </a:r>
            <a:r>
              <a:rPr lang="en-IE" dirty="0" smtClean="0"/>
              <a:t>)</a:t>
            </a:r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Substance Use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>
                <a:ea typeface="ＭＳ Ｐゴシック" pitchFamily="34" charset="-128"/>
              </a:rPr>
              <a:t>Various ways in which substance use can lead to violence: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Intoxication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Withdrawal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Acquisition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Personality change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Poor treatment compliance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 smtClean="0"/>
              <a:t>Co-morbidity increases the risk of violence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>
                <a:ea typeface="ＭＳ Ｐゴシック" pitchFamily="34" charset="-128"/>
              </a:rPr>
              <a:t>25 x increase violence in patients with schizophrenia who misuse alcohol; circa 3 x increase without alcohol (Wallace et </a:t>
            </a:r>
            <a:r>
              <a:rPr lang="en-GB" altLang="en-US" sz="2400" dirty="0" smtClean="0">
                <a:ea typeface="ＭＳ Ｐゴシック" pitchFamily="34" charset="-128"/>
              </a:rPr>
              <a:t>al</a:t>
            </a:r>
            <a:r>
              <a:rPr lang="en-GB" altLang="en-US" sz="2400" dirty="0" smtClean="0">
                <a:ea typeface="ＭＳ Ｐゴシック" pitchFamily="34" charset="-128"/>
              </a:rPr>
              <a:t>.</a:t>
            </a:r>
            <a:r>
              <a:rPr lang="en-GB" altLang="en-US" sz="2400" dirty="0" smtClean="0">
                <a:ea typeface="ＭＳ Ｐゴシック" pitchFamily="34" charset="-128"/>
              </a:rPr>
              <a:t> </a:t>
            </a:r>
            <a:r>
              <a:rPr lang="en-GB" altLang="en-US" sz="2400" dirty="0" smtClean="0">
                <a:ea typeface="ＭＳ Ｐゴシック" pitchFamily="34" charset="-128"/>
              </a:rPr>
              <a:t>2004)</a:t>
            </a:r>
          </a:p>
          <a:p>
            <a:r>
              <a:rPr lang="en-GB" altLang="en-US" sz="2400" dirty="0" smtClean="0">
                <a:ea typeface="ＭＳ Ｐゴシック" pitchFamily="34" charset="-128"/>
              </a:rPr>
              <a:t>OR of violence in patients with schizophrenia 2.1 (1.7-2.7); with substance abuse OR 8.9 (</a:t>
            </a:r>
            <a:r>
              <a:rPr lang="en-GB" altLang="en-US" sz="2400" dirty="0" smtClean="0">
                <a:ea typeface="ＭＳ Ｐゴシック" pitchFamily="34" charset="-128"/>
              </a:rPr>
              <a:t>5.4-14.7) (</a:t>
            </a:r>
            <a:r>
              <a:rPr lang="en-GB" altLang="en-US" sz="2400" dirty="0" err="1" smtClean="0">
                <a:ea typeface="ＭＳ Ｐゴシック" pitchFamily="34" charset="-128"/>
              </a:rPr>
              <a:t>Fazel</a:t>
            </a:r>
            <a:r>
              <a:rPr lang="en-GB" altLang="en-US" sz="2400" dirty="0" smtClean="0">
                <a:ea typeface="ＭＳ Ｐゴシック" pitchFamily="34" charset="-128"/>
              </a:rPr>
              <a:t> </a:t>
            </a:r>
            <a:r>
              <a:rPr lang="en-GB" altLang="en-US" sz="2400" dirty="0" smtClean="0">
                <a:ea typeface="ＭＳ Ｐゴシック" pitchFamily="34" charset="-128"/>
              </a:rPr>
              <a:t>et </a:t>
            </a:r>
            <a:r>
              <a:rPr lang="en-GB" altLang="en-US" sz="2400" dirty="0" smtClean="0">
                <a:ea typeface="ＭＳ Ｐゴシック" pitchFamily="34" charset="-128"/>
              </a:rPr>
              <a:t>al. 2009)</a:t>
            </a:r>
            <a:endParaRPr lang="en-GB" altLang="en-US" sz="2400" dirty="0" smtClean="0">
              <a:ea typeface="ＭＳ Ｐゴシック" pitchFamily="34" charset="-128"/>
            </a:endParaRPr>
          </a:p>
          <a:p>
            <a:r>
              <a:rPr lang="en-GB" altLang="en-US" sz="2400" dirty="0" smtClean="0">
                <a:ea typeface="ＭＳ Ｐゴシック" pitchFamily="34" charset="-128"/>
              </a:rPr>
              <a:t>Homicide- : odds ratios for ‘alcoholism’ of 11 for men and 38 for </a:t>
            </a:r>
            <a:r>
              <a:rPr lang="en-GB" altLang="en-US" sz="2400" dirty="0" smtClean="0">
                <a:ea typeface="ＭＳ Ｐゴシック" pitchFamily="34" charset="-128"/>
              </a:rPr>
              <a:t>women (</a:t>
            </a:r>
            <a:r>
              <a:rPr lang="en-GB" altLang="en-US" sz="2400" dirty="0" err="1" smtClean="0">
                <a:ea typeface="ＭＳ Ｐゴシック" pitchFamily="34" charset="-128"/>
              </a:rPr>
              <a:t>Eroneb</a:t>
            </a:r>
            <a:r>
              <a:rPr lang="en-GB" altLang="en-US" sz="2400" dirty="0" smtClean="0">
                <a:ea typeface="ＭＳ Ｐゴシック" pitchFamily="34" charset="-128"/>
              </a:rPr>
              <a:t> </a:t>
            </a:r>
            <a:r>
              <a:rPr lang="en-GB" altLang="en-US" sz="2400" dirty="0" smtClean="0">
                <a:ea typeface="ＭＳ Ｐゴシック" pitchFamily="34" charset="-128"/>
              </a:rPr>
              <a:t>et </a:t>
            </a:r>
            <a:r>
              <a:rPr lang="en-GB" altLang="en-US" sz="2400" dirty="0" smtClean="0">
                <a:ea typeface="ＭＳ Ｐゴシック" pitchFamily="34" charset="-128"/>
              </a:rPr>
              <a:t>al. 1996)</a:t>
            </a:r>
            <a:endParaRPr lang="en-GB" altLang="en-US" sz="2400" dirty="0" smtClean="0">
              <a:ea typeface="ＭＳ Ｐゴシック" pitchFamily="34" charset="-128"/>
            </a:endParaRPr>
          </a:p>
          <a:p>
            <a:r>
              <a:rPr lang="en-GB" altLang="en-US" sz="2400" dirty="0" smtClean="0">
                <a:ea typeface="ＭＳ Ｐゴシック" pitchFamily="34" charset="-128"/>
              </a:rPr>
              <a:t>“Substance abuse disorders represent by far the strongest correlates of violence among all mental disorders</a:t>
            </a:r>
            <a:r>
              <a:rPr lang="en-GB" altLang="en-US" sz="2400" dirty="0" smtClean="0">
                <a:ea typeface="ＭＳ Ｐゴシック" pitchFamily="34" charset="-128"/>
              </a:rPr>
              <a:t>” (Nestor 2002)</a:t>
            </a:r>
            <a:endParaRPr lang="en-GB" altLang="en-US" sz="2400" dirty="0" smtClean="0">
              <a:ea typeface="ＭＳ Ｐゴシック" pitchFamily="34" charset="-128"/>
            </a:endParaRPr>
          </a:p>
          <a:p>
            <a:endParaRPr lang="en-IE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Co-Morbidity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GB" sz="2800" dirty="0" smtClean="0"/>
              <a:t>Learning Disability</a:t>
            </a:r>
            <a:endParaRPr lang="en-GB" sz="2800" dirty="0"/>
          </a:p>
          <a:p>
            <a:r>
              <a:rPr lang="en-GB" sz="2800" dirty="0" smtClean="0"/>
              <a:t>Post – Traumatic Stress Disorder</a:t>
            </a:r>
          </a:p>
          <a:p>
            <a:r>
              <a:rPr lang="en-GB" sz="2800" dirty="0" smtClean="0"/>
              <a:t>Dementia – “Low-grade “physical aggression common</a:t>
            </a:r>
          </a:p>
          <a:p>
            <a:r>
              <a:rPr lang="en-GB" sz="2800" dirty="0" smtClean="0"/>
              <a:t>Traumatic Brain Injury &amp; </a:t>
            </a:r>
            <a:r>
              <a:rPr lang="en-GB" sz="2800" dirty="0" smtClean="0"/>
              <a:t>Epilepsy - </a:t>
            </a:r>
            <a:r>
              <a:rPr lang="en-GB" sz="2800" dirty="0" smtClean="0"/>
              <a:t>episodic </a:t>
            </a:r>
            <a:r>
              <a:rPr lang="en-GB" sz="2800" dirty="0" err="1" smtClean="0"/>
              <a:t>dys</a:t>
            </a:r>
            <a:r>
              <a:rPr lang="en-GB" sz="2800" dirty="0" smtClean="0"/>
              <a:t>-control</a:t>
            </a:r>
            <a:r>
              <a:rPr lang="en-GB" sz="2800" dirty="0" smtClean="0"/>
              <a:t>, frontal lobe disinhibition and rare cases of unusual complex behaviours that can involve violence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894290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Risk Assessment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Importance of</a:t>
            </a:r>
            <a:r>
              <a:rPr lang="en-IE" dirty="0" smtClean="0"/>
              <a:t> </a:t>
            </a:r>
            <a:r>
              <a:rPr lang="en-IE" dirty="0" smtClean="0"/>
              <a:t>Violence Risk </a:t>
            </a:r>
            <a:r>
              <a:rPr lang="en-IE" dirty="0" smtClean="0"/>
              <a:t>Assessment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>
                <a:ea typeface="ＭＳ Ｐゴシック" pitchFamily="34" charset="-128"/>
              </a:rPr>
              <a:t>Critical event in history of modern UK mental health </a:t>
            </a:r>
            <a:r>
              <a:rPr lang="en-GB" altLang="en-US" sz="2400" dirty="0" smtClean="0">
                <a:ea typeface="ＭＳ Ｐゴシック" pitchFamily="34" charset="-128"/>
              </a:rPr>
              <a:t>services</a:t>
            </a:r>
            <a:endParaRPr lang="en-GB" altLang="en-US" sz="2400" dirty="0" smtClean="0">
              <a:ea typeface="ＭＳ Ｐゴシック" pitchFamily="34" charset="-128"/>
            </a:endParaRPr>
          </a:p>
          <a:p>
            <a:r>
              <a:rPr lang="en-GB" altLang="en-US" sz="2400" dirty="0" smtClean="0">
                <a:ea typeface="ＭＳ Ｐゴシック" pitchFamily="34" charset="-128"/>
              </a:rPr>
              <a:t>Case of Christopher </a:t>
            </a:r>
            <a:r>
              <a:rPr lang="en-GB" altLang="en-US" sz="2400" dirty="0" err="1" smtClean="0">
                <a:ea typeface="ＭＳ Ｐゴシック" pitchFamily="34" charset="-128"/>
              </a:rPr>
              <a:t>Clunis</a:t>
            </a:r>
            <a:r>
              <a:rPr lang="en-GB" altLang="en-US" sz="2400" dirty="0" smtClean="0">
                <a:ea typeface="ＭＳ Ｐゴシック" pitchFamily="34" charset="-128"/>
              </a:rPr>
              <a:t> – patient with </a:t>
            </a:r>
            <a:r>
              <a:rPr lang="en-GB" altLang="en-US" sz="2400" dirty="0" smtClean="0">
                <a:ea typeface="ＭＳ Ｐゴシック" pitchFamily="34" charset="-128"/>
              </a:rPr>
              <a:t>schizophrenia who </a:t>
            </a:r>
            <a:r>
              <a:rPr lang="en-GB" altLang="en-US" sz="2400" dirty="0" smtClean="0">
                <a:ea typeface="ＭＳ Ｐゴシック" pitchFamily="34" charset="-128"/>
              </a:rPr>
              <a:t>killed Jonathan </a:t>
            </a:r>
            <a:r>
              <a:rPr lang="en-GB" altLang="en-US" sz="2400" dirty="0" err="1" smtClean="0">
                <a:ea typeface="ＭＳ Ｐゴシック" pitchFamily="34" charset="-128"/>
              </a:rPr>
              <a:t>Zito</a:t>
            </a:r>
            <a:r>
              <a:rPr lang="en-GB" altLang="en-US" sz="2400" dirty="0" smtClean="0">
                <a:ea typeface="ＭＳ Ｐゴシック" pitchFamily="34" charset="-128"/>
              </a:rPr>
              <a:t> (stranger) in Dec 1992 (stabbed him in face on platform in broad daylight at Finsbury Park Tube Station</a:t>
            </a:r>
            <a:r>
              <a:rPr lang="en-GB" altLang="en-US" sz="2400" dirty="0" smtClean="0">
                <a:ea typeface="ＭＳ Ｐゴシック" pitchFamily="34" charset="-128"/>
              </a:rPr>
              <a:t>)</a:t>
            </a:r>
            <a:endParaRPr lang="en-GB" altLang="en-US" sz="2400" dirty="0" smtClean="0">
              <a:ea typeface="ＭＳ Ｐゴシック" pitchFamily="34" charset="-128"/>
            </a:endParaRPr>
          </a:p>
          <a:p>
            <a:r>
              <a:rPr lang="en-GB" altLang="en-US" sz="2400" dirty="0" smtClean="0">
                <a:ea typeface="ＭＳ Ｐゴシック" pitchFamily="34" charset="-128"/>
              </a:rPr>
              <a:t>Led to development of CPA framework &amp; mandatory homicide </a:t>
            </a:r>
            <a:r>
              <a:rPr lang="en-GB" altLang="en-US" sz="2400" dirty="0" smtClean="0">
                <a:ea typeface="ＭＳ Ｐゴシック" pitchFamily="34" charset="-128"/>
              </a:rPr>
              <a:t>inquiries</a:t>
            </a:r>
            <a:endParaRPr lang="en-GB" altLang="en-US" sz="2400" dirty="0" smtClean="0">
              <a:ea typeface="ＭＳ Ｐゴシック" pitchFamily="34" charset="-128"/>
            </a:endParaRPr>
          </a:p>
          <a:p>
            <a:r>
              <a:rPr lang="en-GB" altLang="en-US" sz="2400" dirty="0" smtClean="0">
                <a:ea typeface="ＭＳ Ｐゴシック" pitchFamily="34" charset="-128"/>
              </a:rPr>
              <a:t>Tenacity of victim’s widow (Jayne </a:t>
            </a:r>
            <a:r>
              <a:rPr lang="en-GB" altLang="en-US" sz="2400" dirty="0" err="1" smtClean="0">
                <a:ea typeface="ＭＳ Ｐゴシック" pitchFamily="34" charset="-128"/>
              </a:rPr>
              <a:t>Zito</a:t>
            </a:r>
            <a:r>
              <a:rPr lang="en-GB" altLang="en-US" sz="2400" dirty="0" smtClean="0">
                <a:ea typeface="ＭＳ Ｐゴシック" pitchFamily="34" charset="-128"/>
              </a:rPr>
              <a:t>) led to the subsequent Ritchie Inquiry (1994) - </a:t>
            </a:r>
            <a:r>
              <a:rPr lang="en-GB" altLang="en-US" sz="2400" dirty="0" smtClean="0">
                <a:ea typeface="ＭＳ Ｐゴシック" pitchFamily="34" charset="-128"/>
              </a:rPr>
              <a:t>landmark </a:t>
            </a:r>
            <a:r>
              <a:rPr lang="en-GB" altLang="en-US" sz="2400" dirty="0" smtClean="0">
                <a:ea typeface="ＭＳ Ｐゴシック" pitchFamily="34" charset="-128"/>
              </a:rPr>
              <a:t>inquiry </a:t>
            </a:r>
            <a:r>
              <a:rPr lang="en-GB" altLang="en-US" sz="2400" dirty="0" smtClean="0">
                <a:ea typeface="ＭＳ Ｐゴシック" pitchFamily="34" charset="-128"/>
              </a:rPr>
              <a:t>led to improvements in assessment of violence </a:t>
            </a:r>
            <a:r>
              <a:rPr lang="en-GB" altLang="en-US" sz="2400" dirty="0" smtClean="0">
                <a:ea typeface="ＭＳ Ｐゴシック" pitchFamily="34" charset="-128"/>
              </a:rPr>
              <a:t>risk   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Clunis</a:t>
            </a:r>
            <a:r>
              <a:rPr lang="en-IE" dirty="0" smtClean="0"/>
              <a:t> Case- Key Findings of Inquiry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>
                <a:ea typeface="ＭＳ Ｐゴシック" pitchFamily="34" charset="-128"/>
              </a:rPr>
              <a:t>GP never received any correspondence from mental health services </a:t>
            </a:r>
          </a:p>
          <a:p>
            <a:r>
              <a:rPr lang="en-GB" altLang="en-US" sz="2400" dirty="0" smtClean="0">
                <a:ea typeface="ＭＳ Ｐゴシック" pitchFamily="34" charset="-128"/>
              </a:rPr>
              <a:t>Much of what </a:t>
            </a:r>
            <a:r>
              <a:rPr lang="en-GB" altLang="en-US" sz="2400" dirty="0" smtClean="0">
                <a:ea typeface="ＭＳ Ｐゴシック" pitchFamily="34" charset="-128"/>
              </a:rPr>
              <a:t>patient</a:t>
            </a:r>
            <a:r>
              <a:rPr lang="en-GB" altLang="en-US" sz="2400" dirty="0" smtClean="0">
                <a:ea typeface="ＭＳ Ｐゴシック" pitchFamily="34" charset="-128"/>
              </a:rPr>
              <a:t> </a:t>
            </a:r>
            <a:r>
              <a:rPr lang="en-GB" altLang="en-US" sz="2400" dirty="0" smtClean="0">
                <a:ea typeface="ＭＳ Ｐゴシック" pitchFamily="34" charset="-128"/>
              </a:rPr>
              <a:t>said was unreliable (e.g. married aged 2 years / schooled at Eton) – but no attempts to check facts</a:t>
            </a:r>
          </a:p>
          <a:p>
            <a:r>
              <a:rPr lang="en-GB" altLang="en-US" sz="2400" dirty="0" smtClean="0">
                <a:ea typeface="ＭＳ Ｐゴシック" pitchFamily="34" charset="-128"/>
              </a:rPr>
              <a:t>No attempts by services to involve family (who were reportedly caring and supportive) even when detained under MHA</a:t>
            </a:r>
          </a:p>
          <a:p>
            <a:r>
              <a:rPr lang="en-GB" altLang="en-US" sz="2400" dirty="0" smtClean="0">
                <a:ea typeface="ＭＳ Ｐゴシック" pitchFamily="34" charset="-128"/>
              </a:rPr>
              <a:t>Often described as having drug-induced psychosis – but no evidence of major drug use </a:t>
            </a:r>
            <a:r>
              <a:rPr lang="en-GB" altLang="en-US" sz="2400" dirty="0" smtClean="0">
                <a:ea typeface="ＭＳ Ｐゴシック" pitchFamily="34" charset="-128"/>
              </a:rPr>
              <a:t>(subjective </a:t>
            </a:r>
            <a:r>
              <a:rPr lang="en-GB" altLang="en-US" sz="2400" dirty="0" smtClean="0">
                <a:ea typeface="ＭＳ Ｐゴシック" pitchFamily="34" charset="-128"/>
              </a:rPr>
              <a:t>claims </a:t>
            </a:r>
            <a:r>
              <a:rPr lang="en-GB" altLang="en-US" sz="2400" dirty="0" smtClean="0">
                <a:ea typeface="ＭＳ Ｐゴシック" pitchFamily="34" charset="-128"/>
              </a:rPr>
              <a:t>only)</a:t>
            </a:r>
            <a:endParaRPr lang="en-GB" altLang="en-US" sz="2400" dirty="0" smtClean="0">
              <a:ea typeface="ＭＳ Ｐゴシック" pitchFamily="34" charset="-128"/>
            </a:endParaRP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Epidemiology of Violence and Mental Illness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Is mental illness associated with an increased risk of violence?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Clunis</a:t>
            </a:r>
            <a:r>
              <a:rPr lang="en-IE" dirty="0" smtClean="0"/>
              <a:t> Case –Key Findings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 smtClean="0">
                <a:ea typeface="ＭＳ Ｐゴシック" pitchFamily="34" charset="-128"/>
              </a:rPr>
              <a:t>Label of Personality </a:t>
            </a:r>
            <a:r>
              <a:rPr lang="en-GB" altLang="en-US" sz="2000" dirty="0" smtClean="0">
                <a:ea typeface="ＭＳ Ｐゴシック" pitchFamily="34" charset="-128"/>
              </a:rPr>
              <a:t>Disorder </a:t>
            </a:r>
            <a:r>
              <a:rPr lang="en-GB" altLang="en-US" sz="2000" dirty="0" smtClean="0">
                <a:ea typeface="ＭＳ Ｐゴシック" pitchFamily="34" charset="-128"/>
              </a:rPr>
              <a:t>often applied – but </a:t>
            </a:r>
            <a:r>
              <a:rPr lang="en-GB" altLang="en-US" sz="2000" dirty="0" smtClean="0">
                <a:ea typeface="ＭＳ Ｐゴシック" pitchFamily="34" charset="-128"/>
              </a:rPr>
              <a:t>patient seemingly </a:t>
            </a:r>
            <a:r>
              <a:rPr lang="en-GB" altLang="en-US" sz="2000" dirty="0" smtClean="0">
                <a:ea typeface="ＭＳ Ｐゴシック" pitchFamily="34" charset="-128"/>
              </a:rPr>
              <a:t>had normal personality prior to onset of Schizophrenia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Discharged from hospital or evicted from hostels due to behavioural problems related to his mental illness (but labelled otherwise)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Did well when on regular depot injections – did badly when not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Committed many violent offences in 4 years prior to the homicide but not convicted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Growing history of violence often not mentioned in reports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Not homeless at first contact with mental health services – later became homeless due to deteriorating mental state and failure of services to help him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do we identify 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High </a:t>
            </a:r>
            <a:r>
              <a:rPr lang="en-IE" dirty="0" smtClean="0"/>
              <a:t>Risk Patients?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IE" dirty="0" smtClean="0"/>
              <a:t>Static Risk Factors – risk factors that cannot be changed</a:t>
            </a:r>
          </a:p>
          <a:p>
            <a:endParaRPr lang="en-IE" dirty="0" smtClean="0"/>
          </a:p>
          <a:p>
            <a:r>
              <a:rPr lang="en-IE" dirty="0" smtClean="0"/>
              <a:t>Dynamic Risk Factors – risk factors that can change over time and therefore can be considered a target for treatment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Static Risk Factors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Male gender</a:t>
            </a:r>
          </a:p>
          <a:p>
            <a:r>
              <a:rPr lang="en-IE" dirty="0" smtClean="0"/>
              <a:t>Age at first offence</a:t>
            </a:r>
          </a:p>
          <a:p>
            <a:r>
              <a:rPr lang="en-IE" dirty="0" smtClean="0"/>
              <a:t>History of conduct disorder</a:t>
            </a:r>
          </a:p>
          <a:p>
            <a:r>
              <a:rPr lang="en-IE" dirty="0" smtClean="0"/>
              <a:t>Adverse childhood experience/poor early attachment</a:t>
            </a:r>
          </a:p>
          <a:p>
            <a:r>
              <a:rPr lang="en-IE" dirty="0" smtClean="0"/>
              <a:t>Previous History of violence</a:t>
            </a:r>
          </a:p>
          <a:p>
            <a:r>
              <a:rPr lang="en-IE" dirty="0" smtClean="0"/>
              <a:t>Poor Socio-economic background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Past History of Violence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 smtClean="0">
                <a:ea typeface="ＭＳ Ｐゴシック" pitchFamily="34" charset="-128"/>
              </a:rPr>
              <a:t>Remains one of the most powerful indicators of future violence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The following need to be considered:</a:t>
            </a:r>
          </a:p>
          <a:p>
            <a:pPr marL="857250" lvl="1" indent="-457200">
              <a:buFontTx/>
              <a:buChar char="-"/>
            </a:pPr>
            <a:r>
              <a:rPr lang="en-GB" altLang="en-US" sz="2000" dirty="0" smtClean="0">
                <a:ea typeface="ＭＳ Ｐゴシック" pitchFamily="34" charset="-128"/>
              </a:rPr>
              <a:t>Types of victims</a:t>
            </a:r>
          </a:p>
          <a:p>
            <a:pPr marL="857250" lvl="1" indent="-457200">
              <a:buFontTx/>
              <a:buChar char="-"/>
            </a:pPr>
            <a:r>
              <a:rPr lang="en-GB" altLang="en-US" sz="2000" dirty="0" smtClean="0">
                <a:ea typeface="ＭＳ Ｐゴシック" pitchFamily="34" charset="-128"/>
              </a:rPr>
              <a:t>Environmental &amp; Contextual issues</a:t>
            </a:r>
          </a:p>
          <a:p>
            <a:pPr marL="857250" lvl="1" indent="-457200">
              <a:buFontTx/>
              <a:buChar char="-"/>
            </a:pPr>
            <a:r>
              <a:rPr lang="en-GB" altLang="en-US" sz="2000" dirty="0" smtClean="0">
                <a:ea typeface="ＭＳ Ｐゴシック" pitchFamily="34" charset="-128"/>
              </a:rPr>
              <a:t>Frequency of previous violence</a:t>
            </a:r>
          </a:p>
          <a:p>
            <a:pPr marL="857250" lvl="1" indent="-457200">
              <a:buFontTx/>
              <a:buChar char="-"/>
            </a:pPr>
            <a:r>
              <a:rPr lang="en-GB" altLang="en-US" sz="2000" dirty="0" smtClean="0">
                <a:ea typeface="ＭＳ Ｐゴシック" pitchFamily="34" charset="-128"/>
              </a:rPr>
              <a:t>Exposure to or development of violence at young age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Hence for previous violent offences, consider:</a:t>
            </a:r>
          </a:p>
          <a:p>
            <a:pPr marL="857250" lvl="1" indent="-457200">
              <a:buFontTx/>
              <a:buChar char="-"/>
            </a:pPr>
            <a:r>
              <a:rPr lang="en-GB" altLang="en-US" sz="2000" dirty="0" smtClean="0">
                <a:ea typeface="ＭＳ Ｐゴシック" pitchFamily="34" charset="-128"/>
              </a:rPr>
              <a:t>The context</a:t>
            </a:r>
          </a:p>
          <a:p>
            <a:pPr marL="857250" lvl="1" indent="-457200">
              <a:buFontTx/>
              <a:buChar char="-"/>
            </a:pPr>
            <a:r>
              <a:rPr lang="en-GB" altLang="en-US" sz="2000" dirty="0" smtClean="0">
                <a:ea typeface="ＭＳ Ｐゴシック" pitchFamily="34" charset="-128"/>
              </a:rPr>
              <a:t>The severity</a:t>
            </a:r>
          </a:p>
          <a:p>
            <a:pPr marL="857250" lvl="1" indent="-457200">
              <a:buFontTx/>
              <a:buChar char="-"/>
            </a:pPr>
            <a:r>
              <a:rPr lang="en-GB" altLang="en-US" sz="2000" dirty="0" smtClean="0">
                <a:ea typeface="ＭＳ Ｐゴシック" pitchFamily="34" charset="-128"/>
              </a:rPr>
              <a:t>Possible contributing factors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Dynamic Risk Factors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Active psychotic symptoms</a:t>
            </a:r>
          </a:p>
          <a:p>
            <a:r>
              <a:rPr lang="en-IE" dirty="0" smtClean="0"/>
              <a:t>Substance abuse</a:t>
            </a:r>
          </a:p>
          <a:p>
            <a:r>
              <a:rPr lang="en-IE" dirty="0" smtClean="0"/>
              <a:t>Insight </a:t>
            </a:r>
          </a:p>
          <a:p>
            <a:r>
              <a:rPr lang="en-IE" dirty="0" smtClean="0"/>
              <a:t>Anger</a:t>
            </a:r>
          </a:p>
          <a:p>
            <a:r>
              <a:rPr lang="en-IE" dirty="0" smtClean="0"/>
              <a:t>Social circumstances</a:t>
            </a:r>
          </a:p>
          <a:p>
            <a:r>
              <a:rPr lang="en-IE" dirty="0" smtClean="0"/>
              <a:t>Personality Traits (</a:t>
            </a:r>
            <a:r>
              <a:rPr lang="en-IE" dirty="0" smtClean="0"/>
              <a:t>e.g. </a:t>
            </a:r>
            <a:r>
              <a:rPr lang="en-IE" dirty="0" smtClean="0"/>
              <a:t>impulsivity, way of relating to others)</a:t>
            </a:r>
            <a:endParaRPr lang="en-IE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Psychotic symptoms that increase risk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Persecutory delusions especially those of being threatened by others or having one’s personal control overridden</a:t>
            </a:r>
          </a:p>
          <a:p>
            <a:r>
              <a:rPr lang="en-IE" dirty="0" smtClean="0"/>
              <a:t>Delusional Jealousy</a:t>
            </a:r>
          </a:p>
          <a:p>
            <a:r>
              <a:rPr lang="en-IE" dirty="0" smtClean="0"/>
              <a:t>Misidentification - especially if it </a:t>
            </a:r>
            <a:r>
              <a:rPr lang="en-IE" dirty="0" smtClean="0"/>
              <a:t>involves a family </a:t>
            </a:r>
            <a:r>
              <a:rPr lang="en-IE" dirty="0" smtClean="0"/>
              <a:t>member</a:t>
            </a:r>
            <a:endParaRPr lang="en-IE" dirty="0" smtClean="0"/>
          </a:p>
          <a:p>
            <a:r>
              <a:rPr lang="en-IE" dirty="0" smtClean="0"/>
              <a:t>Command hallucinations</a:t>
            </a:r>
            <a:endParaRPr lang="en-IE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Risk of Acting on Auditory Hallucinations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altLang="en-US" sz="1800" dirty="0" smtClean="0">
                <a:ea typeface="ＭＳ Ｐゴシック" pitchFamily="34" charset="-128"/>
              </a:rPr>
              <a:t>A detailed account of the content of the </a:t>
            </a:r>
            <a:r>
              <a:rPr lang="en-GB" altLang="en-US" sz="1800" dirty="0" smtClean="0">
                <a:ea typeface="ＭＳ Ｐゴシック" pitchFamily="34" charset="-128"/>
              </a:rPr>
              <a:t>hallucinations is necessary</a:t>
            </a:r>
            <a:endParaRPr lang="en-GB" altLang="en-US" sz="1800" dirty="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r>
              <a:rPr lang="en-GB" altLang="en-US" sz="1800" dirty="0" smtClean="0">
                <a:ea typeface="ＭＳ Ｐゴシック" pitchFamily="34" charset="-128"/>
              </a:rPr>
              <a:t>Does the patient believe the voices to be powerful or of higher social status than the patient?</a:t>
            </a:r>
          </a:p>
          <a:p>
            <a:pPr>
              <a:buFontTx/>
              <a:buChar char="-"/>
            </a:pPr>
            <a:r>
              <a:rPr lang="en-GB" altLang="en-US" sz="1800" dirty="0" smtClean="0">
                <a:ea typeface="ＭＳ Ｐゴシック" pitchFamily="34" charset="-128"/>
              </a:rPr>
              <a:t>Does the patient believe that the commands are justified or reasonable?</a:t>
            </a:r>
          </a:p>
          <a:p>
            <a:pPr>
              <a:buFontTx/>
              <a:buChar char="-"/>
            </a:pPr>
            <a:r>
              <a:rPr lang="en-GB" altLang="en-US" sz="1800" dirty="0" smtClean="0">
                <a:ea typeface="ＭＳ Ｐゴシック" pitchFamily="34" charset="-128"/>
              </a:rPr>
              <a:t>Does the patient seek engagement with the voices, or want to please the voices?</a:t>
            </a:r>
          </a:p>
          <a:p>
            <a:pPr>
              <a:buFontTx/>
              <a:buChar char="-"/>
            </a:pPr>
            <a:r>
              <a:rPr lang="en-GB" altLang="en-US" sz="1800" dirty="0" smtClean="0">
                <a:ea typeface="ＭＳ Ｐゴシック" pitchFamily="34" charset="-128"/>
              </a:rPr>
              <a:t>Do they report any subjective compulsion, urge or drive to comply?</a:t>
            </a:r>
          </a:p>
          <a:p>
            <a:pPr>
              <a:buFontTx/>
              <a:buChar char="-"/>
            </a:pPr>
            <a:r>
              <a:rPr lang="en-GB" altLang="en-US" sz="1800" dirty="0" smtClean="0">
                <a:ea typeface="ＭＳ Ｐゴシック" pitchFamily="34" charset="-128"/>
              </a:rPr>
              <a:t>Can they identify the voices or do they identify with them? Are the voices perceived as benevolent or malevolent?</a:t>
            </a:r>
          </a:p>
          <a:p>
            <a:pPr>
              <a:buFontTx/>
              <a:buChar char="-"/>
            </a:pPr>
            <a:r>
              <a:rPr lang="en-GB" altLang="en-US" sz="1800" dirty="0" smtClean="0">
                <a:ea typeface="ＭＳ Ｐゴシック" pitchFamily="34" charset="-128"/>
              </a:rPr>
              <a:t>What does the patient believe will be the consequences of complying or not complying?</a:t>
            </a:r>
          </a:p>
          <a:p>
            <a:pPr>
              <a:buFontTx/>
              <a:buChar char="-"/>
            </a:pPr>
            <a:r>
              <a:rPr lang="en-GB" altLang="en-US" sz="1800" dirty="0" smtClean="0">
                <a:ea typeface="ＭＳ Ｐゴシック" pitchFamily="34" charset="-128"/>
              </a:rPr>
              <a:t>Have they ever </a:t>
            </a:r>
            <a:r>
              <a:rPr lang="en-GB" altLang="en-US" sz="1800" dirty="0" smtClean="0">
                <a:ea typeface="ＭＳ Ｐゴシック" pitchFamily="34" charset="-128"/>
              </a:rPr>
              <a:t>acted upon the </a:t>
            </a:r>
            <a:r>
              <a:rPr lang="en-GB" altLang="en-US" sz="1800" dirty="0" smtClean="0">
                <a:ea typeface="ＭＳ Ｐゴシック" pitchFamily="34" charset="-128"/>
              </a:rPr>
              <a:t>voices before, either in a dangerous or </a:t>
            </a:r>
            <a:r>
              <a:rPr lang="en-GB" altLang="en-US" sz="1800" dirty="0" err="1" smtClean="0">
                <a:ea typeface="ＭＳ Ｐゴシック" pitchFamily="34" charset="-128"/>
              </a:rPr>
              <a:t>nondangerous</a:t>
            </a:r>
            <a:r>
              <a:rPr lang="en-GB" altLang="en-US" sz="1800" dirty="0" smtClean="0">
                <a:ea typeface="ＭＳ Ｐゴシック" pitchFamily="34" charset="-128"/>
              </a:rPr>
              <a:t> </a:t>
            </a:r>
            <a:r>
              <a:rPr lang="en-GB" altLang="en-US" sz="1800" dirty="0" smtClean="0">
                <a:ea typeface="ＭＳ Ｐゴシック" pitchFamily="34" charset="-128"/>
              </a:rPr>
              <a:t>way?</a:t>
            </a:r>
            <a:endParaRPr lang="en-GB" altLang="en-US" dirty="0" smtClean="0">
              <a:ea typeface="ＭＳ Ｐゴシック" pitchFamily="34" charset="-128"/>
            </a:endParaRP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Threats to Kill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dirty="0" smtClean="0">
                <a:ea typeface="ＭＳ Ｐゴシック" pitchFamily="34" charset="-128"/>
              </a:rPr>
              <a:t>Relatively common but evidence suggests they need to be taken seriously:</a:t>
            </a:r>
          </a:p>
          <a:p>
            <a:r>
              <a:rPr lang="en-GB" altLang="en-US" sz="2800" dirty="0" smtClean="0">
                <a:ea typeface="ＭＳ Ｐゴシック" pitchFamily="34" charset="-128"/>
              </a:rPr>
              <a:t>Warren et al, 2008- </a:t>
            </a:r>
          </a:p>
          <a:p>
            <a:r>
              <a:rPr lang="en-GB" altLang="en-US" sz="2800" dirty="0" smtClean="0">
                <a:ea typeface="ＭＳ Ｐゴシック" pitchFamily="34" charset="-128"/>
              </a:rPr>
              <a:t>Within 10 years, 44% of those convicted of making threats to kill convicted of violent offending; 58% of those with history of psychiatric contact convicted</a:t>
            </a:r>
          </a:p>
          <a:p>
            <a:r>
              <a:rPr lang="en-GB" altLang="en-US" sz="2800" dirty="0" smtClean="0">
                <a:ea typeface="ＭＳ Ｐゴシック" pitchFamily="34" charset="-128"/>
              </a:rPr>
              <a:t>Highest risk associated with young age, substance use, absence of past criminality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Unstructured Clinical Assessment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400" dirty="0" smtClean="0"/>
              <a:t>The traditional clinical approach ideally involves gathering information from a number of sources under headings such as</a:t>
            </a:r>
            <a:r>
              <a:rPr lang="en-GB" sz="2400" dirty="0" smtClean="0"/>
              <a:t>:</a:t>
            </a: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Family History / Personal history / Substance Misuse History / Forensic History / Past Medical History / Past Psychiatric History / Usual (Pre-Morbid) Personality / Mental State </a:t>
            </a:r>
            <a:r>
              <a:rPr lang="en-GB" sz="2400" dirty="0" smtClean="0"/>
              <a:t>Examination</a:t>
            </a: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i.e. taking a good quality history</a:t>
            </a:r>
            <a:endParaRPr lang="en-GB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Taking a better Forensic History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000" dirty="0" smtClean="0"/>
              <a:t>May not be possible in a busy clinic</a:t>
            </a:r>
          </a:p>
          <a:p>
            <a:r>
              <a:rPr lang="en-IE" sz="2000" dirty="0" smtClean="0"/>
              <a:t>Charges/convictions: actual content and length of sentence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“Have you ever physically harmed anyone? “what is the worst thing you have ever done to someone ?” “why did you do it?”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“Have you ever carried or used weapons?” 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“Have you ever set fires deliberately?”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“have you ever been charged or convicted or accused of a sexual offence?” </a:t>
            </a:r>
          </a:p>
          <a:p>
            <a:r>
              <a:rPr lang="en-GB" altLang="en-US" sz="2000" dirty="0" smtClean="0">
                <a:ea typeface="ＭＳ Ｐゴシック" pitchFamily="34" charset="-128"/>
              </a:rPr>
              <a:t>“do you have any interest in the Occult, Nazism or Far Right Organisations?”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Research Findings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Before the 1990s there was a lack of evidence on the link between mental illness and </a:t>
            </a:r>
            <a:r>
              <a:rPr lang="en-IE" sz="2800" dirty="0" smtClean="0"/>
              <a:t>violence</a:t>
            </a:r>
            <a:endParaRPr lang="en-IE" sz="2800" dirty="0" smtClean="0"/>
          </a:p>
          <a:p>
            <a:r>
              <a:rPr lang="en-IE" sz="2800" dirty="0" smtClean="0"/>
              <a:t>During the 1990s and 2000s a large number of different studies were </a:t>
            </a:r>
            <a:r>
              <a:rPr lang="en-IE" sz="2800" dirty="0" smtClean="0"/>
              <a:t>undertaken</a:t>
            </a:r>
          </a:p>
          <a:p>
            <a:r>
              <a:rPr lang="en-GB" sz="2800" dirty="0" smtClean="0"/>
              <a:t>Studies </a:t>
            </a:r>
            <a:r>
              <a:rPr lang="en-GB" sz="2800" dirty="0"/>
              <a:t>of the rates of violence in those with mental </a:t>
            </a:r>
            <a:r>
              <a:rPr lang="en-GB" sz="2800" dirty="0" smtClean="0"/>
              <a:t>illness &amp; in </a:t>
            </a:r>
            <a:r>
              <a:rPr lang="en-GB" sz="2800" dirty="0"/>
              <a:t>those who have committed violent offences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Relevance of Risk Assessment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Cannot predict outcome on an individual level</a:t>
            </a:r>
          </a:p>
          <a:p>
            <a:r>
              <a:rPr lang="en-IE" dirty="0" smtClean="0"/>
              <a:t>Can weigh up personal and situational factor which may have contributed to past offending and the likelihood of such interactions occurring in the future</a:t>
            </a:r>
          </a:p>
          <a:p>
            <a:r>
              <a:rPr lang="en-IE" dirty="0" smtClean="0"/>
              <a:t>Can use assessment to direct future management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Managing Risk- Interventions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Many </a:t>
            </a:r>
            <a:r>
              <a:rPr lang="en-GB" sz="2400" dirty="0" smtClean="0"/>
              <a:t>high risk patients will be young, substance misusing, rejecting of treatment and disorganised</a:t>
            </a:r>
            <a:r>
              <a:rPr lang="en-GB" sz="2400" dirty="0" smtClean="0"/>
              <a:t>.</a:t>
            </a: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Extended hospital admissions in these cases may assist in ensuring an adequate period of assessment to clarify the diagnosis</a:t>
            </a:r>
            <a:r>
              <a:rPr lang="en-GB" sz="2400" dirty="0" smtClean="0"/>
              <a:t>.</a:t>
            </a: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They will also ensure a sufficient drug-free period to allow consideration of interventions in reducing substance </a:t>
            </a:r>
            <a:r>
              <a:rPr lang="en-GB" sz="2400" dirty="0" smtClean="0"/>
              <a:t>use</a:t>
            </a: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Insight should be </a:t>
            </a:r>
            <a:r>
              <a:rPr lang="en-GB" sz="2400" dirty="0" smtClean="0"/>
              <a:t>addressed, </a:t>
            </a:r>
            <a:r>
              <a:rPr lang="en-GB" sz="2400" dirty="0" smtClean="0"/>
              <a:t>attempts made to improve both the patient's and family’s understanding of the impact of drug use and non-compliance with medication. 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General Principles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Assess  Risk Factors</a:t>
            </a:r>
          </a:p>
          <a:p>
            <a:endParaRPr lang="en-IE" dirty="0" smtClean="0"/>
          </a:p>
          <a:p>
            <a:r>
              <a:rPr lang="en-IE" dirty="0" smtClean="0"/>
              <a:t>Is Patient High/Moderate/Low Risk?</a:t>
            </a:r>
          </a:p>
          <a:p>
            <a:endParaRPr lang="en-IE" dirty="0" smtClean="0"/>
          </a:p>
          <a:p>
            <a:r>
              <a:rPr lang="en-IE" dirty="0" smtClean="0"/>
              <a:t> Which Risk </a:t>
            </a:r>
            <a:r>
              <a:rPr lang="en-IE" smtClean="0"/>
              <a:t>Factors are modifiable </a:t>
            </a:r>
            <a:r>
              <a:rPr lang="en-IE" dirty="0" smtClean="0"/>
              <a:t>and how?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Cont</a:t>
            </a:r>
            <a:r>
              <a:rPr lang="en-IE" dirty="0" smtClean="0"/>
              <a:t>….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Substance Use : education, harm minimisation, substitute prescribing, relapse prevention</a:t>
            </a:r>
          </a:p>
          <a:p>
            <a:r>
              <a:rPr lang="en-IE" dirty="0" smtClean="0"/>
              <a:t>Treatment of Active Psychotic symptoms</a:t>
            </a:r>
          </a:p>
          <a:p>
            <a:r>
              <a:rPr lang="en-IE" dirty="0" smtClean="0"/>
              <a:t>Psychological Interventions to target anger, interpersonal skills etc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Substance Misuse Services</a:t>
            </a:r>
          </a:p>
          <a:p>
            <a:r>
              <a:rPr lang="en-IE" dirty="0" smtClean="0"/>
              <a:t>Crisis Team</a:t>
            </a:r>
          </a:p>
          <a:p>
            <a:r>
              <a:rPr lang="en-IE" dirty="0" smtClean="0"/>
              <a:t>Period of Admission – informal or under MHA</a:t>
            </a:r>
          </a:p>
          <a:p>
            <a:r>
              <a:rPr lang="en-IE" dirty="0" smtClean="0"/>
              <a:t>CMHT to reduce risk of relapse – consider depot or CTO</a:t>
            </a:r>
          </a:p>
          <a:p>
            <a:r>
              <a:rPr lang="en-IE" dirty="0" smtClean="0"/>
              <a:t>Assertive Outreach Team / Forensic Services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Factors to Reduce Risk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Improved Accommodation – better outcomes</a:t>
            </a:r>
          </a:p>
          <a:p>
            <a:r>
              <a:rPr lang="en-IE" dirty="0" smtClean="0"/>
              <a:t>Positive relationships with professionals</a:t>
            </a:r>
          </a:p>
          <a:p>
            <a:r>
              <a:rPr lang="en-IE" dirty="0" smtClean="0"/>
              <a:t>Programmes that provide meaningful structured </a:t>
            </a:r>
            <a:r>
              <a:rPr lang="en-IE" dirty="0" smtClean="0"/>
              <a:t>activity, e.g. </a:t>
            </a:r>
            <a:r>
              <a:rPr lang="en-IE" dirty="0" smtClean="0"/>
              <a:t>improve work related skills, recreational and sporting activities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02100"/>
            <a:ext cx="7772400" cy="1362075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55576" y="1988840"/>
            <a:ext cx="7772400" cy="1500187"/>
          </a:xfrm>
        </p:spPr>
        <p:txBody>
          <a:bodyPr/>
          <a:lstStyle/>
          <a:p>
            <a:r>
              <a:rPr lang="en-GB" sz="4000" b="1" dirty="0"/>
              <a:t>Questions?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1027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Results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Studies have consistently revealed an increased rate of violence within those with mental illness compared with the general population</a:t>
            </a:r>
            <a:r>
              <a:rPr lang="en-IE" dirty="0" smtClean="0"/>
              <a:t>.</a:t>
            </a:r>
            <a:endParaRPr lang="en-IE" dirty="0" smtClean="0"/>
          </a:p>
          <a:p>
            <a:r>
              <a:rPr lang="en-IE" dirty="0" smtClean="0"/>
              <a:t>First revealed by Swanson et al (1990) in data from Epidemiological Catchment Area Survey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58204" cy="1417638"/>
          </a:xfrm>
        </p:spPr>
        <p:txBody>
          <a:bodyPr/>
          <a:lstStyle/>
          <a:p>
            <a:r>
              <a:rPr lang="en-GB" altLang="en-US" sz="3600" dirty="0" smtClean="0">
                <a:ea typeface="ＭＳ Ｐゴシック" pitchFamily="34" charset="-128"/>
              </a:rPr>
              <a:t/>
            </a:r>
            <a:br>
              <a:rPr lang="en-GB" altLang="en-US" sz="3600" dirty="0" smtClean="0">
                <a:ea typeface="ＭＳ Ｐゴシック" pitchFamily="34" charset="-128"/>
              </a:rPr>
            </a:br>
            <a:r>
              <a:rPr lang="en-GB" altLang="en-US" sz="3600" dirty="0" smtClean="0">
                <a:ea typeface="ＭＳ Ｐゴシック" pitchFamily="34" charset="-128"/>
              </a:rPr>
              <a:t>Epidemiological Catchment Area Survey- Swanson et </a:t>
            </a:r>
            <a:r>
              <a:rPr lang="en-GB" altLang="en-US" sz="3600" dirty="0" smtClean="0">
                <a:ea typeface="ＭＳ Ｐゴシック" pitchFamily="34" charset="-128"/>
              </a:rPr>
              <a:t>al. (</a:t>
            </a:r>
            <a:r>
              <a:rPr lang="en-GB" altLang="en-US" sz="3600" dirty="0" smtClean="0">
                <a:ea typeface="ＭＳ Ｐゴシック" pitchFamily="34" charset="-128"/>
              </a:rPr>
              <a:t>1990)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>
                <a:ea typeface="ＭＳ Ｐゴシック" pitchFamily="34" charset="-128"/>
              </a:rPr>
              <a:t>Method: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10,000 people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3 metropolitan areas in USA</a:t>
            </a:r>
          </a:p>
          <a:p>
            <a:r>
              <a:rPr lang="en-GB" altLang="en-US" dirty="0" smtClean="0">
                <a:ea typeface="ＭＳ Ｐゴシック" pitchFamily="34" charset="-128"/>
              </a:rPr>
              <a:t>DSM-III diagnosis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ECA Survey- Swanson et </a:t>
            </a:r>
            <a:r>
              <a:rPr lang="en-IE" dirty="0" smtClean="0"/>
              <a:t>al.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 smtClean="0">
                <a:ea typeface="ＭＳ Ｐゴシック" pitchFamily="34" charset="-128"/>
              </a:rPr>
              <a:t>Measures of violence (1 or more needed in past year):</a:t>
            </a: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ea typeface="ＭＳ Ｐゴシック" pitchFamily="34" charset="-128"/>
              </a:rPr>
              <a:t>“Did you ever hit or throw things at your partner?”</a:t>
            </a: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ea typeface="ＭＳ Ｐゴシック" pitchFamily="34" charset="-128"/>
              </a:rPr>
              <a:t>“Have you ever spanked or hit a child hard enough that he/she has bruises or had to stay in bed or had to see a doctor?”</a:t>
            </a: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ea typeface="ＭＳ Ｐゴシック" pitchFamily="34" charset="-128"/>
              </a:rPr>
              <a:t>“Since the age of 18, have you been in more than  1 fight that came to swapping blows, other than fights with your partner?”</a:t>
            </a: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ea typeface="ＭＳ Ｐゴシック" pitchFamily="34" charset="-128"/>
              </a:rPr>
              <a:t>“Have you ever used a weapon like a stick, knife or gun in a fight since you were 18?”</a:t>
            </a: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ea typeface="ＭＳ Ｐゴシック" pitchFamily="34" charset="-128"/>
              </a:rPr>
              <a:t>Have you ever gotten into physical fights while drinking?”</a:t>
            </a:r>
          </a:p>
          <a:p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ECA Results- Rates of Violence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2% in those with no disorder</a:t>
            </a:r>
          </a:p>
          <a:p>
            <a:r>
              <a:rPr lang="en-IE" dirty="0" smtClean="0"/>
              <a:t>8% in those with Schizophrenia</a:t>
            </a:r>
          </a:p>
          <a:p>
            <a:r>
              <a:rPr lang="en-IE" dirty="0" smtClean="0"/>
              <a:t>13% in those with </a:t>
            </a:r>
            <a:r>
              <a:rPr lang="en-IE" dirty="0" smtClean="0"/>
              <a:t>Schizophrenia </a:t>
            </a:r>
            <a:r>
              <a:rPr lang="en-IE" dirty="0" smtClean="0"/>
              <a:t>and co-morbid substance use</a:t>
            </a:r>
          </a:p>
          <a:p>
            <a:r>
              <a:rPr lang="en-IE" dirty="0" smtClean="0"/>
              <a:t>25% in alcoholism and no mental illness</a:t>
            </a:r>
          </a:p>
          <a:p>
            <a:r>
              <a:rPr lang="en-IE" dirty="0" smtClean="0"/>
              <a:t>35% alcoholism + another psychiatric diagnosis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These findings have since been confirmed in other samples in a variety of cultures and contexts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MacArthur Violence Risk Assessment study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Investigated the rates of violence in discharged patients over 1 year follow-up at several sites across the USA</a:t>
            </a:r>
          </a:p>
          <a:p>
            <a:r>
              <a:rPr lang="en-IE" dirty="0" smtClean="0"/>
              <a:t>1,130 discharged patients</a:t>
            </a:r>
          </a:p>
          <a:p>
            <a:r>
              <a:rPr lang="en-IE" dirty="0" smtClean="0"/>
              <a:t>At least one violent act was committed during the first 20 weeks post hospital discharge by 18.7% of patients</a:t>
            </a:r>
            <a:endParaRPr lang="en-I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olence  Risk Assessment Tool Kit -050120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LF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Violence  Risk Assessment Tool Kit -05012015</Template>
  <TotalTime>593</TotalTime>
  <Words>1742</Words>
  <Application>Microsoft Office PowerPoint</Application>
  <PresentationFormat>On-screen Show (4:3)</PresentationFormat>
  <Paragraphs>212</Paragraphs>
  <Slides>36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Violence  Risk Assessment Tool Kit -05012015</vt:lpstr>
      <vt:lpstr>ELFT</vt:lpstr>
      <vt:lpstr>ELFT Training Packages for Primary Care   - Violence – Clinical Risk Assessment &amp; Management</vt:lpstr>
      <vt:lpstr>Epidemiology of Violence and Mental Illness</vt:lpstr>
      <vt:lpstr>Research Findings</vt:lpstr>
      <vt:lpstr>Results</vt:lpstr>
      <vt:lpstr> Epidemiological Catchment Area Survey- Swanson et al. (1990)</vt:lpstr>
      <vt:lpstr>ECA Survey- Swanson et al.</vt:lpstr>
      <vt:lpstr>ECA Results- Rates of Violence</vt:lpstr>
      <vt:lpstr>PowerPoint Presentation</vt:lpstr>
      <vt:lpstr>MacArthur Violence Risk Assessment study</vt:lpstr>
      <vt:lpstr>MacArthur Violence Risk Assessment study</vt:lpstr>
      <vt:lpstr>Rates of mental illness within those who committed known violent crime</vt:lpstr>
      <vt:lpstr>Conclusion</vt:lpstr>
      <vt:lpstr>In context</vt:lpstr>
      <vt:lpstr>Substance Use</vt:lpstr>
      <vt:lpstr>Co-morbidity increases the risk of violence</vt:lpstr>
      <vt:lpstr>Co-Morbidity</vt:lpstr>
      <vt:lpstr>Risk Assessment</vt:lpstr>
      <vt:lpstr>Importance of Violence Risk Assessment</vt:lpstr>
      <vt:lpstr>Clunis Case- Key Findings of Inquiry</vt:lpstr>
      <vt:lpstr>Clunis Case –Key Findings</vt:lpstr>
      <vt:lpstr>How do we identify  High Risk Patients?</vt:lpstr>
      <vt:lpstr>Static Risk Factors</vt:lpstr>
      <vt:lpstr>Past History of Violence</vt:lpstr>
      <vt:lpstr>Dynamic Risk Factors</vt:lpstr>
      <vt:lpstr>Psychotic symptoms that increase risk</vt:lpstr>
      <vt:lpstr>Risk of Acting on Auditory Hallucinations</vt:lpstr>
      <vt:lpstr>Threats to Kill</vt:lpstr>
      <vt:lpstr>Unstructured Clinical Assessment</vt:lpstr>
      <vt:lpstr>Taking a better Forensic History</vt:lpstr>
      <vt:lpstr>Relevance of Risk Assessment</vt:lpstr>
      <vt:lpstr>Managing Risk- Interventions</vt:lpstr>
      <vt:lpstr>General Principles</vt:lpstr>
      <vt:lpstr>Cont….</vt:lpstr>
      <vt:lpstr>Options</vt:lpstr>
      <vt:lpstr>Other Factors to Reduce Risk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– Clinical Risk Assessment</dc:title>
  <dc:creator>Windows User</dc:creator>
  <cp:lastModifiedBy>adirik</cp:lastModifiedBy>
  <cp:revision>27</cp:revision>
  <dcterms:created xsi:type="dcterms:W3CDTF">2015-03-04T14:21:24Z</dcterms:created>
  <dcterms:modified xsi:type="dcterms:W3CDTF">2015-05-26T14:56:15Z</dcterms:modified>
</cp:coreProperties>
</file>