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4" r:id="rId1"/>
  </p:sldMasterIdLst>
  <p:notesMasterIdLst>
    <p:notesMasterId r:id="rId36"/>
  </p:notesMasterIdLst>
  <p:sldIdLst>
    <p:sldId id="313" r:id="rId2"/>
    <p:sldId id="292" r:id="rId3"/>
    <p:sldId id="294" r:id="rId4"/>
    <p:sldId id="295" r:id="rId5"/>
    <p:sldId id="293" r:id="rId6"/>
    <p:sldId id="267" r:id="rId7"/>
    <p:sldId id="272" r:id="rId8"/>
    <p:sldId id="289" r:id="rId9"/>
    <p:sldId id="296" r:id="rId10"/>
    <p:sldId id="270" r:id="rId11"/>
    <p:sldId id="285" r:id="rId12"/>
    <p:sldId id="286" r:id="rId13"/>
    <p:sldId id="297" r:id="rId14"/>
    <p:sldId id="314" r:id="rId15"/>
    <p:sldId id="304" r:id="rId16"/>
    <p:sldId id="268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8" r:id="rId26"/>
    <p:sldId id="298" r:id="rId27"/>
    <p:sldId id="299" r:id="rId28"/>
    <p:sldId id="300" r:id="rId29"/>
    <p:sldId id="301" r:id="rId30"/>
    <p:sldId id="303" r:id="rId31"/>
    <p:sldId id="302" r:id="rId32"/>
    <p:sldId id="276" r:id="rId33"/>
    <p:sldId id="277" r:id="rId34"/>
    <p:sldId id="291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225EB-EC9F-4F40-B297-1561CABCECE5}" type="datetimeFigureOut">
              <a:rPr lang="en-GB"/>
              <a:pPr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ECCC8-23FA-6D49-953E-8421EBFA56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8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13AA-E545-41CF-830A-1328B7B03FCF}" type="slidenum">
              <a:rPr lang="en-IE" smtClean="0"/>
              <a:pPr/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The relationship between diabetes and depression provides a fascinating case in point – complex inter-relationship of I disease state with another; physiological basis not fully understood, changes in health behaviour a key intervening variable causing dramatically worse outcome.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The key point here is that with the early diagnosis and effective treatment proposed by WHO report, outcome is dramatically better</a:t>
            </a:r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In the case of heart disease and depression, again a complex inter-relationship in which the physiological basis is not fully understood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Again, outcome uniformly poorer, BUT much improved with early diagnosis, and access to effective treatment</a:t>
            </a:r>
            <a:endParaRPr lang="en-A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NZ">
                <a:latin typeface="Calibri" charset="0"/>
              </a:rPr>
              <a:t>Self mgt programmes tend to be based on the following 6 principles</a:t>
            </a:r>
          </a:p>
          <a:p>
            <a:pPr>
              <a:spcBef>
                <a:spcPct val="0"/>
              </a:spcBef>
            </a:pPr>
            <a:endParaRPr lang="en-NZ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NZ">
                <a:latin typeface="Calibri" charset="0"/>
              </a:rPr>
              <a:t>&amp; they assist populations with chronic disease to engage in activities that protects and promote health, monitoring and managing symptoms and signs of illness, </a:t>
            </a: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To know &amp; understand their health condition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B4797A3-146E-0F46-9C28-6DB83244E3B2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</a:rPr>
              <a:t>Irwin Depression Talk 5-8-09AK Comp - Irwin - Slide Presentations - Slides 2009 - Irwin Anxiety Talk 5-7-09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9B5EE1-8D5C-0D4A-8493-5AC21CDB4E8B}" type="slidenum">
              <a:rPr lang="en-US" sz="1200">
                <a:latin typeface="Times" charset="0"/>
              </a:rPr>
              <a:pPr eaLnBrk="1" hangingPunct="1"/>
              <a:t>9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3DB1C5A-0733-E846-9FB3-D127EB5BDDEE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FE872F4-B10E-8F41-B942-CE5EE6BA89D0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8D0A3A5-4065-DC4E-A55D-8D804D066FBA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FE2383E-E7B6-1941-B882-9F0E869F74C2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68B5CD4-C25B-2442-ABD8-FF5D7CB1F441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High Intensit - Usually 6-20 sessions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Face to face therapy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Skilled to deliver CBT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And other NICE approved Rx e.g. IPT couples behavioural rx 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Low Intensity (PWP)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Up to 4-5 sessions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Face to face or telephone</a:t>
            </a:r>
          </a:p>
          <a:p>
            <a:pPr>
              <a:spcBef>
                <a:spcPct val="0"/>
              </a:spcBef>
            </a:pPr>
            <a:r>
              <a:rPr lang="en-GB" sz="2400">
                <a:latin typeface="Arial" charset="0"/>
              </a:rPr>
              <a:t>    - Skilled to deliver a variety of evidence based interventions</a:t>
            </a:r>
            <a:endParaRPr lang="en-US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092A712-85CE-4142-A926-8122027B321C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76607-02D8-B248-BA69-63D4D1B8BC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CCB72-C0FC-EC42-84A0-173B06FEA8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4BE2B-C726-5341-A404-E9DFBDDC30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B1F5D-87B3-5847-B838-1EF4B8DA7E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1CE80-F67E-964E-BFDF-2159C0C0CD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29A5-99FA-AC48-BCA8-66750544C4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F1844-DB0C-FC41-A3E5-36C23514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A5CB-FD35-8E4D-9D30-E22016ED01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3DD4B-1DD1-8743-A13B-5A9DC1AE94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F0226-F506-C246-AB90-620AB461ED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4ECDC-6120-8440-9E19-01AA67D5C5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B00F4-E2D4-7046-A176-49C951B49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B706A-A71D-8F45-882E-A83755E5D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9" charset="-128"/>
              </a:defRPr>
            </a:lvl1pPr>
          </a:lstStyle>
          <a:p>
            <a:fld id="{949155EB-79D6-AF4D-BE35-BC3B4C5329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661025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xmlns:p14="http://schemas.microsoft.com/office/powerpoint/2010/main"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99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IE" dirty="0" smtClean="0"/>
              <a:t>ELFT Training Packages</a:t>
            </a:r>
            <a:br>
              <a:rPr lang="en-IE" dirty="0" smtClean="0"/>
            </a:br>
            <a:r>
              <a:rPr lang="en-IE" dirty="0" smtClean="0"/>
              <a:t>for Primary Care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Depression -</a:t>
            </a:r>
            <a:endParaRPr lang="en-IE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/>
          <a:lstStyle/>
          <a:p>
            <a:r>
              <a:rPr lang="en-GB" sz="2400" dirty="0" smtClean="0"/>
              <a:t>Responsible Clinician for contact:</a:t>
            </a:r>
          </a:p>
          <a:p>
            <a:r>
              <a:rPr lang="en-GB" sz="2400" dirty="0" smtClean="0"/>
              <a:t>Frank </a:t>
            </a:r>
            <a:r>
              <a:rPr lang="en-GB" sz="2400" dirty="0" err="1" smtClean="0"/>
              <a:t>Röhricht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Associate Medical Director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810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18450" cy="1143000"/>
          </a:xfrm>
        </p:spPr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Depression – epidemiology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135937" cy="4114800"/>
          </a:xfrm>
        </p:spPr>
        <p:txBody>
          <a:bodyPr/>
          <a:lstStyle/>
          <a:p>
            <a:pPr eaLnBrk="1" hangingPunct="1"/>
            <a:r>
              <a:rPr lang="en-GB" sz="2800">
                <a:latin typeface="Verdana" charset="0"/>
                <a:ea typeface="MS PGothic" charset="0"/>
                <a:cs typeface="MS PGothic" charset="0"/>
              </a:rPr>
              <a:t>Affects appr. 8-12% of global population</a:t>
            </a:r>
          </a:p>
          <a:p>
            <a:pPr eaLnBrk="1" hangingPunct="1"/>
            <a:r>
              <a:rPr lang="en-GB" sz="2800">
                <a:latin typeface="Verdana" charset="0"/>
                <a:ea typeface="MS PGothic" charset="0"/>
                <a:cs typeface="MS PGothic" charset="0"/>
              </a:rPr>
              <a:t>Currently leading cause of  disability worldwide (years lost due to disability)</a:t>
            </a:r>
          </a:p>
          <a:p>
            <a:pPr eaLnBrk="1" hangingPunct="1"/>
            <a:r>
              <a:rPr lang="en-GB" sz="2800">
                <a:latin typeface="Verdana" charset="0"/>
                <a:ea typeface="MS PGothic" charset="0"/>
                <a:cs typeface="MS PGothic" charset="0"/>
              </a:rPr>
              <a:t>Following first episode appr. 22% of patients have symptoms after a year</a:t>
            </a:r>
          </a:p>
          <a:p>
            <a:pPr eaLnBrk="1" hangingPunct="1"/>
            <a:r>
              <a:rPr lang="en-GB" sz="2800">
                <a:latin typeface="Verdana" charset="0"/>
                <a:ea typeface="MS PGothic" charset="0"/>
                <a:cs typeface="MS PGothic" charset="0"/>
              </a:rPr>
              <a:t>Up to 85% have two or more episodes</a:t>
            </a:r>
          </a:p>
          <a:p>
            <a:pPr eaLnBrk="1" hangingPunct="1"/>
            <a:r>
              <a:rPr lang="en-GB" sz="2800">
                <a:latin typeface="Verdana" charset="0"/>
                <a:ea typeface="MS PGothic" charset="0"/>
                <a:cs typeface="MS PGothic" charset="0"/>
              </a:rPr>
              <a:t>Prognosis worse: being single, having a low income, old age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Depression and somatisation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191000"/>
          </a:xfrm>
        </p:spPr>
        <p:txBody>
          <a:bodyPr/>
          <a:lstStyle/>
          <a:p>
            <a:pPr eaLnBrk="1" hangingPunct="1"/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'vital </a:t>
            </a:r>
            <a:r>
              <a:rPr lang="en-GB" dirty="0" smtClean="0">
                <a:latin typeface="Verdana" charset="0"/>
                <a:ea typeface="MS PGothic" charset="0"/>
                <a:cs typeface="MS PGothic" charset="0"/>
              </a:rPr>
              <a:t>symptoms' </a:t>
            </a:r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of a heavy lump </a:t>
            </a:r>
            <a:r>
              <a:rPr lang="en-GB" dirty="0" smtClean="0">
                <a:latin typeface="Verdana" charset="0"/>
                <a:ea typeface="MS PGothic" charset="0"/>
                <a:cs typeface="MS PGothic" charset="0"/>
              </a:rPr>
              <a:t>or tightness in </a:t>
            </a:r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the </a:t>
            </a:r>
            <a:r>
              <a:rPr lang="en-GB" dirty="0" smtClean="0">
                <a:latin typeface="Verdana" charset="0"/>
                <a:ea typeface="MS PGothic" charset="0"/>
                <a:cs typeface="MS PGothic" charset="0"/>
              </a:rPr>
              <a:t>chest characteristic </a:t>
            </a:r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of depression</a:t>
            </a:r>
          </a:p>
          <a:p>
            <a:pPr eaLnBrk="1" hangingPunct="1"/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Dizziness is occasionally a symptom or presentation of a Depressive Disorder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Depression and physical health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Significant co-morbidity with medical </a:t>
            </a:r>
            <a:r>
              <a:rPr lang="en-GB" dirty="0" smtClean="0">
                <a:latin typeface="Verdana" charset="0"/>
                <a:ea typeface="MS PGothic" charset="0"/>
                <a:cs typeface="MS PGothic" charset="0"/>
              </a:rPr>
              <a:t>Long term conditions </a:t>
            </a:r>
            <a:r>
              <a:rPr lang="en-GB" dirty="0">
                <a:latin typeface="Verdana" charset="0"/>
                <a:ea typeface="MS PGothic" charset="0"/>
                <a:cs typeface="MS PGothic" charset="0"/>
              </a:rPr>
              <a:t>(CHD, Diabetes, other)</a:t>
            </a:r>
          </a:p>
          <a:p>
            <a:pPr eaLnBrk="1" hangingPunct="1"/>
            <a:endParaRPr lang="en-GB" dirty="0">
              <a:latin typeface="Verdan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856984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Verdana" charset="0"/>
              </a:rPr>
              <a:t>Co-</a:t>
            </a:r>
            <a:r>
              <a:rPr lang="en-US" sz="3200" dirty="0" smtClean="0">
                <a:latin typeface="Verdana" charset="0"/>
              </a:rPr>
              <a:t>Morbidity: Medical </a:t>
            </a:r>
            <a:r>
              <a:rPr lang="en-US" sz="3200" dirty="0">
                <a:latin typeface="Verdana" charset="0"/>
              </a:rPr>
              <a:t>Illness </a:t>
            </a:r>
            <a:r>
              <a:rPr lang="en-US" sz="3200" dirty="0" smtClean="0">
                <a:latin typeface="Verdana" charset="0"/>
              </a:rPr>
              <a:t>/ Depression</a:t>
            </a:r>
            <a:endParaRPr lang="en-AU" sz="3200" dirty="0">
              <a:latin typeface="Verdana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772400" cy="3744913"/>
          </a:xfrm>
        </p:spPr>
        <p:txBody>
          <a:bodyPr/>
          <a:lstStyle/>
          <a:p>
            <a:pPr eaLnBrk="1" hangingPunct="1">
              <a:buFont typeface="Webdings" charset="0"/>
              <a:buNone/>
            </a:pPr>
            <a:r>
              <a:rPr lang="en-US" b="1" dirty="0">
                <a:latin typeface="Arial Narrow" charset="0"/>
              </a:rPr>
              <a:t>	</a:t>
            </a:r>
            <a:r>
              <a:rPr lang="en-US" dirty="0">
                <a:latin typeface="Arial Narrow" charset="0"/>
              </a:rPr>
              <a:t>	</a:t>
            </a:r>
            <a:r>
              <a:rPr lang="en-US" b="1" dirty="0" smtClean="0">
                <a:latin typeface="Verdana" charset="0"/>
              </a:rPr>
              <a:t>Illness % </a:t>
            </a:r>
            <a:r>
              <a:rPr lang="en-US" b="1" dirty="0">
                <a:latin typeface="Verdana" charset="0"/>
              </a:rPr>
              <a:t>with Depression</a:t>
            </a:r>
          </a:p>
          <a:p>
            <a:pPr eaLnBrk="1" hangingPunct="1">
              <a:buFont typeface="Webdings" charset="0"/>
              <a:buNone/>
            </a:pPr>
            <a:r>
              <a:rPr lang="en-US" sz="2400" b="1" dirty="0">
                <a:latin typeface="Verdana" charset="0"/>
              </a:rPr>
              <a:t>		</a:t>
            </a:r>
            <a:r>
              <a:rPr lang="en-US" sz="2400" dirty="0">
                <a:latin typeface="Verdana" charset="0"/>
              </a:rPr>
              <a:t>Cancer			40 – 50%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Heart Disease		18 – 26%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Diabetes			33%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Multi-infarct Dementia	27 – 60%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Multiple Sclerosis		30 – 60%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Parkinson’s Disease	40%</a:t>
            </a:r>
          </a:p>
          <a:p>
            <a:pPr eaLnBrk="1" hangingPunct="1">
              <a:buFont typeface="Webdings" charset="0"/>
              <a:buNone/>
            </a:pPr>
            <a:r>
              <a:rPr lang="en-US" sz="2400" dirty="0">
                <a:latin typeface="Verdana" charset="0"/>
              </a:rPr>
              <a:t>		Stroke 			30 – 50%</a:t>
            </a:r>
            <a:endParaRPr lang="en-AU" sz="24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latin typeface="Verdana" charset="0"/>
              </a:rPr>
              <a:t>What causes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4525963"/>
          </a:xfrm>
        </p:spPr>
        <p:txBody>
          <a:bodyPr/>
          <a:lstStyle/>
          <a:p>
            <a:r>
              <a:rPr lang="en-GB" sz="2800" dirty="0">
                <a:latin typeface="Verdana" charset="0"/>
              </a:rPr>
              <a:t>Psychosocial (childhood adversity / deprivation, loss, isolation, </a:t>
            </a:r>
            <a:r>
              <a:rPr lang="en-GB" sz="2800" dirty="0" smtClean="0">
                <a:latin typeface="Verdana" charset="0"/>
              </a:rPr>
              <a:t>traumata, etc.)</a:t>
            </a:r>
            <a:endParaRPr lang="en-GB" sz="2800" dirty="0">
              <a:latin typeface="Verdana" charset="0"/>
            </a:endParaRPr>
          </a:p>
          <a:p>
            <a:r>
              <a:rPr lang="en-GB" sz="2800" dirty="0" smtClean="0">
                <a:latin typeface="Verdana" charset="0"/>
              </a:rPr>
              <a:t>Genetics</a:t>
            </a:r>
            <a:endParaRPr lang="en-GB" sz="2800" dirty="0">
              <a:latin typeface="Verdana" charset="0"/>
            </a:endParaRPr>
          </a:p>
          <a:p>
            <a:r>
              <a:rPr lang="en-GB" sz="2800" dirty="0">
                <a:latin typeface="Verdana" charset="0"/>
              </a:rPr>
              <a:t>Medication (e.g. Corticosteroids, Interferon, Methyldopa, …)</a:t>
            </a:r>
          </a:p>
          <a:p>
            <a:r>
              <a:rPr lang="en-GB" sz="2800" dirty="0" smtClean="0">
                <a:latin typeface="Verdana" charset="0"/>
              </a:rPr>
              <a:t>Physical </a:t>
            </a:r>
            <a:r>
              <a:rPr lang="en-GB" sz="2800" dirty="0">
                <a:latin typeface="Verdana" charset="0"/>
              </a:rPr>
              <a:t>illness (e.g. Thyroid </a:t>
            </a:r>
            <a:r>
              <a:rPr lang="en-GB" sz="2800" dirty="0" err="1">
                <a:latin typeface="Verdana" charset="0"/>
              </a:rPr>
              <a:t>dysf</a:t>
            </a:r>
            <a:r>
              <a:rPr lang="en-GB" sz="2800" dirty="0">
                <a:latin typeface="Verdana" charset="0"/>
              </a:rPr>
              <a:t>.</a:t>
            </a:r>
            <a:r>
              <a:rPr lang="en-GB" sz="2800" dirty="0" smtClean="0">
                <a:latin typeface="Verdana" charset="0"/>
              </a:rPr>
              <a:t>,Diabetes</a:t>
            </a:r>
            <a:r>
              <a:rPr lang="en-GB" sz="2800" dirty="0">
                <a:latin typeface="Verdana" charset="0"/>
              </a:rPr>
              <a:t>, </a:t>
            </a:r>
            <a:r>
              <a:rPr lang="en-GB" sz="2800" dirty="0" err="1">
                <a:latin typeface="Verdana" charset="0"/>
              </a:rPr>
              <a:t>Hypercalcaemia</a:t>
            </a:r>
            <a:r>
              <a:rPr lang="en-GB" sz="2800" dirty="0">
                <a:latin typeface="Verdana" charset="0"/>
              </a:rPr>
              <a:t>, B12/</a:t>
            </a:r>
            <a:r>
              <a:rPr lang="en-GB" sz="2800" dirty="0" err="1">
                <a:latin typeface="Verdana" charset="0"/>
              </a:rPr>
              <a:t>folate</a:t>
            </a:r>
            <a:r>
              <a:rPr lang="en-GB" sz="2800" dirty="0">
                <a:latin typeface="Verdana" charset="0"/>
              </a:rPr>
              <a:t> deficiency</a:t>
            </a:r>
            <a:r>
              <a:rPr lang="en-GB" sz="2800" dirty="0" smtClean="0">
                <a:latin typeface="Verdana" charset="0"/>
              </a:rPr>
              <a:t>, </a:t>
            </a:r>
            <a:r>
              <a:rPr lang="en-GB" sz="2800" dirty="0" err="1" smtClean="0">
                <a:latin typeface="Verdana" charset="0"/>
              </a:rPr>
              <a:t>etc</a:t>
            </a:r>
            <a:r>
              <a:rPr lang="en-GB" sz="2800" dirty="0" smtClean="0">
                <a:latin typeface="Verdana" charset="0"/>
              </a:rPr>
              <a:t>)</a:t>
            </a:r>
            <a:endParaRPr lang="en-GB" sz="2800" dirty="0">
              <a:latin typeface="Verdana" charset="0"/>
            </a:endParaRPr>
          </a:p>
          <a:p>
            <a:r>
              <a:rPr lang="en-GB" sz="2800" dirty="0">
                <a:latin typeface="Verdana" charset="0"/>
              </a:rPr>
              <a:t>Substance abuse</a:t>
            </a:r>
          </a:p>
          <a:p>
            <a:r>
              <a:rPr lang="en-GB" sz="2800" dirty="0">
                <a:latin typeface="Verdana" charset="0"/>
              </a:rPr>
              <a:t>Brain 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7817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66788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The Stress-Vulnerability Model: </a:t>
            </a:r>
            <a:r>
              <a:rPr lang="en-US" sz="2400">
                <a:latin typeface="Verdana" charset="0"/>
              </a:rPr>
              <a:t>Vulnerability Threshold Research</a:t>
            </a:r>
            <a:endParaRPr lang="en-GB" sz="2400">
              <a:latin typeface="Verdana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476375" y="1557338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476375" y="5516563"/>
            <a:ext cx="684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476375" y="335756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-222249" y="3100387"/>
            <a:ext cx="195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Vulnerability: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MS PGothic" charset="0"/>
              </a:rPr>
              <a:t>Biological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MS PGothic" charset="0"/>
              </a:rPr>
              <a:t>Psychological</a:t>
            </a:r>
            <a:endParaRPr lang="en-GB" sz="200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87900" y="5661025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Time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476375" y="3573463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Well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55738" y="2703513"/>
            <a:ext cx="1001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Unwell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084888" y="198913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000">
              <a:latin typeface="Arial" charset="0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6084888" y="3716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000">
              <a:latin typeface="Arial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588125" y="2276475"/>
            <a:ext cx="143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Greater 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Resilience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588125" y="3789363"/>
            <a:ext cx="1706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Greater 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Vulnerability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19475" y="2997200"/>
            <a:ext cx="1706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2000">
                <a:solidFill>
                  <a:srgbClr val="3B5A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Vulnerability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  <a:ea typeface="MS PGothic" charset="0"/>
              </a:rPr>
              <a:t>Threshold</a:t>
            </a:r>
            <a:endParaRPr lang="en-GB" sz="2000" b="1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Depression – the biology</a:t>
            </a:r>
            <a:endParaRPr lang="en-GB">
              <a:latin typeface="Verdana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80400" cy="417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Dysregulation of the adrenergic </a:t>
            </a:r>
            <a:r>
              <a:rPr lang="en-US" sz="2400" u="sng">
                <a:latin typeface="Verdana" charset="0"/>
                <a:ea typeface="MS PGothic" charset="0"/>
                <a:cs typeface="MS PGothic" charset="0"/>
              </a:rPr>
              <a:t>AND</a:t>
            </a: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 serotonergic systems in the limbic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Downregulation of the 5-HT reuptake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Stimulation of pre-synaptic alpha-2 receptors leading to further suppression of NE and 5-HT release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As a result overall diminished neurotransmission with diminished intracellular production of brain-derived neurotropic factors (BDNF)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MS PGothic" charset="0"/>
                <a:cs typeface="MS PGothic" charset="0"/>
              </a:rPr>
              <a:t>BDNF deficiency, loss of neural plasticity </a:t>
            </a:r>
          </a:p>
          <a:p>
            <a:pPr eaLnBrk="1" hangingPunct="1">
              <a:lnSpc>
                <a:spcPct val="90000"/>
              </a:lnSpc>
            </a:pPr>
            <a:endParaRPr lang="en-GB" sz="2800">
              <a:latin typeface="Verdan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922338" y="339725"/>
            <a:ext cx="7146925" cy="768350"/>
          </a:xfrm>
        </p:spPr>
        <p:txBody>
          <a:bodyPr wrap="none">
            <a:spAutoFit/>
          </a:bodyPr>
          <a:lstStyle/>
          <a:p>
            <a:r>
              <a:rPr lang="en-GB">
                <a:latin typeface="Verdana" charset="0"/>
              </a:rPr>
              <a:t>Primary Care Mental Health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>
                <a:latin typeface="Verdana" charset="0"/>
              </a:rPr>
              <a:t>281 million consultations in Primary Care annually</a:t>
            </a:r>
          </a:p>
          <a:p>
            <a:r>
              <a:rPr lang="en-GB" sz="2800">
                <a:latin typeface="Verdana" charset="0"/>
              </a:rPr>
              <a:t>30% of all GP consultations have a Mental Health component</a:t>
            </a:r>
          </a:p>
          <a:p>
            <a:r>
              <a:rPr lang="en-GB" sz="2800">
                <a:latin typeface="Verdana" charset="0"/>
              </a:rPr>
              <a:t>90% Mental Health Problems managed by Primary Care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20125" cy="768350"/>
          </a:xfrm>
        </p:spPr>
        <p:txBody>
          <a:bodyPr wrap="none">
            <a:spAutoFit/>
          </a:bodyPr>
          <a:lstStyle/>
          <a:p>
            <a:r>
              <a:rPr lang="en-GB" dirty="0">
                <a:latin typeface="Verdana" charset="0"/>
              </a:rPr>
              <a:t>CG90 NICE Depression guidance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Verdana" charset="0"/>
              </a:rPr>
              <a:t>Depression:  review of assessment</a:t>
            </a:r>
          </a:p>
          <a:p>
            <a:r>
              <a:rPr lang="en-GB" sz="2800" dirty="0">
                <a:latin typeface="Verdana" charset="0"/>
              </a:rPr>
              <a:t>Emphasis on psychological interventions</a:t>
            </a:r>
          </a:p>
          <a:p>
            <a:r>
              <a:rPr lang="en-GB" sz="2800" dirty="0">
                <a:latin typeface="Verdana" charset="0"/>
              </a:rPr>
              <a:t>Pharmacological interventions</a:t>
            </a:r>
          </a:p>
          <a:p>
            <a:pPr>
              <a:buFontTx/>
              <a:buNone/>
            </a:pPr>
            <a:r>
              <a:rPr lang="en-GB" sz="2800" dirty="0">
                <a:latin typeface="Verdana" charset="0"/>
              </a:rPr>
              <a:t>     </a:t>
            </a:r>
            <a:r>
              <a:rPr lang="en-GB" sz="2400" dirty="0">
                <a:latin typeface="Verdana" charset="0"/>
              </a:rPr>
              <a:t>new information</a:t>
            </a:r>
          </a:p>
          <a:p>
            <a:pPr>
              <a:buFontTx/>
              <a:buNone/>
            </a:pPr>
            <a:r>
              <a:rPr lang="en-GB" sz="2400" dirty="0">
                <a:latin typeface="Verdana" charset="0"/>
              </a:rPr>
              <a:t>      efficacy and cost effectiveness</a:t>
            </a:r>
          </a:p>
          <a:p>
            <a:pPr>
              <a:buFontTx/>
              <a:buNone/>
            </a:pPr>
            <a:r>
              <a:rPr lang="en-GB" sz="2400" dirty="0">
                <a:latin typeface="Verdana" charset="0"/>
              </a:rPr>
              <a:t>      augmenting</a:t>
            </a:r>
          </a:p>
          <a:p>
            <a:r>
              <a:rPr lang="en-GB" sz="2800" dirty="0">
                <a:latin typeface="Verdana" charset="0"/>
              </a:rPr>
              <a:t>Relapse prevention</a:t>
            </a:r>
          </a:p>
          <a:p>
            <a:r>
              <a:rPr lang="en-GB" sz="2800" dirty="0">
                <a:latin typeface="Verdana" charset="0"/>
              </a:rPr>
              <a:t>GP key role</a:t>
            </a:r>
          </a:p>
          <a:p>
            <a:endParaRPr lang="en-GB" sz="28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/>
            </a:r>
            <a:br>
              <a:rPr lang="en-GB">
                <a:latin typeface="Verdana" charset="0"/>
              </a:rPr>
            </a:br>
            <a:r>
              <a:rPr lang="en-GB">
                <a:latin typeface="Verdana" charset="0"/>
              </a:rPr>
              <a:t>Principles for assessment</a:t>
            </a:r>
            <a:br>
              <a:rPr lang="en-GB">
                <a:latin typeface="Verdana" charset="0"/>
              </a:rPr>
            </a:br>
            <a:endParaRPr lang="en-GB">
              <a:latin typeface="Verdana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>
                <a:latin typeface="Verdana" charset="0"/>
              </a:rPr>
              <a:t>The guidelines discourage over reliance on the number of symptoms. Instead:</a:t>
            </a:r>
          </a:p>
          <a:p>
            <a:r>
              <a:rPr lang="en-GB" sz="2400">
                <a:latin typeface="Verdana" charset="0"/>
              </a:rPr>
              <a:t>Distress</a:t>
            </a:r>
          </a:p>
          <a:p>
            <a:r>
              <a:rPr lang="en-GB" sz="2400">
                <a:latin typeface="Verdana" charset="0"/>
              </a:rPr>
              <a:t>Duration</a:t>
            </a:r>
          </a:p>
          <a:p>
            <a:r>
              <a:rPr lang="en-GB" sz="2400">
                <a:latin typeface="Verdana" charset="0"/>
              </a:rPr>
              <a:t>Disability</a:t>
            </a:r>
          </a:p>
          <a:p>
            <a:pPr>
              <a:buFontTx/>
              <a:buNone/>
            </a:pPr>
            <a:r>
              <a:rPr lang="en-GB" sz="2400">
                <a:latin typeface="Verdana" charset="0"/>
              </a:rPr>
              <a:t>If the patient’s symptoms have been distressing and have been present for 2 weeks or more at a level where they have affected their ability to function normally then it is likely that they are significant</a:t>
            </a:r>
          </a:p>
          <a:p>
            <a:pPr>
              <a:buFontTx/>
              <a:buNone/>
            </a:pPr>
            <a:endParaRPr lang="en-GB" sz="280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What Is Depression?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GB" sz="2800" b="1" u="sng" dirty="0">
                <a:latin typeface="Verdana" charset="0"/>
              </a:rPr>
              <a:t>A Continuum</a:t>
            </a:r>
          </a:p>
          <a:p>
            <a:pPr algn="ctr">
              <a:buFont typeface="Wingdings" charset="0"/>
              <a:buNone/>
            </a:pPr>
            <a:endParaRPr lang="en-GB" sz="2800" b="1" u="sng" dirty="0">
              <a:latin typeface="Verdana" charset="0"/>
            </a:endParaRPr>
          </a:p>
          <a:p>
            <a:pPr algn="ctr">
              <a:buFont typeface="Wingdings" charset="0"/>
              <a:buNone/>
            </a:pPr>
            <a:r>
              <a:rPr lang="en-GB" sz="2800" b="1" dirty="0">
                <a:latin typeface="Verdana" charset="0"/>
              </a:rPr>
              <a:t>Normal Mood Lowering</a:t>
            </a:r>
          </a:p>
          <a:p>
            <a:pPr algn="ctr">
              <a:buFont typeface="Wingdings" charset="0"/>
              <a:buNone/>
            </a:pPr>
            <a:endParaRPr lang="en-GB" sz="2800" b="1" dirty="0">
              <a:latin typeface="Verdana" charset="0"/>
            </a:endParaRPr>
          </a:p>
          <a:p>
            <a:pPr algn="ctr">
              <a:buFont typeface="Wingdings" charset="0"/>
              <a:buNone/>
            </a:pPr>
            <a:r>
              <a:rPr lang="en-GB" sz="2800" b="1" dirty="0">
                <a:latin typeface="Verdana" charset="0"/>
              </a:rPr>
              <a:t>Abnormal Mood Lowering</a:t>
            </a:r>
          </a:p>
          <a:p>
            <a:pPr algn="ctr">
              <a:buFont typeface="Wingdings" charset="0"/>
              <a:buNone/>
            </a:pPr>
            <a:endParaRPr lang="en-GB" sz="2800" b="1" dirty="0">
              <a:latin typeface="Verdana" charset="0"/>
            </a:endParaRPr>
          </a:p>
          <a:p>
            <a:pPr algn="ctr">
              <a:buFont typeface="Wingdings" charset="0"/>
              <a:buNone/>
            </a:pPr>
            <a:r>
              <a:rPr lang="en-GB" sz="2800" b="1" dirty="0">
                <a:latin typeface="Verdana" charset="0"/>
              </a:rPr>
              <a:t>Abnormal mood lowering and loss of function</a:t>
            </a:r>
          </a:p>
        </p:txBody>
      </p:sp>
      <p:sp>
        <p:nvSpPr>
          <p:cNvPr id="3076" name="AutoShape 1028"/>
          <p:cNvSpPr>
            <a:spLocks noChangeArrowheads="1"/>
          </p:cNvSpPr>
          <p:nvPr/>
        </p:nvSpPr>
        <p:spPr bwMode="auto">
          <a:xfrm>
            <a:off x="4355976" y="3140968"/>
            <a:ext cx="485775" cy="533400"/>
          </a:xfrm>
          <a:prstGeom prst="upDownArrow">
            <a:avLst>
              <a:gd name="adj1" fmla="val 50000"/>
              <a:gd name="adj2" fmla="val 21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1029"/>
          <p:cNvSpPr>
            <a:spLocks noChangeArrowheads="1"/>
          </p:cNvSpPr>
          <p:nvPr/>
        </p:nvSpPr>
        <p:spPr bwMode="auto">
          <a:xfrm>
            <a:off x="4343400" y="4262438"/>
            <a:ext cx="485775" cy="533400"/>
          </a:xfrm>
          <a:prstGeom prst="upDownArrow">
            <a:avLst>
              <a:gd name="adj1" fmla="val 50000"/>
              <a:gd name="adj2" fmla="val 21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580542" y="339180"/>
            <a:ext cx="7830514" cy="769441"/>
          </a:xfrm>
        </p:spPr>
        <p:txBody>
          <a:bodyPr wrap="none">
            <a:spAutoFit/>
          </a:bodyPr>
          <a:lstStyle/>
          <a:p>
            <a:r>
              <a:rPr lang="en-GB" dirty="0" smtClean="0">
                <a:latin typeface="Verdana" charset="0"/>
              </a:rPr>
              <a:t>Identification&amp; assessment</a:t>
            </a:r>
            <a:endParaRPr lang="en-GB" dirty="0">
              <a:latin typeface="Verdan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21625" cy="4103688"/>
          </a:xfrm>
        </p:spPr>
        <p:txBody>
          <a:bodyPr/>
          <a:lstStyle/>
          <a:p>
            <a:pPr marL="544513" lvl="1" indent="-282575">
              <a:buFontTx/>
              <a:buChar char="•"/>
            </a:pPr>
            <a:r>
              <a:rPr lang="en-GB" sz="1800" dirty="0">
                <a:latin typeface="Verdana" charset="0"/>
              </a:rPr>
              <a:t>Be alert to possible depression </a:t>
            </a:r>
          </a:p>
          <a:p>
            <a:pPr marL="544513" lvl="1" indent="-282575"/>
            <a:r>
              <a:rPr lang="en-GB" sz="1800" dirty="0">
                <a:latin typeface="Verdana" charset="0"/>
              </a:rPr>
              <a:t>Particularly in people with a past history of depression </a:t>
            </a:r>
            <a:br>
              <a:rPr lang="en-GB" sz="1800" dirty="0">
                <a:latin typeface="Verdana" charset="0"/>
              </a:rPr>
            </a:br>
            <a:r>
              <a:rPr lang="en-GB" sz="1800" dirty="0">
                <a:latin typeface="Verdana" charset="0"/>
              </a:rPr>
              <a:t>or a chronic physical health problem with associated functional impairment.</a:t>
            </a:r>
          </a:p>
          <a:p>
            <a:pPr marL="544513" lvl="1" indent="-282575">
              <a:buFontTx/>
              <a:buChar char="•"/>
            </a:pPr>
            <a:endParaRPr lang="en-GB" sz="1800" dirty="0">
              <a:latin typeface="Verdana" charset="0"/>
            </a:endParaRPr>
          </a:p>
          <a:p>
            <a:pPr marL="544513" lvl="1" indent="-282575">
              <a:buFontTx/>
              <a:buChar char="•"/>
            </a:pPr>
            <a:r>
              <a:rPr lang="en-GB" sz="1800" dirty="0">
                <a:latin typeface="Verdana" charset="0"/>
              </a:rPr>
              <a:t>Consider asking people who may have depression two questions, specifically: </a:t>
            </a:r>
          </a:p>
          <a:p>
            <a:pPr marL="544513" lvl="1" indent="-282575"/>
            <a:r>
              <a:rPr lang="en-GB" sz="1800" dirty="0">
                <a:latin typeface="Verdana" charset="0"/>
              </a:rPr>
              <a:t>During the last month, have you often been bothered by feeling down, depressed or hopeless? </a:t>
            </a:r>
          </a:p>
          <a:p>
            <a:pPr marL="544513" lvl="1" indent="-282575"/>
            <a:r>
              <a:rPr lang="en-GB" sz="1800" dirty="0">
                <a:latin typeface="Verdana" charset="0"/>
              </a:rPr>
              <a:t>During the last month, have you often been bothered by having little interest or pleasure in doing things?</a:t>
            </a:r>
          </a:p>
          <a:p>
            <a:pPr marL="544513" lvl="1" indent="-282575">
              <a:buFontTx/>
              <a:buNone/>
            </a:pPr>
            <a:r>
              <a:rPr lang="en-GB" sz="1800" dirty="0">
                <a:latin typeface="Verdana" charset="0"/>
              </a:rPr>
              <a:t>(PHQ2)</a:t>
            </a:r>
          </a:p>
          <a:p>
            <a:pPr marL="544513" lvl="1" indent="-282575">
              <a:buFontTx/>
              <a:buNone/>
            </a:pPr>
            <a:endParaRPr lang="en-GB" sz="1800" dirty="0">
              <a:latin typeface="Verdana" charset="0"/>
            </a:endParaRPr>
          </a:p>
          <a:p>
            <a:pPr marL="544513" lvl="1" indent="-282575">
              <a:buFontTx/>
              <a:buChar char="•"/>
            </a:pPr>
            <a:r>
              <a:rPr lang="en-GB" sz="1800" dirty="0">
                <a:latin typeface="Verdana" charset="0"/>
              </a:rPr>
              <a:t>“Is this something with which you would like help”?</a:t>
            </a:r>
          </a:p>
          <a:p>
            <a:pPr marL="544513" lvl="1" indent="-282575">
              <a:buFontTx/>
              <a:buNone/>
            </a:pPr>
            <a:endParaRPr lang="en-GB" sz="2400" dirty="0">
              <a:latin typeface="Verdana" charset="0"/>
            </a:endParaRPr>
          </a:p>
          <a:p>
            <a:pPr>
              <a:buFontTx/>
              <a:buNone/>
            </a:pPr>
            <a:endParaRPr lang="en-GB" sz="28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Verdana" charset="0"/>
              </a:rPr>
              <a:t/>
            </a:r>
            <a:br>
              <a:rPr lang="en-GB" sz="4000">
                <a:latin typeface="Verdana" charset="0"/>
              </a:rPr>
            </a:br>
            <a:r>
              <a:rPr lang="en-GB" sz="4000">
                <a:latin typeface="Verdana" charset="0"/>
              </a:rPr>
              <a:t>Role of the General Practitioner</a:t>
            </a:r>
            <a:br>
              <a:rPr lang="en-GB" sz="4000">
                <a:latin typeface="Verdana" charset="0"/>
              </a:rPr>
            </a:br>
            <a:endParaRPr lang="en-GB" sz="4000">
              <a:latin typeface="Verdana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Verdana" charset="0"/>
              </a:rPr>
              <a:t>GPs ideally placed to detect depression</a:t>
            </a:r>
          </a:p>
          <a:p>
            <a:r>
              <a:rPr lang="en-GB" sz="2400" dirty="0">
                <a:latin typeface="Verdana" charset="0"/>
              </a:rPr>
              <a:t>“Watchful waiting” </a:t>
            </a:r>
            <a:r>
              <a:rPr lang="en-GB" sz="2400" dirty="0" err="1">
                <a:latin typeface="Verdana" charset="0"/>
              </a:rPr>
              <a:t>vs</a:t>
            </a:r>
            <a:r>
              <a:rPr lang="en-GB" sz="2400" dirty="0">
                <a:latin typeface="Verdana" charset="0"/>
              </a:rPr>
              <a:t> GP involvement in all steps of the model</a:t>
            </a:r>
          </a:p>
          <a:p>
            <a:pPr>
              <a:buFontTx/>
              <a:buNone/>
            </a:pPr>
            <a:r>
              <a:rPr lang="en-GB" sz="2400" dirty="0">
                <a:latin typeface="Verdana" charset="0"/>
              </a:rPr>
              <a:t>CG 90 not so explicit about boundaries primary care/ specialist care</a:t>
            </a:r>
          </a:p>
          <a:p>
            <a:r>
              <a:rPr lang="en-GB" sz="2400" dirty="0">
                <a:latin typeface="Verdana" charset="0"/>
              </a:rPr>
              <a:t>But: dangers of false diagnosis and </a:t>
            </a:r>
            <a:r>
              <a:rPr lang="en-GB" sz="2400" dirty="0" err="1">
                <a:latin typeface="Verdana" charset="0"/>
              </a:rPr>
              <a:t>medicalisation</a:t>
            </a:r>
            <a:r>
              <a:rPr lang="en-GB" sz="2400" dirty="0">
                <a:latin typeface="Verdana" charset="0"/>
              </a:rPr>
              <a:t> </a:t>
            </a:r>
            <a:r>
              <a:rPr lang="en-GB" sz="2400" dirty="0" smtClean="0">
                <a:latin typeface="Verdana" charset="0"/>
              </a:rPr>
              <a:t>of distress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r>
              <a:rPr lang="en-GB" dirty="0">
                <a:latin typeface="Verdana" charset="0"/>
              </a:rPr>
              <a:t>Stepped Care</a:t>
            </a:r>
          </a:p>
        </p:txBody>
      </p:sp>
      <p:pic>
        <p:nvPicPr>
          <p:cNvPr id="17411" name="Picture 2" descr="http://www.iapt.nhs.uk/wp-content/uploads/2008/09/iapt-services-diagram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972" y="1052736"/>
            <a:ext cx="5611503" cy="4867695"/>
          </a:xfr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Referral Criteria</a:t>
            </a:r>
            <a:endParaRPr lang="en-US">
              <a:latin typeface="Verdana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u="sng">
                <a:latin typeface="Verdana" charset="0"/>
              </a:rPr>
              <a:t>Problems suitable for Talking Therapies</a:t>
            </a:r>
            <a:endParaRPr lang="en-US" sz="180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Depression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Generalised anxiety disorder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Psychological problems arising from long term medical conditions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Panic disorder 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Social phobia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Specific phobias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OCD   Obsessive compulsive disorder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PTSD Post- traumatic stress disorder –moderate/single trauma e.g. RTA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Health anxiety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Medically Unexplained Physical Symptoms 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Post natal depression (mild/moderate)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Verdana" charset="0"/>
              </a:rPr>
              <a:t>Employment stress, support required to stay in or obtain work.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Not suitable:</a:t>
            </a:r>
            <a:endParaRPr lang="en-US">
              <a:latin typeface="Verdan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Children</a:t>
            </a:r>
          </a:p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Psychosis</a:t>
            </a:r>
          </a:p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Actively suicidal</a:t>
            </a:r>
          </a:p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Complex problems eg PD, Severe PTSD, Moderate/Severe Eating disorders</a:t>
            </a:r>
          </a:p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Drug/Alcohol problems</a:t>
            </a:r>
          </a:p>
          <a:p>
            <a:pPr>
              <a:lnSpc>
                <a:spcPct val="90000"/>
              </a:lnSpc>
            </a:pPr>
            <a:r>
              <a:rPr lang="en-GB">
                <a:latin typeface="Verdana" charset="0"/>
              </a:rPr>
              <a:t>Under Secondary Care Services</a:t>
            </a:r>
            <a:endParaRPr lang="en-US">
              <a:latin typeface="Verdana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84438" y="-11795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33375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451725" cy="9525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charset="0"/>
              </a:rPr>
              <a:t>Mental/Physical Health Link – </a:t>
            </a:r>
            <a:br>
              <a:rPr lang="en-US" sz="3200">
                <a:latin typeface="Verdana" charset="0"/>
              </a:rPr>
            </a:br>
            <a:r>
              <a:rPr lang="en-US" sz="2800" i="1">
                <a:latin typeface="Verdana" charset="0"/>
              </a:rPr>
              <a:t>Example 1:</a:t>
            </a:r>
            <a:r>
              <a:rPr lang="en-US" sz="2800">
                <a:latin typeface="Verdana" charset="0"/>
              </a:rPr>
              <a:t> </a:t>
            </a:r>
            <a:r>
              <a:rPr lang="en-US" sz="2800" i="1">
                <a:latin typeface="Verdana" charset="0"/>
              </a:rPr>
              <a:t>Diabetes and Depression</a:t>
            </a:r>
            <a:endParaRPr lang="en-AU" sz="2800">
              <a:latin typeface="Verdana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7720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Patients with diabetes have</a:t>
            </a:r>
            <a:r>
              <a:rPr lang="en-US" sz="2000" b="1">
                <a:latin typeface="Verdana" charset="0"/>
              </a:rPr>
              <a:t> </a:t>
            </a:r>
            <a:r>
              <a:rPr lang="en-US" sz="2000" i="1">
                <a:latin typeface="Verdana" charset="0"/>
              </a:rPr>
              <a:t>double</a:t>
            </a:r>
            <a:r>
              <a:rPr lang="en-US" sz="2000">
                <a:latin typeface="Verdana" charset="0"/>
              </a:rPr>
              <a:t> the population incidence of depression – for reasons which are poorly understood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Depressed patients are </a:t>
            </a:r>
            <a:r>
              <a:rPr lang="en-US" sz="2000" i="1">
                <a:latin typeface="Verdana" charset="0"/>
              </a:rPr>
              <a:t>three times</a:t>
            </a:r>
            <a:r>
              <a:rPr lang="en-US" sz="2000">
                <a:latin typeface="Verdana" charset="0"/>
              </a:rPr>
              <a:t> more likely </a:t>
            </a:r>
            <a:r>
              <a:rPr lang="en-US" sz="2000" i="1">
                <a:latin typeface="Verdana" charset="0"/>
              </a:rPr>
              <a:t>not</a:t>
            </a:r>
            <a:r>
              <a:rPr lang="en-US" sz="2000">
                <a:latin typeface="Verdana" charset="0"/>
              </a:rPr>
              <a:t> to comply with medical treatment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Outcome of co-morbid diabetes/depression – poorer diet, more hyperglycaemia, greater disability, higher healthcare costs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BUT… treatment of depression/anxiety in diabetic patients results in dramatically improved mental and physical health outcomes, lower secondary care costs – the treatment pays for itself within 1 year</a:t>
            </a:r>
            <a:endParaRPr lang="en-AU" sz="200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89825" cy="9525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charset="0"/>
              </a:rPr>
              <a:t>Mental/Physical Health Link –</a:t>
            </a:r>
            <a:r>
              <a:rPr lang="en-US" sz="2800">
                <a:latin typeface="Verdana" charset="0"/>
              </a:rPr>
              <a:t> </a:t>
            </a:r>
            <a:br>
              <a:rPr lang="en-US" sz="2800">
                <a:latin typeface="Verdana" charset="0"/>
              </a:rPr>
            </a:br>
            <a:r>
              <a:rPr lang="en-US" sz="2800" i="1">
                <a:latin typeface="Verdana" charset="0"/>
              </a:rPr>
              <a:t>Example 2:</a:t>
            </a:r>
            <a:r>
              <a:rPr lang="en-US" sz="2800">
                <a:latin typeface="Verdana" charset="0"/>
              </a:rPr>
              <a:t> </a:t>
            </a:r>
            <a:r>
              <a:rPr lang="en-US" sz="2800" i="1">
                <a:latin typeface="Verdana" charset="0"/>
              </a:rPr>
              <a:t>Depression and Heart Disease</a:t>
            </a:r>
            <a:endParaRPr lang="en-AU" sz="2800" i="1">
              <a:latin typeface="Verdan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7772400" cy="37449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Depression </a:t>
            </a:r>
            <a:r>
              <a:rPr lang="en-US" sz="2000" i="1">
                <a:latin typeface="Verdana" charset="0"/>
              </a:rPr>
              <a:t>predicts</a:t>
            </a:r>
            <a:r>
              <a:rPr lang="en-US" sz="2000">
                <a:latin typeface="Verdana" charset="0"/>
              </a:rPr>
              <a:t> the incidence of heart disease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Depressed patients have </a:t>
            </a:r>
            <a:r>
              <a:rPr lang="en-US" sz="2000" i="1">
                <a:latin typeface="Verdana" charset="0"/>
              </a:rPr>
              <a:t>greater than</a:t>
            </a:r>
            <a:r>
              <a:rPr lang="en-US" sz="2000">
                <a:latin typeface="Verdana" charset="0"/>
              </a:rPr>
              <a:t> </a:t>
            </a:r>
            <a:r>
              <a:rPr lang="en-US" sz="2000" i="1">
                <a:latin typeface="Verdana" charset="0"/>
              </a:rPr>
              <a:t>three times</a:t>
            </a:r>
            <a:r>
              <a:rPr lang="en-US" sz="2000">
                <a:latin typeface="Verdana" charset="0"/>
              </a:rPr>
              <a:t> the risk of a cardiac event, in particular MI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Depressed patients have reduced post-MI survival, poorer adjustment, slower return to function, increased disability, increased medical costs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charset="0"/>
              </a:rPr>
              <a:t>Treatment of co-morbid depression results in improved mental and physical health outcomes, and lower secondary care costs – the treatment pays for itself</a:t>
            </a:r>
          </a:p>
          <a:p>
            <a:pPr eaLnBrk="1" hangingPunct="1"/>
            <a:endParaRPr lang="en-AU" sz="200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Self-Management</a:t>
            </a:r>
            <a:endParaRPr lang="en-GB">
              <a:latin typeface="Verdana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Verdana" charset="0"/>
              </a:rPr>
              <a:t>Key to improved outcomes in depression as in all chronic conditions</a:t>
            </a:r>
          </a:p>
          <a:p>
            <a:pPr eaLnBrk="1" hangingPunct="1"/>
            <a:r>
              <a:rPr lang="en-US" sz="2800" dirty="0">
                <a:latin typeface="Verdana" charset="0"/>
              </a:rPr>
              <a:t>Use of information resources, care plans – negotiate agreed plan, follow-up re progress with this</a:t>
            </a:r>
          </a:p>
          <a:p>
            <a:pPr eaLnBrk="1" hangingPunct="1"/>
            <a:r>
              <a:rPr lang="en-US" sz="2800" dirty="0">
                <a:latin typeface="Verdana" charset="0"/>
              </a:rPr>
              <a:t>Start small/achievable and build from there</a:t>
            </a:r>
          </a:p>
          <a:p>
            <a:pPr eaLnBrk="1" hangingPunct="1"/>
            <a:r>
              <a:rPr lang="en-US" sz="2800" dirty="0">
                <a:latin typeface="Verdana" charset="0"/>
              </a:rPr>
              <a:t>Expect it will require fine tuning over time</a:t>
            </a:r>
            <a:endParaRPr lang="en-GB" sz="28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6572250" cy="1223963"/>
          </a:xfrm>
        </p:spPr>
        <p:txBody>
          <a:bodyPr/>
          <a:lstStyle/>
          <a:p>
            <a:pPr eaLnBrk="1" hangingPunct="1"/>
            <a:r>
              <a:rPr lang="en-AU">
                <a:latin typeface="Verdana" charset="0"/>
              </a:rPr>
              <a:t>Six Principles of </a:t>
            </a:r>
            <a:br>
              <a:rPr lang="en-AU">
                <a:latin typeface="Verdana" charset="0"/>
              </a:rPr>
            </a:br>
            <a:r>
              <a:rPr lang="en-AU">
                <a:latin typeface="Verdana" charset="0"/>
              </a:rPr>
              <a:t>Self-Management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510588" cy="4357688"/>
          </a:xfrm>
        </p:spPr>
        <p:txBody>
          <a:bodyPr/>
          <a:lstStyle/>
          <a:p>
            <a:pPr marL="609600" indent="-609600" eaLnBrk="1" hangingPunct="1">
              <a:buFont typeface="Webdings" charset="0"/>
              <a:buAutoNum type="arabicPeriod"/>
            </a:pPr>
            <a:r>
              <a:rPr lang="en-US" sz="2400">
                <a:latin typeface="Arial" charset="0"/>
              </a:rPr>
              <a:t>Activities that 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protect &amp; promote health</a:t>
            </a:r>
            <a:r>
              <a:rPr lang="en-US" sz="24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(Live a healthier lifestyle)</a:t>
            </a:r>
          </a:p>
          <a:p>
            <a:pPr marL="609600" indent="-609600" eaLnBrk="1" hangingPunct="1">
              <a:buFont typeface="Webdings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Monitor signs/symptoms</a:t>
            </a:r>
            <a:r>
              <a:rPr lang="en-US" sz="2400">
                <a:latin typeface="Arial" charset="0"/>
              </a:rPr>
              <a:t> of illness and take appropriate action to respond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609600" indent="-609600" eaLnBrk="1" hangingPunct="1">
              <a:buFont typeface="Webdings" charset="0"/>
              <a:buAutoNum type="arabicPeriod"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Know and understand</a:t>
            </a:r>
            <a:r>
              <a:rPr lang="en-US" sz="2400">
                <a:latin typeface="Arial" charset="0"/>
              </a:rPr>
              <a:t> your health condition</a:t>
            </a:r>
          </a:p>
          <a:p>
            <a:pPr marL="609600" indent="-609600" eaLnBrk="1" hangingPunct="1">
              <a:buFont typeface="Webdings" charset="0"/>
              <a:buNone/>
            </a:pPr>
            <a:r>
              <a:rPr lang="en-US" sz="2400">
                <a:latin typeface="Arial" charset="0"/>
              </a:rPr>
              <a:t>4.    Be actively involved in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decision making</a:t>
            </a:r>
            <a:endParaRPr lang="en-US" sz="2400">
              <a:latin typeface="Arial" charset="0"/>
            </a:endParaRPr>
          </a:p>
          <a:p>
            <a:pPr marL="609600" indent="-609600" eaLnBrk="1" hangingPunct="1">
              <a:buFont typeface="Webdings" charset="0"/>
              <a:buNone/>
            </a:pPr>
            <a:r>
              <a:rPr lang="en-US" sz="2400">
                <a:latin typeface="Arial" charset="0"/>
              </a:rPr>
              <a:t>5.	Manage the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social / emotional and physical impact </a:t>
            </a:r>
          </a:p>
          <a:p>
            <a:pPr marL="609600" indent="-609600" eaLnBrk="1" hangingPunct="1">
              <a:buFont typeface="Webdings" charset="0"/>
              <a:buNone/>
            </a:pPr>
            <a:r>
              <a:rPr lang="en-US" sz="2400">
                <a:latin typeface="Arial" charset="0"/>
              </a:rPr>
              <a:t>6.	Follow a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care plan</a:t>
            </a:r>
            <a:r>
              <a:rPr lang="en-US" sz="2400">
                <a:latin typeface="Arial" charset="0"/>
              </a:rPr>
              <a:t> that is agreed with your health professionals</a:t>
            </a:r>
            <a:endParaRPr lang="en-US">
              <a:latin typeface="Arial" charset="0"/>
            </a:endParaRPr>
          </a:p>
          <a:p>
            <a:pPr marL="609600" indent="-609600" eaLnBrk="1" hangingPunct="1">
              <a:buFont typeface="Webdings" charset="0"/>
              <a:buNone/>
            </a:pPr>
            <a:r>
              <a:rPr lang="en-US" sz="1800">
                <a:latin typeface="Arial" charset="0"/>
              </a:rPr>
              <a:t>                                        				</a:t>
            </a:r>
            <a:r>
              <a:rPr lang="en-US" sz="2000">
                <a:latin typeface="Arial" charset="0"/>
              </a:rPr>
              <a:t>(Battersby, 2005)</a:t>
            </a:r>
          </a:p>
          <a:p>
            <a:pPr marL="609600" indent="-609600" eaLnBrk="1" hangingPunct="1"/>
            <a:endParaRPr lang="en-US" sz="2000">
              <a:latin typeface="Arial" charset="0"/>
            </a:endParaRPr>
          </a:p>
          <a:p>
            <a:pPr marL="609600" indent="-609600" eaLnBrk="1" hangingPunct="1"/>
            <a:endParaRPr lang="en-AU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642350" cy="1143000"/>
          </a:xfrm>
        </p:spPr>
        <p:txBody>
          <a:bodyPr/>
          <a:lstStyle/>
          <a:p>
            <a:r>
              <a:rPr lang="en-GB">
                <a:latin typeface="Verdana" charset="0"/>
              </a:rPr>
              <a:t>Depression - symptom range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08962" cy="4114800"/>
          </a:xfrm>
        </p:spPr>
        <p:txBody>
          <a:bodyPr/>
          <a:lstStyle/>
          <a:p>
            <a:pPr lvl="1"/>
            <a:r>
              <a:rPr lang="en-GB" dirty="0">
                <a:latin typeface="Verdana" charset="0"/>
              </a:rPr>
              <a:t>Negative views</a:t>
            </a:r>
          </a:p>
          <a:p>
            <a:pPr lvl="1"/>
            <a:r>
              <a:rPr lang="en-GB" dirty="0">
                <a:latin typeface="Verdana" charset="0"/>
              </a:rPr>
              <a:t>Worthlessness</a:t>
            </a:r>
          </a:p>
          <a:p>
            <a:pPr lvl="1"/>
            <a:r>
              <a:rPr lang="en-GB" dirty="0">
                <a:latin typeface="Verdana" charset="0"/>
              </a:rPr>
              <a:t>Incapacity</a:t>
            </a:r>
          </a:p>
          <a:p>
            <a:pPr lvl="1"/>
            <a:r>
              <a:rPr lang="en-GB" dirty="0">
                <a:latin typeface="Verdana" charset="0"/>
              </a:rPr>
              <a:t>Guilt</a:t>
            </a:r>
          </a:p>
          <a:p>
            <a:pPr lvl="1"/>
            <a:r>
              <a:rPr lang="en-GB" dirty="0">
                <a:latin typeface="Verdana" charset="0"/>
              </a:rPr>
              <a:t>Sleep disturbance</a:t>
            </a:r>
          </a:p>
          <a:p>
            <a:pPr lvl="1"/>
            <a:r>
              <a:rPr lang="en-GB" dirty="0">
                <a:latin typeface="Verdana" charset="0"/>
              </a:rPr>
              <a:t>Diurnal mood variation</a:t>
            </a:r>
          </a:p>
          <a:p>
            <a:pPr lvl="1"/>
            <a:r>
              <a:rPr lang="en-GB" dirty="0">
                <a:latin typeface="Verdana" charset="0"/>
              </a:rPr>
              <a:t>Loss of energy</a:t>
            </a:r>
          </a:p>
          <a:p>
            <a:pPr lvl="1"/>
            <a:r>
              <a:rPr lang="en-GB" dirty="0">
                <a:latin typeface="Verdana" charset="0"/>
              </a:rPr>
              <a:t>Impaired concentration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Exercise in Depression</a:t>
            </a:r>
            <a:endParaRPr lang="en-GB">
              <a:latin typeface="Verdana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Verdana" charset="0"/>
              </a:rPr>
              <a:t>Must </a:t>
            </a:r>
            <a:r>
              <a:rPr lang="en-US" sz="2800" dirty="0">
                <a:latin typeface="Verdana" charset="0"/>
              </a:rPr>
              <a:t>be vigorous exercise (for age/fitness)</a:t>
            </a:r>
          </a:p>
          <a:p>
            <a:pPr eaLnBrk="1" hangingPunct="1"/>
            <a:r>
              <a:rPr lang="en-US" sz="2800" dirty="0">
                <a:latin typeface="Verdana" charset="0"/>
              </a:rPr>
              <a:t>Some evidence that balance of aerobic and resistance exercise ideal</a:t>
            </a:r>
          </a:p>
          <a:p>
            <a:r>
              <a:rPr lang="en-US" sz="2800" dirty="0">
                <a:latin typeface="Verdana" charset="0"/>
              </a:rPr>
              <a:t>Integrate into Activity </a:t>
            </a:r>
            <a:r>
              <a:rPr lang="en-US" sz="2800" dirty="0" smtClean="0">
                <a:latin typeface="Verdana" charset="0"/>
              </a:rPr>
              <a:t>Scheduling</a:t>
            </a:r>
          </a:p>
          <a:p>
            <a:r>
              <a:rPr lang="en-US" sz="2800" dirty="0" smtClean="0">
                <a:latin typeface="Verdana" charset="0"/>
              </a:rPr>
              <a:t>Evidence </a:t>
            </a:r>
            <a:r>
              <a:rPr lang="en-US" sz="2800" dirty="0">
                <a:latin typeface="Verdana" charset="0"/>
              </a:rPr>
              <a:t>that in elderly (over 60) exercise </a:t>
            </a:r>
            <a:r>
              <a:rPr lang="en-US" sz="2800" dirty="0" err="1">
                <a:latin typeface="Verdana" charset="0"/>
              </a:rPr>
              <a:t>programme</a:t>
            </a:r>
            <a:r>
              <a:rPr lang="en-US" sz="2800" dirty="0">
                <a:latin typeface="Verdana" charset="0"/>
              </a:rPr>
              <a:t> has same efficacy as antidepressants</a:t>
            </a:r>
          </a:p>
          <a:p>
            <a:pPr eaLnBrk="1" hangingPunct="1"/>
            <a:endParaRPr lang="en-GB" sz="28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698" cy="823912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Brief </a:t>
            </a:r>
            <a:r>
              <a:rPr lang="en-US" dirty="0" smtClean="0">
                <a:latin typeface="Verdana" charset="0"/>
              </a:rPr>
              <a:t>Problem Solving</a:t>
            </a:r>
            <a:endParaRPr lang="en-GB" dirty="0">
              <a:latin typeface="Verdana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43063"/>
            <a:ext cx="8229600" cy="441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Verdana" charset="0"/>
              </a:rPr>
              <a:t>Proven effective in mild-</a:t>
            </a:r>
            <a:r>
              <a:rPr lang="en-US" sz="2800" dirty="0" smtClean="0">
                <a:latin typeface="Verdana" charset="0"/>
              </a:rPr>
              <a:t>moderate </a:t>
            </a:r>
            <a:r>
              <a:rPr lang="en-US" sz="2800" dirty="0">
                <a:latin typeface="Verdana" charset="0"/>
              </a:rPr>
              <a:t>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Verdana" charset="0"/>
              </a:rPr>
              <a:t>Focus is </a:t>
            </a:r>
            <a:r>
              <a:rPr lang="en-US" sz="2800" dirty="0" smtClean="0">
                <a:latin typeface="Verdana" charset="0"/>
              </a:rPr>
              <a:t>on </a:t>
            </a:r>
            <a:r>
              <a:rPr lang="en-US" sz="2800" dirty="0" err="1">
                <a:latin typeface="Verdana" charset="0"/>
              </a:rPr>
              <a:t>mobilising</a:t>
            </a:r>
            <a:r>
              <a:rPr lang="en-US" sz="2800" dirty="0">
                <a:latin typeface="Verdana" charset="0"/>
              </a:rPr>
              <a:t> the patient’s coping and problem-solving capacity, to overcome the issues that are causing stress/inducing 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Verdana" charset="0"/>
              </a:rPr>
              <a:t>Uses structured approach, increases sense of mastery and reverses “helplessness – hopelessness”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88913"/>
            <a:ext cx="820826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Evidence based treatment?</a:t>
            </a:r>
            <a:endParaRPr lang="en-US" dirty="0">
              <a:latin typeface="Verdan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56932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Two recently published studies significantly challenge widely accepted views regarding the efficacy of antidepressant medications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Kirsch et al. 2008: “Initial Severity and Antidepressant Benefits: A Meta-Analysis…” Drug–placebo differences in antidepressant efficacy increase as a function of baseline severity, but are relatively small even for severely depressed patients.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Verdana" charset="0"/>
              </a:rPr>
              <a:t>Turner et al. 2008: “</a:t>
            </a:r>
            <a:r>
              <a:rPr lang="en-US" altLang="ja-JP" sz="2400" dirty="0">
                <a:latin typeface="Verdana" charset="0"/>
                <a:ea typeface="MS PGothic" charset="0"/>
                <a:cs typeface="MS PGothic" charset="0"/>
              </a:rPr>
              <a:t>Selective Publication of Antidepressant Trials and Its Influence on Apparent Efficacy</a:t>
            </a:r>
            <a:r>
              <a:rPr lang="en-US" sz="2400" dirty="0">
                <a:latin typeface="Verdana" charset="0"/>
              </a:rPr>
              <a:t>”</a:t>
            </a:r>
            <a:r>
              <a:rPr lang="en-US" altLang="ja-JP" sz="2400" dirty="0">
                <a:latin typeface="Verdana" charset="0"/>
                <a:ea typeface="MS PGothic" charset="0"/>
                <a:cs typeface="MS PGothic" charset="0"/>
              </a:rPr>
              <a:t>:  publication bias of data from U.S. Food and Drug (FDA) registration trials results in an inaccurate characterization of AD efficacy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Conclusions:</a:t>
            </a:r>
            <a:endParaRPr lang="en-US">
              <a:latin typeface="Verdana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351837" cy="4751388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AD only recommended for patients whose depression is of at least moderate severity</a:t>
            </a:r>
          </a:p>
          <a:p>
            <a:pPr eaLnBrk="1" hangingPunct="1"/>
            <a:r>
              <a:rPr lang="en-GB" sz="2400" dirty="0" err="1">
                <a:latin typeface="Verdana" charset="0"/>
                <a:ea typeface="MS PGothic" charset="0"/>
                <a:cs typeface="MS PGothic" charset="0"/>
              </a:rPr>
              <a:t>Appr</a:t>
            </a:r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. 20% of these patients will recover with no treatment at all (within 4-8 weeks)</a:t>
            </a:r>
          </a:p>
          <a:p>
            <a:pPr eaLnBrk="1" hangingPunct="1"/>
            <a:r>
              <a:rPr lang="en-GB" sz="2400" dirty="0" err="1">
                <a:latin typeface="Verdana" charset="0"/>
                <a:ea typeface="MS PGothic" charset="0"/>
                <a:cs typeface="MS PGothic" charset="0"/>
              </a:rPr>
              <a:t>Appr</a:t>
            </a:r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. 30% will respond to placebo and about 50% will respond to AD drug treatment</a:t>
            </a:r>
          </a:p>
          <a:p>
            <a:pPr eaLnBrk="1" hangingPunct="1"/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For mild or </a:t>
            </a:r>
            <a:r>
              <a:rPr lang="en-GB" sz="2400" dirty="0" err="1">
                <a:latin typeface="Verdana" charset="0"/>
                <a:ea typeface="MS PGothic" charset="0"/>
                <a:cs typeface="MS PGothic" charset="0"/>
              </a:rPr>
              <a:t>subsyndromal</a:t>
            </a:r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 patients side effects outweigh clinical effects </a:t>
            </a:r>
          </a:p>
          <a:p>
            <a:pPr eaLnBrk="1" hangingPunct="1"/>
            <a:r>
              <a:rPr lang="en-GB" sz="2400" dirty="0">
                <a:latin typeface="Verdana" charset="0"/>
                <a:ea typeface="MS PGothic" charset="0"/>
                <a:cs typeface="MS PGothic" charset="0"/>
              </a:rPr>
              <a:t>AD effect often seen by 2 weeks; if effective should be taken for 6 months after recovery from episode</a:t>
            </a:r>
            <a:endParaRPr lang="en-US" sz="2400" dirty="0">
              <a:latin typeface="Verdan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608013"/>
          </a:xfrm>
        </p:spPr>
        <p:txBody>
          <a:bodyPr/>
          <a:lstStyle/>
          <a:p>
            <a:pPr algn="ctr"/>
            <a:r>
              <a:rPr lang="en-GB" sz="4000" dirty="0">
                <a:latin typeface="Verdana" charset="0"/>
              </a:rPr>
              <a:t>NICE Stepped Care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345362" cy="52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Depression symptoms- cont</a:t>
            </a:r>
            <a:r>
              <a:rPr lang="en-GB" dirty="0">
                <a:latin typeface="Verdana" charset="0"/>
              </a:rPr>
              <a:t>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08962" cy="4114800"/>
          </a:xfrm>
        </p:spPr>
        <p:txBody>
          <a:bodyPr/>
          <a:lstStyle/>
          <a:p>
            <a:pPr lvl="1"/>
            <a:r>
              <a:rPr lang="en-GB" dirty="0">
                <a:latin typeface="Verdana" charset="0"/>
              </a:rPr>
              <a:t>Impaired work ability</a:t>
            </a:r>
          </a:p>
          <a:p>
            <a:pPr lvl="1"/>
            <a:r>
              <a:rPr lang="en-GB" dirty="0">
                <a:latin typeface="Verdana" charset="0"/>
              </a:rPr>
              <a:t>Poor social functioning</a:t>
            </a:r>
          </a:p>
          <a:p>
            <a:pPr lvl="1"/>
            <a:r>
              <a:rPr lang="en-GB" dirty="0">
                <a:latin typeface="Verdana" charset="0"/>
              </a:rPr>
              <a:t>Psychomotor retardation</a:t>
            </a:r>
          </a:p>
          <a:p>
            <a:pPr lvl="1"/>
            <a:r>
              <a:rPr lang="en-GB" dirty="0">
                <a:latin typeface="Verdana" charset="0"/>
              </a:rPr>
              <a:t>Pessimism</a:t>
            </a:r>
          </a:p>
          <a:p>
            <a:pPr lvl="1"/>
            <a:r>
              <a:rPr lang="en-GB" dirty="0">
                <a:latin typeface="Verdana" charset="0"/>
              </a:rPr>
              <a:t>Better off dead</a:t>
            </a:r>
          </a:p>
          <a:p>
            <a:pPr lvl="1"/>
            <a:r>
              <a:rPr lang="en-GB" dirty="0">
                <a:latin typeface="Verdana" charset="0"/>
              </a:rPr>
              <a:t>Thoughts of suicide</a:t>
            </a:r>
          </a:p>
          <a:p>
            <a:pPr lvl="1"/>
            <a:r>
              <a:rPr lang="en-GB" dirty="0">
                <a:latin typeface="Verdana" charset="0"/>
              </a:rPr>
              <a:t>Suicide / action</a:t>
            </a:r>
          </a:p>
          <a:p>
            <a:pPr lvl="1"/>
            <a:r>
              <a:rPr lang="en-GB" dirty="0">
                <a:latin typeface="Verdana" charset="0"/>
              </a:rPr>
              <a:t>Fear / belief of bodily illness</a:t>
            </a:r>
          </a:p>
          <a:p>
            <a:pPr lvl="1"/>
            <a:endParaRPr lang="en-GB" sz="3200" b="1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charset="0"/>
              </a:rPr>
              <a:t>What Is Depression?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Verdana" charset="0"/>
            </a:endParaRPr>
          </a:p>
          <a:p>
            <a:r>
              <a:rPr lang="en-GB" sz="3600" b="1">
                <a:latin typeface="Verdana" charset="0"/>
              </a:rPr>
              <a:t>Depressive disorder</a:t>
            </a:r>
          </a:p>
          <a:p>
            <a:pPr lvl="1"/>
            <a:r>
              <a:rPr lang="en-GB" sz="3200" b="1">
                <a:latin typeface="Verdana" charset="0"/>
              </a:rPr>
              <a:t>Pervasive</a:t>
            </a:r>
          </a:p>
          <a:p>
            <a:pPr lvl="1"/>
            <a:r>
              <a:rPr lang="en-GB" sz="3200" b="1">
                <a:latin typeface="Verdana" charset="0"/>
              </a:rPr>
              <a:t>Persistent</a:t>
            </a:r>
          </a:p>
          <a:p>
            <a:pPr lvl="1"/>
            <a:r>
              <a:rPr lang="en-GB" sz="3200" b="1">
                <a:latin typeface="Verdana" charset="0"/>
              </a:rPr>
              <a:t>Wide range of symptoms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2913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Depression – the syndrome</a:t>
            </a:r>
            <a:endParaRPr lang="en-GB">
              <a:latin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24000"/>
            <a:ext cx="7847012" cy="4191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“Depression is a change in mood and behaviour characterised by feelings of sadness, low self-worth and a loss of enjoyment in life with less motivation and energy. Other common symptoms include sleep and appetite disruption and a loss of interest in sexual activity” </a:t>
            </a:r>
            <a:r>
              <a:rPr lang="en-US" sz="1600">
                <a:latin typeface="Verdana" charset="0"/>
              </a:rPr>
              <a:t>(Nutt, 2010)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3375"/>
            <a:ext cx="8712968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Depression – other symptoms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281292" cy="4114800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Verdana" charset="0"/>
              </a:rPr>
              <a:t>“masked depression”: somatisation</a:t>
            </a:r>
          </a:p>
          <a:p>
            <a:pPr eaLnBrk="1" hangingPunct="1"/>
            <a:r>
              <a:rPr lang="en-GB" sz="2800" dirty="0">
                <a:latin typeface="Verdana" charset="0"/>
              </a:rPr>
              <a:t>Alteration in thinking process: Lack of concentration and attention, negative/pessimistic thought pattern</a:t>
            </a:r>
          </a:p>
          <a:p>
            <a:pPr eaLnBrk="1" hangingPunct="1"/>
            <a:r>
              <a:rPr lang="en-GB" sz="2800" dirty="0">
                <a:latin typeface="Verdana" charset="0"/>
              </a:rPr>
              <a:t>Overlap with anxiety syndromes (worrying &amp; '</a:t>
            </a:r>
            <a:r>
              <a:rPr lang="en-GB" sz="2800" dirty="0" err="1">
                <a:latin typeface="Verdana" charset="0"/>
              </a:rPr>
              <a:t>catastrophising</a:t>
            </a:r>
            <a:r>
              <a:rPr lang="en-GB" sz="2800" dirty="0">
                <a:latin typeface="Verdana" charset="0"/>
              </a:rPr>
              <a:t> thoughts </a:t>
            </a:r>
          </a:p>
          <a:p>
            <a:pPr eaLnBrk="1" hangingPunct="1"/>
            <a:r>
              <a:rPr lang="en-GB" sz="2800" dirty="0">
                <a:latin typeface="Verdana" charset="0"/>
              </a:rPr>
              <a:t>Depersonalisation / derealisation symptoms common in moderate to severe depression </a:t>
            </a:r>
          </a:p>
          <a:p>
            <a:pPr eaLnBrk="1" hangingPunct="1"/>
            <a:endParaRPr lang="en-GB" sz="2800" dirty="0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>
                <a:latin typeface="Verdana" charset="0"/>
              </a:rPr>
              <a:t>DSM-IV Diagnosis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268413"/>
            <a:ext cx="8678168" cy="4464050"/>
          </a:xfrm>
        </p:spPr>
        <p:txBody>
          <a:bodyPr/>
          <a:lstStyle/>
          <a:p>
            <a:r>
              <a:rPr lang="en-IE" sz="2400" b="1" dirty="0">
                <a:latin typeface="Calibri" charset="0"/>
              </a:rPr>
              <a:t>Sub-threshold depressive symptoms</a:t>
            </a:r>
            <a:r>
              <a:rPr lang="en-IE" sz="2400" dirty="0">
                <a:latin typeface="Calibri" charset="0"/>
              </a:rPr>
              <a:t>: </a:t>
            </a:r>
          </a:p>
          <a:p>
            <a:pPr lvl="1"/>
            <a:r>
              <a:rPr lang="en-IE" sz="2000" dirty="0">
                <a:latin typeface="Calibri" charset="0"/>
              </a:rPr>
              <a:t>Fewer than 5 symptoms</a:t>
            </a:r>
          </a:p>
          <a:p>
            <a:r>
              <a:rPr lang="en-IE" sz="2400" b="1" dirty="0">
                <a:latin typeface="Calibri" charset="0"/>
              </a:rPr>
              <a:t>Mild depression</a:t>
            </a:r>
            <a:r>
              <a:rPr lang="en-IE" sz="2400" dirty="0">
                <a:latin typeface="Calibri" charset="0"/>
              </a:rPr>
              <a:t>: </a:t>
            </a:r>
          </a:p>
          <a:p>
            <a:pPr lvl="1"/>
            <a:r>
              <a:rPr lang="en-IE" sz="2000" dirty="0">
                <a:latin typeface="Calibri" charset="0"/>
              </a:rPr>
              <a:t>few, if any, symptoms in excess of the 5 required to make the diagnosis, and symptoms result in only minor functional impairment</a:t>
            </a:r>
          </a:p>
          <a:p>
            <a:r>
              <a:rPr lang="en-IE" sz="2400" b="1" dirty="0">
                <a:latin typeface="Calibri" charset="0"/>
              </a:rPr>
              <a:t>Moderate depression</a:t>
            </a:r>
            <a:r>
              <a:rPr lang="en-IE" sz="2400" dirty="0">
                <a:latin typeface="Calibri" charset="0"/>
              </a:rPr>
              <a:t>: </a:t>
            </a:r>
          </a:p>
          <a:p>
            <a:pPr lvl="1"/>
            <a:r>
              <a:rPr lang="en-IE" sz="2000" dirty="0">
                <a:latin typeface="Calibri" charset="0"/>
              </a:rPr>
              <a:t>symptoms or functional impairment are between 'mild' and 'severe'</a:t>
            </a:r>
          </a:p>
          <a:p>
            <a:r>
              <a:rPr lang="en-IE" sz="2400" b="1" dirty="0">
                <a:latin typeface="Calibri" charset="0"/>
              </a:rPr>
              <a:t>Severe depression:</a:t>
            </a:r>
            <a:r>
              <a:rPr lang="en-IE" sz="2400" dirty="0">
                <a:latin typeface="Calibri" charset="0"/>
              </a:rPr>
              <a:t> </a:t>
            </a:r>
          </a:p>
          <a:p>
            <a:pPr lvl="1"/>
            <a:r>
              <a:rPr lang="en-IE" sz="2000" dirty="0">
                <a:latin typeface="Calibri" charset="0"/>
              </a:rPr>
              <a:t>most symptoms, and the symptoms markedly interfere with functioning. Can occur with or without psychotic symptoms.</a:t>
            </a:r>
          </a:p>
          <a:p>
            <a:endParaRPr lang="en-IE" sz="4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venir Book"/>
                <a:ea typeface="+mj-ea"/>
                <a:cs typeface="Avenir Book"/>
              </a:rPr>
              <a:t>Symptoms and Criteria for a Major Depressive Episode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+mn-ea"/>
              </a:rPr>
              <a:t>Depressed mood or loss of interest </a:t>
            </a:r>
            <a:r>
              <a:rPr lang="en-US" sz="2400" dirty="0" smtClean="0">
                <a:latin typeface="Arial" charset="0"/>
                <a:ea typeface="+mn-ea"/>
              </a:rPr>
              <a:t>or pleasure for </a:t>
            </a:r>
            <a:r>
              <a:rPr lang="en-US" sz="2400" dirty="0">
                <a:latin typeface="Arial" charset="0"/>
                <a:ea typeface="+mn-ea"/>
              </a:rPr>
              <a:t>a 2-week period (or irritability among children and adolescents), plus:</a:t>
            </a:r>
          </a:p>
          <a:p>
            <a:pPr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charset="0"/>
                <a:ea typeface="+mn-ea"/>
              </a:rPr>
              <a:t>Four </a:t>
            </a:r>
            <a:r>
              <a:rPr lang="en-US" sz="2400" dirty="0">
                <a:latin typeface="Arial" charset="0"/>
                <a:ea typeface="+mn-ea"/>
              </a:rPr>
              <a:t>or more of the following symptoms in the same </a:t>
            </a:r>
            <a:r>
              <a:rPr lang="en-US" sz="2400" dirty="0" smtClean="0">
                <a:latin typeface="Arial" charset="0"/>
                <a:ea typeface="+mn-ea"/>
              </a:rPr>
              <a:t>2</a:t>
            </a:r>
            <a:r>
              <a:rPr lang="en-US" sz="2400" dirty="0">
                <a:latin typeface="Arial" charset="0"/>
                <a:ea typeface="+mn-ea"/>
              </a:rPr>
              <a:t>-week </a:t>
            </a:r>
            <a:r>
              <a:rPr lang="en-US" sz="2400" dirty="0" smtClean="0">
                <a:latin typeface="Arial" charset="0"/>
                <a:ea typeface="+mn-ea"/>
              </a:rPr>
              <a:t>period:</a:t>
            </a:r>
            <a:endParaRPr lang="en-US" sz="2100" dirty="0" smtClean="0">
              <a:latin typeface="Arial" charset="0"/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 smtClean="0">
                <a:latin typeface="Arial" charset="0"/>
                <a:ea typeface="+mn-ea"/>
              </a:rPr>
              <a:t>Significant weight loss (when not dieting) </a:t>
            </a:r>
            <a:r>
              <a:rPr lang="en-US" sz="2100" dirty="0">
                <a:latin typeface="Arial" charset="0"/>
                <a:ea typeface="+mn-ea"/>
              </a:rPr>
              <a:t>or weight </a:t>
            </a:r>
            <a:r>
              <a:rPr lang="en-US" sz="2100" dirty="0" smtClean="0">
                <a:latin typeface="Arial" charset="0"/>
                <a:ea typeface="+mn-ea"/>
              </a:rPr>
              <a:t>gain </a:t>
            </a:r>
            <a:endParaRPr lang="en-US" sz="2100" dirty="0">
              <a:latin typeface="Arial" charset="0"/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Insomnia or </a:t>
            </a:r>
            <a:r>
              <a:rPr lang="en-US" sz="2100" dirty="0" smtClean="0">
                <a:latin typeface="Arial" charset="0"/>
                <a:ea typeface="+mn-ea"/>
              </a:rPr>
              <a:t>hypersomnia nearly every day</a:t>
            </a:r>
            <a:endParaRPr lang="en-US" sz="2100" dirty="0">
              <a:latin typeface="Arial" charset="0"/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Being restless or being slow (psychomotor agitation or retardation)</a:t>
            </a: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Fatigue or loss of </a:t>
            </a:r>
            <a:r>
              <a:rPr lang="en-US" sz="2100" dirty="0" smtClean="0">
                <a:latin typeface="Arial" charset="0"/>
                <a:ea typeface="+mn-ea"/>
              </a:rPr>
              <a:t>energy nearly every day</a:t>
            </a:r>
            <a:endParaRPr lang="en-US" sz="2100" dirty="0">
              <a:latin typeface="Arial" charset="0"/>
              <a:ea typeface="+mn-ea"/>
            </a:endParaRP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Feelings of worthlessness </a:t>
            </a:r>
            <a:r>
              <a:rPr lang="en-US" sz="2100" dirty="0" smtClean="0">
                <a:latin typeface="Arial" charset="0"/>
                <a:ea typeface="+mn-ea"/>
              </a:rPr>
              <a:t>or excessive or </a:t>
            </a:r>
            <a:r>
              <a:rPr lang="en-US" sz="2100" dirty="0">
                <a:latin typeface="Arial" charset="0"/>
                <a:ea typeface="+mn-ea"/>
              </a:rPr>
              <a:t>inappropriate guilt</a:t>
            </a: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Inability to concentrate</a:t>
            </a:r>
          </a:p>
          <a:p>
            <a:pPr lvl="1"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–"/>
              <a:defRPr/>
            </a:pPr>
            <a:r>
              <a:rPr lang="en-US" sz="2100" dirty="0">
                <a:latin typeface="Arial" charset="0"/>
                <a:ea typeface="+mn-ea"/>
              </a:rPr>
              <a:t>Recurrent thoughts of death or suicide ideations or plans</a:t>
            </a:r>
          </a:p>
          <a:p>
            <a:pPr eaLnBrk="1" fontAlgn="auto" hangingPunct="1">
              <a:lnSpc>
                <a:spcPct val="90000"/>
              </a:lnSpc>
              <a:spcAft>
                <a:spcPct val="20000"/>
              </a:spcAft>
              <a:buFont typeface="Arial"/>
              <a:buChar char="•"/>
              <a:defRPr/>
            </a:pPr>
            <a:endParaRPr lang="en-US" sz="2400" dirty="0">
              <a:latin typeface="Arial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FT PC teachin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ELFT PC teaching.thmx</Template>
  <TotalTime>4410</TotalTime>
  <Words>1652</Words>
  <Application>Microsoft Macintosh PowerPoint</Application>
  <PresentationFormat>On-screen Show (4:3)</PresentationFormat>
  <Paragraphs>234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ELFT PC teaching</vt:lpstr>
      <vt:lpstr>ELFT Training Packages for Primary Care   - Depression -</vt:lpstr>
      <vt:lpstr>What Is Depression?</vt:lpstr>
      <vt:lpstr>Depression - symptom range</vt:lpstr>
      <vt:lpstr>Depression symptoms- cont.</vt:lpstr>
      <vt:lpstr>What Is Depression?</vt:lpstr>
      <vt:lpstr>Depression – the syndrome</vt:lpstr>
      <vt:lpstr>Depression – other symptoms</vt:lpstr>
      <vt:lpstr>DSM-IV Diagnosis</vt:lpstr>
      <vt:lpstr>Symptoms and Criteria for a Major Depressive Episode</vt:lpstr>
      <vt:lpstr>Depression – epidemiology</vt:lpstr>
      <vt:lpstr>Depression and somatisation</vt:lpstr>
      <vt:lpstr>Depression and physical health</vt:lpstr>
      <vt:lpstr>Co-Morbidity: Medical Illness / Depression</vt:lpstr>
      <vt:lpstr>What causes depression?</vt:lpstr>
      <vt:lpstr>The Stress-Vulnerability Model: Vulnerability Threshold Research</vt:lpstr>
      <vt:lpstr>Depression – the biology</vt:lpstr>
      <vt:lpstr>Primary Care Mental Health</vt:lpstr>
      <vt:lpstr>CG90 NICE Depression guidance</vt:lpstr>
      <vt:lpstr> Principles for assessment </vt:lpstr>
      <vt:lpstr>Identification&amp; assessment</vt:lpstr>
      <vt:lpstr> Role of the General Practitioner </vt:lpstr>
      <vt:lpstr>Stepped Care</vt:lpstr>
      <vt:lpstr>Referral Criteria</vt:lpstr>
      <vt:lpstr>Not suitable:</vt:lpstr>
      <vt:lpstr>PowerPoint Presentation</vt:lpstr>
      <vt:lpstr>Mental/Physical Health Link –  Example 1: Diabetes and Depression</vt:lpstr>
      <vt:lpstr>Mental/Physical Health Link –  Example 2: Depression and Heart Disease</vt:lpstr>
      <vt:lpstr>Self-Management</vt:lpstr>
      <vt:lpstr>Six Principles of  Self-Management</vt:lpstr>
      <vt:lpstr>Exercise in Depression</vt:lpstr>
      <vt:lpstr>Brief Problem Solving</vt:lpstr>
      <vt:lpstr>Evidence based treatment?</vt:lpstr>
      <vt:lpstr>Conclusions:</vt:lpstr>
      <vt:lpstr>NICE Stepped Care</vt:lpstr>
    </vt:vector>
  </TitlesOfParts>
  <Company>ELCMHT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Antidepressant medication  - a clinical perspective</dc:title>
  <dc:creator>Rohricht</dc:creator>
  <cp:lastModifiedBy>Frank &amp; Katja Röhricht</cp:lastModifiedBy>
  <cp:revision>33</cp:revision>
  <cp:lastPrinted>1601-01-01T00:00:00Z</cp:lastPrinted>
  <dcterms:created xsi:type="dcterms:W3CDTF">2004-10-22T11:35:49Z</dcterms:created>
  <dcterms:modified xsi:type="dcterms:W3CDTF">2015-11-17T12:53:13Z</dcterms:modified>
</cp:coreProperties>
</file>