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360" r:id="rId2"/>
    <p:sldId id="274" r:id="rId3"/>
    <p:sldId id="355" r:id="rId4"/>
    <p:sldId id="356" r:id="rId5"/>
    <p:sldId id="357" r:id="rId6"/>
    <p:sldId id="348" r:id="rId7"/>
    <p:sldId id="286" r:id="rId8"/>
    <p:sldId id="263" r:id="rId9"/>
    <p:sldId id="262" r:id="rId10"/>
    <p:sldId id="283" r:id="rId11"/>
    <p:sldId id="359" r:id="rId12"/>
    <p:sldId id="350" r:id="rId13"/>
    <p:sldId id="352" r:id="rId14"/>
    <p:sldId id="266" r:id="rId15"/>
    <p:sldId id="353" r:id="rId16"/>
    <p:sldId id="358" r:id="rId17"/>
    <p:sldId id="354" r:id="rId18"/>
    <p:sldId id="29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initials="b" lastIdx="22" clrIdx="0"/>
  <p:cmAuthor id="1" name="Wells " initials="j"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47" autoAdjust="0"/>
    <p:restoredTop sz="94624" autoAdjust="0"/>
  </p:normalViewPr>
  <p:slideViewPr>
    <p:cSldViewPr>
      <p:cViewPr varScale="1">
        <p:scale>
          <a:sx n="103" d="100"/>
          <a:sy n="103" d="100"/>
        </p:scale>
        <p:origin x="-318" y="-96"/>
      </p:cViewPr>
      <p:guideLst>
        <p:guide orient="horz" pos="2160"/>
        <p:guide pos="2880"/>
      </p:guideLst>
    </p:cSldViewPr>
  </p:slideViewPr>
  <p:outlineViewPr>
    <p:cViewPr>
      <p:scale>
        <a:sx n="33" d="100"/>
        <a:sy n="33" d="100"/>
      </p:scale>
      <p:origin x="48" y="25314"/>
    </p:cViewPr>
  </p:outlineViewPr>
  <p:notesTextViewPr>
    <p:cViewPr>
      <p:scale>
        <a:sx n="1" d="1"/>
        <a:sy n="1" d="1"/>
      </p:scale>
      <p:origin x="0" y="0"/>
    </p:cViewPr>
  </p:notesTextViewPr>
  <p:sorterViewPr>
    <p:cViewPr>
      <p:scale>
        <a:sx n="100" d="100"/>
        <a:sy n="100" d="100"/>
      </p:scale>
      <p:origin x="0" y="564"/>
    </p:cViewPr>
  </p:sorterViewPr>
  <p:notesViewPr>
    <p:cSldViewPr>
      <p:cViewPr varScale="1">
        <p:scale>
          <a:sx n="38" d="100"/>
          <a:sy n="38" d="100"/>
        </p:scale>
        <p:origin x="-2214"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D079E-F470-4FCC-A3FB-FEF4F2983E0E}" type="datetimeFigureOut">
              <a:rPr lang="en-GB" smtClean="0"/>
              <a:pPr/>
              <a:t>02/12/2015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44396D-A066-448B-9A5A-5F3FE9AFF21D}" type="slidenum">
              <a:rPr lang="en-GB" smtClean="0"/>
              <a:pPr/>
              <a:t>‹#›</a:t>
            </a:fld>
            <a:endParaRPr lang="en-GB"/>
          </a:p>
        </p:txBody>
      </p:sp>
    </p:spTree>
    <p:extLst>
      <p:ext uri="{BB962C8B-B14F-4D97-AF65-F5344CB8AC3E}">
        <p14:creationId xmlns:p14="http://schemas.microsoft.com/office/powerpoint/2010/main" val="2664984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1CFE13AA-E545-41CF-830A-1328B7B03FCF}" type="slidenum">
              <a:rPr lang="en-IE" smtClean="0"/>
              <a:pPr/>
              <a:t>1</a:t>
            </a:fld>
            <a:endParaRPr lang="en-I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544396D-A066-448B-9A5A-5F3FE9AFF21D}" type="slidenum">
              <a:rPr lang="en-GB" smtClean="0"/>
              <a:pPr/>
              <a:t>5</a:t>
            </a:fld>
            <a:endParaRPr lang="en-GB"/>
          </a:p>
        </p:txBody>
      </p:sp>
    </p:spTree>
    <p:extLst>
      <p:ext uri="{BB962C8B-B14F-4D97-AF65-F5344CB8AC3E}">
        <p14:creationId xmlns:p14="http://schemas.microsoft.com/office/powerpoint/2010/main" val="2567200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r>
              <a:rPr lang="en-US" noProof="0" smtClean="0"/>
              <a:t>Click icon to add chart</a:t>
            </a:r>
            <a:endParaRPr lang="en-GB" noProof="0" dirty="0" smtClean="0"/>
          </a:p>
        </p:txBody>
      </p:sp>
      <p:sp>
        <p:nvSpPr>
          <p:cNvPr id="4"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GB"/>
          </a:p>
        </p:txBody>
      </p:sp>
      <p:sp>
        <p:nvSpPr>
          <p:cNvPr id="4"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AB9A619A-E0B6-4BCF-B908-072ACB02010F}" type="datetimeFigureOut">
              <a:rPr lang="en-GB" smtClean="0"/>
              <a:pPr/>
              <a:t>02/12/2015</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DDA7009B-0CFF-4CE6-B9D9-1DA418499C29}" type="slidenum">
              <a:rPr lang="en-GB" smtClean="0"/>
              <a:pPr/>
              <a:t>‹#›</a:t>
            </a:fld>
            <a:endParaRPr lang="en-GB"/>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9" charset="0"/>
                <a:ea typeface="+mn-ea"/>
              </a:defRPr>
            </a:lvl1pPr>
          </a:lstStyle>
          <a:p>
            <a:fld id="{AB9A619A-E0B6-4BCF-B908-072ACB02010F}" type="datetimeFigureOut">
              <a:rPr lang="en-GB" smtClean="0"/>
              <a:pPr/>
              <a:t>02/12/2015</a:t>
            </a:fld>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9" charset="0"/>
                <a:ea typeface="+mn-ea"/>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109" charset="-128"/>
              </a:defRPr>
            </a:lvl1pPr>
          </a:lstStyle>
          <a:p>
            <a:fld id="{DDA7009B-0CFF-4CE6-B9D9-1DA418499C29}" type="slidenum">
              <a:rPr lang="en-GB" smtClean="0"/>
              <a:pPr/>
              <a:t>‹#›</a:t>
            </a:fld>
            <a:endParaRPr lang="en-GB"/>
          </a:p>
        </p:txBody>
      </p:sp>
      <p:pic>
        <p:nvPicPr>
          <p:cNvPr id="2055" name="Picture 7"/>
          <p:cNvPicPr>
            <a:picLocks noChangeAspect="1" noChangeArrowheads="1"/>
          </p:cNvPicPr>
          <p:nvPr/>
        </p:nvPicPr>
        <p:blipFill>
          <a:blip r:embed="rId14"/>
          <a:srcRect/>
          <a:stretch>
            <a:fillRect/>
          </a:stretch>
        </p:blipFill>
        <p:spPr bwMode="auto">
          <a:xfrm>
            <a:off x="0" y="5661025"/>
            <a:ext cx="9144000" cy="968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spd="med">
    <p:fade/>
  </p:transition>
  <p:txStyles>
    <p:titleStyle>
      <a:lvl1pPr algn="ctr" rtl="0" eaLnBrk="1" fontAlgn="base" hangingPunct="1">
        <a:spcBef>
          <a:spcPct val="0"/>
        </a:spcBef>
        <a:spcAft>
          <a:spcPct val="0"/>
        </a:spcAft>
        <a:defRPr sz="4400">
          <a:solidFill>
            <a:srgbClr val="009900"/>
          </a:solidFill>
          <a:latin typeface="+mj-lt"/>
          <a:ea typeface="ＭＳ Ｐゴシック" pitchFamily="-109" charset="-128"/>
          <a:cs typeface="ＭＳ Ｐゴシック" pitchFamily="-109" charset="-128"/>
        </a:defRPr>
      </a:lvl1pPr>
      <a:lvl2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2pPr>
      <a:lvl3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3pPr>
      <a:lvl4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4pPr>
      <a:lvl5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5pPr>
      <a:lvl6pPr marL="457200" algn="ctr" rtl="0" eaLnBrk="1" fontAlgn="base" hangingPunct="1">
        <a:spcBef>
          <a:spcPct val="0"/>
        </a:spcBef>
        <a:spcAft>
          <a:spcPct val="0"/>
        </a:spcAft>
        <a:defRPr sz="4400">
          <a:solidFill>
            <a:srgbClr val="009900"/>
          </a:solidFill>
          <a:latin typeface="Arial" pitchFamily="-109" charset="0"/>
        </a:defRPr>
      </a:lvl6pPr>
      <a:lvl7pPr marL="914400" algn="ctr" rtl="0" eaLnBrk="1" fontAlgn="base" hangingPunct="1">
        <a:spcBef>
          <a:spcPct val="0"/>
        </a:spcBef>
        <a:spcAft>
          <a:spcPct val="0"/>
        </a:spcAft>
        <a:defRPr sz="4400">
          <a:solidFill>
            <a:srgbClr val="009900"/>
          </a:solidFill>
          <a:latin typeface="Arial" pitchFamily="-109" charset="0"/>
        </a:defRPr>
      </a:lvl7pPr>
      <a:lvl8pPr marL="1371600" algn="ctr" rtl="0" eaLnBrk="1" fontAlgn="base" hangingPunct="1">
        <a:spcBef>
          <a:spcPct val="0"/>
        </a:spcBef>
        <a:spcAft>
          <a:spcPct val="0"/>
        </a:spcAft>
        <a:defRPr sz="4400">
          <a:solidFill>
            <a:srgbClr val="009900"/>
          </a:solidFill>
          <a:latin typeface="Arial" pitchFamily="-109" charset="0"/>
        </a:defRPr>
      </a:lvl8pPr>
      <a:lvl9pPr marL="1828800" algn="ctr" rtl="0" eaLnBrk="1" fontAlgn="base" hangingPunct="1">
        <a:spcBef>
          <a:spcPct val="0"/>
        </a:spcBef>
        <a:spcAft>
          <a:spcPct val="0"/>
        </a:spcAft>
        <a:defRPr sz="4400">
          <a:solidFill>
            <a:srgbClr val="009900"/>
          </a:solidFill>
          <a:latin typeface="Arial" pitchFamily="-109"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pitchFamily="-109" charset="-128"/>
          <a:cs typeface="ＭＳ Ｐゴシック" pitchFamily="-109"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109"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109"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124744"/>
            <a:ext cx="8352928" cy="1470025"/>
          </a:xfrm>
        </p:spPr>
        <p:txBody>
          <a:bodyPr/>
          <a:lstStyle/>
          <a:p>
            <a:r>
              <a:rPr lang="en-IE" dirty="0" smtClean="0"/>
              <a:t/>
            </a:r>
            <a:br>
              <a:rPr lang="en-IE" dirty="0" smtClean="0"/>
            </a:br>
            <a:r>
              <a:rPr lang="en-IE" dirty="0" smtClean="0"/>
              <a:t>ELFT Training Packages</a:t>
            </a:r>
            <a:br>
              <a:rPr lang="en-IE" dirty="0" smtClean="0"/>
            </a:br>
            <a:r>
              <a:rPr lang="en-IE" dirty="0" smtClean="0"/>
              <a:t>for Primary Care </a:t>
            </a:r>
            <a:br>
              <a:rPr lang="en-IE" dirty="0" smtClean="0"/>
            </a:br>
            <a:r>
              <a:rPr lang="en-IE" dirty="0" smtClean="0"/>
              <a:t/>
            </a:r>
            <a:br>
              <a:rPr lang="en-IE" dirty="0" smtClean="0"/>
            </a:br>
            <a:r>
              <a:rPr lang="en-IE" dirty="0" smtClean="0">
                <a:solidFill>
                  <a:srgbClr val="FF0000"/>
                </a:solidFill>
                <a:latin typeface="+mn-lt"/>
              </a:rPr>
              <a:t>‘</a:t>
            </a:r>
            <a:r>
              <a:rPr lang="en-GB" dirty="0">
                <a:solidFill>
                  <a:srgbClr val="FF0000"/>
                </a:solidFill>
              </a:rPr>
              <a:t>CAMHS and the Under 5’s</a:t>
            </a:r>
            <a:r>
              <a:rPr lang="en-IE" dirty="0" smtClean="0">
                <a:solidFill>
                  <a:srgbClr val="FF0000"/>
                </a:solidFill>
                <a:latin typeface="+mn-lt"/>
              </a:rPr>
              <a:t>’</a:t>
            </a:r>
            <a:r>
              <a:rPr lang="en-GB" sz="4000" dirty="0">
                <a:solidFill>
                  <a:srgbClr val="FF0000"/>
                </a:solidFill>
              </a:rPr>
              <a:t/>
            </a:r>
            <a:br>
              <a:rPr lang="en-GB" sz="4000" dirty="0">
                <a:solidFill>
                  <a:srgbClr val="FF0000"/>
                </a:solidFill>
              </a:rPr>
            </a:br>
            <a:endParaRPr lang="en-IE" sz="4000" dirty="0">
              <a:solidFill>
                <a:srgbClr val="FF0000"/>
              </a:solidFill>
              <a:effectLst>
                <a:outerShdw blurRad="38100" dist="38100" dir="2700000" algn="tl">
                  <a:srgbClr val="000000">
                    <a:alpha val="43137"/>
                  </a:srgbClr>
                </a:outerShdw>
              </a:effectLst>
              <a:latin typeface="+mn-lt"/>
            </a:endParaRPr>
          </a:p>
        </p:txBody>
      </p:sp>
      <p:sp>
        <p:nvSpPr>
          <p:cNvPr id="4" name="Subtitle 3"/>
          <p:cNvSpPr>
            <a:spLocks noGrp="1"/>
          </p:cNvSpPr>
          <p:nvPr>
            <p:ph type="subTitle" idx="1"/>
          </p:nvPr>
        </p:nvSpPr>
        <p:spPr>
          <a:xfrm>
            <a:off x="1403648" y="4077072"/>
            <a:ext cx="6400800" cy="1752600"/>
          </a:xfrm>
        </p:spPr>
        <p:txBody>
          <a:bodyPr/>
          <a:lstStyle/>
          <a:p>
            <a:r>
              <a:rPr lang="en-GB" sz="2400" smtClean="0"/>
              <a:t>CAMHS ELFT</a:t>
            </a:r>
            <a:endParaRPr lang="en-GB" sz="2400" dirty="0" smtClean="0"/>
          </a:p>
          <a:p>
            <a:r>
              <a:rPr lang="en-GB" sz="2400" dirty="0" smtClean="0"/>
              <a:t>Graeme Lamb</a:t>
            </a:r>
            <a:endParaRPr lang="en-GB" sz="2400" dirty="0"/>
          </a:p>
          <a:p>
            <a:r>
              <a:rPr lang="en-GB" sz="2400" dirty="0" smtClean="0"/>
              <a:t>Clinical Director</a:t>
            </a:r>
            <a:endParaRPr lang="en-GB" sz="2400" dirty="0"/>
          </a:p>
        </p:txBody>
      </p:sp>
    </p:spTree>
    <p:extLst>
      <p:ext uri="{BB962C8B-B14F-4D97-AF65-F5344CB8AC3E}">
        <p14:creationId xmlns:p14="http://schemas.microsoft.com/office/powerpoint/2010/main" val="1230737125"/>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r>
              <a:rPr lang="en-GB" dirty="0" smtClean="0"/>
              <a:t>Developmental red flags</a:t>
            </a:r>
            <a:endParaRPr lang="en-GB" dirty="0"/>
          </a:p>
        </p:txBody>
      </p:sp>
      <p:sp>
        <p:nvSpPr>
          <p:cNvPr id="3" name="Content Placeholder 2"/>
          <p:cNvSpPr>
            <a:spLocks noGrp="1"/>
          </p:cNvSpPr>
          <p:nvPr>
            <p:ph idx="1"/>
          </p:nvPr>
        </p:nvSpPr>
        <p:spPr>
          <a:xfrm>
            <a:off x="467544" y="1412776"/>
            <a:ext cx="8229600" cy="4525963"/>
          </a:xfrm>
        </p:spPr>
        <p:txBody>
          <a:bodyPr>
            <a:normAutofit fontScale="92500" lnSpcReduction="20000"/>
          </a:bodyPr>
          <a:lstStyle/>
          <a:p>
            <a:r>
              <a:rPr lang="en-GB" dirty="0" smtClean="0"/>
              <a:t>Any unusual physical features </a:t>
            </a:r>
            <a:r>
              <a:rPr lang="en-GB" dirty="0" err="1" smtClean="0"/>
              <a:t>eg</a:t>
            </a:r>
            <a:r>
              <a:rPr lang="en-GB" dirty="0" smtClean="0"/>
              <a:t> microcephaly</a:t>
            </a:r>
          </a:p>
          <a:p>
            <a:r>
              <a:rPr lang="en-GB" dirty="0" smtClean="0"/>
              <a:t>Developmental delays</a:t>
            </a:r>
          </a:p>
          <a:p>
            <a:pPr lvl="1"/>
            <a:r>
              <a:rPr lang="en-GB" dirty="0"/>
              <a:t>s</a:t>
            </a:r>
            <a:r>
              <a:rPr lang="en-GB" dirty="0" smtClean="0"/>
              <a:t>peech</a:t>
            </a:r>
          </a:p>
          <a:p>
            <a:pPr lvl="1"/>
            <a:r>
              <a:rPr lang="en-GB" dirty="0" smtClean="0"/>
              <a:t>motor</a:t>
            </a:r>
          </a:p>
          <a:p>
            <a:r>
              <a:rPr lang="en-GB" dirty="0" smtClean="0"/>
              <a:t>Hearing or visual impairment</a:t>
            </a:r>
          </a:p>
          <a:p>
            <a:r>
              <a:rPr lang="en-GB" dirty="0" smtClean="0"/>
              <a:t>Unusual communication</a:t>
            </a:r>
          </a:p>
          <a:p>
            <a:r>
              <a:rPr lang="en-GB" dirty="0" smtClean="0"/>
              <a:t>Unusual or restricted play</a:t>
            </a:r>
          </a:p>
          <a:p>
            <a:r>
              <a:rPr lang="en-GB" dirty="0" smtClean="0"/>
              <a:t>REGRESSION OF SKILLS at any age</a:t>
            </a:r>
          </a:p>
          <a:p>
            <a:r>
              <a:rPr lang="en-GB" dirty="0" smtClean="0"/>
              <a:t>Parental or professional concerns</a:t>
            </a:r>
            <a:endParaRPr lang="en-GB" dirty="0"/>
          </a:p>
        </p:txBody>
      </p:sp>
    </p:spTree>
    <p:extLst>
      <p:ext uri="{BB962C8B-B14F-4D97-AF65-F5344CB8AC3E}">
        <p14:creationId xmlns:p14="http://schemas.microsoft.com/office/powerpoint/2010/main" val="3025030466"/>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Autism Spectrum Disorders</a:t>
            </a:r>
            <a:endParaRPr lang="en-GB" dirty="0"/>
          </a:p>
        </p:txBody>
      </p:sp>
      <p:pic>
        <p:nvPicPr>
          <p:cNvPr id="4" name="Content Placeholder 5" descr="2 kids baseball.jpg"/>
          <p:cNvPicPr>
            <a:picLocks noGrp="1" noChangeAspect="1"/>
          </p:cNvPicPr>
          <p:nvPr>
            <p:ph idx="1"/>
          </p:nvPr>
        </p:nvPicPr>
        <p:blipFill>
          <a:blip r:embed="rId2">
            <a:extLst>
              <a:ext uri="{28A0092B-C50C-407E-A947-70E740481C1C}">
                <a14:useLocalDpi xmlns:a14="http://schemas.microsoft.com/office/drawing/2010/main" val="0"/>
              </a:ext>
            </a:extLst>
          </a:blip>
          <a:srcRect t="-29369" b="-29369"/>
          <a:stretch>
            <a:fillRect/>
          </a:stretch>
        </p:blipFill>
        <p:spPr>
          <a:xfrm>
            <a:off x="539552" y="1268760"/>
            <a:ext cx="4468701" cy="4876800"/>
          </a:xfrm>
          <a:prstGeom prst="rect">
            <a:avLst/>
          </a:prstGeom>
        </p:spPr>
      </p:pic>
      <p:sp>
        <p:nvSpPr>
          <p:cNvPr id="5" name="TextBox 4"/>
          <p:cNvSpPr txBox="1"/>
          <p:nvPr/>
        </p:nvSpPr>
        <p:spPr>
          <a:xfrm>
            <a:off x="5208418" y="3284984"/>
            <a:ext cx="3600400" cy="646331"/>
          </a:xfrm>
          <a:prstGeom prst="rect">
            <a:avLst/>
          </a:prstGeom>
          <a:noFill/>
        </p:spPr>
        <p:txBody>
          <a:bodyPr wrap="square" rtlCol="0">
            <a:spAutoFit/>
          </a:bodyPr>
          <a:lstStyle/>
          <a:p>
            <a:pPr algn="ctr"/>
            <a:r>
              <a:rPr lang="en-GB" dirty="0" smtClean="0"/>
              <a:t>What aspects of social communication do you see here?</a:t>
            </a:r>
            <a:endParaRPr lang="en-GB" dirty="0"/>
          </a:p>
        </p:txBody>
      </p:sp>
    </p:spTree>
    <p:extLst>
      <p:ext uri="{BB962C8B-B14F-4D97-AF65-F5344CB8AC3E}">
        <p14:creationId xmlns:p14="http://schemas.microsoft.com/office/powerpoint/2010/main" val="102403803"/>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5095"/>
            <a:ext cx="8229600" cy="1143000"/>
          </a:xfrm>
        </p:spPr>
        <p:txBody>
          <a:bodyPr>
            <a:normAutofit/>
          </a:bodyPr>
          <a:lstStyle/>
          <a:p>
            <a:r>
              <a:rPr lang="en-GB" dirty="0" smtClean="0"/>
              <a:t>Autistic Spectrum Disorder</a:t>
            </a:r>
            <a:endParaRPr lang="en-GB" dirty="0"/>
          </a:p>
        </p:txBody>
      </p:sp>
      <p:sp>
        <p:nvSpPr>
          <p:cNvPr id="3" name="Content Placeholder 2"/>
          <p:cNvSpPr>
            <a:spLocks noGrp="1"/>
          </p:cNvSpPr>
          <p:nvPr>
            <p:ph idx="1"/>
          </p:nvPr>
        </p:nvSpPr>
        <p:spPr>
          <a:xfrm>
            <a:off x="467544" y="1124744"/>
            <a:ext cx="8229600" cy="4525963"/>
          </a:xfrm>
        </p:spPr>
        <p:txBody>
          <a:bodyPr>
            <a:normAutofit fontScale="92500" lnSpcReduction="10000"/>
          </a:bodyPr>
          <a:lstStyle/>
          <a:p>
            <a:pPr marL="0" indent="0">
              <a:buNone/>
            </a:pPr>
            <a:r>
              <a:rPr lang="en-GB" dirty="0" smtClean="0"/>
              <a:t>A child on the autistic spectrum may have </a:t>
            </a:r>
            <a:r>
              <a:rPr lang="en-GB" dirty="0"/>
              <a:t>d</a:t>
            </a:r>
            <a:r>
              <a:rPr lang="en-GB" dirty="0" smtClean="0"/>
              <a:t>ifficulties in two main areas:</a:t>
            </a:r>
          </a:p>
          <a:p>
            <a:pPr marL="514350" indent="-514350">
              <a:buAutoNum type="arabicPeriod"/>
            </a:pPr>
            <a:r>
              <a:rPr lang="en-GB" b="1" dirty="0" smtClean="0"/>
              <a:t>Difficulties in social communication </a:t>
            </a:r>
            <a:r>
              <a:rPr lang="en-GB" dirty="0" smtClean="0"/>
              <a:t>(includes social reciprocity, difficulties developing peer relationships, verbal and non verbal communication)</a:t>
            </a:r>
          </a:p>
          <a:p>
            <a:pPr marL="514350" indent="-514350">
              <a:buAutoNum type="arabicPeriod"/>
            </a:pPr>
            <a:r>
              <a:rPr lang="en-GB" b="1" dirty="0" smtClean="0"/>
              <a:t>Restrictive and repetitive behaviours </a:t>
            </a:r>
            <a:r>
              <a:rPr lang="en-GB" dirty="0" smtClean="0"/>
              <a:t>(includes routines, restricted play, stereotyped mannerisms, preoccupation with particular objects or part of objects)</a:t>
            </a:r>
            <a:endParaRPr lang="en-GB" dirty="0"/>
          </a:p>
        </p:txBody>
      </p:sp>
    </p:spTree>
    <p:extLst>
      <p:ext uri="{BB962C8B-B14F-4D97-AF65-F5344CB8AC3E}">
        <p14:creationId xmlns:p14="http://schemas.microsoft.com/office/powerpoint/2010/main" val="551286312"/>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9739"/>
            <a:ext cx="8229600" cy="1143000"/>
          </a:xfrm>
        </p:spPr>
        <p:txBody>
          <a:bodyPr>
            <a:normAutofit fontScale="90000"/>
          </a:bodyPr>
          <a:lstStyle/>
          <a:p>
            <a:r>
              <a:rPr lang="en-GB" dirty="0" smtClean="0"/>
              <a:t>Features of Autistic spectrum disorder at this age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Features to identify in early childhood</a:t>
            </a:r>
          </a:p>
          <a:p>
            <a:pPr lvl="1"/>
            <a:r>
              <a:rPr lang="en-GB" dirty="0" smtClean="0"/>
              <a:t>Does the child show a lack of babbling or have any speech delay?.</a:t>
            </a:r>
          </a:p>
          <a:p>
            <a:pPr lvl="1"/>
            <a:r>
              <a:rPr lang="en-GB" dirty="0" smtClean="0"/>
              <a:t>Does the child  show a lack of social interaction including limited smiles and facial expression?</a:t>
            </a:r>
          </a:p>
          <a:p>
            <a:pPr lvl="1"/>
            <a:r>
              <a:rPr lang="en-GB" dirty="0" smtClean="0"/>
              <a:t>Is the child’s play restricted, for example lining up toys by their size or colour. Does the child have any other restricted interests or routines?</a:t>
            </a:r>
          </a:p>
          <a:p>
            <a:pPr lvl="1"/>
            <a:r>
              <a:rPr lang="en-GB" dirty="0" smtClean="0"/>
              <a:t>Does the child have any unusual behaviours such as spinning or hand flapping</a:t>
            </a:r>
            <a:endParaRPr lang="en-GB" dirty="0"/>
          </a:p>
          <a:p>
            <a:r>
              <a:rPr lang="en-GB" b="1" dirty="0" smtClean="0"/>
              <a:t>Practice point: </a:t>
            </a:r>
            <a:r>
              <a:rPr lang="en-GB" dirty="0" smtClean="0"/>
              <a:t>Always note any loss of  skills </a:t>
            </a:r>
            <a:r>
              <a:rPr lang="en-GB" dirty="0" err="1" smtClean="0"/>
              <a:t>eg</a:t>
            </a:r>
            <a:r>
              <a:rPr lang="en-GB" dirty="0" smtClean="0"/>
              <a:t> speech at any stage</a:t>
            </a:r>
          </a:p>
          <a:p>
            <a:endParaRPr lang="en-GB" dirty="0" smtClean="0"/>
          </a:p>
          <a:p>
            <a:pPr marL="0" indent="0">
              <a:buNone/>
            </a:pPr>
            <a:endParaRPr lang="en-GB" dirty="0"/>
          </a:p>
        </p:txBody>
      </p:sp>
    </p:spTree>
    <p:extLst>
      <p:ext uri="{BB962C8B-B14F-4D97-AF65-F5344CB8AC3E}">
        <p14:creationId xmlns:p14="http://schemas.microsoft.com/office/powerpoint/2010/main" val="1973986058"/>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smtClean="0"/>
              <a:t>Under Fives Treatments that can be offered by CAMHS</a:t>
            </a:r>
            <a:endParaRPr lang="en-GB" dirty="0"/>
          </a:p>
        </p:txBody>
      </p:sp>
      <p:sp>
        <p:nvSpPr>
          <p:cNvPr id="5" name="Content Placeholder 4"/>
          <p:cNvSpPr>
            <a:spLocks noGrp="1"/>
          </p:cNvSpPr>
          <p:nvPr>
            <p:ph idx="1"/>
          </p:nvPr>
        </p:nvSpPr>
        <p:spPr>
          <a:xfrm>
            <a:off x="467544" y="1700808"/>
            <a:ext cx="8229600" cy="4525963"/>
          </a:xfrm>
        </p:spPr>
        <p:txBody>
          <a:bodyPr>
            <a:normAutofit/>
          </a:bodyPr>
          <a:lstStyle/>
          <a:p>
            <a:r>
              <a:rPr lang="en-GB" dirty="0" smtClean="0"/>
              <a:t>Parent Infant work</a:t>
            </a:r>
          </a:p>
          <a:p>
            <a:r>
              <a:rPr lang="en-GB" dirty="0" smtClean="0"/>
              <a:t>Family therapy</a:t>
            </a:r>
          </a:p>
          <a:p>
            <a:r>
              <a:rPr lang="en-GB" dirty="0" smtClean="0"/>
              <a:t>Behaviour therapy</a:t>
            </a:r>
          </a:p>
          <a:p>
            <a:r>
              <a:rPr lang="en-GB" dirty="0" smtClean="0"/>
              <a:t>Play therapy</a:t>
            </a:r>
            <a:endParaRPr lang="en-GB" dirty="0"/>
          </a:p>
          <a:p>
            <a:pPr marL="0" indent="0">
              <a:buNone/>
            </a:pPr>
            <a:r>
              <a:rPr lang="en-GB" dirty="0" smtClean="0"/>
              <a:t>All approaches stress the importance of psycho-education, and support linking with other agencies.</a:t>
            </a:r>
          </a:p>
          <a:p>
            <a:pPr marL="0" indent="0">
              <a:buNone/>
            </a:pPr>
            <a:endParaRPr lang="en-GB" dirty="0"/>
          </a:p>
        </p:txBody>
      </p:sp>
    </p:spTree>
    <p:extLst>
      <p:ext uri="{BB962C8B-B14F-4D97-AF65-F5344CB8AC3E}">
        <p14:creationId xmlns:p14="http://schemas.microsoft.com/office/powerpoint/2010/main" val="2639785804"/>
      </p:ext>
    </p:extLst>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Parent-Infant work</a:t>
            </a:r>
            <a:endParaRPr lang="en-GB" dirty="0"/>
          </a:p>
        </p:txBody>
      </p:sp>
      <p:sp>
        <p:nvSpPr>
          <p:cNvPr id="3" name="Content Placeholder 2"/>
          <p:cNvSpPr>
            <a:spLocks noGrp="1"/>
          </p:cNvSpPr>
          <p:nvPr>
            <p:ph idx="1"/>
          </p:nvPr>
        </p:nvSpPr>
        <p:spPr/>
        <p:txBody>
          <a:bodyPr/>
          <a:lstStyle/>
          <a:p>
            <a:r>
              <a:rPr lang="en-GB" dirty="0"/>
              <a:t>A</a:t>
            </a:r>
            <a:r>
              <a:rPr lang="en-GB" dirty="0" smtClean="0"/>
              <a:t> </a:t>
            </a:r>
            <a:r>
              <a:rPr lang="en-GB" dirty="0"/>
              <a:t>clinician will spend time with the parent and infant, observing their interactions together, observing, making suggestions and asking questions about how the parent understands their child and the reasons why the child behaves the way she does</a:t>
            </a:r>
            <a:r>
              <a:rPr lang="en-GB" dirty="0" smtClean="0"/>
              <a:t>.</a:t>
            </a:r>
          </a:p>
          <a:p>
            <a:r>
              <a:rPr lang="en-GB" dirty="0" smtClean="0"/>
              <a:t>VIG Video Interactive Guidance</a:t>
            </a:r>
            <a:endParaRPr lang="en-GB" dirty="0"/>
          </a:p>
          <a:p>
            <a:endParaRPr lang="en-GB" dirty="0"/>
          </a:p>
        </p:txBody>
      </p:sp>
    </p:spTree>
    <p:extLst>
      <p:ext uri="{BB962C8B-B14F-4D97-AF65-F5344CB8AC3E}">
        <p14:creationId xmlns:p14="http://schemas.microsoft.com/office/powerpoint/2010/main" val="2419766673"/>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lstStyle/>
          <a:p>
            <a:r>
              <a:rPr lang="en-GB" dirty="0" smtClean="0"/>
              <a:t>Parent Training Programmes</a:t>
            </a:r>
            <a:endParaRPr lang="en-GB" dirty="0"/>
          </a:p>
        </p:txBody>
      </p:sp>
      <p:sp>
        <p:nvSpPr>
          <p:cNvPr id="3" name="Content Placeholder 2"/>
          <p:cNvSpPr>
            <a:spLocks noGrp="1"/>
          </p:cNvSpPr>
          <p:nvPr>
            <p:ph idx="1"/>
          </p:nvPr>
        </p:nvSpPr>
        <p:spPr>
          <a:xfrm>
            <a:off x="467544" y="980728"/>
            <a:ext cx="8229600" cy="4525963"/>
          </a:xfrm>
        </p:spPr>
        <p:txBody>
          <a:bodyPr/>
          <a:lstStyle/>
          <a:p>
            <a:r>
              <a:rPr lang="en-GB" sz="2400" dirty="0" smtClean="0"/>
              <a:t>Interventions such as Incredible Years Programme</a:t>
            </a:r>
          </a:p>
          <a:p>
            <a:r>
              <a:rPr lang="en-GB" sz="2400" dirty="0" smtClean="0"/>
              <a:t>Group parenting training intervention</a:t>
            </a:r>
          </a:p>
          <a:p>
            <a:r>
              <a:rPr lang="en-GB" sz="2400" dirty="0" smtClean="0"/>
              <a:t>Short Term Aims</a:t>
            </a:r>
          </a:p>
          <a:p>
            <a:pPr lvl="1"/>
            <a:r>
              <a:rPr lang="en-GB" sz="2400" dirty="0" smtClean="0"/>
              <a:t>Improve parent-child interactions – building positive relationships</a:t>
            </a:r>
          </a:p>
          <a:p>
            <a:pPr lvl="1"/>
            <a:r>
              <a:rPr lang="en-GB" sz="2400" dirty="0" smtClean="0"/>
              <a:t>Improved parental functioning – less harsh, more nurturing. Increase parental problem solving</a:t>
            </a:r>
          </a:p>
          <a:p>
            <a:pPr lvl="1"/>
            <a:r>
              <a:rPr lang="en-GB" sz="2400" dirty="0" smtClean="0"/>
              <a:t>Prevention, reduction and treatment of early onset conduct and emotional problems</a:t>
            </a:r>
          </a:p>
          <a:p>
            <a:pPr lvl="1"/>
            <a:r>
              <a:rPr lang="en-GB" sz="2400" dirty="0" smtClean="0"/>
              <a:t>Promotion of child social competence</a:t>
            </a:r>
          </a:p>
          <a:p>
            <a:r>
              <a:rPr lang="en-GB" sz="2400" dirty="0" smtClean="0"/>
              <a:t>Long Term Aims: Reduction in conduct disorders, delinquency, violence and drug abuse</a:t>
            </a:r>
          </a:p>
          <a:p>
            <a:endParaRPr lang="en-GB" sz="2400" dirty="0"/>
          </a:p>
        </p:txBody>
      </p:sp>
    </p:spTree>
    <p:extLst>
      <p:ext uri="{BB962C8B-B14F-4D97-AF65-F5344CB8AC3E}">
        <p14:creationId xmlns:p14="http://schemas.microsoft.com/office/powerpoint/2010/main" val="4020098232"/>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dirty="0" smtClean="0"/>
              <a:t>Play therapy</a:t>
            </a:r>
            <a:endParaRPr lang="en-GB" dirty="0"/>
          </a:p>
        </p:txBody>
      </p:sp>
      <p:sp>
        <p:nvSpPr>
          <p:cNvPr id="3" name="Content Placeholder 2"/>
          <p:cNvSpPr>
            <a:spLocks noGrp="1"/>
          </p:cNvSpPr>
          <p:nvPr>
            <p:ph idx="1"/>
          </p:nvPr>
        </p:nvSpPr>
        <p:spPr>
          <a:xfrm>
            <a:off x="539552" y="1196752"/>
            <a:ext cx="8229600" cy="4525963"/>
          </a:xfrm>
        </p:spPr>
        <p:txBody>
          <a:bodyPr/>
          <a:lstStyle/>
          <a:p>
            <a:r>
              <a:rPr lang="en-GB" dirty="0"/>
              <a:t>T</a:t>
            </a:r>
            <a:r>
              <a:rPr lang="en-GB" dirty="0" smtClean="0"/>
              <a:t>he </a:t>
            </a:r>
            <a:r>
              <a:rPr lang="en-GB" dirty="0"/>
              <a:t>child will spend time with a clinician on her own and engage in therapeutic play-based activities. The way the child plays and interacts in the room will be understood by the clinician as reflecting her inner emotional world – therapeutic play in the clinic space gives the child  a chance to express her feelings/emotions in a safe and contained way.</a:t>
            </a:r>
          </a:p>
          <a:p>
            <a:endParaRPr lang="en-GB" dirty="0"/>
          </a:p>
        </p:txBody>
      </p:sp>
    </p:spTree>
    <p:extLst>
      <p:ext uri="{BB962C8B-B14F-4D97-AF65-F5344CB8AC3E}">
        <p14:creationId xmlns:p14="http://schemas.microsoft.com/office/powerpoint/2010/main" val="2393242484"/>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Reading</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Mental </a:t>
            </a:r>
            <a:r>
              <a:rPr lang="en-GB" dirty="0"/>
              <a:t>Health and Growing up. Royal College of Psychiatrists factsheets. </a:t>
            </a:r>
            <a:r>
              <a:rPr lang="en-GB" dirty="0" err="1"/>
              <a:t>RCPsych</a:t>
            </a:r>
            <a:r>
              <a:rPr lang="en-GB" dirty="0"/>
              <a:t> 2012</a:t>
            </a:r>
          </a:p>
          <a:p>
            <a:r>
              <a:rPr lang="en-GB" dirty="0"/>
              <a:t>The Young Mind </a:t>
            </a:r>
            <a:r>
              <a:rPr lang="en-GB" dirty="0" err="1"/>
              <a:t>ed</a:t>
            </a:r>
            <a:r>
              <a:rPr lang="en-GB" dirty="0"/>
              <a:t> Bailey S and Shooter M. Bantam Press </a:t>
            </a:r>
            <a:r>
              <a:rPr lang="en-GB" dirty="0" err="1"/>
              <a:t>RCPsych</a:t>
            </a:r>
            <a:r>
              <a:rPr lang="en-GB" dirty="0"/>
              <a:t> 2009 </a:t>
            </a:r>
          </a:p>
          <a:p>
            <a:r>
              <a:rPr lang="en-GB" dirty="0"/>
              <a:t>The Incredible Years Webster -</a:t>
            </a:r>
            <a:r>
              <a:rPr lang="en-GB" dirty="0" err="1"/>
              <a:t>Stratton,C</a:t>
            </a:r>
            <a:r>
              <a:rPr lang="en-GB" dirty="0"/>
              <a:t> </a:t>
            </a:r>
            <a:r>
              <a:rPr lang="en-GB" dirty="0" smtClean="0"/>
              <a:t>2006</a:t>
            </a:r>
          </a:p>
          <a:p>
            <a:r>
              <a:rPr lang="en-GB" dirty="0"/>
              <a:t>What Every Parent Needs to Know: The Incredible Effects of Love, Nurture and Play on Your Child's Development </a:t>
            </a:r>
            <a:r>
              <a:rPr lang="en-GB" dirty="0" smtClean="0"/>
              <a:t>- </a:t>
            </a:r>
            <a:r>
              <a:rPr lang="en-GB" dirty="0"/>
              <a:t>Margot Sunderland, </a:t>
            </a:r>
            <a:r>
              <a:rPr lang="en-GB" dirty="0" smtClean="0"/>
              <a:t>07/06/2007, </a:t>
            </a:r>
            <a:r>
              <a:rPr lang="en-GB" dirty="0"/>
              <a:t/>
            </a:r>
            <a:br>
              <a:rPr lang="en-GB" dirty="0"/>
            </a:br>
            <a:r>
              <a:rPr lang="en-GB" dirty="0"/>
              <a:t>Dorling Kindersley Publishers </a:t>
            </a:r>
            <a:r>
              <a:rPr lang="en-GB" dirty="0" smtClean="0"/>
              <a:t>Ltd</a:t>
            </a:r>
          </a:p>
          <a:p>
            <a:r>
              <a:rPr lang="en-GB" dirty="0" smtClean="0"/>
              <a:t>Mind Ed website www.minded.org.uk</a:t>
            </a:r>
          </a:p>
          <a:p>
            <a:endParaRPr lang="en-GB" dirty="0"/>
          </a:p>
          <a:p>
            <a:endParaRPr lang="en-GB" dirty="0"/>
          </a:p>
          <a:p>
            <a:endParaRPr lang="en-GB" dirty="0" smtClean="0"/>
          </a:p>
        </p:txBody>
      </p:sp>
    </p:spTree>
    <p:extLst>
      <p:ext uri="{BB962C8B-B14F-4D97-AF65-F5344CB8AC3E}">
        <p14:creationId xmlns:p14="http://schemas.microsoft.com/office/powerpoint/2010/main" val="2735930561"/>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r>
              <a:rPr lang="en-GB" dirty="0" smtClean="0"/>
              <a:t>Learning outcomes:</a:t>
            </a:r>
            <a:endParaRPr lang="en-GB" dirty="0"/>
          </a:p>
        </p:txBody>
      </p:sp>
      <p:sp>
        <p:nvSpPr>
          <p:cNvPr id="3" name="Content Placeholder 2"/>
          <p:cNvSpPr>
            <a:spLocks noGrp="1"/>
          </p:cNvSpPr>
          <p:nvPr>
            <p:ph idx="1"/>
          </p:nvPr>
        </p:nvSpPr>
        <p:spPr>
          <a:xfrm>
            <a:off x="467544" y="1412776"/>
            <a:ext cx="8229600" cy="4525963"/>
          </a:xfrm>
        </p:spPr>
        <p:txBody>
          <a:bodyPr>
            <a:normAutofit fontScale="92500" lnSpcReduction="20000"/>
          </a:bodyPr>
          <a:lstStyle/>
          <a:p>
            <a:r>
              <a:rPr lang="en-GB" sz="3000" dirty="0"/>
              <a:t>Describe the presentation of a difficulty in an under 5 child and how this presentation may be influenced by family factors and environmental factors.</a:t>
            </a:r>
          </a:p>
          <a:p>
            <a:r>
              <a:rPr lang="en-GB" sz="3000" dirty="0" smtClean="0"/>
              <a:t>Be aware of how to assess common </a:t>
            </a:r>
            <a:r>
              <a:rPr lang="en-GB" sz="3000" dirty="0"/>
              <a:t>presentations </a:t>
            </a:r>
            <a:r>
              <a:rPr lang="en-GB" sz="3000" dirty="0" smtClean="0"/>
              <a:t>in this age group. </a:t>
            </a:r>
          </a:p>
          <a:p>
            <a:r>
              <a:rPr lang="en-GB" sz="3000" dirty="0" smtClean="0"/>
              <a:t>Be </a:t>
            </a:r>
            <a:r>
              <a:rPr lang="en-GB" sz="3000" dirty="0"/>
              <a:t>able to recognise </a:t>
            </a:r>
            <a:r>
              <a:rPr lang="en-GB" sz="3000" dirty="0" smtClean="0"/>
              <a:t>the ‘red flags’ </a:t>
            </a:r>
            <a:r>
              <a:rPr lang="en-GB" sz="3000" dirty="0"/>
              <a:t>that might suggest underlying more serious difficulties. </a:t>
            </a:r>
          </a:p>
          <a:p>
            <a:r>
              <a:rPr lang="en-GB" sz="3000" dirty="0"/>
              <a:t>Be familiar with common treatment strategies and be able to describe treatment options to a family.</a:t>
            </a:r>
          </a:p>
          <a:p>
            <a:pPr marL="0" indent="0">
              <a:buNone/>
            </a:pPr>
            <a:endParaRPr lang="en-GB" dirty="0"/>
          </a:p>
        </p:txBody>
      </p:sp>
    </p:spTree>
    <p:extLst>
      <p:ext uri="{BB962C8B-B14F-4D97-AF65-F5344CB8AC3E}">
        <p14:creationId xmlns:p14="http://schemas.microsoft.com/office/powerpoint/2010/main" val="328734226"/>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p:txBody>
          <a:bodyPr/>
          <a:lstStyle/>
          <a:p>
            <a:r>
              <a:rPr lang="en-GB" dirty="0" smtClean="0"/>
              <a:t>Early childhood development</a:t>
            </a:r>
          </a:p>
          <a:p>
            <a:r>
              <a:rPr lang="en-GB" dirty="0" smtClean="0"/>
              <a:t>Common conditions</a:t>
            </a:r>
          </a:p>
          <a:p>
            <a:r>
              <a:rPr lang="en-GB" dirty="0" smtClean="0"/>
              <a:t>Autism spectrum disorders (brief recap)</a:t>
            </a:r>
          </a:p>
          <a:p>
            <a:r>
              <a:rPr lang="en-GB" dirty="0" smtClean="0"/>
              <a:t>Overview of treatment approaches</a:t>
            </a:r>
          </a:p>
          <a:p>
            <a:endParaRPr lang="en-GB" dirty="0"/>
          </a:p>
        </p:txBody>
      </p:sp>
    </p:spTree>
    <p:extLst>
      <p:ext uri="{BB962C8B-B14F-4D97-AF65-F5344CB8AC3E}">
        <p14:creationId xmlns:p14="http://schemas.microsoft.com/office/powerpoint/2010/main" val="3404211171"/>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Developmental tasks of childhood</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The journey </a:t>
            </a:r>
            <a:r>
              <a:rPr lang="en-GB" dirty="0"/>
              <a:t>from being part of one person (the mother) to being a separate person in his/her own right</a:t>
            </a:r>
            <a:r>
              <a:rPr lang="en-GB" dirty="0" smtClean="0"/>
              <a:t>.</a:t>
            </a:r>
          </a:p>
          <a:p>
            <a:r>
              <a:rPr lang="en-GB" dirty="0" smtClean="0"/>
              <a:t>Development occurs across a number of domains</a:t>
            </a:r>
          </a:p>
          <a:p>
            <a:pPr lvl="1"/>
            <a:r>
              <a:rPr lang="en-GB" dirty="0" smtClean="0"/>
              <a:t>Physical</a:t>
            </a:r>
          </a:p>
          <a:p>
            <a:pPr lvl="1"/>
            <a:r>
              <a:rPr lang="en-GB" dirty="0" smtClean="0"/>
              <a:t>Psychological</a:t>
            </a:r>
          </a:p>
          <a:p>
            <a:pPr lvl="1"/>
            <a:r>
              <a:rPr lang="en-GB" dirty="0" smtClean="0"/>
              <a:t>Emotional</a:t>
            </a:r>
          </a:p>
          <a:p>
            <a:pPr lvl="1"/>
            <a:r>
              <a:rPr lang="en-GB" dirty="0" smtClean="0"/>
              <a:t>Social</a:t>
            </a:r>
            <a:endParaRPr lang="en-GB" dirty="0"/>
          </a:p>
          <a:p>
            <a:r>
              <a:rPr lang="en-GB" dirty="0" smtClean="0"/>
              <a:t>The </a:t>
            </a:r>
            <a:r>
              <a:rPr lang="en-GB" dirty="0"/>
              <a:t>infant and parent both have innate, inherited behavioural repertoires that help in the process first of attaching to one another, and then separating, physically, whilst remaining attached psychologically, socially and emotionally.</a:t>
            </a:r>
          </a:p>
          <a:p>
            <a:endParaRPr lang="en-GB" dirty="0" smtClean="0"/>
          </a:p>
          <a:p>
            <a:r>
              <a:rPr lang="en-GB" dirty="0" smtClean="0"/>
              <a:t>The </a:t>
            </a:r>
            <a:r>
              <a:rPr lang="en-GB" dirty="0"/>
              <a:t>environment plays an important part in affecting the quality first of the attachment process and then of the separation process.</a:t>
            </a:r>
          </a:p>
          <a:p>
            <a:endParaRPr lang="en-GB" dirty="0"/>
          </a:p>
        </p:txBody>
      </p:sp>
    </p:spTree>
    <p:extLst>
      <p:ext uri="{BB962C8B-B14F-4D97-AF65-F5344CB8AC3E}">
        <p14:creationId xmlns:p14="http://schemas.microsoft.com/office/powerpoint/2010/main" val="2084567286"/>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lstStyle/>
          <a:p>
            <a:r>
              <a:rPr lang="en-GB" dirty="0" smtClean="0"/>
              <a:t>Transitions</a:t>
            </a:r>
            <a:endParaRPr lang="en-GB" dirty="0"/>
          </a:p>
        </p:txBody>
      </p:sp>
      <p:sp>
        <p:nvSpPr>
          <p:cNvPr id="3" name="Content Placeholder 2"/>
          <p:cNvSpPr>
            <a:spLocks noGrp="1"/>
          </p:cNvSpPr>
          <p:nvPr>
            <p:ph sz="half" idx="1"/>
          </p:nvPr>
        </p:nvSpPr>
        <p:spPr/>
        <p:txBody>
          <a:bodyPr>
            <a:normAutofit fontScale="32500" lnSpcReduction="20000"/>
          </a:bodyPr>
          <a:lstStyle/>
          <a:p>
            <a:r>
              <a:rPr lang="en-GB" sz="4300" b="1" dirty="0" smtClean="0"/>
              <a:t>Birth-6 months: </a:t>
            </a:r>
            <a:r>
              <a:rPr lang="en-GB" sz="4300" dirty="0" smtClean="0"/>
              <a:t>The </a:t>
            </a:r>
            <a:r>
              <a:rPr lang="en-GB" sz="4300" dirty="0"/>
              <a:t>physical separation of birth and the umbilical cord being severed.  This is accompanied by biological and psychological processes that encourage a strong social bond between </a:t>
            </a:r>
            <a:r>
              <a:rPr lang="en-GB" sz="4300" dirty="0" smtClean="0"/>
              <a:t>care-giver </a:t>
            </a:r>
            <a:r>
              <a:rPr lang="en-GB" sz="4300" dirty="0"/>
              <a:t>and infant.</a:t>
            </a:r>
          </a:p>
          <a:p>
            <a:endParaRPr lang="en-GB" sz="4300" dirty="0"/>
          </a:p>
          <a:p>
            <a:r>
              <a:rPr lang="en-GB" sz="4300" b="1" dirty="0" smtClean="0"/>
              <a:t>6-12 months: T</a:t>
            </a:r>
            <a:r>
              <a:rPr lang="en-GB" sz="4300" dirty="0" smtClean="0"/>
              <a:t>he </a:t>
            </a:r>
            <a:r>
              <a:rPr lang="en-GB" sz="4300" dirty="0"/>
              <a:t>baby is beginning to develop capacity to move as a separate individual, gaining body strength and a curiosity to discover the potential of the physical and social world around them (smiling, babbling, mirroring </a:t>
            </a:r>
            <a:r>
              <a:rPr lang="en-GB" sz="4300" dirty="0" err="1"/>
              <a:t>etc</a:t>
            </a:r>
            <a:r>
              <a:rPr lang="en-GB" sz="4300" dirty="0"/>
              <a:t>)</a:t>
            </a:r>
          </a:p>
          <a:p>
            <a:endParaRPr lang="en-GB" sz="4300" dirty="0"/>
          </a:p>
          <a:p>
            <a:r>
              <a:rPr lang="en-GB" sz="4300" b="1" dirty="0"/>
              <a:t>12-24 </a:t>
            </a:r>
            <a:r>
              <a:rPr lang="en-GB" sz="4300" b="1" dirty="0" smtClean="0"/>
              <a:t>Months: </a:t>
            </a:r>
            <a:r>
              <a:rPr lang="en-GB" sz="4300" dirty="0"/>
              <a:t>T</a:t>
            </a:r>
            <a:r>
              <a:rPr lang="en-GB" sz="4300" dirty="0" smtClean="0"/>
              <a:t>he </a:t>
            </a:r>
            <a:r>
              <a:rPr lang="en-GB" sz="4300" dirty="0"/>
              <a:t>baby learns to walk and separate from the </a:t>
            </a:r>
            <a:r>
              <a:rPr lang="en-GB" sz="4300" dirty="0" smtClean="0"/>
              <a:t>care giver; </a:t>
            </a:r>
            <a:r>
              <a:rPr lang="en-GB" sz="4300" dirty="0"/>
              <a:t>the baby begins to master complex communication processes through language development.</a:t>
            </a:r>
          </a:p>
          <a:p>
            <a:endParaRPr lang="en-GB" dirty="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076056" y="1052736"/>
            <a:ext cx="2857500" cy="1905000"/>
          </a:xfr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l="5454" t="10301" r="23737" b="6427"/>
          <a:stretch/>
        </p:blipFill>
        <p:spPr>
          <a:xfrm>
            <a:off x="5004048" y="2996952"/>
            <a:ext cx="2304256" cy="1801330"/>
          </a:xfrm>
          <a:prstGeom prst="rect">
            <a:avLst/>
          </a:prstGeom>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l="8706" r="21148" b="30503"/>
          <a:stretch/>
        </p:blipFill>
        <p:spPr>
          <a:xfrm>
            <a:off x="7316471" y="3922529"/>
            <a:ext cx="1320389" cy="1751505"/>
          </a:xfrm>
          <a:prstGeom prst="rect">
            <a:avLst/>
          </a:prstGeom>
        </p:spPr>
      </p:pic>
    </p:spTree>
    <p:extLst>
      <p:ext uri="{BB962C8B-B14F-4D97-AF65-F5344CB8AC3E}">
        <p14:creationId xmlns:p14="http://schemas.microsoft.com/office/powerpoint/2010/main" val="670577717"/>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Transitions</a:t>
            </a:r>
            <a:endParaRPr lang="en-GB" dirty="0"/>
          </a:p>
        </p:txBody>
      </p:sp>
      <p:sp>
        <p:nvSpPr>
          <p:cNvPr id="3" name="Content Placeholder 2"/>
          <p:cNvSpPr>
            <a:spLocks noGrp="1"/>
          </p:cNvSpPr>
          <p:nvPr>
            <p:ph sz="half" idx="1"/>
          </p:nvPr>
        </p:nvSpPr>
        <p:spPr/>
        <p:txBody>
          <a:bodyPr>
            <a:normAutofit fontScale="77500" lnSpcReduction="20000"/>
          </a:bodyPr>
          <a:lstStyle/>
          <a:p>
            <a:r>
              <a:rPr lang="en-GB" b="1" dirty="0"/>
              <a:t>24-36 </a:t>
            </a:r>
            <a:r>
              <a:rPr lang="en-GB" b="1" dirty="0" smtClean="0"/>
              <a:t>Months: </a:t>
            </a:r>
            <a:r>
              <a:rPr lang="en-GB" dirty="0" smtClean="0"/>
              <a:t>The baby </a:t>
            </a:r>
            <a:r>
              <a:rPr lang="en-GB" dirty="0"/>
              <a:t>is rapidly developing </a:t>
            </a:r>
            <a:r>
              <a:rPr lang="en-GB" dirty="0" smtClean="0"/>
              <a:t>his/her </a:t>
            </a:r>
            <a:r>
              <a:rPr lang="en-GB" dirty="0"/>
              <a:t>own desires and interests </a:t>
            </a:r>
            <a:r>
              <a:rPr lang="en-GB" dirty="0" smtClean="0"/>
              <a:t>that may conflict with the care giver’s– experienced  </a:t>
            </a:r>
            <a:r>
              <a:rPr lang="en-GB" dirty="0"/>
              <a:t>through the ‘tantrum’ stage. </a:t>
            </a:r>
            <a:endParaRPr lang="en-GB" dirty="0" smtClean="0"/>
          </a:p>
          <a:p>
            <a:pPr lvl="1"/>
            <a:endParaRPr lang="en-GB" dirty="0"/>
          </a:p>
          <a:p>
            <a:r>
              <a:rPr lang="en-GB" b="1" dirty="0" smtClean="0"/>
              <a:t>36-64 </a:t>
            </a:r>
            <a:r>
              <a:rPr lang="en-GB" b="1" dirty="0"/>
              <a:t>months </a:t>
            </a:r>
            <a:r>
              <a:rPr lang="en-GB" dirty="0" smtClean="0"/>
              <a:t>– The child </a:t>
            </a:r>
            <a:r>
              <a:rPr lang="en-GB" dirty="0"/>
              <a:t>will have an increasing </a:t>
            </a:r>
            <a:r>
              <a:rPr lang="en-GB" dirty="0" smtClean="0"/>
              <a:t>periods </a:t>
            </a:r>
            <a:r>
              <a:rPr lang="en-GB" dirty="0"/>
              <a:t>of time away from the </a:t>
            </a:r>
            <a:r>
              <a:rPr lang="en-GB" dirty="0" smtClean="0"/>
              <a:t>care giver’s and </a:t>
            </a:r>
            <a:r>
              <a:rPr lang="en-GB" dirty="0"/>
              <a:t>spend more </a:t>
            </a:r>
            <a:r>
              <a:rPr lang="en-GB" dirty="0" smtClean="0"/>
              <a:t>time in </a:t>
            </a:r>
            <a:r>
              <a:rPr lang="en-GB" dirty="0"/>
              <a:t>the company </a:t>
            </a:r>
            <a:r>
              <a:rPr lang="en-GB" dirty="0" smtClean="0"/>
              <a:t>of their peers and </a:t>
            </a:r>
            <a:r>
              <a:rPr lang="en-GB" dirty="0"/>
              <a:t>other </a:t>
            </a:r>
            <a:r>
              <a:rPr lang="en-GB" dirty="0" smtClean="0"/>
              <a:t>adults</a:t>
            </a: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5383" y="1484784"/>
            <a:ext cx="2619375" cy="1743075"/>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5383" y="3501008"/>
            <a:ext cx="2915816" cy="1925647"/>
          </a:xfrm>
          <a:prstGeom prst="rect">
            <a:avLst/>
          </a:prstGeom>
        </p:spPr>
      </p:pic>
    </p:spTree>
    <p:extLst>
      <p:ext uri="{BB962C8B-B14F-4D97-AF65-F5344CB8AC3E}">
        <p14:creationId xmlns:p14="http://schemas.microsoft.com/office/powerpoint/2010/main" val="3096181069"/>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Common Difficulties that can occur</a:t>
            </a:r>
            <a:endParaRPr lang="en-GB" dirty="0"/>
          </a:p>
        </p:txBody>
      </p:sp>
      <p:sp>
        <p:nvSpPr>
          <p:cNvPr id="3" name="Content Placeholder 2"/>
          <p:cNvSpPr>
            <a:spLocks noGrp="1"/>
          </p:cNvSpPr>
          <p:nvPr>
            <p:ph idx="1"/>
          </p:nvPr>
        </p:nvSpPr>
        <p:spPr/>
        <p:txBody>
          <a:bodyPr>
            <a:normAutofit fontScale="70000" lnSpcReduction="20000"/>
          </a:bodyPr>
          <a:lstStyle/>
          <a:p>
            <a:pPr marL="914400" lvl="2" indent="0">
              <a:buNone/>
            </a:pPr>
            <a:endParaRPr lang="en-GB" dirty="0"/>
          </a:p>
          <a:p>
            <a:r>
              <a:rPr lang="en-GB" b="1" dirty="0" smtClean="0"/>
              <a:t>Biological: </a:t>
            </a:r>
            <a:r>
              <a:rPr lang="en-GB" dirty="0" smtClean="0"/>
              <a:t>Physical injury, medical illness </a:t>
            </a:r>
            <a:r>
              <a:rPr lang="en-GB" dirty="0"/>
              <a:t>and </a:t>
            </a:r>
            <a:r>
              <a:rPr lang="en-GB" dirty="0" smtClean="0"/>
              <a:t>slow or unusual development can all influence </a:t>
            </a:r>
            <a:r>
              <a:rPr lang="en-GB" dirty="0"/>
              <a:t>the way this process occurs – </a:t>
            </a:r>
            <a:r>
              <a:rPr lang="en-GB" dirty="0" smtClean="0"/>
              <a:t>for example, </a:t>
            </a:r>
            <a:r>
              <a:rPr lang="en-GB" dirty="0"/>
              <a:t>illness leading to organic damage </a:t>
            </a:r>
            <a:r>
              <a:rPr lang="en-GB" dirty="0" smtClean="0"/>
              <a:t>to </a:t>
            </a:r>
            <a:r>
              <a:rPr lang="en-GB" dirty="0"/>
              <a:t>the child; </a:t>
            </a:r>
            <a:endParaRPr lang="en-GB" dirty="0" smtClean="0"/>
          </a:p>
          <a:p>
            <a:endParaRPr lang="en-GB" dirty="0"/>
          </a:p>
          <a:p>
            <a:r>
              <a:rPr lang="en-GB" b="1" dirty="0" smtClean="0"/>
              <a:t>Environmental:</a:t>
            </a:r>
            <a:r>
              <a:rPr lang="en-GB" dirty="0" smtClean="0"/>
              <a:t> The </a:t>
            </a:r>
            <a:r>
              <a:rPr lang="en-GB" dirty="0"/>
              <a:t>physical </a:t>
            </a:r>
            <a:r>
              <a:rPr lang="en-GB" dirty="0" smtClean="0"/>
              <a:t>environment, for example;  poor  housing, domestic violence, social stressors-raising parental </a:t>
            </a:r>
            <a:r>
              <a:rPr lang="en-GB" dirty="0"/>
              <a:t>stress, leading to a </a:t>
            </a:r>
            <a:r>
              <a:rPr lang="en-GB" dirty="0" smtClean="0"/>
              <a:t>disruption </a:t>
            </a:r>
            <a:r>
              <a:rPr lang="en-GB" dirty="0"/>
              <a:t>in the quality of the relationship </a:t>
            </a:r>
            <a:r>
              <a:rPr lang="en-GB" dirty="0" smtClean="0"/>
              <a:t>between infant and care-givers.</a:t>
            </a:r>
          </a:p>
          <a:p>
            <a:pPr marL="548640" indent="0">
              <a:buNone/>
            </a:pPr>
            <a:endParaRPr lang="en-GB" dirty="0" smtClean="0"/>
          </a:p>
          <a:p>
            <a:r>
              <a:rPr lang="en-GB" b="1" dirty="0" smtClean="0"/>
              <a:t>Psychological: </a:t>
            </a:r>
            <a:r>
              <a:rPr lang="en-GB" dirty="0" smtClean="0"/>
              <a:t>Mental </a:t>
            </a:r>
            <a:r>
              <a:rPr lang="en-GB" dirty="0"/>
              <a:t>health problems in the parent that influences their style of interaction with the child.</a:t>
            </a:r>
          </a:p>
          <a:p>
            <a:pPr marL="548640" indent="0">
              <a:buNone/>
            </a:pPr>
            <a:endParaRPr lang="en-GB" dirty="0"/>
          </a:p>
        </p:txBody>
      </p:sp>
    </p:spTree>
    <p:extLst>
      <p:ext uri="{BB962C8B-B14F-4D97-AF65-F5344CB8AC3E}">
        <p14:creationId xmlns:p14="http://schemas.microsoft.com/office/powerpoint/2010/main" val="2560954467"/>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normAutofit/>
          </a:bodyPr>
          <a:lstStyle/>
          <a:p>
            <a:r>
              <a:rPr lang="en-GB" sz="3600" dirty="0" smtClean="0"/>
              <a:t>What conditions do we see in under 5s?</a:t>
            </a:r>
            <a:endParaRPr lang="en-GB" sz="3600" dirty="0"/>
          </a:p>
        </p:txBody>
      </p:sp>
      <p:sp>
        <p:nvSpPr>
          <p:cNvPr id="3" name="Content Placeholder 2"/>
          <p:cNvSpPr>
            <a:spLocks noGrp="1"/>
          </p:cNvSpPr>
          <p:nvPr>
            <p:ph idx="1"/>
          </p:nvPr>
        </p:nvSpPr>
        <p:spPr>
          <a:xfrm>
            <a:off x="467544" y="1412776"/>
            <a:ext cx="8229600" cy="4525963"/>
          </a:xfrm>
        </p:spPr>
        <p:txBody>
          <a:bodyPr>
            <a:normAutofit fontScale="85000" lnSpcReduction="10000"/>
          </a:bodyPr>
          <a:lstStyle/>
          <a:p>
            <a:r>
              <a:rPr lang="en-GB" dirty="0"/>
              <a:t>Habit problems </a:t>
            </a:r>
            <a:r>
              <a:rPr lang="en-GB" dirty="0" err="1"/>
              <a:t>eg</a:t>
            </a:r>
            <a:r>
              <a:rPr lang="en-GB" dirty="0"/>
              <a:t> toileting</a:t>
            </a:r>
          </a:p>
          <a:p>
            <a:r>
              <a:rPr lang="en-GB" dirty="0"/>
              <a:t>Failure to develop routines </a:t>
            </a:r>
            <a:r>
              <a:rPr lang="en-GB" dirty="0" err="1"/>
              <a:t>eg</a:t>
            </a:r>
            <a:r>
              <a:rPr lang="en-GB" dirty="0"/>
              <a:t> sleep and feeding</a:t>
            </a:r>
          </a:p>
          <a:p>
            <a:r>
              <a:rPr lang="en-GB" dirty="0"/>
              <a:t>Abuse. </a:t>
            </a:r>
            <a:r>
              <a:rPr lang="en-GB" dirty="0" smtClean="0"/>
              <a:t>Emotional/behavioural consequences of. This </a:t>
            </a:r>
            <a:r>
              <a:rPr lang="en-GB" dirty="0"/>
              <a:t>can be physical, sexual or emotional abuse. </a:t>
            </a:r>
          </a:p>
          <a:p>
            <a:r>
              <a:rPr lang="en-GB" dirty="0" smtClean="0"/>
              <a:t>Attachment </a:t>
            </a:r>
            <a:r>
              <a:rPr lang="en-GB" dirty="0"/>
              <a:t>Difficulties </a:t>
            </a:r>
          </a:p>
          <a:p>
            <a:r>
              <a:rPr lang="en-GB" dirty="0"/>
              <a:t>Temper Tantrums</a:t>
            </a:r>
          </a:p>
          <a:p>
            <a:r>
              <a:rPr lang="en-GB" dirty="0" smtClean="0"/>
              <a:t>Autism/Social Communication Problems</a:t>
            </a:r>
          </a:p>
          <a:p>
            <a:r>
              <a:rPr lang="en-GB" dirty="0" smtClean="0"/>
              <a:t>ADHD. A child who is hyperactive, impulsive and unable to concentrate. </a:t>
            </a:r>
          </a:p>
          <a:p>
            <a:r>
              <a:rPr lang="en-GB" dirty="0" smtClean="0"/>
              <a:t>Anxiety, including separation anxiety</a:t>
            </a:r>
            <a:endParaRPr lang="en-GB" dirty="0"/>
          </a:p>
        </p:txBody>
      </p:sp>
    </p:spTree>
    <p:extLst>
      <p:ext uri="{BB962C8B-B14F-4D97-AF65-F5344CB8AC3E}">
        <p14:creationId xmlns:p14="http://schemas.microsoft.com/office/powerpoint/2010/main" val="1046122172"/>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dirty="0" smtClean="0"/>
              <a:t>Red Flags</a:t>
            </a:r>
            <a:endParaRPr lang="en-GB" dirty="0"/>
          </a:p>
        </p:txBody>
      </p:sp>
      <p:sp>
        <p:nvSpPr>
          <p:cNvPr id="3" name="Content Placeholder 2"/>
          <p:cNvSpPr>
            <a:spLocks noGrp="1"/>
          </p:cNvSpPr>
          <p:nvPr>
            <p:ph idx="1"/>
          </p:nvPr>
        </p:nvSpPr>
        <p:spPr>
          <a:xfrm>
            <a:off x="467544" y="1412776"/>
            <a:ext cx="8229600" cy="4525963"/>
          </a:xfrm>
        </p:spPr>
        <p:txBody>
          <a:bodyPr>
            <a:normAutofit fontScale="92500"/>
          </a:bodyPr>
          <a:lstStyle/>
          <a:p>
            <a:pPr marL="0" indent="0">
              <a:buNone/>
            </a:pPr>
            <a:r>
              <a:rPr lang="en-GB" dirty="0"/>
              <a:t>What kind of concerns might you have with each of these presentations</a:t>
            </a:r>
            <a:r>
              <a:rPr lang="en-GB" dirty="0" smtClean="0"/>
              <a:t>?</a:t>
            </a:r>
          </a:p>
          <a:p>
            <a:pPr marL="0" indent="0">
              <a:buNone/>
            </a:pPr>
            <a:endParaRPr lang="en-GB" dirty="0"/>
          </a:p>
          <a:p>
            <a:r>
              <a:rPr lang="en-GB" dirty="0" smtClean="0"/>
              <a:t>A very overactive child </a:t>
            </a:r>
          </a:p>
          <a:p>
            <a:r>
              <a:rPr lang="en-GB" dirty="0" smtClean="0"/>
              <a:t>A child at risk of accident due to hyperactivity</a:t>
            </a:r>
          </a:p>
          <a:p>
            <a:r>
              <a:rPr lang="en-GB" dirty="0" smtClean="0"/>
              <a:t>A persistently irritable child</a:t>
            </a:r>
          </a:p>
          <a:p>
            <a:r>
              <a:rPr lang="en-GB" dirty="0" smtClean="0"/>
              <a:t>A persistently unhappy child </a:t>
            </a:r>
          </a:p>
          <a:p>
            <a:r>
              <a:rPr lang="en-GB" dirty="0" smtClean="0"/>
              <a:t>A child who shows little social interaction</a:t>
            </a:r>
          </a:p>
          <a:p>
            <a:endParaRPr lang="en-GB" dirty="0"/>
          </a:p>
        </p:txBody>
      </p:sp>
    </p:spTree>
    <p:extLst>
      <p:ext uri="{BB962C8B-B14F-4D97-AF65-F5344CB8AC3E}">
        <p14:creationId xmlns:p14="http://schemas.microsoft.com/office/powerpoint/2010/main" val="1740133015"/>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ELFT PC teaching - Psychiatric Disorders in Childhood and Adolescenc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ELFT PC teaching - Psychiatric Disorders in Childhood and Adolescence</Template>
  <TotalTime>825</TotalTime>
  <Words>1042</Words>
  <Application>Microsoft Office PowerPoint</Application>
  <PresentationFormat>On-screen Show (4:3)</PresentationFormat>
  <Paragraphs>110</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ELFT PC teaching - Psychiatric Disorders in Childhood and Adolescence</vt:lpstr>
      <vt:lpstr> ELFT Training Packages for Primary Care   ‘CAMHS and the Under 5’s’ </vt:lpstr>
      <vt:lpstr>Learning outcomes:</vt:lpstr>
      <vt:lpstr>Overview</vt:lpstr>
      <vt:lpstr>Developmental tasks of childhood</vt:lpstr>
      <vt:lpstr>Transitions</vt:lpstr>
      <vt:lpstr>Transitions</vt:lpstr>
      <vt:lpstr>Common Difficulties that can occur</vt:lpstr>
      <vt:lpstr>What conditions do we see in under 5s?</vt:lpstr>
      <vt:lpstr>Red Flags</vt:lpstr>
      <vt:lpstr>Developmental red flags</vt:lpstr>
      <vt:lpstr>Autism Spectrum Disorders</vt:lpstr>
      <vt:lpstr>Autistic Spectrum Disorder</vt:lpstr>
      <vt:lpstr>Features of Autistic spectrum disorder at this age</vt:lpstr>
      <vt:lpstr>Under Fives Treatments that can be offered by CAMHS</vt:lpstr>
      <vt:lpstr>Parent-Infant work</vt:lpstr>
      <vt:lpstr>Parent Training Programmes</vt:lpstr>
      <vt:lpstr>Play therapy</vt:lpstr>
      <vt:lpstr>Further Reading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Under 5s</dc:title>
  <dc:creator>H</dc:creator>
  <cp:lastModifiedBy>Rohricht Frank</cp:lastModifiedBy>
  <cp:revision>87</cp:revision>
  <dcterms:created xsi:type="dcterms:W3CDTF">2013-09-25T13:56:36Z</dcterms:created>
  <dcterms:modified xsi:type="dcterms:W3CDTF">2015-12-02T12:23:13Z</dcterms:modified>
</cp:coreProperties>
</file>