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  <p:sldMasterId id="2147483751" r:id="rId3"/>
    <p:sldMasterId id="2147483763" r:id="rId4"/>
    <p:sldMasterId id="2147483788" r:id="rId5"/>
    <p:sldMasterId id="2147483800" r:id="rId6"/>
  </p:sldMasterIdLst>
  <p:notesMasterIdLst>
    <p:notesMasterId r:id="rId36"/>
  </p:notesMasterIdLst>
  <p:sldIdLst>
    <p:sldId id="341" r:id="rId7"/>
    <p:sldId id="318" r:id="rId8"/>
    <p:sldId id="260" r:id="rId9"/>
    <p:sldId id="319" r:id="rId10"/>
    <p:sldId id="264" r:id="rId11"/>
    <p:sldId id="265" r:id="rId12"/>
    <p:sldId id="320" r:id="rId13"/>
    <p:sldId id="323" r:id="rId14"/>
    <p:sldId id="324" r:id="rId15"/>
    <p:sldId id="261" r:id="rId16"/>
    <p:sldId id="262" r:id="rId17"/>
    <p:sldId id="263" r:id="rId18"/>
    <p:sldId id="266" r:id="rId19"/>
    <p:sldId id="267" r:id="rId20"/>
    <p:sldId id="338" r:id="rId21"/>
    <p:sldId id="293" r:id="rId22"/>
    <p:sldId id="294" r:id="rId23"/>
    <p:sldId id="339" r:id="rId24"/>
    <p:sldId id="300" r:id="rId25"/>
    <p:sldId id="301" r:id="rId26"/>
    <p:sldId id="302" r:id="rId27"/>
    <p:sldId id="333" r:id="rId28"/>
    <p:sldId id="334" r:id="rId29"/>
    <p:sldId id="335" r:id="rId30"/>
    <p:sldId id="336" r:id="rId31"/>
    <p:sldId id="337" r:id="rId32"/>
    <p:sldId id="330" r:id="rId33"/>
    <p:sldId id="331" r:id="rId34"/>
    <p:sldId id="33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E64CE-7C85-46A9-AAAB-13AEC6CF5185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A0D4E-7DD1-4E48-A986-BD7999E42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0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BAF5C-BB0A-4182-9014-4028D67557B3}" type="slidenum">
              <a:rPr lang="en-GB" altLang="en-US">
                <a:solidFill>
                  <a:prstClr val="black"/>
                </a:solidFill>
              </a:rPr>
              <a:pPr/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A0D4E-7DD1-4E48-A986-BD7999E42E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5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A0D4E-7DD1-4E48-A986-BD7999E42E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3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9C8722-4ABB-441D-A4E3-9D9163EF92BB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73100"/>
            <a:ext cx="4575175" cy="3430588"/>
          </a:xfrm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23913" y="4570413"/>
            <a:ext cx="5272087" cy="3886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7" tIns="45364" rIns="90727" bIns="45364"/>
          <a:lstStyle/>
          <a:p>
            <a:pPr marL="114300" indent="-114300">
              <a:buFontTx/>
              <a:buChar char="•"/>
            </a:pPr>
            <a:r>
              <a:rPr lang="en-US" altLang="en-US" smtClean="0"/>
              <a:t>This slide graphically presents the treatment phases in the management of depressive disorders: relapse, remission, recovery, and recurrence.</a:t>
            </a:r>
          </a:p>
          <a:p>
            <a:pPr marL="114300" indent="-114300">
              <a:buFontTx/>
              <a:buChar char="•"/>
            </a:pPr>
            <a:r>
              <a:rPr lang="en-US" altLang="en-US" smtClean="0"/>
              <a:t>In many cases, depressive disorders are recurrent. Thus, their treatment is viewed in 3 phases:</a:t>
            </a:r>
          </a:p>
          <a:p>
            <a:pPr marL="406400" lvl="1" indent="-114300">
              <a:buFontTx/>
              <a:buChar char="•"/>
            </a:pPr>
            <a:r>
              <a:rPr lang="en-US" altLang="en-US" smtClean="0"/>
              <a:t>The acute phase:  relief of symptoms</a:t>
            </a:r>
          </a:p>
          <a:p>
            <a:pPr marL="406400" lvl="1" indent="-114300">
              <a:buFontTx/>
              <a:buChar char="•"/>
            </a:pPr>
            <a:r>
              <a:rPr lang="en-US" altLang="en-US" smtClean="0"/>
              <a:t>The continuation phase: to allow more complete resolution and to prevent relapse</a:t>
            </a:r>
          </a:p>
          <a:p>
            <a:pPr marL="406400" lvl="1" indent="-114300">
              <a:buFontTx/>
              <a:buChar char="•"/>
            </a:pPr>
            <a:r>
              <a:rPr lang="en-US" altLang="en-US" smtClean="0"/>
              <a:t>The long-term maintenance phase:  dependent on prior episodes, risk factors, etc.</a:t>
            </a:r>
          </a:p>
          <a:p>
            <a:pPr marL="114300" indent="-114300">
              <a:buFontTx/>
              <a:buChar char="•"/>
            </a:pPr>
            <a:r>
              <a:rPr lang="en-US" altLang="en-US" smtClean="0"/>
              <a:t>A view of the phases of depressive disorders across the spectrum of treatment and relapse underscores the need for maintenance therapy in many patients.</a:t>
            </a:r>
          </a:p>
          <a:p>
            <a:pPr marL="114300" indent="-114300">
              <a:buFontTx/>
              <a:buChar char="•"/>
            </a:pPr>
            <a:endParaRPr lang="en-US" altLang="en-US" smtClean="0"/>
          </a:p>
          <a:p>
            <a:pPr marL="114300" indent="-114300">
              <a:buFontTx/>
              <a:buChar char="•"/>
            </a:pPr>
            <a:endParaRPr lang="en-US" altLang="en-US" smtClean="0"/>
          </a:p>
          <a:p>
            <a:pPr marL="114300" indent="-114300">
              <a:buFontTx/>
              <a:buChar char="•"/>
            </a:pPr>
            <a:endParaRPr lang="en-US" altLang="en-US" smtClean="0"/>
          </a:p>
          <a:p>
            <a:pPr marL="114300" indent="-114300">
              <a:buFontTx/>
              <a:buChar char="•"/>
            </a:pPr>
            <a:endParaRPr lang="en-US" altLang="en-US" smtClean="0"/>
          </a:p>
          <a:p>
            <a:pPr marL="114300" indent="-114300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49DAD1-3FED-4C85-A57D-C393AE2B37E2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769938"/>
            <a:ext cx="4252912" cy="3189287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0116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618FFD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mtClean="0"/>
              <a:t>Treatment is viewed in 3 phases:</a:t>
            </a:r>
          </a:p>
          <a:p>
            <a:pPr marL="342900" lvl="1" indent="-114300">
              <a:buFontTx/>
              <a:buChar char="•"/>
            </a:pPr>
            <a:r>
              <a:rPr lang="en-US" altLang="en-US" smtClean="0"/>
              <a:t>The acute phase:  relief of symptoms</a:t>
            </a:r>
          </a:p>
          <a:p>
            <a:pPr marL="342900" lvl="1" indent="-114300">
              <a:buFontTx/>
              <a:buChar char="•"/>
            </a:pPr>
            <a:r>
              <a:rPr lang="en-US" altLang="en-US" smtClean="0"/>
              <a:t>The continuation phase: to allow more complete resolution and to   prevent relapse</a:t>
            </a:r>
          </a:p>
          <a:p>
            <a:pPr marL="342900" lvl="1" indent="-114300">
              <a:buFontTx/>
              <a:buChar char="•"/>
            </a:pPr>
            <a:r>
              <a:rPr lang="en-US" altLang="en-US" smtClean="0"/>
              <a:t>The long-term maintenance phase: dependent on prior episodes, risk factors, etc.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E092-52E7-40D9-9BB5-601B9252975A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0212-6338-4FC3-ABEA-B449B24C9D25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1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8EA9-E369-4802-A158-6C5C344E388A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6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676400"/>
            <a:ext cx="88392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8CE47C-422A-4852-AF8B-EE47E7767ECE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44776A-3671-40A9-B5EC-7265F543656C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6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24694-1D1F-45C7-8C63-62311DEC31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0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638F-12FE-4B99-B5F8-11291A2377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9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D411-5320-4AB9-8253-FE707D5668F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3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9AE5-0473-466D-8D61-C6EE5610120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9B592-AFB5-419C-B5C9-374BF065AC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84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5BD4-DBA0-434B-AC53-8D36211E02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1F9F-D406-421D-8416-EC4FE11FE2A7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27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ECFD5-A756-44CA-9DA1-9CFC0B8A1C7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0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8C285-8F2F-47B3-8299-7F561DB6EFF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6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6B067-5FE5-4AFE-AAB0-8A5FF13329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21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786FF-6BD4-4614-8492-4329EBAA8AB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8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12E-E502-48C3-BCDA-6924A053A3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11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C9C8E3-DE28-47A8-89F3-5E65E84F513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4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148B98-0346-4F4D-8550-732810DEEE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05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D597-78C2-4FB5-AEB2-8E0C793A42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20E4-2FE0-449F-BA29-4D4B9DB4FB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2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A976-658D-4BC9-B33B-FAC8F0CFC5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3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87DAB-5EE1-4F12-B978-6ED56859D24D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01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AF9D-CFCA-4F97-902C-A8EA5572B2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80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2D5B-E52F-4D99-B410-8DC592A8F1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3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0DFA-6875-4423-A8CA-C88C702094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2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59E3-C32A-4D05-91B8-869C8D6D0D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5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AE2D6-90D9-41C8-9D7C-B7151AC6C5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26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85A5-F1E7-4598-A130-975EDDAD91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50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36ED9-BA29-4048-9458-32954A9BB3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54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368F-A001-4028-93FC-ABD432AFCA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12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9C4CC-7215-44BE-A354-F5D729DE1B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06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2BCE-BC1F-45F9-9753-923FFC6BF5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3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9069-DFAD-4813-B96A-C341799FBF2B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8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0526-D1FD-4C65-9E82-886042035B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75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F5662-B962-4FFD-AF21-A500F55A9B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66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CF2E7-86F5-4441-B853-81E4B9866C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48D1-5329-4B3A-96FB-1A99C62E6A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2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C7ACC-1B65-4F7D-9833-E99F88FDC4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33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B8563-4B94-422A-BB9C-5092548576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76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B733-B302-4560-AE28-EAEC4C2FA3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55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9E64-7CB1-4E23-80D4-387E01F7F3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3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D008-1DA2-4638-A8CC-9CC5F5E115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3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B36C-2D42-4927-8A2B-C3D60AF4F7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4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76B38-87AC-428B-9367-75A6D4AA3035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71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D63B-D431-4578-80B4-E311D2C18CC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48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AD7D-3447-4E06-BD02-9BB6F8C493A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23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5920-D752-4B06-9410-163DE069E96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52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947E-9785-4305-AF9D-3F605F588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13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D613-07E2-4AE3-9AB2-AE2EE68954F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5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4CBE-1FDC-4AA7-BF88-879442F70DF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28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AE15-D5E2-411C-BB50-331C5FD8CF7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0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1F0D0-9747-499D-BEBA-1B4F3BB06FF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0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6C7A-E7F8-4BEE-8DCF-A4F3B47521B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72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FE97F-3FFB-4F2A-A748-31E59AF05C8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6C57B-2CD7-448C-9208-ABA4B7BE421D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1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9C92-FFE9-4005-9A38-707B4F443CB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62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D52E-3BD0-477E-871C-2D250D37ABA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0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1583-EBC0-4627-BC50-3B7483A947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402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4D34-F71F-4A67-9D13-723EC337EE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04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8C43-2AED-4BE4-8FD5-17E364A98BD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55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2521-37E5-421C-8235-726850AD5A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3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6D96-7038-43A3-8FC7-BF458DCA60A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08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9437-E729-4340-B8A1-160207964D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64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22F6-A1D1-454A-A8E1-56E2D8524DE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5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489D-3C92-4F15-BA2C-52CDCC733E7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BB648-F462-4162-900F-9B780A668E24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8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D748-36FC-40B0-A304-2B3EBFE709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47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2ADA-6FD6-411D-AC5E-DA9C029CEC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11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676400"/>
            <a:ext cx="88392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42BD-AEF4-4D32-B747-D6F874C7776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93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C2F9-398B-4413-A461-13B768C000A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16C98-6FDE-49F1-9D3E-D8E88CC869A9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20841-54F1-40EC-AF08-9FE8C0E26B95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2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83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F1097D-6ABB-4301-9BF6-BCFB591A8234}" type="slidenum">
              <a:rPr lang="en-GB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656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E6B93B-E2A2-4200-93C2-10F19C9BF3E5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22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6B5DE-60E2-4AD5-BF5D-42E15D39174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84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FB303-FA97-4DCA-8B00-C9E0CEFC3E8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63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BFDF0-16A5-493C-9FD5-08116F2D5A64}" type="slidenum">
              <a:rPr lang="en-GB">
                <a:solidFill>
                  <a:srgbClr val="FFFFFF"/>
                </a:solidFill>
                <a:latin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074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83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0D7C4-68B3-428B-8134-1E7D4B2680A6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20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nsforum.com/content/pictures/imagebank/hirespng/Drug_SSRI_2.png" TargetMode="Externa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524000"/>
          </a:xfrm>
        </p:spPr>
        <p:txBody>
          <a:bodyPr/>
          <a:lstStyle/>
          <a:p>
            <a:r>
              <a:rPr lang="en-GB" altLang="en-US" dirty="0" smtClean="0"/>
              <a:t>Antidepressants </a:t>
            </a:r>
            <a:r>
              <a:rPr lang="en-GB" altLang="en-US" smtClean="0"/>
              <a:t>and Benzodiazepines</a:t>
            </a: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February 2015</a:t>
            </a:r>
            <a:endParaRPr lang="en-GB" alt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en-GB" altLang="en-US" sz="3600" b="1">
                <a:cs typeface="Times New Roman" pitchFamily="18" charset="0"/>
              </a:rPr>
              <a:t>PHARMACOLOGICAL SIDE EFFECTS OF ANTIDEPRESSANTS</a:t>
            </a:r>
            <a:r>
              <a:rPr lang="en-GB" altLang="en-US" sz="3600" b="1">
                <a:latin typeface="Courier New" pitchFamily="49" charset="0"/>
                <a:cs typeface="Courier New" pitchFamily="49" charset="0"/>
              </a:rPr>
              <a:t/>
            </a:r>
            <a:br>
              <a:rPr lang="en-GB" altLang="en-US" sz="3600" b="1">
                <a:latin typeface="Courier New" pitchFamily="49" charset="0"/>
                <a:cs typeface="Courier New" pitchFamily="49" charset="0"/>
              </a:rPr>
            </a:br>
            <a:r>
              <a:rPr lang="en-US" altLang="en-US" sz="3600" b="1">
                <a:cs typeface="Times New Roman" pitchFamily="18" charset="0"/>
              </a:rPr>
              <a:t> </a:t>
            </a:r>
            <a:endParaRPr lang="en-GB" altLang="en-US" sz="3600" b="1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29379" name="Group 3"/>
          <p:cNvGrpSpPr>
            <a:grpSpLocks/>
          </p:cNvGrpSpPr>
          <p:nvPr/>
        </p:nvGrpSpPr>
        <p:grpSpPr bwMode="auto">
          <a:xfrm>
            <a:off x="0" y="1524000"/>
            <a:ext cx="9144000" cy="4572000"/>
            <a:chOff x="-3" y="-3"/>
            <a:chExt cx="4116" cy="1214"/>
          </a:xfrm>
        </p:grpSpPr>
        <p:grpSp>
          <p:nvGrpSpPr>
            <p:cNvPr id="229380" name="Group 4"/>
            <p:cNvGrpSpPr>
              <a:grpSpLocks/>
            </p:cNvGrpSpPr>
            <p:nvPr/>
          </p:nvGrpSpPr>
          <p:grpSpPr bwMode="auto">
            <a:xfrm>
              <a:off x="0" y="0"/>
              <a:ext cx="4110" cy="1208"/>
              <a:chOff x="0" y="0"/>
              <a:chExt cx="4110" cy="1208"/>
            </a:xfrm>
          </p:grpSpPr>
          <p:grpSp>
            <p:nvGrpSpPr>
              <p:cNvPr id="229381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382" cy="1208"/>
                <a:chOff x="0" y="0"/>
                <a:chExt cx="1382" cy="1208"/>
              </a:xfrm>
            </p:grpSpPr>
            <p:sp>
              <p:nvSpPr>
                <p:cNvPr id="22938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96" cy="1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1.Anti-Muscarinic ( ACh)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Dry mouth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Constipation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Urinary retention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Blurred vision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Cognitive impairment    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Worsen tardive dyskinesia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938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82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29384" name="Group 8"/>
              <p:cNvGrpSpPr>
                <a:grpSpLocks/>
              </p:cNvGrpSpPr>
              <p:nvPr/>
            </p:nvGrpSpPr>
            <p:grpSpPr bwMode="auto">
              <a:xfrm>
                <a:off x="1382" y="0"/>
                <a:ext cx="1454" cy="1208"/>
                <a:chOff x="1382" y="0"/>
                <a:chExt cx="1454" cy="1208"/>
              </a:xfrm>
            </p:grpSpPr>
            <p:sp>
              <p:nvSpPr>
                <p:cNvPr id="229385" name="Rectangle 9"/>
                <p:cNvSpPr>
                  <a:spLocks noChangeArrowheads="1"/>
                </p:cNvSpPr>
                <p:nvPr/>
              </p:nvSpPr>
              <p:spPr bwMode="auto">
                <a:xfrm>
                  <a:off x="1425" y="0"/>
                  <a:ext cx="1368" cy="1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2.NA ReuptakeBlockade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Dry Mouth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Constipation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Urinary retention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Blurred vision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Tachycardia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Raised blood pressure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9386" name="Rectangle 10"/>
                <p:cNvSpPr>
                  <a:spLocks noChangeArrowheads="1"/>
                </p:cNvSpPr>
                <p:nvPr/>
              </p:nvSpPr>
              <p:spPr bwMode="auto">
                <a:xfrm>
                  <a:off x="1382" y="0"/>
                  <a:ext cx="1454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29387" name="Group 11"/>
              <p:cNvGrpSpPr>
                <a:grpSpLocks/>
              </p:cNvGrpSpPr>
              <p:nvPr/>
            </p:nvGrpSpPr>
            <p:grpSpPr bwMode="auto">
              <a:xfrm>
                <a:off x="2836" y="0"/>
                <a:ext cx="1274" cy="1208"/>
                <a:chOff x="2836" y="0"/>
                <a:chExt cx="1274" cy="1208"/>
              </a:xfrm>
            </p:grpSpPr>
            <p:sp>
              <p:nvSpPr>
                <p:cNvPr id="229388" name="Rectangle 12"/>
                <p:cNvSpPr>
                  <a:spLocks noChangeArrowheads="1"/>
                </p:cNvSpPr>
                <p:nvPr/>
              </p:nvSpPr>
              <p:spPr bwMode="auto">
                <a:xfrm>
                  <a:off x="2879" y="0"/>
                  <a:ext cx="1188" cy="1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3.NA alpha-one Blockade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Postural hypotension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Ejaculatory impotence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9389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6" y="0"/>
                  <a:ext cx="1274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>
              <a:off x="-3" y="-3"/>
              <a:ext cx="4116" cy="121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  <a:noFill/>
          <a:ln/>
        </p:spPr>
        <p:txBody>
          <a:bodyPr/>
          <a:lstStyle/>
          <a:p>
            <a:r>
              <a:rPr lang="en-GB" altLang="en-US" sz="3600" b="1">
                <a:cs typeface="Times New Roman" pitchFamily="18" charset="0"/>
              </a:rPr>
              <a:t>PHARMACOLOGICAL SIDE EFFECTS OF ANTIDEPRESSANTS</a:t>
            </a:r>
            <a:r>
              <a:rPr lang="en-GB" altLang="en-US" sz="3600" b="1">
                <a:latin typeface="Courier New" pitchFamily="49" charset="0"/>
                <a:cs typeface="Courier New" pitchFamily="49" charset="0"/>
              </a:rPr>
              <a:t/>
            </a:r>
            <a:br>
              <a:rPr lang="en-GB" altLang="en-US" sz="3600" b="1">
                <a:latin typeface="Courier New" pitchFamily="49" charset="0"/>
                <a:cs typeface="Courier New" pitchFamily="49" charset="0"/>
              </a:rPr>
            </a:br>
            <a:r>
              <a:rPr lang="en-US" altLang="en-US" sz="3600" b="1">
                <a:cs typeface="Times New Roman" pitchFamily="18" charset="0"/>
              </a:rPr>
              <a:t> </a:t>
            </a:r>
            <a:endParaRPr lang="en-GB" altLang="en-US" sz="3600" b="1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30403" name="Group 3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-3" y="-3"/>
            <a:chExt cx="4116" cy="1674"/>
          </a:xfrm>
        </p:grpSpPr>
        <p:grpSp>
          <p:nvGrpSpPr>
            <p:cNvPr id="230404" name="Group 4"/>
            <p:cNvGrpSpPr>
              <a:grpSpLocks/>
            </p:cNvGrpSpPr>
            <p:nvPr/>
          </p:nvGrpSpPr>
          <p:grpSpPr bwMode="auto">
            <a:xfrm>
              <a:off x="0" y="0"/>
              <a:ext cx="4110" cy="1668"/>
              <a:chOff x="0" y="0"/>
              <a:chExt cx="4110" cy="1668"/>
            </a:xfrm>
          </p:grpSpPr>
          <p:grpSp>
            <p:nvGrpSpPr>
              <p:cNvPr id="230405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382" cy="1668"/>
                <a:chOff x="0" y="0"/>
                <a:chExt cx="1382" cy="1668"/>
              </a:xfrm>
            </p:grpSpPr>
            <p:sp>
              <p:nvSpPr>
                <p:cNvPr id="230406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96" cy="1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Histamine Blockade (H-1)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Sedation 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Cognitive impairment 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Falls 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                                                        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Courier New" pitchFamily="49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040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82" cy="16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30408" name="Group 8"/>
              <p:cNvGrpSpPr>
                <a:grpSpLocks/>
              </p:cNvGrpSpPr>
              <p:nvPr/>
            </p:nvGrpSpPr>
            <p:grpSpPr bwMode="auto">
              <a:xfrm>
                <a:off x="1382" y="0"/>
                <a:ext cx="1454" cy="1668"/>
                <a:chOff x="1382" y="0"/>
                <a:chExt cx="1454" cy="1668"/>
              </a:xfrm>
            </p:grpSpPr>
            <p:sp>
              <p:nvSpPr>
                <p:cNvPr id="230409" name="Rectangle 9"/>
                <p:cNvSpPr>
                  <a:spLocks noChangeArrowheads="1"/>
                </p:cNvSpPr>
                <p:nvPr/>
              </p:nvSpPr>
              <p:spPr bwMode="auto">
                <a:xfrm>
                  <a:off x="1425" y="0"/>
                  <a:ext cx="1368" cy="1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5HT Reuptake Blockade</a:t>
                  </a: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Diarrhoea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Headache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Drowsiness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5HT-1:Serotonin syndrome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5HT-2:Nervousness, insomnia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      Anorexia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      Sexual dysfunction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      Akathisia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      Parkinsonism, 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        dystonia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5HT-3:Nausea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0410" name="Rectangle 10"/>
                <p:cNvSpPr>
                  <a:spLocks noChangeArrowheads="1"/>
                </p:cNvSpPr>
                <p:nvPr/>
              </p:nvSpPr>
              <p:spPr bwMode="auto">
                <a:xfrm>
                  <a:off x="1382" y="0"/>
                  <a:ext cx="1454" cy="16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30411" name="Group 11"/>
              <p:cNvGrpSpPr>
                <a:grpSpLocks/>
              </p:cNvGrpSpPr>
              <p:nvPr/>
            </p:nvGrpSpPr>
            <p:grpSpPr bwMode="auto">
              <a:xfrm>
                <a:off x="2836" y="0"/>
                <a:ext cx="1274" cy="1668"/>
                <a:chOff x="2836" y="0"/>
                <a:chExt cx="1274" cy="1668"/>
              </a:xfrm>
            </p:grpSpPr>
            <p:sp>
              <p:nvSpPr>
                <p:cNvPr id="230412" name="Rectangle 12"/>
                <p:cNvSpPr>
                  <a:spLocks noChangeArrowheads="1"/>
                </p:cNvSpPr>
                <p:nvPr/>
              </p:nvSpPr>
              <p:spPr bwMode="auto">
                <a:xfrm>
                  <a:off x="2879" y="0"/>
                  <a:ext cx="1188" cy="1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</a:t>
                  </a: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5HT-2C Blockade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Times New Roman" pitchFamily="18" charset="0"/>
                    </a:rPr>
                    <a:t>     Weight gain</a:t>
                  </a:r>
                  <a:endParaRPr lang="en-US" altLang="en-US" sz="2000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FFFFFF"/>
                      </a:solidFill>
                      <a:cs typeface="Courier New" pitchFamily="49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0413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6" y="0"/>
                  <a:ext cx="1274" cy="16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0414" name="Rectangle 14"/>
            <p:cNvSpPr>
              <a:spLocks noChangeArrowheads="1"/>
            </p:cNvSpPr>
            <p:nvPr/>
          </p:nvSpPr>
          <p:spPr bwMode="auto">
            <a:xfrm>
              <a:off x="-3" y="-3"/>
              <a:ext cx="4116" cy="167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  <a:noFill/>
          <a:ln/>
        </p:spPr>
        <p:txBody>
          <a:bodyPr/>
          <a:lstStyle/>
          <a:p>
            <a:r>
              <a:rPr lang="en-GB" altLang="en-US" sz="3600" b="1">
                <a:cs typeface="Times New Roman" pitchFamily="18" charset="0"/>
              </a:rPr>
              <a:t>PHARMACOLOGICAL SIDE EFFECTS OF ANTIDEPRESSANTS</a:t>
            </a:r>
            <a:r>
              <a:rPr lang="en-GB" altLang="en-US" sz="3600" b="1">
                <a:latin typeface="Courier New" pitchFamily="49" charset="0"/>
                <a:cs typeface="Courier New" pitchFamily="49" charset="0"/>
              </a:rPr>
              <a:t/>
            </a:r>
            <a:br>
              <a:rPr lang="en-GB" altLang="en-US" sz="3600" b="1">
                <a:latin typeface="Courier New" pitchFamily="49" charset="0"/>
                <a:cs typeface="Courier New" pitchFamily="49" charset="0"/>
              </a:rPr>
            </a:br>
            <a:r>
              <a:rPr lang="en-US" altLang="en-US" sz="3600" b="1">
                <a:cs typeface="Times New Roman" pitchFamily="18" charset="0"/>
              </a:rPr>
              <a:t> </a:t>
            </a:r>
            <a:endParaRPr lang="en-GB" altLang="en-US" sz="3600" b="1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31427" name="Group 3"/>
          <p:cNvGrpSpPr>
            <a:grpSpLocks/>
          </p:cNvGrpSpPr>
          <p:nvPr/>
        </p:nvGrpSpPr>
        <p:grpSpPr bwMode="auto">
          <a:xfrm>
            <a:off x="0" y="1219200"/>
            <a:ext cx="9144000" cy="5334000"/>
            <a:chOff x="-3" y="-3"/>
            <a:chExt cx="4116" cy="1329"/>
          </a:xfrm>
        </p:grpSpPr>
        <p:grpSp>
          <p:nvGrpSpPr>
            <p:cNvPr id="231428" name="Group 4"/>
            <p:cNvGrpSpPr>
              <a:grpSpLocks/>
            </p:cNvGrpSpPr>
            <p:nvPr/>
          </p:nvGrpSpPr>
          <p:grpSpPr bwMode="auto">
            <a:xfrm>
              <a:off x="0" y="0"/>
              <a:ext cx="4110" cy="1323"/>
              <a:chOff x="0" y="0"/>
              <a:chExt cx="4110" cy="1323"/>
            </a:xfrm>
          </p:grpSpPr>
          <p:grpSp>
            <p:nvGrpSpPr>
              <p:cNvPr id="23142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382" cy="1323"/>
                <a:chOff x="0" y="0"/>
                <a:chExt cx="1382" cy="1323"/>
              </a:xfrm>
            </p:grpSpPr>
            <p:sp>
              <p:nvSpPr>
                <p:cNvPr id="23143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96" cy="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DA  Reuptake Blockade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    Nausea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    Activation    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    Antiparkinsonian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     Psychosis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143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82" cy="1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31432" name="Group 8"/>
              <p:cNvGrpSpPr>
                <a:grpSpLocks/>
              </p:cNvGrpSpPr>
              <p:nvPr/>
            </p:nvGrpSpPr>
            <p:grpSpPr bwMode="auto">
              <a:xfrm>
                <a:off x="1382" y="0"/>
                <a:ext cx="1454" cy="1323"/>
                <a:chOff x="1382" y="0"/>
                <a:chExt cx="1454" cy="1323"/>
              </a:xfrm>
            </p:grpSpPr>
            <p:sp>
              <p:nvSpPr>
                <p:cNvPr id="231433" name="Rectangle 9"/>
                <p:cNvSpPr>
                  <a:spLocks noChangeArrowheads="1"/>
                </p:cNvSpPr>
                <p:nvPr/>
              </p:nvSpPr>
              <p:spPr bwMode="auto">
                <a:xfrm>
                  <a:off x="1425" y="0"/>
                  <a:ext cx="1368" cy="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Complex / Unclear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Fine tremor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Sweating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Myoclonus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SIADH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Epilepsy 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Mania / Rapid cycling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1434" name="Rectangle 10"/>
                <p:cNvSpPr>
                  <a:spLocks noChangeArrowheads="1"/>
                </p:cNvSpPr>
                <p:nvPr/>
              </p:nvSpPr>
              <p:spPr bwMode="auto">
                <a:xfrm>
                  <a:off x="1382" y="0"/>
                  <a:ext cx="1454" cy="1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31435" name="Group 11"/>
              <p:cNvGrpSpPr>
                <a:grpSpLocks/>
              </p:cNvGrpSpPr>
              <p:nvPr/>
            </p:nvGrpSpPr>
            <p:grpSpPr bwMode="auto">
              <a:xfrm>
                <a:off x="2836" y="0"/>
                <a:ext cx="1274" cy="1323"/>
                <a:chOff x="2836" y="0"/>
                <a:chExt cx="1274" cy="1323"/>
              </a:xfrm>
            </p:grpSpPr>
            <p:sp>
              <p:nvSpPr>
                <p:cNvPr id="231436" name="Rectangle 12"/>
                <p:cNvSpPr>
                  <a:spLocks noChangeArrowheads="1"/>
                </p:cNvSpPr>
                <p:nvPr/>
              </p:nvSpPr>
              <p:spPr bwMode="auto">
                <a:xfrm>
                  <a:off x="2879" y="0"/>
                  <a:ext cx="1188" cy="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 u="sng">
                      <a:solidFill>
                        <a:srgbClr val="FFFFFF"/>
                      </a:solidFill>
                      <a:cs typeface="Times New Roman" pitchFamily="18" charset="0"/>
                    </a:rPr>
                    <a:t> Membrane-stabilisation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Cardiac dysrhythmia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Times New Roman" pitchFamily="18" charset="0"/>
                    </a:rPr>
                    <a:t>   Asystole</a:t>
                  </a:r>
                  <a:endParaRPr lang="en-US" altLang="en-US" sz="2000" b="1">
                    <a:solidFill>
                      <a:srgbClr val="FFFFFF"/>
                    </a:solidFill>
                    <a:cs typeface="Courier New" pitchFamily="49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 b="1">
                      <a:solidFill>
                        <a:srgbClr val="FFFFFF"/>
                      </a:solidFill>
                      <a:cs typeface="Courier New" pitchFamily="49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1437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6" y="0"/>
                  <a:ext cx="1274" cy="1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>
              <a:off x="-3" y="-3"/>
              <a:ext cx="4116" cy="132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5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Agomelatine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Improves sleep quality</a:t>
            </a:r>
          </a:p>
          <a:p>
            <a:r>
              <a:rPr lang="en-GB" altLang="en-US"/>
              <a:t>Lacks sexual side effects</a:t>
            </a:r>
          </a:p>
          <a:p>
            <a:r>
              <a:rPr lang="en-GB" altLang="en-US"/>
              <a:t>Lacks discontinuation syndrome</a:t>
            </a:r>
          </a:p>
          <a:p>
            <a:r>
              <a:rPr lang="en-GB" altLang="en-US"/>
              <a:t>Well tolerated, dizziness (8%) and nausea (5%) being the most frequently reported side effects</a:t>
            </a:r>
            <a:endParaRPr lang="en-GB" altLang="en-US" sz="2400"/>
          </a:p>
          <a:p>
            <a:pPr>
              <a:buFontTx/>
              <a:buNone/>
            </a:pPr>
            <a:r>
              <a:rPr lang="en-GB" altLang="en-US" sz="2400"/>
              <a:t>     (c.f. 3% and 2% for placebo)</a:t>
            </a:r>
            <a:endParaRPr lang="en-GB" altLang="en-US" sz="3600"/>
          </a:p>
          <a:p>
            <a:r>
              <a:rPr lang="en-GB" altLang="en-US"/>
              <a:t>Monitor LFTs</a:t>
            </a:r>
          </a:p>
        </p:txBody>
      </p:sp>
    </p:spTree>
    <p:extLst>
      <p:ext uri="{BB962C8B-B14F-4D97-AF65-F5344CB8AC3E}">
        <p14:creationId xmlns:p14="http://schemas.microsoft.com/office/powerpoint/2010/main" val="17079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Zyban (bupropion)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r>
              <a:rPr lang="en-US" altLang="en-US">
                <a:latin typeface="Arial" pitchFamily="34" charset="0"/>
                <a:cs typeface="Arial" pitchFamily="34" charset="0"/>
              </a:rPr>
              <a:t>Dose-related risk of seizure</a:t>
            </a:r>
            <a:endParaRPr lang="en-GB" altLang="en-US">
              <a:cs typeface="Times New Roman" pitchFamily="18" charset="0"/>
            </a:endParaRP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0.1% on 300mg/day</a:t>
            </a:r>
            <a:endParaRPr lang="en-GB" altLang="en-US">
              <a:cs typeface="Times New Roman" pitchFamily="18" charset="0"/>
            </a:endParaRP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Insomnia is a very common adverse event</a:t>
            </a: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Also reported:more outgoing behavior, worsening of depression, auditory and visual hallucinations</a:t>
            </a:r>
            <a:endParaRPr lang="en-GB" altLang="en-US">
              <a:latin typeface="Arial" pitchFamily="34" charset="0"/>
              <a:cs typeface="Arial" pitchFamily="34" charset="0"/>
            </a:endParaRPr>
          </a:p>
          <a:p>
            <a:endParaRPr lang="en-GB" altLang="en-US">
              <a:latin typeface="Arial" pitchFamily="34" charset="0"/>
              <a:cs typeface="Arial" pitchFamily="34" charset="0"/>
            </a:endParaRPr>
          </a:p>
          <a:p>
            <a:endParaRPr lang="en-GB" altLang="en-US">
              <a:latin typeface="Arial" pitchFamily="34" charset="0"/>
              <a:cs typeface="Arial" pitchFamily="34" charset="0"/>
            </a:endParaRPr>
          </a:p>
          <a:p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meta-analysis of antidepressants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7" y="1535480"/>
            <a:ext cx="6393833" cy="5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mment 4"/>
          <p:cNvSpPr>
            <a:spLocks noChangeArrowheads="1"/>
          </p:cNvSpPr>
          <p:nvPr/>
        </p:nvSpPr>
        <p:spPr bwMode="auto">
          <a:xfrm>
            <a:off x="6228184" y="25111"/>
            <a:ext cx="2743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Arial" pitchFamily="34" charset="0"/>
              </a:rPr>
              <a:t>Cipriani et al, 2009:Lancet</a:t>
            </a:r>
          </a:p>
        </p:txBody>
      </p:sp>
    </p:spTree>
    <p:extLst>
      <p:ext uri="{BB962C8B-B14F-4D97-AF65-F5344CB8AC3E}">
        <p14:creationId xmlns:p14="http://schemas.microsoft.com/office/powerpoint/2010/main" val="29828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GB" altLang="en-US" sz="3200" b="1">
                <a:solidFill>
                  <a:srgbClr val="000066"/>
                </a:solidFill>
              </a:rPr>
              <a:t>Table 1</a:t>
            </a:r>
            <a:r>
              <a:rPr lang="en-GB" altLang="en-US" sz="3200">
                <a:solidFill>
                  <a:srgbClr val="000066"/>
                </a:solidFill>
              </a:rPr>
              <a:t>: Dosing classification based on lower and upper dosing range quartiles</a:t>
            </a:r>
          </a:p>
        </p:txBody>
      </p:sp>
      <p:pic>
        <p:nvPicPr>
          <p:cNvPr id="579587" name="Picture 3" descr="Tabl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49388"/>
            <a:ext cx="74168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9588" name="Comment 4"/>
          <p:cNvSpPr>
            <a:spLocks noChangeArrowheads="1"/>
          </p:cNvSpPr>
          <p:nvPr/>
        </p:nvSpPr>
        <p:spPr bwMode="auto">
          <a:xfrm>
            <a:off x="6400800" y="990600"/>
            <a:ext cx="2743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Arial" pitchFamily="34" charset="0"/>
              </a:rPr>
              <a:t>Cipriani et al, 2009:Lancet</a:t>
            </a:r>
          </a:p>
        </p:txBody>
      </p:sp>
    </p:spTree>
    <p:extLst>
      <p:ext uri="{BB962C8B-B14F-4D97-AF65-F5344CB8AC3E}">
        <p14:creationId xmlns:p14="http://schemas.microsoft.com/office/powerpoint/2010/main" val="41385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>
                <a:solidFill>
                  <a:srgbClr val="000066"/>
                </a:solidFill>
              </a:rPr>
              <a:t>Table 4</a:t>
            </a:r>
            <a:r>
              <a:rPr lang="en-GB" altLang="en-US" sz="3200">
                <a:solidFill>
                  <a:srgbClr val="000066"/>
                </a:solidFill>
              </a:rPr>
              <a:t>: Efficacy and acceptability using fluoxetine as reference compound</a:t>
            </a:r>
          </a:p>
        </p:txBody>
      </p:sp>
      <p:pic>
        <p:nvPicPr>
          <p:cNvPr id="580611" name="Picture 3" descr="Tabl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684213" y="6400800"/>
            <a:ext cx="775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66"/>
                </a:solidFill>
                <a:latin typeface="Arial" pitchFamily="34" charset="0"/>
              </a:rPr>
              <a:t>OR=odds ratio. CI=credibilty interval.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66"/>
                </a:solidFill>
                <a:latin typeface="Arial" pitchFamily="34" charset="0"/>
              </a:rPr>
              <a:t>* p&lt;0·05. For efficacy, OR higher than 1 favours fluoxetine. For acceptability, OR lower than 1 favours fluoxetine.</a:t>
            </a:r>
          </a:p>
        </p:txBody>
      </p:sp>
      <p:sp>
        <p:nvSpPr>
          <p:cNvPr id="580613" name="Comment 5"/>
          <p:cNvSpPr>
            <a:spLocks noChangeArrowheads="1"/>
          </p:cNvSpPr>
          <p:nvPr/>
        </p:nvSpPr>
        <p:spPr bwMode="auto">
          <a:xfrm>
            <a:off x="6400800" y="990600"/>
            <a:ext cx="2743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b="1" dirty="0" err="1">
                <a:solidFill>
                  <a:srgbClr val="000000"/>
                </a:solidFill>
                <a:latin typeface="Arial" pitchFamily="34" charset="0"/>
              </a:rPr>
              <a:t>Cipriani</a:t>
            </a:r>
            <a:r>
              <a:rPr lang="en-GB" altLang="en-US" sz="1600" b="1" dirty="0">
                <a:solidFill>
                  <a:srgbClr val="000000"/>
                </a:solidFill>
                <a:latin typeface="Arial" pitchFamily="34" charset="0"/>
              </a:rPr>
              <a:t> et al, 2009:Lancet</a:t>
            </a:r>
          </a:p>
        </p:txBody>
      </p:sp>
    </p:spTree>
    <p:extLst>
      <p:ext uri="{BB962C8B-B14F-4D97-AF65-F5344CB8AC3E}">
        <p14:creationId xmlns:p14="http://schemas.microsoft.com/office/powerpoint/2010/main" val="35715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3528392"/>
          </a:xfrm>
        </p:spPr>
        <p:txBody>
          <a:bodyPr/>
          <a:lstStyle/>
          <a:p>
            <a:r>
              <a:rPr lang="en-GB" dirty="0" err="1" smtClean="0"/>
              <a:t>Escitalopram</a:t>
            </a:r>
            <a:r>
              <a:rPr lang="en-GB" dirty="0" smtClean="0"/>
              <a:t> and sertraline showed the best profile of acceptability, with fewer discontinuations </a:t>
            </a:r>
          </a:p>
          <a:p>
            <a:r>
              <a:rPr lang="en-GB" dirty="0" smtClean="0"/>
              <a:t>Sertraline: the best choice when starting treatment for moderate to severe depression in adults: best balance between benefits</a:t>
            </a:r>
            <a:r>
              <a:rPr lang="en-GB" dirty="0"/>
              <a:t> </a:t>
            </a:r>
            <a:r>
              <a:rPr lang="en-GB" dirty="0" smtClean="0"/>
              <a:t>and acceptability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06" y="5445224"/>
            <a:ext cx="27797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0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FF00"/>
                </a:solidFill>
              </a:rPr>
              <a:t>Treating Depression</a:t>
            </a:r>
          </a:p>
        </p:txBody>
      </p:sp>
    </p:spTree>
    <p:extLst>
      <p:ext uri="{BB962C8B-B14F-4D97-AF65-F5344CB8AC3E}">
        <p14:creationId xmlns:p14="http://schemas.microsoft.com/office/powerpoint/2010/main" val="136076275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9"/>
          <p:cNvSpPr>
            <a:spLocks noChangeArrowheads="1"/>
          </p:cNvSpPr>
          <p:nvPr/>
        </p:nvSpPr>
        <p:spPr bwMode="auto">
          <a:xfrm>
            <a:off x="3175" y="59039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en-US" alt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7891" name="Group 341"/>
          <p:cNvGrpSpPr>
            <a:grpSpLocks/>
          </p:cNvGrpSpPr>
          <p:nvPr/>
        </p:nvGrpSpPr>
        <p:grpSpPr bwMode="auto">
          <a:xfrm>
            <a:off x="0" y="749300"/>
            <a:ext cx="9144000" cy="6108700"/>
            <a:chOff x="-3" y="-3"/>
            <a:chExt cx="5130" cy="3848"/>
          </a:xfrm>
        </p:grpSpPr>
        <p:grpSp>
          <p:nvGrpSpPr>
            <p:cNvPr id="37896" name="Group 339"/>
            <p:cNvGrpSpPr>
              <a:grpSpLocks/>
            </p:cNvGrpSpPr>
            <p:nvPr/>
          </p:nvGrpSpPr>
          <p:grpSpPr bwMode="auto">
            <a:xfrm>
              <a:off x="0" y="0"/>
              <a:ext cx="5124" cy="3842"/>
              <a:chOff x="0" y="0"/>
              <a:chExt cx="5124" cy="3842"/>
            </a:xfrm>
          </p:grpSpPr>
          <p:grpSp>
            <p:nvGrpSpPr>
              <p:cNvPr id="37898" name="Group 208"/>
              <p:cNvGrpSpPr>
                <a:grpSpLocks/>
              </p:cNvGrpSpPr>
              <p:nvPr/>
            </p:nvGrpSpPr>
            <p:grpSpPr bwMode="auto">
              <a:xfrm>
                <a:off x="0" y="0"/>
                <a:ext cx="3584" cy="710"/>
                <a:chOff x="0" y="0"/>
                <a:chExt cx="3584" cy="710"/>
              </a:xfrm>
            </p:grpSpPr>
            <p:sp>
              <p:nvSpPr>
                <p:cNvPr id="38072" name="Rectangle 20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84" cy="710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73" name="Group 20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584" cy="710"/>
                  <a:chOff x="0" y="0"/>
                  <a:chExt cx="3584" cy="710"/>
                </a:xfrm>
              </p:grpSpPr>
              <p:sp>
                <p:nvSpPr>
                  <p:cNvPr id="38074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3498" cy="710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FFFF00"/>
                        </a:solidFill>
                        <a:cs typeface="Times New Roman" pitchFamily="18" charset="0"/>
                      </a:rPr>
                      <a:t>Monoamine Reuptake Inhibitors </a:t>
                    </a:r>
                    <a:endParaRPr lang="en-US" altLang="en-US" sz="28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FFFF00"/>
                        </a:solidFill>
                        <a:cs typeface="Times New Roman" pitchFamily="18" charset="0"/>
                      </a:rPr>
                      <a:t> (MARIs)</a:t>
                    </a:r>
                    <a:endParaRPr lang="en-US" altLang="en-US" sz="28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75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584" cy="71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899" name="Group 212"/>
              <p:cNvGrpSpPr>
                <a:grpSpLocks/>
              </p:cNvGrpSpPr>
              <p:nvPr/>
            </p:nvGrpSpPr>
            <p:grpSpPr bwMode="auto">
              <a:xfrm>
                <a:off x="3584" y="0"/>
                <a:ext cx="1540" cy="710"/>
                <a:chOff x="3584" y="0"/>
                <a:chExt cx="1540" cy="710"/>
              </a:xfrm>
            </p:grpSpPr>
            <p:sp>
              <p:nvSpPr>
                <p:cNvPr id="38068" name="Rectangle 211"/>
                <p:cNvSpPr>
                  <a:spLocks noChangeArrowheads="1"/>
                </p:cNvSpPr>
                <p:nvPr/>
              </p:nvSpPr>
              <p:spPr bwMode="auto">
                <a:xfrm>
                  <a:off x="3584" y="0"/>
                  <a:ext cx="1540" cy="710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69" name="Group 210"/>
                <p:cNvGrpSpPr>
                  <a:grpSpLocks/>
                </p:cNvGrpSpPr>
                <p:nvPr/>
              </p:nvGrpSpPr>
              <p:grpSpPr bwMode="auto">
                <a:xfrm>
                  <a:off x="3584" y="0"/>
                  <a:ext cx="1540" cy="710"/>
                  <a:chOff x="3584" y="0"/>
                  <a:chExt cx="1540" cy="710"/>
                </a:xfrm>
              </p:grpSpPr>
              <p:sp>
                <p:nvSpPr>
                  <p:cNvPr id="38070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0"/>
                    <a:ext cx="1454" cy="710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2400" b="1">
                        <a:solidFill>
                          <a:srgbClr val="FFFFFF"/>
                        </a:solidFill>
                        <a:cs typeface="Times New Roman" pitchFamily="18" charset="0"/>
                      </a:rPr>
                      <a:t>          </a:t>
                    </a:r>
                    <a:r>
                      <a:rPr lang="en-US" altLang="en-US" sz="2800" b="1">
                        <a:solidFill>
                          <a:srgbClr val="FFFF00"/>
                        </a:solidFill>
                        <a:cs typeface="Times New Roman" pitchFamily="18" charset="0"/>
                      </a:rPr>
                      <a:t>Complex</a:t>
                    </a:r>
                    <a:endParaRPr lang="en-US" altLang="en-US" sz="28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800">
                      <a:solidFill>
                        <a:srgbClr val="FFFF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71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0"/>
                    <a:ext cx="1540" cy="71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00" name="Group 216"/>
              <p:cNvGrpSpPr>
                <a:grpSpLocks/>
              </p:cNvGrpSpPr>
              <p:nvPr/>
            </p:nvGrpSpPr>
            <p:grpSpPr bwMode="auto">
              <a:xfrm>
                <a:off x="0" y="710"/>
                <a:ext cx="950" cy="480"/>
                <a:chOff x="0" y="710"/>
                <a:chExt cx="950" cy="480"/>
              </a:xfrm>
            </p:grpSpPr>
            <p:sp>
              <p:nvSpPr>
                <p:cNvPr id="38064" name="Rectangle 215"/>
                <p:cNvSpPr>
                  <a:spLocks noChangeArrowheads="1"/>
                </p:cNvSpPr>
                <p:nvPr/>
              </p:nvSpPr>
              <p:spPr bwMode="auto">
                <a:xfrm>
                  <a:off x="0" y="710"/>
                  <a:ext cx="950" cy="4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65" name="Group 214"/>
                <p:cNvGrpSpPr>
                  <a:grpSpLocks/>
                </p:cNvGrpSpPr>
                <p:nvPr/>
              </p:nvGrpSpPr>
              <p:grpSpPr bwMode="auto">
                <a:xfrm>
                  <a:off x="0" y="710"/>
                  <a:ext cx="950" cy="480"/>
                  <a:chOff x="0" y="710"/>
                  <a:chExt cx="950" cy="480"/>
                </a:xfrm>
              </p:grpSpPr>
              <p:sp>
                <p:nvSpPr>
                  <p:cNvPr id="38066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710"/>
                    <a:ext cx="864" cy="480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2000" b="1">
                        <a:solidFill>
                          <a:srgbClr val="FFFF00"/>
                        </a:solidFill>
                        <a:cs typeface="Times New Roman" pitchFamily="18" charset="0"/>
                      </a:rPr>
                      <a:t>    </a:t>
                    </a:r>
                    <a:r>
                      <a:rPr lang="en-US" altLang="en-US" sz="2400" b="1">
                        <a:solidFill>
                          <a:srgbClr val="FF0000"/>
                        </a:solidFill>
                        <a:cs typeface="Times New Roman" pitchFamily="18" charset="0"/>
                      </a:rPr>
                      <a:t>TCA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0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10"/>
                    <a:ext cx="9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01" name="Group 218"/>
              <p:cNvGrpSpPr>
                <a:grpSpLocks/>
              </p:cNvGrpSpPr>
              <p:nvPr/>
            </p:nvGrpSpPr>
            <p:grpSpPr bwMode="auto">
              <a:xfrm>
                <a:off x="950" y="710"/>
                <a:ext cx="950" cy="480"/>
                <a:chOff x="950" y="710"/>
                <a:chExt cx="950" cy="480"/>
              </a:xfrm>
            </p:grpSpPr>
            <p:sp>
              <p:nvSpPr>
                <p:cNvPr id="38062" name="Rectangle 164"/>
                <p:cNvSpPr>
                  <a:spLocks noChangeArrowheads="1"/>
                </p:cNvSpPr>
                <p:nvPr/>
              </p:nvSpPr>
              <p:spPr bwMode="auto">
                <a:xfrm>
                  <a:off x="993" y="710"/>
                  <a:ext cx="864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000" b="1">
                      <a:solidFill>
                        <a:srgbClr val="FFFF00"/>
                      </a:solidFill>
                      <a:cs typeface="Times New Roman" pitchFamily="18" charset="0"/>
                    </a:rPr>
                    <a:t>    </a:t>
                  </a:r>
                  <a:r>
                    <a:rPr lang="en-US" altLang="en-US" sz="2400" b="1">
                      <a:solidFill>
                        <a:srgbClr val="FF0000"/>
                      </a:solidFill>
                      <a:cs typeface="Times New Roman" pitchFamily="18" charset="0"/>
                    </a:rPr>
                    <a:t>SSRI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063" name="Rectangle 217"/>
                <p:cNvSpPr>
                  <a:spLocks noChangeArrowheads="1"/>
                </p:cNvSpPr>
                <p:nvPr/>
              </p:nvSpPr>
              <p:spPr bwMode="auto">
                <a:xfrm>
                  <a:off x="950" y="710"/>
                  <a:ext cx="95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02" name="Group 222"/>
              <p:cNvGrpSpPr>
                <a:grpSpLocks/>
              </p:cNvGrpSpPr>
              <p:nvPr/>
            </p:nvGrpSpPr>
            <p:grpSpPr bwMode="auto">
              <a:xfrm>
                <a:off x="1900" y="710"/>
                <a:ext cx="806" cy="480"/>
                <a:chOff x="1900" y="710"/>
                <a:chExt cx="806" cy="480"/>
              </a:xfrm>
            </p:grpSpPr>
            <p:sp>
              <p:nvSpPr>
                <p:cNvPr id="38058" name="Rectangle 221"/>
                <p:cNvSpPr>
                  <a:spLocks noChangeArrowheads="1"/>
                </p:cNvSpPr>
                <p:nvPr/>
              </p:nvSpPr>
              <p:spPr bwMode="auto">
                <a:xfrm>
                  <a:off x="1900" y="710"/>
                  <a:ext cx="806" cy="4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59" name="Group 220"/>
                <p:cNvGrpSpPr>
                  <a:grpSpLocks/>
                </p:cNvGrpSpPr>
                <p:nvPr/>
              </p:nvGrpSpPr>
              <p:grpSpPr bwMode="auto">
                <a:xfrm>
                  <a:off x="1900" y="710"/>
                  <a:ext cx="806" cy="480"/>
                  <a:chOff x="1900" y="710"/>
                  <a:chExt cx="806" cy="480"/>
                </a:xfrm>
              </p:grpSpPr>
              <p:sp>
                <p:nvSpPr>
                  <p:cNvPr id="38060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710"/>
                    <a:ext cx="720" cy="480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2400" b="1">
                        <a:solidFill>
                          <a:srgbClr val="FF0000"/>
                        </a:solidFill>
                        <a:cs typeface="Times New Roman" pitchFamily="18" charset="0"/>
                      </a:rPr>
                      <a:t>    NRI</a:t>
                    </a:r>
                    <a:endParaRPr lang="en-US" altLang="en-US" sz="24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6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710"/>
                    <a:ext cx="806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03" name="Group 224"/>
              <p:cNvGrpSpPr>
                <a:grpSpLocks/>
              </p:cNvGrpSpPr>
              <p:nvPr/>
            </p:nvGrpSpPr>
            <p:grpSpPr bwMode="auto">
              <a:xfrm>
                <a:off x="2706" y="710"/>
                <a:ext cx="878" cy="480"/>
                <a:chOff x="2706" y="710"/>
                <a:chExt cx="878" cy="480"/>
              </a:xfrm>
            </p:grpSpPr>
            <p:sp>
              <p:nvSpPr>
                <p:cNvPr id="38056" name="Rectangle 166"/>
                <p:cNvSpPr>
                  <a:spLocks noChangeArrowheads="1"/>
                </p:cNvSpPr>
                <p:nvPr/>
              </p:nvSpPr>
              <p:spPr bwMode="auto">
                <a:xfrm>
                  <a:off x="2749" y="710"/>
                  <a:ext cx="792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cs typeface="Times New Roman" pitchFamily="18" charset="0"/>
                    </a:rPr>
                    <a:t>    SNRI</a:t>
                  </a:r>
                  <a:endParaRPr lang="en-US" alt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57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06" y="710"/>
                  <a:ext cx="878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04" name="Group 228"/>
              <p:cNvGrpSpPr>
                <a:grpSpLocks/>
              </p:cNvGrpSpPr>
              <p:nvPr/>
            </p:nvGrpSpPr>
            <p:grpSpPr bwMode="auto">
              <a:xfrm>
                <a:off x="3584" y="710"/>
                <a:ext cx="806" cy="480"/>
                <a:chOff x="3584" y="710"/>
                <a:chExt cx="806" cy="480"/>
              </a:xfrm>
            </p:grpSpPr>
            <p:sp>
              <p:nvSpPr>
                <p:cNvPr id="38052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84" y="710"/>
                  <a:ext cx="806" cy="4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53" name="Group 226"/>
                <p:cNvGrpSpPr>
                  <a:grpSpLocks/>
                </p:cNvGrpSpPr>
                <p:nvPr/>
              </p:nvGrpSpPr>
              <p:grpSpPr bwMode="auto">
                <a:xfrm>
                  <a:off x="3584" y="710"/>
                  <a:ext cx="806" cy="480"/>
                  <a:chOff x="3584" y="710"/>
                  <a:chExt cx="806" cy="480"/>
                </a:xfrm>
              </p:grpSpPr>
              <p:sp>
                <p:nvSpPr>
                  <p:cNvPr id="38054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710"/>
                    <a:ext cx="720" cy="480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2400" b="1">
                        <a:solidFill>
                          <a:srgbClr val="FF0000"/>
                        </a:solidFill>
                        <a:cs typeface="Times New Roman" pitchFamily="18" charset="0"/>
                      </a:rPr>
                      <a:t>  NaSSA</a:t>
                    </a:r>
                    <a:endParaRPr lang="en-US" altLang="en-US" sz="24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55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710"/>
                    <a:ext cx="806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05" name="Group 230"/>
              <p:cNvGrpSpPr>
                <a:grpSpLocks/>
              </p:cNvGrpSpPr>
              <p:nvPr/>
            </p:nvGrpSpPr>
            <p:grpSpPr bwMode="auto">
              <a:xfrm>
                <a:off x="4390" y="710"/>
                <a:ext cx="734" cy="480"/>
                <a:chOff x="4390" y="710"/>
                <a:chExt cx="734" cy="480"/>
              </a:xfrm>
            </p:grpSpPr>
            <p:sp>
              <p:nvSpPr>
                <p:cNvPr id="38050" name="Rectangle 168"/>
                <p:cNvSpPr>
                  <a:spLocks noChangeArrowheads="1"/>
                </p:cNvSpPr>
                <p:nvPr/>
              </p:nvSpPr>
              <p:spPr bwMode="auto">
                <a:xfrm>
                  <a:off x="4433" y="710"/>
                  <a:ext cx="648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cs typeface="Times New Roman" pitchFamily="18" charset="0"/>
                    </a:rPr>
                    <a:t>    SARI</a:t>
                  </a:r>
                  <a:endParaRPr lang="en-US" alt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51" name="Rectangle 229"/>
                <p:cNvSpPr>
                  <a:spLocks noChangeArrowheads="1"/>
                </p:cNvSpPr>
                <p:nvPr/>
              </p:nvSpPr>
              <p:spPr bwMode="auto">
                <a:xfrm>
                  <a:off x="4390" y="710"/>
                  <a:ext cx="7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06" name="Group 234"/>
              <p:cNvGrpSpPr>
                <a:grpSpLocks/>
              </p:cNvGrpSpPr>
              <p:nvPr/>
            </p:nvGrpSpPr>
            <p:grpSpPr bwMode="auto">
              <a:xfrm>
                <a:off x="0" y="1190"/>
                <a:ext cx="950" cy="442"/>
                <a:chOff x="0" y="1190"/>
                <a:chExt cx="950" cy="442"/>
              </a:xfrm>
            </p:grpSpPr>
            <p:sp>
              <p:nvSpPr>
                <p:cNvPr id="38046" name="Rectangle 233"/>
                <p:cNvSpPr>
                  <a:spLocks noChangeArrowheads="1"/>
                </p:cNvSpPr>
                <p:nvPr/>
              </p:nvSpPr>
              <p:spPr bwMode="auto">
                <a:xfrm>
                  <a:off x="0" y="1190"/>
                  <a:ext cx="950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47" name="Group 232"/>
                <p:cNvGrpSpPr>
                  <a:grpSpLocks/>
                </p:cNvGrpSpPr>
                <p:nvPr/>
              </p:nvGrpSpPr>
              <p:grpSpPr bwMode="auto">
                <a:xfrm>
                  <a:off x="0" y="1190"/>
                  <a:ext cx="950" cy="442"/>
                  <a:chOff x="0" y="1190"/>
                  <a:chExt cx="950" cy="442"/>
                </a:xfrm>
              </p:grpSpPr>
              <p:sp>
                <p:nvSpPr>
                  <p:cNvPr id="38048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190"/>
                    <a:ext cx="864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Amitriptyline</a:t>
                    </a:r>
                    <a:endParaRPr lang="en-US" altLang="en-US" sz="12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4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90"/>
                    <a:ext cx="95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07" name="Group 236"/>
              <p:cNvGrpSpPr>
                <a:grpSpLocks/>
              </p:cNvGrpSpPr>
              <p:nvPr/>
            </p:nvGrpSpPr>
            <p:grpSpPr bwMode="auto">
              <a:xfrm>
                <a:off x="950" y="1190"/>
                <a:ext cx="950" cy="442"/>
                <a:chOff x="950" y="1190"/>
                <a:chExt cx="950" cy="442"/>
              </a:xfrm>
            </p:grpSpPr>
            <p:sp>
              <p:nvSpPr>
                <p:cNvPr id="38044" name="Rectangle 170"/>
                <p:cNvSpPr>
                  <a:spLocks noChangeArrowheads="1"/>
                </p:cNvSpPr>
                <p:nvPr/>
              </p:nvSpPr>
              <p:spPr bwMode="auto">
                <a:xfrm>
                  <a:off x="993" y="1190"/>
                  <a:ext cx="864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Fluvoxamine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45" name="Rectangle 235"/>
                <p:cNvSpPr>
                  <a:spLocks noChangeArrowheads="1"/>
                </p:cNvSpPr>
                <p:nvPr/>
              </p:nvSpPr>
              <p:spPr bwMode="auto">
                <a:xfrm>
                  <a:off x="950" y="1190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08" name="Group 240"/>
              <p:cNvGrpSpPr>
                <a:grpSpLocks/>
              </p:cNvGrpSpPr>
              <p:nvPr/>
            </p:nvGrpSpPr>
            <p:grpSpPr bwMode="auto">
              <a:xfrm>
                <a:off x="1900" y="1190"/>
                <a:ext cx="806" cy="442"/>
                <a:chOff x="1900" y="1190"/>
                <a:chExt cx="806" cy="442"/>
              </a:xfrm>
            </p:grpSpPr>
            <p:sp>
              <p:nvSpPr>
                <p:cNvPr id="38040" name="Rectangle 239"/>
                <p:cNvSpPr>
                  <a:spLocks noChangeArrowheads="1"/>
                </p:cNvSpPr>
                <p:nvPr/>
              </p:nvSpPr>
              <p:spPr bwMode="auto">
                <a:xfrm>
                  <a:off x="1900" y="1190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41" name="Group 238"/>
                <p:cNvGrpSpPr>
                  <a:grpSpLocks/>
                </p:cNvGrpSpPr>
                <p:nvPr/>
              </p:nvGrpSpPr>
              <p:grpSpPr bwMode="auto">
                <a:xfrm>
                  <a:off x="1900" y="1190"/>
                  <a:ext cx="806" cy="442"/>
                  <a:chOff x="1900" y="1190"/>
                  <a:chExt cx="806" cy="442"/>
                </a:xfrm>
              </p:grpSpPr>
              <p:sp>
                <p:nvSpPr>
                  <p:cNvPr id="38042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1190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Reboxetine</a:t>
                    </a:r>
                    <a:endParaRPr lang="en-US" altLang="en-US" sz="12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43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1190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09" name="Group 242"/>
              <p:cNvGrpSpPr>
                <a:grpSpLocks/>
              </p:cNvGrpSpPr>
              <p:nvPr/>
            </p:nvGrpSpPr>
            <p:grpSpPr bwMode="auto">
              <a:xfrm>
                <a:off x="2706" y="1190"/>
                <a:ext cx="878" cy="442"/>
                <a:chOff x="2706" y="1190"/>
                <a:chExt cx="878" cy="442"/>
              </a:xfrm>
            </p:grpSpPr>
            <p:sp>
              <p:nvSpPr>
                <p:cNvPr id="38038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49" y="1190"/>
                  <a:ext cx="79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Venlafaxine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39" name="Rectangle 241"/>
                <p:cNvSpPr>
                  <a:spLocks noChangeArrowheads="1"/>
                </p:cNvSpPr>
                <p:nvPr/>
              </p:nvSpPr>
              <p:spPr bwMode="auto">
                <a:xfrm>
                  <a:off x="2706" y="1190"/>
                  <a:ext cx="8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10" name="Group 246"/>
              <p:cNvGrpSpPr>
                <a:grpSpLocks/>
              </p:cNvGrpSpPr>
              <p:nvPr/>
            </p:nvGrpSpPr>
            <p:grpSpPr bwMode="auto">
              <a:xfrm>
                <a:off x="3584" y="1190"/>
                <a:ext cx="806" cy="442"/>
                <a:chOff x="3584" y="1190"/>
                <a:chExt cx="806" cy="442"/>
              </a:xfrm>
            </p:grpSpPr>
            <p:sp>
              <p:nvSpPr>
                <p:cNvPr id="38034" name="Rectangle 245"/>
                <p:cNvSpPr>
                  <a:spLocks noChangeArrowheads="1"/>
                </p:cNvSpPr>
                <p:nvPr/>
              </p:nvSpPr>
              <p:spPr bwMode="auto">
                <a:xfrm>
                  <a:off x="3584" y="1190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35" name="Group 244"/>
                <p:cNvGrpSpPr>
                  <a:grpSpLocks/>
                </p:cNvGrpSpPr>
                <p:nvPr/>
              </p:nvGrpSpPr>
              <p:grpSpPr bwMode="auto">
                <a:xfrm>
                  <a:off x="3584" y="1190"/>
                  <a:ext cx="806" cy="442"/>
                  <a:chOff x="3584" y="1190"/>
                  <a:chExt cx="806" cy="442"/>
                </a:xfrm>
              </p:grpSpPr>
              <p:sp>
                <p:nvSpPr>
                  <p:cNvPr id="38036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1190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Mirtazapine</a:t>
                    </a:r>
                    <a:endParaRPr lang="en-US" altLang="en-US" sz="12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37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1190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11" name="Group 248"/>
              <p:cNvGrpSpPr>
                <a:grpSpLocks/>
              </p:cNvGrpSpPr>
              <p:nvPr/>
            </p:nvGrpSpPr>
            <p:grpSpPr bwMode="auto">
              <a:xfrm>
                <a:off x="4390" y="1190"/>
                <a:ext cx="734" cy="442"/>
                <a:chOff x="4390" y="1190"/>
                <a:chExt cx="734" cy="442"/>
              </a:xfrm>
            </p:grpSpPr>
            <p:sp>
              <p:nvSpPr>
                <p:cNvPr id="38032" name="Rectangle 174"/>
                <p:cNvSpPr>
                  <a:spLocks noChangeArrowheads="1"/>
                </p:cNvSpPr>
                <p:nvPr/>
              </p:nvSpPr>
              <p:spPr bwMode="auto">
                <a:xfrm>
                  <a:off x="4433" y="1190"/>
                  <a:ext cx="64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Trazodone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4390" y="1190"/>
                  <a:ext cx="73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12" name="Group 252"/>
              <p:cNvGrpSpPr>
                <a:grpSpLocks/>
              </p:cNvGrpSpPr>
              <p:nvPr/>
            </p:nvGrpSpPr>
            <p:grpSpPr bwMode="auto">
              <a:xfrm>
                <a:off x="0" y="1632"/>
                <a:ext cx="950" cy="442"/>
                <a:chOff x="0" y="1632"/>
                <a:chExt cx="950" cy="442"/>
              </a:xfrm>
            </p:grpSpPr>
            <p:sp>
              <p:nvSpPr>
                <p:cNvPr id="38028" name="Rectangle 251"/>
                <p:cNvSpPr>
                  <a:spLocks noChangeArrowheads="1"/>
                </p:cNvSpPr>
                <p:nvPr/>
              </p:nvSpPr>
              <p:spPr bwMode="auto">
                <a:xfrm>
                  <a:off x="0" y="1632"/>
                  <a:ext cx="950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29" name="Group 250"/>
                <p:cNvGrpSpPr>
                  <a:grpSpLocks/>
                </p:cNvGrpSpPr>
                <p:nvPr/>
              </p:nvGrpSpPr>
              <p:grpSpPr bwMode="auto">
                <a:xfrm>
                  <a:off x="0" y="1632"/>
                  <a:ext cx="950" cy="442"/>
                  <a:chOff x="0" y="1632"/>
                  <a:chExt cx="950" cy="442"/>
                </a:xfrm>
              </p:grpSpPr>
              <p:sp>
                <p:nvSpPr>
                  <p:cNvPr id="38030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632"/>
                    <a:ext cx="864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Imipramine</a:t>
                    </a:r>
                    <a:endParaRPr lang="en-US" altLang="en-US" sz="12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31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32"/>
                    <a:ext cx="95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13" name="Group 254"/>
              <p:cNvGrpSpPr>
                <a:grpSpLocks/>
              </p:cNvGrpSpPr>
              <p:nvPr/>
            </p:nvGrpSpPr>
            <p:grpSpPr bwMode="auto">
              <a:xfrm>
                <a:off x="950" y="1632"/>
                <a:ext cx="950" cy="442"/>
                <a:chOff x="950" y="1632"/>
                <a:chExt cx="950" cy="442"/>
              </a:xfrm>
            </p:grpSpPr>
            <p:sp>
              <p:nvSpPr>
                <p:cNvPr id="380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993" y="1632"/>
                  <a:ext cx="864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Fluoxetine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27" name="Rectangle 253"/>
                <p:cNvSpPr>
                  <a:spLocks noChangeArrowheads="1"/>
                </p:cNvSpPr>
                <p:nvPr/>
              </p:nvSpPr>
              <p:spPr bwMode="auto">
                <a:xfrm>
                  <a:off x="950" y="1632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14" name="Group 258"/>
              <p:cNvGrpSpPr>
                <a:grpSpLocks/>
              </p:cNvGrpSpPr>
              <p:nvPr/>
            </p:nvGrpSpPr>
            <p:grpSpPr bwMode="auto">
              <a:xfrm>
                <a:off x="1900" y="1632"/>
                <a:ext cx="806" cy="442"/>
                <a:chOff x="1900" y="1632"/>
                <a:chExt cx="806" cy="442"/>
              </a:xfrm>
            </p:grpSpPr>
            <p:sp>
              <p:nvSpPr>
                <p:cNvPr id="38022" name="Rectangle 257"/>
                <p:cNvSpPr>
                  <a:spLocks noChangeArrowheads="1"/>
                </p:cNvSpPr>
                <p:nvPr/>
              </p:nvSpPr>
              <p:spPr bwMode="auto">
                <a:xfrm>
                  <a:off x="1900" y="1632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23" name="Group 256"/>
                <p:cNvGrpSpPr>
                  <a:grpSpLocks/>
                </p:cNvGrpSpPr>
                <p:nvPr/>
              </p:nvGrpSpPr>
              <p:grpSpPr bwMode="auto">
                <a:xfrm>
                  <a:off x="1900" y="1632"/>
                  <a:ext cx="806" cy="442"/>
                  <a:chOff x="1900" y="1632"/>
                  <a:chExt cx="806" cy="442"/>
                </a:xfrm>
              </p:grpSpPr>
              <p:sp>
                <p:nvSpPr>
                  <p:cNvPr id="38024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1632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>
                        <a:solidFill>
                          <a:srgbClr val="000000"/>
                        </a:solidFill>
                      </a:rPr>
                      <a:t>(Atomoxetine)</a:t>
                    </a:r>
                  </a:p>
                </p:txBody>
              </p:sp>
              <p:sp>
                <p:nvSpPr>
                  <p:cNvPr id="38025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1632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15" name="Group 260"/>
              <p:cNvGrpSpPr>
                <a:grpSpLocks/>
              </p:cNvGrpSpPr>
              <p:nvPr/>
            </p:nvGrpSpPr>
            <p:grpSpPr bwMode="auto">
              <a:xfrm>
                <a:off x="2706" y="1632"/>
                <a:ext cx="878" cy="442"/>
                <a:chOff x="2706" y="1632"/>
                <a:chExt cx="878" cy="442"/>
              </a:xfrm>
            </p:grpSpPr>
            <p:sp>
              <p:nvSpPr>
                <p:cNvPr id="3802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749" y="1632"/>
                  <a:ext cx="79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Duloxetine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21" name="Rectangle 259"/>
                <p:cNvSpPr>
                  <a:spLocks noChangeArrowheads="1"/>
                </p:cNvSpPr>
                <p:nvPr/>
              </p:nvSpPr>
              <p:spPr bwMode="auto">
                <a:xfrm>
                  <a:off x="2706" y="1632"/>
                  <a:ext cx="8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16" name="Group 264"/>
              <p:cNvGrpSpPr>
                <a:grpSpLocks/>
              </p:cNvGrpSpPr>
              <p:nvPr/>
            </p:nvGrpSpPr>
            <p:grpSpPr bwMode="auto">
              <a:xfrm>
                <a:off x="3584" y="1632"/>
                <a:ext cx="806" cy="442"/>
                <a:chOff x="3584" y="1632"/>
                <a:chExt cx="806" cy="442"/>
              </a:xfrm>
            </p:grpSpPr>
            <p:sp>
              <p:nvSpPr>
                <p:cNvPr id="38016" name="Rectangle 263"/>
                <p:cNvSpPr>
                  <a:spLocks noChangeArrowheads="1"/>
                </p:cNvSpPr>
                <p:nvPr/>
              </p:nvSpPr>
              <p:spPr bwMode="auto">
                <a:xfrm>
                  <a:off x="3584" y="1632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17" name="Group 262"/>
                <p:cNvGrpSpPr>
                  <a:grpSpLocks/>
                </p:cNvGrpSpPr>
                <p:nvPr/>
              </p:nvGrpSpPr>
              <p:grpSpPr bwMode="auto">
                <a:xfrm>
                  <a:off x="3584" y="1632"/>
                  <a:ext cx="806" cy="442"/>
                  <a:chOff x="3584" y="1632"/>
                  <a:chExt cx="806" cy="442"/>
                </a:xfrm>
              </p:grpSpPr>
              <p:sp>
                <p:nvSpPr>
                  <p:cNvPr id="38018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1632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19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1632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17" name="Group 266"/>
              <p:cNvGrpSpPr>
                <a:grpSpLocks/>
              </p:cNvGrpSpPr>
              <p:nvPr/>
            </p:nvGrpSpPr>
            <p:grpSpPr bwMode="auto">
              <a:xfrm>
                <a:off x="4390" y="1632"/>
                <a:ext cx="734" cy="442"/>
                <a:chOff x="4390" y="1632"/>
                <a:chExt cx="734" cy="442"/>
              </a:xfrm>
            </p:grpSpPr>
            <p:sp>
              <p:nvSpPr>
                <p:cNvPr id="38014" name="Rectangle 180"/>
                <p:cNvSpPr>
                  <a:spLocks noChangeArrowheads="1"/>
                </p:cNvSpPr>
                <p:nvPr/>
              </p:nvSpPr>
              <p:spPr bwMode="auto">
                <a:xfrm>
                  <a:off x="4433" y="1632"/>
                  <a:ext cx="64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15" name="Rectangle 265"/>
                <p:cNvSpPr>
                  <a:spLocks noChangeArrowheads="1"/>
                </p:cNvSpPr>
                <p:nvPr/>
              </p:nvSpPr>
              <p:spPr bwMode="auto">
                <a:xfrm>
                  <a:off x="4390" y="1632"/>
                  <a:ext cx="73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18" name="Group 270"/>
              <p:cNvGrpSpPr>
                <a:grpSpLocks/>
              </p:cNvGrpSpPr>
              <p:nvPr/>
            </p:nvGrpSpPr>
            <p:grpSpPr bwMode="auto">
              <a:xfrm>
                <a:off x="0" y="2074"/>
                <a:ext cx="950" cy="442"/>
                <a:chOff x="0" y="2074"/>
                <a:chExt cx="950" cy="442"/>
              </a:xfrm>
            </p:grpSpPr>
            <p:sp>
              <p:nvSpPr>
                <p:cNvPr id="38010" name="Rectangle 269"/>
                <p:cNvSpPr>
                  <a:spLocks noChangeArrowheads="1"/>
                </p:cNvSpPr>
                <p:nvPr/>
              </p:nvSpPr>
              <p:spPr bwMode="auto">
                <a:xfrm>
                  <a:off x="0" y="2074"/>
                  <a:ext cx="950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11" name="Group 268"/>
                <p:cNvGrpSpPr>
                  <a:grpSpLocks/>
                </p:cNvGrpSpPr>
                <p:nvPr/>
              </p:nvGrpSpPr>
              <p:grpSpPr bwMode="auto">
                <a:xfrm>
                  <a:off x="0" y="2074"/>
                  <a:ext cx="950" cy="442"/>
                  <a:chOff x="0" y="2074"/>
                  <a:chExt cx="950" cy="442"/>
                </a:xfrm>
              </p:grpSpPr>
              <p:sp>
                <p:nvSpPr>
                  <p:cNvPr id="38012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074"/>
                    <a:ext cx="864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Clomipramine</a:t>
                    </a:r>
                    <a:endParaRPr lang="en-US" altLang="en-US" sz="12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13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74"/>
                    <a:ext cx="95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19" name="Group 272"/>
              <p:cNvGrpSpPr>
                <a:grpSpLocks/>
              </p:cNvGrpSpPr>
              <p:nvPr/>
            </p:nvGrpSpPr>
            <p:grpSpPr bwMode="auto">
              <a:xfrm>
                <a:off x="950" y="2074"/>
                <a:ext cx="950" cy="442"/>
                <a:chOff x="950" y="2074"/>
                <a:chExt cx="950" cy="442"/>
              </a:xfrm>
            </p:grpSpPr>
            <p:sp>
              <p:nvSpPr>
                <p:cNvPr id="38008" name="Rectangle 182"/>
                <p:cNvSpPr>
                  <a:spLocks noChangeArrowheads="1"/>
                </p:cNvSpPr>
                <p:nvPr/>
              </p:nvSpPr>
              <p:spPr bwMode="auto">
                <a:xfrm>
                  <a:off x="993" y="2074"/>
                  <a:ext cx="864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Paroxetine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09" name="Rectangle 271"/>
                <p:cNvSpPr>
                  <a:spLocks noChangeArrowheads="1"/>
                </p:cNvSpPr>
                <p:nvPr/>
              </p:nvSpPr>
              <p:spPr bwMode="auto">
                <a:xfrm>
                  <a:off x="950" y="2074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20" name="Group 276"/>
              <p:cNvGrpSpPr>
                <a:grpSpLocks/>
              </p:cNvGrpSpPr>
              <p:nvPr/>
            </p:nvGrpSpPr>
            <p:grpSpPr bwMode="auto">
              <a:xfrm>
                <a:off x="1900" y="2074"/>
                <a:ext cx="806" cy="442"/>
                <a:chOff x="1900" y="2074"/>
                <a:chExt cx="806" cy="442"/>
              </a:xfrm>
            </p:grpSpPr>
            <p:sp>
              <p:nvSpPr>
                <p:cNvPr id="38004" name="Rectangle 275"/>
                <p:cNvSpPr>
                  <a:spLocks noChangeArrowheads="1"/>
                </p:cNvSpPr>
                <p:nvPr/>
              </p:nvSpPr>
              <p:spPr bwMode="auto">
                <a:xfrm>
                  <a:off x="1900" y="2074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005" name="Group 274"/>
                <p:cNvGrpSpPr>
                  <a:grpSpLocks/>
                </p:cNvGrpSpPr>
                <p:nvPr/>
              </p:nvGrpSpPr>
              <p:grpSpPr bwMode="auto">
                <a:xfrm>
                  <a:off x="1900" y="2074"/>
                  <a:ext cx="806" cy="442"/>
                  <a:chOff x="1900" y="2074"/>
                  <a:chExt cx="806" cy="442"/>
                </a:xfrm>
              </p:grpSpPr>
              <p:sp>
                <p:nvSpPr>
                  <p:cNvPr id="38006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2074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0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074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21" name="Group 278"/>
              <p:cNvGrpSpPr>
                <a:grpSpLocks/>
              </p:cNvGrpSpPr>
              <p:nvPr/>
            </p:nvGrpSpPr>
            <p:grpSpPr bwMode="auto">
              <a:xfrm>
                <a:off x="2706" y="2074"/>
                <a:ext cx="878" cy="442"/>
                <a:chOff x="2706" y="2074"/>
                <a:chExt cx="878" cy="442"/>
              </a:xfrm>
            </p:grpSpPr>
            <p:sp>
              <p:nvSpPr>
                <p:cNvPr id="38002" name="Rectangle 184"/>
                <p:cNvSpPr>
                  <a:spLocks noChangeArrowheads="1"/>
                </p:cNvSpPr>
                <p:nvPr/>
              </p:nvSpPr>
              <p:spPr bwMode="auto">
                <a:xfrm>
                  <a:off x="2749" y="2074"/>
                  <a:ext cx="79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003" name="Rectangle 277"/>
                <p:cNvSpPr>
                  <a:spLocks noChangeArrowheads="1"/>
                </p:cNvSpPr>
                <p:nvPr/>
              </p:nvSpPr>
              <p:spPr bwMode="auto">
                <a:xfrm>
                  <a:off x="2706" y="2074"/>
                  <a:ext cx="8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22" name="Group 282"/>
              <p:cNvGrpSpPr>
                <a:grpSpLocks/>
              </p:cNvGrpSpPr>
              <p:nvPr/>
            </p:nvGrpSpPr>
            <p:grpSpPr bwMode="auto">
              <a:xfrm>
                <a:off x="3584" y="2074"/>
                <a:ext cx="806" cy="442"/>
                <a:chOff x="3584" y="2074"/>
                <a:chExt cx="806" cy="442"/>
              </a:xfrm>
            </p:grpSpPr>
            <p:sp>
              <p:nvSpPr>
                <p:cNvPr id="37998" name="Rectangle 281"/>
                <p:cNvSpPr>
                  <a:spLocks noChangeArrowheads="1"/>
                </p:cNvSpPr>
                <p:nvPr/>
              </p:nvSpPr>
              <p:spPr bwMode="auto">
                <a:xfrm>
                  <a:off x="3584" y="2074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99" name="Group 280"/>
                <p:cNvGrpSpPr>
                  <a:grpSpLocks/>
                </p:cNvGrpSpPr>
                <p:nvPr/>
              </p:nvGrpSpPr>
              <p:grpSpPr bwMode="auto">
                <a:xfrm>
                  <a:off x="3584" y="2074"/>
                  <a:ext cx="806" cy="442"/>
                  <a:chOff x="3584" y="2074"/>
                  <a:chExt cx="806" cy="442"/>
                </a:xfrm>
              </p:grpSpPr>
              <p:sp>
                <p:nvSpPr>
                  <p:cNvPr id="38000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2074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001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074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23" name="Group 284"/>
              <p:cNvGrpSpPr>
                <a:grpSpLocks/>
              </p:cNvGrpSpPr>
              <p:nvPr/>
            </p:nvGrpSpPr>
            <p:grpSpPr bwMode="auto">
              <a:xfrm>
                <a:off x="4390" y="2074"/>
                <a:ext cx="734" cy="442"/>
                <a:chOff x="4390" y="2074"/>
                <a:chExt cx="734" cy="442"/>
              </a:xfrm>
            </p:grpSpPr>
            <p:sp>
              <p:nvSpPr>
                <p:cNvPr id="37996" name="Rectangle 186"/>
                <p:cNvSpPr>
                  <a:spLocks noChangeArrowheads="1"/>
                </p:cNvSpPr>
                <p:nvPr/>
              </p:nvSpPr>
              <p:spPr bwMode="auto">
                <a:xfrm>
                  <a:off x="4433" y="2074"/>
                  <a:ext cx="64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97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90" y="2074"/>
                  <a:ext cx="73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24" name="Group 288"/>
              <p:cNvGrpSpPr>
                <a:grpSpLocks/>
              </p:cNvGrpSpPr>
              <p:nvPr/>
            </p:nvGrpSpPr>
            <p:grpSpPr bwMode="auto">
              <a:xfrm>
                <a:off x="0" y="2516"/>
                <a:ext cx="950" cy="442"/>
                <a:chOff x="0" y="2516"/>
                <a:chExt cx="950" cy="442"/>
              </a:xfrm>
            </p:grpSpPr>
            <p:sp>
              <p:nvSpPr>
                <p:cNvPr id="37992" name="Rectangle 287"/>
                <p:cNvSpPr>
                  <a:spLocks noChangeArrowheads="1"/>
                </p:cNvSpPr>
                <p:nvPr/>
              </p:nvSpPr>
              <p:spPr bwMode="auto">
                <a:xfrm>
                  <a:off x="0" y="2516"/>
                  <a:ext cx="950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93" name="Group 286"/>
                <p:cNvGrpSpPr>
                  <a:grpSpLocks/>
                </p:cNvGrpSpPr>
                <p:nvPr/>
              </p:nvGrpSpPr>
              <p:grpSpPr bwMode="auto">
                <a:xfrm>
                  <a:off x="0" y="2516"/>
                  <a:ext cx="950" cy="442"/>
                  <a:chOff x="0" y="2516"/>
                  <a:chExt cx="950" cy="442"/>
                </a:xfrm>
              </p:grpSpPr>
              <p:sp>
                <p:nvSpPr>
                  <p:cNvPr id="37994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516"/>
                    <a:ext cx="864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Dothiepin</a:t>
                    </a:r>
                    <a:endParaRPr lang="en-US" altLang="en-US" sz="12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9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16"/>
                    <a:ext cx="95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25" name="Group 290"/>
              <p:cNvGrpSpPr>
                <a:grpSpLocks/>
              </p:cNvGrpSpPr>
              <p:nvPr/>
            </p:nvGrpSpPr>
            <p:grpSpPr bwMode="auto">
              <a:xfrm>
                <a:off x="950" y="2516"/>
                <a:ext cx="950" cy="442"/>
                <a:chOff x="950" y="2516"/>
                <a:chExt cx="950" cy="442"/>
              </a:xfrm>
            </p:grpSpPr>
            <p:sp>
              <p:nvSpPr>
                <p:cNvPr id="37990" name="Rectangle 188"/>
                <p:cNvSpPr>
                  <a:spLocks noChangeArrowheads="1"/>
                </p:cNvSpPr>
                <p:nvPr/>
              </p:nvSpPr>
              <p:spPr bwMode="auto">
                <a:xfrm>
                  <a:off x="993" y="2516"/>
                  <a:ext cx="864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Sertraline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91" name="Rectangle 289"/>
                <p:cNvSpPr>
                  <a:spLocks noChangeArrowheads="1"/>
                </p:cNvSpPr>
                <p:nvPr/>
              </p:nvSpPr>
              <p:spPr bwMode="auto">
                <a:xfrm>
                  <a:off x="950" y="2516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26" name="Group 294"/>
              <p:cNvGrpSpPr>
                <a:grpSpLocks/>
              </p:cNvGrpSpPr>
              <p:nvPr/>
            </p:nvGrpSpPr>
            <p:grpSpPr bwMode="auto">
              <a:xfrm>
                <a:off x="1900" y="2516"/>
                <a:ext cx="806" cy="442"/>
                <a:chOff x="1900" y="2516"/>
                <a:chExt cx="806" cy="442"/>
              </a:xfrm>
            </p:grpSpPr>
            <p:sp>
              <p:nvSpPr>
                <p:cNvPr id="37986" name="Rectangle 293"/>
                <p:cNvSpPr>
                  <a:spLocks noChangeArrowheads="1"/>
                </p:cNvSpPr>
                <p:nvPr/>
              </p:nvSpPr>
              <p:spPr bwMode="auto">
                <a:xfrm>
                  <a:off x="1900" y="2516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87" name="Group 292"/>
                <p:cNvGrpSpPr>
                  <a:grpSpLocks/>
                </p:cNvGrpSpPr>
                <p:nvPr/>
              </p:nvGrpSpPr>
              <p:grpSpPr bwMode="auto">
                <a:xfrm>
                  <a:off x="1900" y="2516"/>
                  <a:ext cx="806" cy="442"/>
                  <a:chOff x="1900" y="2516"/>
                  <a:chExt cx="806" cy="442"/>
                </a:xfrm>
              </p:grpSpPr>
              <p:sp>
                <p:nvSpPr>
                  <p:cNvPr id="37988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2516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89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516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27" name="Group 296"/>
              <p:cNvGrpSpPr>
                <a:grpSpLocks/>
              </p:cNvGrpSpPr>
              <p:nvPr/>
            </p:nvGrpSpPr>
            <p:grpSpPr bwMode="auto">
              <a:xfrm>
                <a:off x="2706" y="2516"/>
                <a:ext cx="878" cy="442"/>
                <a:chOff x="2706" y="2516"/>
                <a:chExt cx="878" cy="442"/>
              </a:xfrm>
            </p:grpSpPr>
            <p:sp>
              <p:nvSpPr>
                <p:cNvPr id="37984" name="Rectangle 190"/>
                <p:cNvSpPr>
                  <a:spLocks noChangeArrowheads="1"/>
                </p:cNvSpPr>
                <p:nvPr/>
              </p:nvSpPr>
              <p:spPr bwMode="auto">
                <a:xfrm>
                  <a:off x="2749" y="2516"/>
                  <a:ext cx="79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85" name="Rectangle 295"/>
                <p:cNvSpPr>
                  <a:spLocks noChangeArrowheads="1"/>
                </p:cNvSpPr>
                <p:nvPr/>
              </p:nvSpPr>
              <p:spPr bwMode="auto">
                <a:xfrm>
                  <a:off x="2706" y="2516"/>
                  <a:ext cx="8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28" name="Group 300"/>
              <p:cNvGrpSpPr>
                <a:grpSpLocks/>
              </p:cNvGrpSpPr>
              <p:nvPr/>
            </p:nvGrpSpPr>
            <p:grpSpPr bwMode="auto">
              <a:xfrm>
                <a:off x="3584" y="2516"/>
                <a:ext cx="806" cy="442"/>
                <a:chOff x="3584" y="2516"/>
                <a:chExt cx="806" cy="442"/>
              </a:xfrm>
            </p:grpSpPr>
            <p:sp>
              <p:nvSpPr>
                <p:cNvPr id="37980" name="Rectangle 299"/>
                <p:cNvSpPr>
                  <a:spLocks noChangeArrowheads="1"/>
                </p:cNvSpPr>
                <p:nvPr/>
              </p:nvSpPr>
              <p:spPr bwMode="auto">
                <a:xfrm>
                  <a:off x="3584" y="2516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81" name="Group 298"/>
                <p:cNvGrpSpPr>
                  <a:grpSpLocks/>
                </p:cNvGrpSpPr>
                <p:nvPr/>
              </p:nvGrpSpPr>
              <p:grpSpPr bwMode="auto">
                <a:xfrm>
                  <a:off x="3584" y="2516"/>
                  <a:ext cx="806" cy="442"/>
                  <a:chOff x="3584" y="2516"/>
                  <a:chExt cx="806" cy="442"/>
                </a:xfrm>
              </p:grpSpPr>
              <p:sp>
                <p:nvSpPr>
                  <p:cNvPr id="37982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2516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83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516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29" name="Group 302"/>
              <p:cNvGrpSpPr>
                <a:grpSpLocks/>
              </p:cNvGrpSpPr>
              <p:nvPr/>
            </p:nvGrpSpPr>
            <p:grpSpPr bwMode="auto">
              <a:xfrm>
                <a:off x="4390" y="2516"/>
                <a:ext cx="734" cy="442"/>
                <a:chOff x="4390" y="2516"/>
                <a:chExt cx="734" cy="442"/>
              </a:xfrm>
            </p:grpSpPr>
            <p:sp>
              <p:nvSpPr>
                <p:cNvPr id="37978" name="Rectangle 192"/>
                <p:cNvSpPr>
                  <a:spLocks noChangeArrowheads="1"/>
                </p:cNvSpPr>
                <p:nvPr/>
              </p:nvSpPr>
              <p:spPr bwMode="auto">
                <a:xfrm>
                  <a:off x="4433" y="2516"/>
                  <a:ext cx="64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7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390" y="2516"/>
                  <a:ext cx="73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30" name="Group 306"/>
              <p:cNvGrpSpPr>
                <a:grpSpLocks/>
              </p:cNvGrpSpPr>
              <p:nvPr/>
            </p:nvGrpSpPr>
            <p:grpSpPr bwMode="auto">
              <a:xfrm>
                <a:off x="0" y="2958"/>
                <a:ext cx="950" cy="442"/>
                <a:chOff x="0" y="2958"/>
                <a:chExt cx="950" cy="442"/>
              </a:xfrm>
            </p:grpSpPr>
            <p:sp>
              <p:nvSpPr>
                <p:cNvPr id="37974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2958"/>
                  <a:ext cx="950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75" name="Group 304"/>
                <p:cNvGrpSpPr>
                  <a:grpSpLocks/>
                </p:cNvGrpSpPr>
                <p:nvPr/>
              </p:nvGrpSpPr>
              <p:grpSpPr bwMode="auto">
                <a:xfrm>
                  <a:off x="0" y="2958"/>
                  <a:ext cx="950" cy="442"/>
                  <a:chOff x="0" y="2958"/>
                  <a:chExt cx="950" cy="442"/>
                </a:xfrm>
              </p:grpSpPr>
              <p:sp>
                <p:nvSpPr>
                  <p:cNvPr id="37976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958"/>
                    <a:ext cx="864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6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Lofepramine</a:t>
                    </a:r>
                    <a:endParaRPr lang="en-US" altLang="en-US" sz="12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77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58"/>
                    <a:ext cx="95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31" name="Group 308"/>
              <p:cNvGrpSpPr>
                <a:grpSpLocks/>
              </p:cNvGrpSpPr>
              <p:nvPr/>
            </p:nvGrpSpPr>
            <p:grpSpPr bwMode="auto">
              <a:xfrm>
                <a:off x="950" y="2958"/>
                <a:ext cx="950" cy="442"/>
                <a:chOff x="950" y="2958"/>
                <a:chExt cx="950" cy="442"/>
              </a:xfrm>
            </p:grpSpPr>
            <p:sp>
              <p:nvSpPr>
                <p:cNvPr id="37972" name="Rectangle 194"/>
                <p:cNvSpPr>
                  <a:spLocks noChangeArrowheads="1"/>
                </p:cNvSpPr>
                <p:nvPr/>
              </p:nvSpPr>
              <p:spPr bwMode="auto">
                <a:xfrm>
                  <a:off x="993" y="2958"/>
                  <a:ext cx="864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Citalopram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73" name="Rectangle 307"/>
                <p:cNvSpPr>
                  <a:spLocks noChangeArrowheads="1"/>
                </p:cNvSpPr>
                <p:nvPr/>
              </p:nvSpPr>
              <p:spPr bwMode="auto">
                <a:xfrm>
                  <a:off x="950" y="2958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32" name="Group 312"/>
              <p:cNvGrpSpPr>
                <a:grpSpLocks/>
              </p:cNvGrpSpPr>
              <p:nvPr/>
            </p:nvGrpSpPr>
            <p:grpSpPr bwMode="auto">
              <a:xfrm>
                <a:off x="1900" y="2958"/>
                <a:ext cx="806" cy="442"/>
                <a:chOff x="1900" y="2958"/>
                <a:chExt cx="806" cy="442"/>
              </a:xfrm>
            </p:grpSpPr>
            <p:sp>
              <p:nvSpPr>
                <p:cNvPr id="37968" name="Rectangle 311"/>
                <p:cNvSpPr>
                  <a:spLocks noChangeArrowheads="1"/>
                </p:cNvSpPr>
                <p:nvPr/>
              </p:nvSpPr>
              <p:spPr bwMode="auto">
                <a:xfrm>
                  <a:off x="1900" y="2958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69" name="Group 310"/>
                <p:cNvGrpSpPr>
                  <a:grpSpLocks/>
                </p:cNvGrpSpPr>
                <p:nvPr/>
              </p:nvGrpSpPr>
              <p:grpSpPr bwMode="auto">
                <a:xfrm>
                  <a:off x="1900" y="2958"/>
                  <a:ext cx="806" cy="442"/>
                  <a:chOff x="1900" y="2958"/>
                  <a:chExt cx="806" cy="442"/>
                </a:xfrm>
              </p:grpSpPr>
              <p:sp>
                <p:nvSpPr>
                  <p:cNvPr id="37970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2958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71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958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33" name="Group 314"/>
              <p:cNvGrpSpPr>
                <a:grpSpLocks/>
              </p:cNvGrpSpPr>
              <p:nvPr/>
            </p:nvGrpSpPr>
            <p:grpSpPr bwMode="auto">
              <a:xfrm>
                <a:off x="2706" y="2958"/>
                <a:ext cx="878" cy="442"/>
                <a:chOff x="2706" y="2958"/>
                <a:chExt cx="878" cy="442"/>
              </a:xfrm>
            </p:grpSpPr>
            <p:sp>
              <p:nvSpPr>
                <p:cNvPr id="37966" name="Rectangle 196"/>
                <p:cNvSpPr>
                  <a:spLocks noChangeArrowheads="1"/>
                </p:cNvSpPr>
                <p:nvPr/>
              </p:nvSpPr>
              <p:spPr bwMode="auto">
                <a:xfrm>
                  <a:off x="2749" y="2958"/>
                  <a:ext cx="79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67" name="Rectangle 313"/>
                <p:cNvSpPr>
                  <a:spLocks noChangeArrowheads="1"/>
                </p:cNvSpPr>
                <p:nvPr/>
              </p:nvSpPr>
              <p:spPr bwMode="auto">
                <a:xfrm>
                  <a:off x="2706" y="2958"/>
                  <a:ext cx="8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34" name="Group 318"/>
              <p:cNvGrpSpPr>
                <a:grpSpLocks/>
              </p:cNvGrpSpPr>
              <p:nvPr/>
            </p:nvGrpSpPr>
            <p:grpSpPr bwMode="auto">
              <a:xfrm>
                <a:off x="3584" y="2958"/>
                <a:ext cx="806" cy="442"/>
                <a:chOff x="3584" y="2958"/>
                <a:chExt cx="806" cy="442"/>
              </a:xfrm>
            </p:grpSpPr>
            <p:sp>
              <p:nvSpPr>
                <p:cNvPr id="37962" name="Rectangle 317"/>
                <p:cNvSpPr>
                  <a:spLocks noChangeArrowheads="1"/>
                </p:cNvSpPr>
                <p:nvPr/>
              </p:nvSpPr>
              <p:spPr bwMode="auto">
                <a:xfrm>
                  <a:off x="3584" y="2958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63" name="Group 316"/>
                <p:cNvGrpSpPr>
                  <a:grpSpLocks/>
                </p:cNvGrpSpPr>
                <p:nvPr/>
              </p:nvGrpSpPr>
              <p:grpSpPr bwMode="auto">
                <a:xfrm>
                  <a:off x="3584" y="2958"/>
                  <a:ext cx="806" cy="442"/>
                  <a:chOff x="3584" y="2958"/>
                  <a:chExt cx="806" cy="442"/>
                </a:xfrm>
              </p:grpSpPr>
              <p:sp>
                <p:nvSpPr>
                  <p:cNvPr id="37964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2958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6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958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35" name="Group 320"/>
              <p:cNvGrpSpPr>
                <a:grpSpLocks/>
              </p:cNvGrpSpPr>
              <p:nvPr/>
            </p:nvGrpSpPr>
            <p:grpSpPr bwMode="auto">
              <a:xfrm>
                <a:off x="4390" y="2958"/>
                <a:ext cx="734" cy="442"/>
                <a:chOff x="4390" y="2958"/>
                <a:chExt cx="734" cy="442"/>
              </a:xfrm>
            </p:grpSpPr>
            <p:sp>
              <p:nvSpPr>
                <p:cNvPr id="37960" name="Rectangle 198"/>
                <p:cNvSpPr>
                  <a:spLocks noChangeArrowheads="1"/>
                </p:cNvSpPr>
                <p:nvPr/>
              </p:nvSpPr>
              <p:spPr bwMode="auto">
                <a:xfrm>
                  <a:off x="4433" y="2958"/>
                  <a:ext cx="64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61" name="Rectangle 319"/>
                <p:cNvSpPr>
                  <a:spLocks noChangeArrowheads="1"/>
                </p:cNvSpPr>
                <p:nvPr/>
              </p:nvSpPr>
              <p:spPr bwMode="auto">
                <a:xfrm>
                  <a:off x="4390" y="2958"/>
                  <a:ext cx="73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36" name="Group 324"/>
              <p:cNvGrpSpPr>
                <a:grpSpLocks/>
              </p:cNvGrpSpPr>
              <p:nvPr/>
            </p:nvGrpSpPr>
            <p:grpSpPr bwMode="auto">
              <a:xfrm>
                <a:off x="0" y="3400"/>
                <a:ext cx="950" cy="442"/>
                <a:chOff x="0" y="3400"/>
                <a:chExt cx="950" cy="442"/>
              </a:xfrm>
            </p:grpSpPr>
            <p:sp>
              <p:nvSpPr>
                <p:cNvPr id="37956" name="Rectangle 323"/>
                <p:cNvSpPr>
                  <a:spLocks noChangeArrowheads="1"/>
                </p:cNvSpPr>
                <p:nvPr/>
              </p:nvSpPr>
              <p:spPr bwMode="auto">
                <a:xfrm>
                  <a:off x="0" y="3400"/>
                  <a:ext cx="950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57" name="Group 322"/>
                <p:cNvGrpSpPr>
                  <a:grpSpLocks/>
                </p:cNvGrpSpPr>
                <p:nvPr/>
              </p:nvGrpSpPr>
              <p:grpSpPr bwMode="auto">
                <a:xfrm>
                  <a:off x="0" y="3400"/>
                  <a:ext cx="950" cy="442"/>
                  <a:chOff x="0" y="3400"/>
                  <a:chExt cx="950" cy="442"/>
                </a:xfrm>
              </p:grpSpPr>
              <p:sp>
                <p:nvSpPr>
                  <p:cNvPr id="37958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400"/>
                    <a:ext cx="864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59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0"/>
                    <a:ext cx="95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37" name="Group 326"/>
              <p:cNvGrpSpPr>
                <a:grpSpLocks/>
              </p:cNvGrpSpPr>
              <p:nvPr/>
            </p:nvGrpSpPr>
            <p:grpSpPr bwMode="auto">
              <a:xfrm>
                <a:off x="950" y="3400"/>
                <a:ext cx="950" cy="442"/>
                <a:chOff x="950" y="3400"/>
                <a:chExt cx="950" cy="442"/>
              </a:xfrm>
            </p:grpSpPr>
            <p:sp>
              <p:nvSpPr>
                <p:cNvPr id="37954" name="Rectangle 200"/>
                <p:cNvSpPr>
                  <a:spLocks noChangeArrowheads="1"/>
                </p:cNvSpPr>
                <p:nvPr/>
              </p:nvSpPr>
              <p:spPr bwMode="auto">
                <a:xfrm>
                  <a:off x="993" y="3400"/>
                  <a:ext cx="864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cs typeface="Times New Roman" pitchFamily="18" charset="0"/>
                    </a:rPr>
                    <a:t>Es-citalopram</a:t>
                  </a:r>
                  <a:endParaRPr lang="en-US" altLang="en-US"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55" name="Rectangle 325"/>
                <p:cNvSpPr>
                  <a:spLocks noChangeArrowheads="1"/>
                </p:cNvSpPr>
                <p:nvPr/>
              </p:nvSpPr>
              <p:spPr bwMode="auto">
                <a:xfrm>
                  <a:off x="950" y="3400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38" name="Group 330"/>
              <p:cNvGrpSpPr>
                <a:grpSpLocks/>
              </p:cNvGrpSpPr>
              <p:nvPr/>
            </p:nvGrpSpPr>
            <p:grpSpPr bwMode="auto">
              <a:xfrm>
                <a:off x="1900" y="3400"/>
                <a:ext cx="806" cy="442"/>
                <a:chOff x="1900" y="3400"/>
                <a:chExt cx="806" cy="442"/>
              </a:xfrm>
            </p:grpSpPr>
            <p:sp>
              <p:nvSpPr>
                <p:cNvPr id="37950" name="Rectangle 329"/>
                <p:cNvSpPr>
                  <a:spLocks noChangeArrowheads="1"/>
                </p:cNvSpPr>
                <p:nvPr/>
              </p:nvSpPr>
              <p:spPr bwMode="auto">
                <a:xfrm>
                  <a:off x="1900" y="3400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51" name="Group 328"/>
                <p:cNvGrpSpPr>
                  <a:grpSpLocks/>
                </p:cNvGrpSpPr>
                <p:nvPr/>
              </p:nvGrpSpPr>
              <p:grpSpPr bwMode="auto">
                <a:xfrm>
                  <a:off x="1900" y="3400"/>
                  <a:ext cx="806" cy="442"/>
                  <a:chOff x="1900" y="3400"/>
                  <a:chExt cx="806" cy="442"/>
                </a:xfrm>
              </p:grpSpPr>
              <p:sp>
                <p:nvSpPr>
                  <p:cNvPr id="3795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3400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53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3400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39" name="Group 332"/>
              <p:cNvGrpSpPr>
                <a:grpSpLocks/>
              </p:cNvGrpSpPr>
              <p:nvPr/>
            </p:nvGrpSpPr>
            <p:grpSpPr bwMode="auto">
              <a:xfrm>
                <a:off x="2706" y="3400"/>
                <a:ext cx="878" cy="442"/>
                <a:chOff x="2706" y="3400"/>
                <a:chExt cx="878" cy="442"/>
              </a:xfrm>
            </p:grpSpPr>
            <p:sp>
              <p:nvSpPr>
                <p:cNvPr id="3794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49" y="3400"/>
                  <a:ext cx="79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49" name="Rectangle 331"/>
                <p:cNvSpPr>
                  <a:spLocks noChangeArrowheads="1"/>
                </p:cNvSpPr>
                <p:nvPr/>
              </p:nvSpPr>
              <p:spPr bwMode="auto">
                <a:xfrm>
                  <a:off x="2706" y="3400"/>
                  <a:ext cx="8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40" name="Group 336"/>
              <p:cNvGrpSpPr>
                <a:grpSpLocks/>
              </p:cNvGrpSpPr>
              <p:nvPr/>
            </p:nvGrpSpPr>
            <p:grpSpPr bwMode="auto">
              <a:xfrm>
                <a:off x="3584" y="3400"/>
                <a:ext cx="806" cy="442"/>
                <a:chOff x="3584" y="3400"/>
                <a:chExt cx="806" cy="442"/>
              </a:xfrm>
            </p:grpSpPr>
            <p:sp>
              <p:nvSpPr>
                <p:cNvPr id="37944" name="Rectangle 335"/>
                <p:cNvSpPr>
                  <a:spLocks noChangeArrowheads="1"/>
                </p:cNvSpPr>
                <p:nvPr/>
              </p:nvSpPr>
              <p:spPr bwMode="auto">
                <a:xfrm>
                  <a:off x="3584" y="3400"/>
                  <a:ext cx="806" cy="44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945" name="Group 334"/>
                <p:cNvGrpSpPr>
                  <a:grpSpLocks/>
                </p:cNvGrpSpPr>
                <p:nvPr/>
              </p:nvGrpSpPr>
              <p:grpSpPr bwMode="auto">
                <a:xfrm>
                  <a:off x="3584" y="3400"/>
                  <a:ext cx="806" cy="442"/>
                  <a:chOff x="3584" y="3400"/>
                  <a:chExt cx="806" cy="442"/>
                </a:xfrm>
              </p:grpSpPr>
              <p:sp>
                <p:nvSpPr>
                  <p:cNvPr id="37946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3400"/>
                    <a:ext cx="720" cy="44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947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3400"/>
                    <a:ext cx="80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GB" altLang="en-US" sz="36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41" name="Group 338"/>
              <p:cNvGrpSpPr>
                <a:grpSpLocks/>
              </p:cNvGrpSpPr>
              <p:nvPr/>
            </p:nvGrpSpPr>
            <p:grpSpPr bwMode="auto">
              <a:xfrm>
                <a:off x="4390" y="3400"/>
                <a:ext cx="734" cy="442"/>
                <a:chOff x="4390" y="3400"/>
                <a:chExt cx="734" cy="442"/>
              </a:xfrm>
            </p:grpSpPr>
            <p:sp>
              <p:nvSpPr>
                <p:cNvPr id="37942" name="Rectangle 204"/>
                <p:cNvSpPr>
                  <a:spLocks noChangeArrowheads="1"/>
                </p:cNvSpPr>
                <p:nvPr/>
              </p:nvSpPr>
              <p:spPr bwMode="auto">
                <a:xfrm>
                  <a:off x="4433" y="3400"/>
                  <a:ext cx="64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2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943" name="Rectangle 337"/>
                <p:cNvSpPr>
                  <a:spLocks noChangeArrowheads="1"/>
                </p:cNvSpPr>
                <p:nvPr/>
              </p:nvSpPr>
              <p:spPr bwMode="auto">
                <a:xfrm>
                  <a:off x="4390" y="3400"/>
                  <a:ext cx="73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36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7897" name="Rectangle 340"/>
            <p:cNvSpPr>
              <a:spLocks noChangeArrowheads="1"/>
            </p:cNvSpPr>
            <p:nvPr/>
          </p:nvSpPr>
          <p:spPr bwMode="auto">
            <a:xfrm>
              <a:off x="-3" y="-3"/>
              <a:ext cx="5130" cy="384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37892" name="Rectangle 342"/>
          <p:cNvSpPr>
            <a:spLocks noChangeArrowheads="1"/>
          </p:cNvSpPr>
          <p:nvPr/>
        </p:nvSpPr>
        <p:spPr bwMode="auto">
          <a:xfrm>
            <a:off x="3175" y="6132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en-US" altLang="en-US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3" name="Comment 343"/>
          <p:cNvSpPr>
            <a:spLocks noChangeArrowheads="1"/>
          </p:cNvSpPr>
          <p:nvPr/>
        </p:nvSpPr>
        <p:spPr bwMode="auto">
          <a:xfrm>
            <a:off x="0" y="34925"/>
            <a:ext cx="9144000" cy="6508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  <a:latin typeface="Arial" pitchFamily="34" charset="0"/>
              </a:rPr>
              <a:t>Classification of Antidepressants</a:t>
            </a:r>
          </a:p>
        </p:txBody>
      </p:sp>
      <p:sp>
        <p:nvSpPr>
          <p:cNvPr id="37894" name="Text Box 344"/>
          <p:cNvSpPr txBox="1">
            <a:spLocks noChangeArrowheads="1"/>
          </p:cNvSpPr>
          <p:nvPr/>
        </p:nvSpPr>
        <p:spPr bwMode="auto">
          <a:xfrm>
            <a:off x="7848600" y="33528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Agomelatine</a:t>
            </a:r>
          </a:p>
        </p:txBody>
      </p:sp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7848600" y="4149725"/>
            <a:ext cx="1290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Vortioxetine</a:t>
            </a:r>
          </a:p>
        </p:txBody>
      </p:sp>
    </p:spTree>
    <p:extLst>
      <p:ext uri="{BB962C8B-B14F-4D97-AF65-F5344CB8AC3E}">
        <p14:creationId xmlns:p14="http://schemas.microsoft.com/office/powerpoint/2010/main" val="164980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blackWhite">
          <a:xfrm>
            <a:off x="677863" y="1614488"/>
            <a:ext cx="7807325" cy="43576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>
              <a:solidFill>
                <a:srgbClr val="FFFFFF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5888038" y="1628775"/>
            <a:ext cx="137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Full Recovery</a:t>
            </a: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831850" y="5784850"/>
            <a:ext cx="83518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225550" y="2171700"/>
            <a:ext cx="0" cy="1128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77863" y="3252788"/>
            <a:ext cx="10763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1125" tIns="55562" rIns="111125" bIns="55562">
            <a:spAutoFit/>
          </a:bodyPr>
          <a:lstStyle>
            <a:lvl1pPr marL="415925" indent="-415925" defTabSz="1339850" eaLnBrk="0" hangingPunct="0">
              <a:spcBef>
                <a:spcPct val="20000"/>
              </a:spcBef>
              <a:buChar char="•"/>
              <a:tabLst>
                <a:tab pos="2419350" algn="l"/>
                <a:tab pos="2965450" algn="l"/>
              </a:tabLst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1339850" eaLnBrk="0" hangingPunct="0">
              <a:spcBef>
                <a:spcPct val="20000"/>
              </a:spcBef>
              <a:buChar char="–"/>
              <a:tabLst>
                <a:tab pos="2419350" algn="l"/>
                <a:tab pos="2965450" algn="l"/>
              </a:tabLst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1339850" eaLnBrk="0" hangingPunct="0">
              <a:spcBef>
                <a:spcPct val="20000"/>
              </a:spcBef>
              <a:buChar char="•"/>
              <a:tabLst>
                <a:tab pos="2419350" algn="l"/>
                <a:tab pos="2965450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1339850" eaLnBrk="0" hangingPunct="0">
              <a:spcBef>
                <a:spcPct val="20000"/>
              </a:spcBef>
              <a:buChar char="–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1339850" eaLnBrk="0" hangingPunct="0">
              <a:spcBef>
                <a:spcPct val="20000"/>
              </a:spcBef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Severity</a:t>
            </a: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1225550" y="3659188"/>
            <a:ext cx="0" cy="1455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562475" y="5519738"/>
            <a:ext cx="628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125" tIns="55562" rIns="111125" bIns="55562">
            <a:spAutoFit/>
          </a:bodyPr>
          <a:lstStyle>
            <a:lvl1pPr marL="415925" indent="-415925" defTabSz="1339850" eaLnBrk="0" hangingPunct="0">
              <a:spcBef>
                <a:spcPct val="20000"/>
              </a:spcBef>
              <a:buChar char="•"/>
              <a:tabLst>
                <a:tab pos="2419350" algn="l"/>
                <a:tab pos="2965450" algn="l"/>
              </a:tabLst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1339850" eaLnBrk="0" hangingPunct="0">
              <a:spcBef>
                <a:spcPct val="20000"/>
              </a:spcBef>
              <a:buChar char="–"/>
              <a:tabLst>
                <a:tab pos="2419350" algn="l"/>
                <a:tab pos="2965450" algn="l"/>
              </a:tabLst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1339850" eaLnBrk="0" hangingPunct="0">
              <a:spcBef>
                <a:spcPct val="20000"/>
              </a:spcBef>
              <a:buChar char="•"/>
              <a:tabLst>
                <a:tab pos="2419350" algn="l"/>
                <a:tab pos="2965450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1339850" eaLnBrk="0" hangingPunct="0">
              <a:spcBef>
                <a:spcPct val="20000"/>
              </a:spcBef>
              <a:buChar char="–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1339850" eaLnBrk="0" hangingPunct="0">
              <a:spcBef>
                <a:spcPct val="20000"/>
              </a:spcBef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1339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19350" algn="l"/>
                <a:tab pos="2965450" algn="l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3783013" y="5675313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5222875" y="5675313"/>
            <a:ext cx="96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570038" y="1665288"/>
            <a:ext cx="6850062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8796" name="Freeform 12"/>
          <p:cNvSpPr>
            <a:spLocks/>
          </p:cNvSpPr>
          <p:nvPr/>
        </p:nvSpPr>
        <p:spPr bwMode="auto">
          <a:xfrm>
            <a:off x="6908800" y="2490788"/>
            <a:ext cx="1466850" cy="2892425"/>
          </a:xfrm>
          <a:custGeom>
            <a:avLst/>
            <a:gdLst>
              <a:gd name="T0" fmla="*/ 0 w 1074"/>
              <a:gd name="T1" fmla="*/ 2147483647 h 1650"/>
              <a:gd name="T2" fmla="*/ 0 w 1074"/>
              <a:gd name="T3" fmla="*/ 2147483647 h 1650"/>
              <a:gd name="T4" fmla="*/ 2147483647 w 1074"/>
              <a:gd name="T5" fmla="*/ 2147483647 h 1650"/>
              <a:gd name="T6" fmla="*/ 2147483647 w 1074"/>
              <a:gd name="T7" fmla="*/ 0 h 1650"/>
              <a:gd name="T8" fmla="*/ 2147483647 w 1074"/>
              <a:gd name="T9" fmla="*/ 0 h 1650"/>
              <a:gd name="T10" fmla="*/ 2147483647 w 1074"/>
              <a:gd name="T11" fmla="*/ 2147483647 h 1650"/>
              <a:gd name="T12" fmla="*/ 0 w 1074"/>
              <a:gd name="T13" fmla="*/ 2147483647 h 1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4" h="1650">
                <a:moveTo>
                  <a:pt x="0" y="1650"/>
                </a:moveTo>
                <a:lnTo>
                  <a:pt x="0" y="24"/>
                </a:lnTo>
                <a:lnTo>
                  <a:pt x="156" y="12"/>
                </a:lnTo>
                <a:lnTo>
                  <a:pt x="336" y="0"/>
                </a:lnTo>
                <a:lnTo>
                  <a:pt x="1074" y="0"/>
                </a:lnTo>
                <a:lnTo>
                  <a:pt x="1074" y="1650"/>
                </a:lnTo>
                <a:lnTo>
                  <a:pt x="0" y="165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797" name="Freeform 13"/>
          <p:cNvSpPr>
            <a:spLocks noChangeAspect="1"/>
          </p:cNvSpPr>
          <p:nvPr/>
        </p:nvSpPr>
        <p:spPr bwMode="auto">
          <a:xfrm>
            <a:off x="4113213" y="2941638"/>
            <a:ext cx="1543050" cy="2441575"/>
          </a:xfrm>
          <a:custGeom>
            <a:avLst/>
            <a:gdLst>
              <a:gd name="T0" fmla="*/ 2147483647 w 1154"/>
              <a:gd name="T1" fmla="*/ 2147483647 h 1739"/>
              <a:gd name="T2" fmla="*/ 2147483647 w 1154"/>
              <a:gd name="T3" fmla="*/ 2147483647 h 1739"/>
              <a:gd name="T4" fmla="*/ 2147483647 w 1154"/>
              <a:gd name="T5" fmla="*/ 0 h 1739"/>
              <a:gd name="T6" fmla="*/ 2147483647 w 1154"/>
              <a:gd name="T7" fmla="*/ 2147483647 h 1739"/>
              <a:gd name="T8" fmla="*/ 2147483647 w 1154"/>
              <a:gd name="T9" fmla="*/ 2147483647 h 1739"/>
              <a:gd name="T10" fmla="*/ 2147483647 w 1154"/>
              <a:gd name="T11" fmla="*/ 2147483647 h 1739"/>
              <a:gd name="T12" fmla="*/ 2147483647 w 1154"/>
              <a:gd name="T13" fmla="*/ 2147483647 h 1739"/>
              <a:gd name="T14" fmla="*/ 2147483647 w 1154"/>
              <a:gd name="T15" fmla="*/ 2147483647 h 1739"/>
              <a:gd name="T16" fmla="*/ 2147483647 w 1154"/>
              <a:gd name="T17" fmla="*/ 2147483647 h 1739"/>
              <a:gd name="T18" fmla="*/ 2147483647 w 1154"/>
              <a:gd name="T19" fmla="*/ 2147483647 h 1739"/>
              <a:gd name="T20" fmla="*/ 2147483647 w 1154"/>
              <a:gd name="T21" fmla="*/ 2147483647 h 17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4" h="1739">
                <a:moveTo>
                  <a:pt x="3" y="1739"/>
                </a:moveTo>
                <a:lnTo>
                  <a:pt x="990" y="1739"/>
                </a:lnTo>
                <a:cubicBezTo>
                  <a:pt x="1154" y="1449"/>
                  <a:pt x="1005" y="280"/>
                  <a:pt x="988" y="0"/>
                </a:cubicBezTo>
                <a:cubicBezTo>
                  <a:pt x="946" y="18"/>
                  <a:pt x="929" y="25"/>
                  <a:pt x="886" y="60"/>
                </a:cubicBezTo>
                <a:cubicBezTo>
                  <a:pt x="843" y="95"/>
                  <a:pt x="780" y="154"/>
                  <a:pt x="730" y="210"/>
                </a:cubicBezTo>
                <a:cubicBezTo>
                  <a:pt x="680" y="266"/>
                  <a:pt x="639" y="318"/>
                  <a:pt x="586" y="396"/>
                </a:cubicBezTo>
                <a:cubicBezTo>
                  <a:pt x="533" y="474"/>
                  <a:pt x="468" y="587"/>
                  <a:pt x="412" y="678"/>
                </a:cubicBezTo>
                <a:cubicBezTo>
                  <a:pt x="356" y="769"/>
                  <a:pt x="291" y="872"/>
                  <a:pt x="250" y="942"/>
                </a:cubicBezTo>
                <a:cubicBezTo>
                  <a:pt x="209" y="1012"/>
                  <a:pt x="209" y="1053"/>
                  <a:pt x="168" y="1096"/>
                </a:cubicBezTo>
                <a:cubicBezTo>
                  <a:pt x="127" y="1139"/>
                  <a:pt x="8" y="1160"/>
                  <a:pt x="4" y="1200"/>
                </a:cubicBezTo>
                <a:cubicBezTo>
                  <a:pt x="0" y="1240"/>
                  <a:pt x="3" y="1739"/>
                  <a:pt x="3" y="1739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798" name="Freeform 14"/>
          <p:cNvSpPr>
            <a:spLocks/>
          </p:cNvSpPr>
          <p:nvPr/>
        </p:nvSpPr>
        <p:spPr bwMode="auto">
          <a:xfrm>
            <a:off x="5432425" y="2516188"/>
            <a:ext cx="1562100" cy="2867025"/>
          </a:xfrm>
          <a:custGeom>
            <a:avLst/>
            <a:gdLst>
              <a:gd name="T0" fmla="*/ 0 w 1170"/>
              <a:gd name="T1" fmla="*/ 2147483647 h 2028"/>
              <a:gd name="T2" fmla="*/ 2147483647 w 1170"/>
              <a:gd name="T3" fmla="*/ 2147483647 h 2028"/>
              <a:gd name="T4" fmla="*/ 2147483647 w 1170"/>
              <a:gd name="T5" fmla="*/ 2147483647 h 2028"/>
              <a:gd name="T6" fmla="*/ 2147483647 w 1170"/>
              <a:gd name="T7" fmla="*/ 2147483647 h 2028"/>
              <a:gd name="T8" fmla="*/ 2147483647 w 1170"/>
              <a:gd name="T9" fmla="*/ 2147483647 h 2028"/>
              <a:gd name="T10" fmla="*/ 2147483647 w 1170"/>
              <a:gd name="T11" fmla="*/ 0 h 2028"/>
              <a:gd name="T12" fmla="*/ 2147483647 w 1170"/>
              <a:gd name="T13" fmla="*/ 2147483647 h 2028"/>
              <a:gd name="T14" fmla="*/ 0 w 1170"/>
              <a:gd name="T15" fmla="*/ 2147483647 h 2028"/>
              <a:gd name="T16" fmla="*/ 0 w 1170"/>
              <a:gd name="T17" fmla="*/ 2147483647 h 20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2028">
                <a:moveTo>
                  <a:pt x="0" y="306"/>
                </a:moveTo>
                <a:lnTo>
                  <a:pt x="222" y="184"/>
                </a:lnTo>
                <a:lnTo>
                  <a:pt x="426" y="129"/>
                </a:lnTo>
                <a:lnTo>
                  <a:pt x="588" y="88"/>
                </a:lnTo>
                <a:lnTo>
                  <a:pt x="900" y="27"/>
                </a:lnTo>
                <a:lnTo>
                  <a:pt x="1170" y="0"/>
                </a:lnTo>
                <a:lnTo>
                  <a:pt x="1170" y="2028"/>
                </a:lnTo>
                <a:lnTo>
                  <a:pt x="0" y="2028"/>
                </a:lnTo>
                <a:lnTo>
                  <a:pt x="0" y="306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799" name="Line 15"/>
          <p:cNvSpPr>
            <a:spLocks noChangeAspect="1" noChangeShapeType="1"/>
          </p:cNvSpPr>
          <p:nvPr/>
        </p:nvSpPr>
        <p:spPr bwMode="auto">
          <a:xfrm>
            <a:off x="1838325" y="3621088"/>
            <a:ext cx="65405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800" name="Oval 16"/>
          <p:cNvSpPr>
            <a:spLocks noChangeAspect="1" noChangeArrowheads="1"/>
          </p:cNvSpPr>
          <p:nvPr/>
        </p:nvSpPr>
        <p:spPr bwMode="auto">
          <a:xfrm>
            <a:off x="5126038" y="3027363"/>
            <a:ext cx="184150" cy="192087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>
              <a:solidFill>
                <a:srgbClr val="FFFFFF"/>
              </a:solidFill>
            </a:endParaRPr>
          </a:p>
        </p:txBody>
      </p:sp>
      <p:sp>
        <p:nvSpPr>
          <p:cNvPr id="118801" name="Oval 17"/>
          <p:cNvSpPr>
            <a:spLocks noChangeAspect="1" noChangeArrowheads="1"/>
          </p:cNvSpPr>
          <p:nvPr/>
        </p:nvSpPr>
        <p:spPr bwMode="auto">
          <a:xfrm>
            <a:off x="6172200" y="2535238"/>
            <a:ext cx="184150" cy="193675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>
              <a:solidFill>
                <a:srgbClr val="FFFFFF"/>
              </a:solidFill>
            </a:endParaRP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3806825" y="3195638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Response</a:t>
            </a:r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5467350" y="2205038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Relapse</a:t>
            </a:r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7283450" y="2000250"/>
            <a:ext cx="118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Recurrence</a:t>
            </a:r>
          </a:p>
        </p:txBody>
      </p:sp>
      <p:sp>
        <p:nvSpPr>
          <p:cNvPr id="520213" name="Rectangle 21"/>
          <p:cNvSpPr>
            <a:spLocks noChangeArrowheads="1"/>
          </p:cNvSpPr>
          <p:nvPr/>
        </p:nvSpPr>
        <p:spPr bwMode="auto">
          <a:xfrm>
            <a:off x="7045325" y="4802188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Maintenance</a:t>
            </a:r>
          </a:p>
        </p:txBody>
      </p:sp>
      <p:sp>
        <p:nvSpPr>
          <p:cNvPr id="520214" name="Rectangle 22"/>
          <p:cNvSpPr>
            <a:spLocks noChangeArrowheads="1"/>
          </p:cNvSpPr>
          <p:nvPr/>
        </p:nvSpPr>
        <p:spPr bwMode="auto">
          <a:xfrm>
            <a:off x="5602288" y="4802188"/>
            <a:ext cx="1303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Continuation</a:t>
            </a:r>
          </a:p>
        </p:txBody>
      </p:sp>
      <p:sp>
        <p:nvSpPr>
          <p:cNvPr id="520215" name="Rectangle 23"/>
          <p:cNvSpPr>
            <a:spLocks noChangeArrowheads="1"/>
          </p:cNvSpPr>
          <p:nvPr/>
        </p:nvSpPr>
        <p:spPr bwMode="auto">
          <a:xfrm>
            <a:off x="4408488" y="48021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</a:t>
            </a:r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1984375" y="5094288"/>
            <a:ext cx="17589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Treatment Phases</a:t>
            </a:r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1587500" y="3208338"/>
            <a:ext cx="111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Symptoms</a:t>
            </a: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3906838" y="1928813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Remission</a:t>
            </a:r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>
            <a:off x="4795838" y="2278063"/>
            <a:ext cx="544512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>
            <a:off x="6635750" y="2165350"/>
            <a:ext cx="269875" cy="2381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813" name="Rectangle 29"/>
          <p:cNvSpPr>
            <a:spLocks noChangeArrowheads="1"/>
          </p:cNvSpPr>
          <p:nvPr/>
        </p:nvSpPr>
        <p:spPr bwMode="auto">
          <a:xfrm>
            <a:off x="1587500" y="3681413"/>
            <a:ext cx="106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Syndrome</a:t>
            </a:r>
          </a:p>
        </p:txBody>
      </p:sp>
      <p:sp>
        <p:nvSpPr>
          <p:cNvPr id="118814" name="Freeform 30"/>
          <p:cNvSpPr>
            <a:spLocks/>
          </p:cNvSpPr>
          <p:nvPr/>
        </p:nvSpPr>
        <p:spPr bwMode="auto">
          <a:xfrm>
            <a:off x="5303838" y="3181350"/>
            <a:ext cx="1243012" cy="1584325"/>
          </a:xfrm>
          <a:custGeom>
            <a:avLst/>
            <a:gdLst>
              <a:gd name="T0" fmla="*/ 0 w 930"/>
              <a:gd name="T1" fmla="*/ 0 h 1128"/>
              <a:gd name="T2" fmla="*/ 2147483647 w 930"/>
              <a:gd name="T3" fmla="*/ 2147483647 h 1128"/>
              <a:gd name="T4" fmla="*/ 2147483647 w 930"/>
              <a:gd name="T5" fmla="*/ 2147483647 h 1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30" h="1128">
                <a:moveTo>
                  <a:pt x="0" y="0"/>
                </a:moveTo>
                <a:cubicBezTo>
                  <a:pt x="0" y="0"/>
                  <a:pt x="192" y="6"/>
                  <a:pt x="330" y="150"/>
                </a:cubicBezTo>
                <a:cubicBezTo>
                  <a:pt x="468" y="294"/>
                  <a:pt x="930" y="1128"/>
                  <a:pt x="930" y="1128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815" name="Freeform 31"/>
          <p:cNvSpPr>
            <a:spLocks/>
          </p:cNvSpPr>
          <p:nvPr/>
        </p:nvSpPr>
        <p:spPr bwMode="auto">
          <a:xfrm>
            <a:off x="6297613" y="2786063"/>
            <a:ext cx="690562" cy="1574800"/>
          </a:xfrm>
          <a:custGeom>
            <a:avLst/>
            <a:gdLst>
              <a:gd name="T0" fmla="*/ 0 w 516"/>
              <a:gd name="T1" fmla="*/ 0 h 1122"/>
              <a:gd name="T2" fmla="*/ 2147483647 w 516"/>
              <a:gd name="T3" fmla="*/ 2147483647 h 1122"/>
              <a:gd name="T4" fmla="*/ 2147483647 w 516"/>
              <a:gd name="T5" fmla="*/ 2147483647 h 11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16" h="1122">
                <a:moveTo>
                  <a:pt x="0" y="0"/>
                </a:moveTo>
                <a:cubicBezTo>
                  <a:pt x="12" y="55"/>
                  <a:pt x="6" y="144"/>
                  <a:pt x="72" y="330"/>
                </a:cubicBezTo>
                <a:cubicBezTo>
                  <a:pt x="138" y="516"/>
                  <a:pt x="432" y="956"/>
                  <a:pt x="516" y="1122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816" name="Freeform 32"/>
          <p:cNvSpPr>
            <a:spLocks/>
          </p:cNvSpPr>
          <p:nvPr/>
        </p:nvSpPr>
        <p:spPr bwMode="auto">
          <a:xfrm>
            <a:off x="7797800" y="2676525"/>
            <a:ext cx="504825" cy="1398588"/>
          </a:xfrm>
          <a:custGeom>
            <a:avLst/>
            <a:gdLst>
              <a:gd name="T0" fmla="*/ 0 w 378"/>
              <a:gd name="T1" fmla="*/ 0 h 996"/>
              <a:gd name="T2" fmla="*/ 2147483647 w 378"/>
              <a:gd name="T3" fmla="*/ 2147483647 h 996"/>
              <a:gd name="T4" fmla="*/ 2147483647 w 378"/>
              <a:gd name="T5" fmla="*/ 2147483647 h 9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" h="996">
                <a:moveTo>
                  <a:pt x="0" y="0"/>
                </a:moveTo>
                <a:cubicBezTo>
                  <a:pt x="15" y="55"/>
                  <a:pt x="21" y="170"/>
                  <a:pt x="84" y="336"/>
                </a:cubicBezTo>
                <a:cubicBezTo>
                  <a:pt x="174" y="534"/>
                  <a:pt x="327" y="855"/>
                  <a:pt x="378" y="996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4318000" y="2786063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Relapse</a:t>
            </a: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 rot="4102202">
            <a:off x="2650331" y="3612357"/>
            <a:ext cx="139858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Progression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to Disorder</a:t>
            </a:r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1682750" y="2108200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No Depression</a:t>
            </a:r>
          </a:p>
        </p:txBody>
      </p:sp>
      <p:sp>
        <p:nvSpPr>
          <p:cNvPr id="118820" name="Freeform 36"/>
          <p:cNvSpPr>
            <a:spLocks noChangeAspect="1"/>
          </p:cNvSpPr>
          <p:nvPr/>
        </p:nvSpPr>
        <p:spPr bwMode="auto">
          <a:xfrm>
            <a:off x="1816100" y="2482850"/>
            <a:ext cx="6550025" cy="2201863"/>
          </a:xfrm>
          <a:custGeom>
            <a:avLst/>
            <a:gdLst>
              <a:gd name="T0" fmla="*/ 0 w 4904"/>
              <a:gd name="T1" fmla="*/ 2147483647 h 1568"/>
              <a:gd name="T2" fmla="*/ 2147483647 w 4904"/>
              <a:gd name="T3" fmla="*/ 2147483647 h 1568"/>
              <a:gd name="T4" fmla="*/ 2147483647 w 4904"/>
              <a:gd name="T5" fmla="*/ 2147483647 h 1568"/>
              <a:gd name="T6" fmla="*/ 2147483647 w 4904"/>
              <a:gd name="T7" fmla="*/ 2147483647 h 1568"/>
              <a:gd name="T8" fmla="*/ 2147483647 w 4904"/>
              <a:gd name="T9" fmla="*/ 2147483647 h 1568"/>
              <a:gd name="T10" fmla="*/ 2147483647 w 4904"/>
              <a:gd name="T11" fmla="*/ 2147483647 h 1568"/>
              <a:gd name="T12" fmla="*/ 2147483647 w 4904"/>
              <a:gd name="T13" fmla="*/ 2147483647 h 1568"/>
              <a:gd name="T14" fmla="*/ 2147483647 w 4904"/>
              <a:gd name="T15" fmla="*/ 2147483647 h 1568"/>
              <a:gd name="T16" fmla="*/ 2147483647 w 4904"/>
              <a:gd name="T17" fmla="*/ 2147483647 h 1568"/>
              <a:gd name="T18" fmla="*/ 2147483647 w 4904"/>
              <a:gd name="T19" fmla="*/ 2147483647 h 1568"/>
              <a:gd name="T20" fmla="*/ 2147483647 w 4904"/>
              <a:gd name="T21" fmla="*/ 2147483647 h 15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04" h="1568">
                <a:moveTo>
                  <a:pt x="0" y="44"/>
                </a:moveTo>
                <a:cubicBezTo>
                  <a:pt x="0" y="44"/>
                  <a:pt x="196" y="44"/>
                  <a:pt x="392" y="44"/>
                </a:cubicBezTo>
                <a:cubicBezTo>
                  <a:pt x="600" y="52"/>
                  <a:pt x="679" y="143"/>
                  <a:pt x="792" y="324"/>
                </a:cubicBezTo>
                <a:cubicBezTo>
                  <a:pt x="905" y="505"/>
                  <a:pt x="992" y="948"/>
                  <a:pt x="1073" y="1133"/>
                </a:cubicBezTo>
                <a:cubicBezTo>
                  <a:pt x="1154" y="1318"/>
                  <a:pt x="1193" y="1364"/>
                  <a:pt x="1275" y="1436"/>
                </a:cubicBezTo>
                <a:cubicBezTo>
                  <a:pt x="1357" y="1508"/>
                  <a:pt x="1469" y="1563"/>
                  <a:pt x="1563" y="1565"/>
                </a:cubicBezTo>
                <a:cubicBezTo>
                  <a:pt x="1657" y="1568"/>
                  <a:pt x="1751" y="1524"/>
                  <a:pt x="1837" y="1450"/>
                </a:cubicBezTo>
                <a:cubicBezTo>
                  <a:pt x="1923" y="1376"/>
                  <a:pt x="1964" y="1310"/>
                  <a:pt x="2078" y="1118"/>
                </a:cubicBezTo>
                <a:cubicBezTo>
                  <a:pt x="2186" y="902"/>
                  <a:pt x="2430" y="504"/>
                  <a:pt x="2702" y="326"/>
                </a:cubicBezTo>
                <a:cubicBezTo>
                  <a:pt x="2986" y="148"/>
                  <a:pt x="3415" y="100"/>
                  <a:pt x="3782" y="50"/>
                </a:cubicBezTo>
                <a:cubicBezTo>
                  <a:pt x="4149" y="0"/>
                  <a:pt x="4670" y="31"/>
                  <a:pt x="4904" y="26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8821" name="Oval 37"/>
          <p:cNvSpPr>
            <a:spLocks noChangeAspect="1" noChangeArrowheads="1"/>
          </p:cNvSpPr>
          <p:nvPr/>
        </p:nvSpPr>
        <p:spPr bwMode="auto">
          <a:xfrm>
            <a:off x="7694613" y="2400300"/>
            <a:ext cx="185737" cy="1936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>
              <a:solidFill>
                <a:srgbClr val="FFFFFF"/>
              </a:solidFill>
            </a:endParaRPr>
          </a:p>
        </p:txBody>
      </p:sp>
      <p:sp>
        <p:nvSpPr>
          <p:cNvPr id="118822" name="AutoShape 38"/>
          <p:cNvSpPr>
            <a:spLocks noChangeArrowheads="1"/>
          </p:cNvSpPr>
          <p:nvPr/>
        </p:nvSpPr>
        <p:spPr bwMode="auto">
          <a:xfrm>
            <a:off x="6891338" y="2414588"/>
            <a:ext cx="225425" cy="177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8823" name="Oval 39"/>
          <p:cNvSpPr>
            <a:spLocks noChangeArrowheads="1"/>
          </p:cNvSpPr>
          <p:nvPr/>
        </p:nvSpPr>
        <p:spPr bwMode="auto">
          <a:xfrm>
            <a:off x="5084763" y="2989263"/>
            <a:ext cx="263525" cy="276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13" tIns="47557" rIns="96813" bIns="47557" anchor="ctr"/>
          <a:lstStyle>
            <a:lvl1pPr defTabSz="977900" eaLnBrk="0" hangingPunct="0">
              <a:spcBef>
                <a:spcPct val="20000"/>
              </a:spcBef>
              <a:buChar char="•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buChar char="–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buChar char="•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buChar char="–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None/>
            </a:pPr>
            <a:r>
              <a:rPr lang="en-US" altLang="en-US" sz="1500">
                <a:solidFill>
                  <a:srgbClr val="FFFF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18824" name="AutoShape 40"/>
          <p:cNvSpPr>
            <a:spLocks noChangeArrowheads="1"/>
          </p:cNvSpPr>
          <p:nvPr/>
        </p:nvSpPr>
        <p:spPr bwMode="auto">
          <a:xfrm>
            <a:off x="5321300" y="2819400"/>
            <a:ext cx="222250" cy="177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8825" name="Oval 41"/>
          <p:cNvSpPr>
            <a:spLocks noChangeArrowheads="1"/>
          </p:cNvSpPr>
          <p:nvPr/>
        </p:nvSpPr>
        <p:spPr bwMode="auto">
          <a:xfrm>
            <a:off x="6127750" y="2497138"/>
            <a:ext cx="263525" cy="276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13" tIns="47557" rIns="96813" bIns="47557" anchor="ctr"/>
          <a:lstStyle>
            <a:lvl1pPr defTabSz="977900" eaLnBrk="0" hangingPunct="0">
              <a:spcBef>
                <a:spcPct val="20000"/>
              </a:spcBef>
              <a:buChar char="•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buChar char="–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buChar char="•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buChar char="–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None/>
            </a:pPr>
            <a:r>
              <a:rPr lang="en-US" altLang="en-US" sz="1500">
                <a:solidFill>
                  <a:srgbClr val="FFFF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18826" name="Oval 42"/>
          <p:cNvSpPr>
            <a:spLocks noChangeAspect="1" noChangeArrowheads="1"/>
          </p:cNvSpPr>
          <p:nvPr/>
        </p:nvSpPr>
        <p:spPr bwMode="auto">
          <a:xfrm>
            <a:off x="6165850" y="2535238"/>
            <a:ext cx="182563" cy="1920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>
              <a:solidFill>
                <a:srgbClr val="FFFFFF"/>
              </a:solidFill>
            </a:endParaRPr>
          </a:p>
        </p:txBody>
      </p:sp>
      <p:sp>
        <p:nvSpPr>
          <p:cNvPr id="118827" name="Oval 43"/>
          <p:cNvSpPr>
            <a:spLocks noChangeAspect="1" noChangeArrowheads="1"/>
          </p:cNvSpPr>
          <p:nvPr/>
        </p:nvSpPr>
        <p:spPr bwMode="auto">
          <a:xfrm>
            <a:off x="5129213" y="3030538"/>
            <a:ext cx="185737" cy="1920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>
              <a:solidFill>
                <a:srgbClr val="FFFFFF"/>
              </a:solidFill>
            </a:endParaRPr>
          </a:p>
        </p:txBody>
      </p:sp>
      <p:sp>
        <p:nvSpPr>
          <p:cNvPr id="118828" name="AutoShape 44"/>
          <p:cNvSpPr>
            <a:spLocks noChangeArrowheads="1"/>
          </p:cNvSpPr>
          <p:nvPr/>
        </p:nvSpPr>
        <p:spPr bwMode="auto">
          <a:xfrm>
            <a:off x="6881813" y="2413000"/>
            <a:ext cx="223837" cy="1762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8829" name="Rectangle 4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66713" y="363538"/>
            <a:ext cx="8180387" cy="952500"/>
          </a:xfrm>
        </p:spPr>
        <p:txBody>
          <a:bodyPr lIns="45720" tIns="22860" rIns="45720" bIns="22860" anchor="t"/>
          <a:lstStyle/>
          <a:p>
            <a:pPr eaLnBrk="1" hangingPunct="1"/>
            <a:r>
              <a:rPr lang="en-US" altLang="en-US" smtClean="0"/>
              <a:t>Phases of Depression</a:t>
            </a:r>
            <a:endParaRPr lang="en-US" altLang="en-US" sz="3600" b="1" baseline="30000" smtClean="0"/>
          </a:p>
        </p:txBody>
      </p:sp>
      <p:sp>
        <p:nvSpPr>
          <p:cNvPr id="118830" name="Rectangle 4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713" y="6227763"/>
            <a:ext cx="8269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CC00"/>
                </a:solidFill>
              </a:rPr>
              <a:t>Kupfer DJ.</a:t>
            </a:r>
            <a:r>
              <a:rPr lang="en-US" altLang="en-US" sz="1600" b="1" i="1">
                <a:solidFill>
                  <a:srgbClr val="FFCC00"/>
                </a:solidFill>
              </a:rPr>
              <a:t> J Clin Psychiatry</a:t>
            </a:r>
            <a:r>
              <a:rPr lang="en-US" altLang="en-US" sz="1600" b="1">
                <a:solidFill>
                  <a:srgbClr val="FFCC00"/>
                </a:solidFill>
              </a:rPr>
              <a:t>. 1991;52(suppl):28-34. WPA/PTD Educational Program on Depressive Disorders.</a:t>
            </a:r>
          </a:p>
        </p:txBody>
      </p:sp>
    </p:spTree>
    <p:extLst>
      <p:ext uri="{BB962C8B-B14F-4D97-AF65-F5344CB8AC3E}">
        <p14:creationId xmlns:p14="http://schemas.microsoft.com/office/powerpoint/2010/main" val="29495639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57163"/>
            <a:ext cx="8180388" cy="7207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8320" tIns="49256" rIns="88320" bIns="49256" anchor="b"/>
          <a:lstStyle/>
          <a:p>
            <a:pPr eaLnBrk="1" hangingPunct="1"/>
            <a:r>
              <a:rPr lang="en-US" altLang="en-US" smtClean="0"/>
              <a:t>Phases of Treatment for Depression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22280"/>
            <a:ext cx="9144000" cy="216773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20" tIns="49256" rIns="88320" bIns="49256" anchor="ctr">
            <a:spAutoFit/>
          </a:bodyPr>
          <a:lstStyle/>
          <a:p>
            <a:pPr eaLnBrk="1" hangingPunct="1">
              <a:spcBef>
                <a:spcPct val="90000"/>
              </a:spcBef>
              <a:buFontTx/>
              <a:buNone/>
            </a:pPr>
            <a:r>
              <a:rPr lang="en-US" altLang="en-US" sz="2800" dirty="0" smtClean="0"/>
              <a:t>Acute phase:  achieve remission</a:t>
            </a:r>
          </a:p>
          <a:p>
            <a:pPr eaLnBrk="1" hangingPunct="1">
              <a:spcBef>
                <a:spcPct val="90000"/>
              </a:spcBef>
              <a:buFontTx/>
              <a:buNone/>
            </a:pPr>
            <a:r>
              <a:rPr lang="en-US" altLang="en-US" sz="2800" dirty="0" smtClean="0"/>
              <a:t>Continuation phase:  prevent relapse - 6 months after remission</a:t>
            </a:r>
          </a:p>
          <a:p>
            <a:pPr eaLnBrk="1" hangingPunct="1">
              <a:spcBef>
                <a:spcPct val="90000"/>
              </a:spcBef>
              <a:buFontTx/>
              <a:buNone/>
            </a:pPr>
            <a:r>
              <a:rPr lang="en-US" altLang="en-US" sz="2800" dirty="0" smtClean="0"/>
              <a:t>Maintenance phase:  prevent recurrence – if previous episodes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85800" y="6297613"/>
            <a:ext cx="71628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8FF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256" rIns="0" bIns="49256" anchor="b">
            <a:spAutoFit/>
          </a:bodyPr>
          <a:lstStyle>
            <a:lvl1pPr defTabSz="977900" eaLnBrk="0" hangingPunct="0">
              <a:spcBef>
                <a:spcPct val="20000"/>
              </a:spcBef>
              <a:buChar char="•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77900" eaLnBrk="0" hangingPunct="0">
              <a:spcBef>
                <a:spcPct val="20000"/>
              </a:spcBef>
              <a:buChar char="–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77900" eaLnBrk="0" hangingPunct="0">
              <a:spcBef>
                <a:spcPct val="20000"/>
              </a:spcBef>
              <a:buChar char="•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77900" eaLnBrk="0" hangingPunct="0">
              <a:spcBef>
                <a:spcPct val="20000"/>
              </a:spcBef>
              <a:buChar char="–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77900" eaLnBrk="0" hangingPunct="0">
              <a:spcBef>
                <a:spcPct val="20000"/>
              </a:spcBef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3425" algn="ctr"/>
                <a:tab pos="2446338" algn="ctr"/>
                <a:tab pos="3668713" algn="ctr"/>
                <a:tab pos="5013325" algn="ctr"/>
                <a:tab pos="6237288" algn="ctr"/>
                <a:tab pos="7459663" algn="ctr"/>
              </a:tabLs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150000"/>
              </a:spcAft>
              <a:buFontTx/>
              <a:buNone/>
            </a:pPr>
            <a:r>
              <a:rPr lang="en-US" altLang="en-US" sz="1800" b="1">
                <a:solidFill>
                  <a:srgbClr val="FFCC00"/>
                </a:solidFill>
                <a:cs typeface="Times New Roman" pitchFamily="18" charset="0"/>
              </a:rPr>
              <a:t>Kupfer DJ, Frank E. </a:t>
            </a:r>
            <a:r>
              <a:rPr lang="en-US" altLang="en-US" sz="1800" b="1" i="1">
                <a:solidFill>
                  <a:srgbClr val="FFCC00"/>
                </a:solidFill>
                <a:cs typeface="Times New Roman" pitchFamily="18" charset="0"/>
              </a:rPr>
              <a:t>Clin Neuropharmacol.</a:t>
            </a:r>
            <a:r>
              <a:rPr lang="en-US" altLang="en-US" sz="1800" b="1">
                <a:solidFill>
                  <a:srgbClr val="FFCC00"/>
                </a:solidFill>
                <a:cs typeface="Times New Roman" pitchFamily="18" charset="0"/>
              </a:rPr>
              <a:t> 1992;15(suppl 1 pt A):446A-447A.</a:t>
            </a:r>
            <a:r>
              <a:rPr lang="en-US" altLang="en-US" sz="1800" b="1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0" y="59309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7878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438400"/>
          </a:xfrm>
        </p:spPr>
        <p:txBody>
          <a:bodyPr/>
          <a:lstStyle/>
          <a:p>
            <a:pPr eaLnBrk="1" hangingPunct="1"/>
            <a:r>
              <a:rPr lang="en-GB" altLang="en-US" sz="4000" smtClean="0">
                <a:solidFill>
                  <a:schemeClr val="accent2"/>
                </a:solidFill>
              </a:rPr>
              <a:t>Antidepressants and suicidality in young people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3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NSF Target: </a:t>
            </a:r>
            <a:br>
              <a:rPr lang="en-GB" altLang="en-US" sz="3200" smtClean="0"/>
            </a:br>
            <a:r>
              <a:rPr lang="en-GB" altLang="en-US" sz="3200" smtClean="0"/>
              <a:t>Bringing down the suicide rate by at least a fifth by 2010</a:t>
            </a:r>
            <a:br>
              <a:rPr lang="en-GB" altLang="en-US" sz="3200" smtClean="0"/>
            </a:br>
            <a:endParaRPr lang="en-GB" altLang="en-US" sz="3200" smtClean="0"/>
          </a:p>
        </p:txBody>
      </p:sp>
      <p:pic>
        <p:nvPicPr>
          <p:cNvPr id="16387" name="Picture 3" descr="This is a chart showing suicide rates by sex, United Kingdom, 1991-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27138"/>
            <a:ext cx="65532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FDA analysis of suicidal thoughts in SSRI trials</a:t>
            </a:r>
            <a:br>
              <a:rPr lang="en-GB" altLang="en-US" sz="4000" smtClean="0"/>
            </a:br>
            <a:r>
              <a:rPr lang="en-GB" altLang="en-US" sz="4000" smtClean="0"/>
              <a:t>Leading to Black Box warning in 2004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588"/>
            <a:ext cx="9144000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FDA adviser 2007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latin typeface="Utopia-Regular" charset="0"/>
              </a:rPr>
              <a:t>  “The black box warning is not meant to discourage the prescription of antidepressants…. Instead, it is meant to promote monitoring of patients who commence antidepressants.”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512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en-GB" altLang="en-US" sz="2400" smtClean="0"/>
              <a:t>Miller, Swanson, Azrael, Pate. Stürmer, 2014. Antidepressant Dose, Age, and the Risk of Deliberate Self-harm. JAMA Intern Med. doi:10.1001/jamainternmed. 1053 Published online April 28, 2014.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6262688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/>
              <a:t>Benzodiazepine:</a:t>
            </a:r>
            <a:br>
              <a:rPr lang="en-GB" altLang="en-US" sz="4000" b="1" smtClean="0"/>
            </a:br>
            <a:r>
              <a:rPr lang="en-GB" altLang="en-US" sz="4000" b="1" smtClean="0"/>
              <a:t>Side effects and interactions</a:t>
            </a:r>
            <a:br>
              <a:rPr lang="en-GB" altLang="en-US" sz="4000" b="1" smtClean="0"/>
            </a:br>
            <a:endParaRPr lang="en-GB" altLang="en-US" sz="40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8" y="1981200"/>
            <a:ext cx="89646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Impairment of mental ability, amnesia, decreased psychomotor reactions and coordination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In some personalities they result in disinhibition and aggression 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Avoid prescribing for personalities prone to dependency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smtClean="0">
                <a:ea typeface="MS PGothic" pitchFamily="34" charset="-128"/>
              </a:rPr>
              <a:t>Alcohol interacts with benzodiazepines, and they potentiate one another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smtClean="0">
                <a:ea typeface="MS PGothic" pitchFamily="34" charset="-128"/>
              </a:rPr>
              <a:t>Benzodiazepines can cause some respiratory depression, particularly in the elderly, and those with emphysema</a:t>
            </a: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0921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Benzodiazepine Dependence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91000"/>
          </a:xfrm>
        </p:spPr>
        <p:txBody>
          <a:bodyPr/>
          <a:lstStyle/>
          <a:p>
            <a:pPr eaLnBrk="1" hangingPunct="1"/>
            <a:r>
              <a:rPr lang="en-GB" altLang="en-US" smtClean="0"/>
              <a:t>If treatment continues after dependence begins,  therapeutic effects are partly lost</a:t>
            </a:r>
          </a:p>
          <a:p>
            <a:pPr eaLnBrk="1" hangingPunct="1"/>
            <a:r>
              <a:rPr lang="en-GB" altLang="en-US" smtClean="0"/>
              <a:t>As each dose wears off the patient experiences “rebound” exacerbation of the pre-existing condition</a:t>
            </a:r>
          </a:p>
          <a:p>
            <a:pPr eaLnBrk="1" hangingPunct="1"/>
            <a:r>
              <a:rPr lang="en-GB" altLang="en-US" smtClean="0"/>
              <a:t>Attacks of panic may occur when a short-acting drug such as lorazepam is wearing off</a:t>
            </a:r>
          </a:p>
        </p:txBody>
      </p:sp>
    </p:spTree>
    <p:extLst>
      <p:ext uri="{BB962C8B-B14F-4D97-AF65-F5344CB8AC3E}">
        <p14:creationId xmlns:p14="http://schemas.microsoft.com/office/powerpoint/2010/main" val="30323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/>
              <a:t>Benzodiazepine:</a:t>
            </a:r>
            <a:br>
              <a:rPr lang="en-GB" altLang="en-US" sz="4000" b="1" smtClean="0"/>
            </a:br>
            <a:r>
              <a:rPr lang="en-GB" altLang="en-US" sz="4000" b="1" smtClean="0"/>
              <a:t>Dependence</a:t>
            </a:r>
            <a:br>
              <a:rPr lang="en-GB" altLang="en-US" sz="4000" b="1" smtClean="0"/>
            </a:br>
            <a:endParaRPr lang="en-GB" altLang="en-US" sz="4000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u="sng" dirty="0" smtClean="0">
                <a:ea typeface="MS PGothic" pitchFamily="34" charset="-128"/>
              </a:rPr>
              <a:t>Abrupt withdrawal, after high doses or long use: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 smtClean="0">
                <a:ea typeface="MS PGothic" pitchFamily="34" charset="-128"/>
              </a:rPr>
              <a:t> disorientation and delirium, paranoid psychosis, convulsions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u="sng" dirty="0" smtClean="0">
                <a:ea typeface="MS PGothic" pitchFamily="34" charset="-128"/>
              </a:rPr>
              <a:t>Rapid withdrawal from low dose:</a:t>
            </a:r>
            <a:endParaRPr lang="en-US" altLang="ja-JP" sz="2400" dirty="0" smtClean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 smtClean="0">
                <a:ea typeface="MS PGothic" pitchFamily="34" charset="-128"/>
              </a:rPr>
              <a:t>insomnia, anxiety, tremor, sweating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u="sng" dirty="0" smtClean="0">
                <a:ea typeface="MS PGothic" pitchFamily="34" charset="-128"/>
              </a:rPr>
              <a:t>Other symptoms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 smtClean="0">
                <a:ea typeface="MS PGothic" pitchFamily="34" charset="-128"/>
              </a:rPr>
              <a:t> nausea, heightened sensitivity to light and sound, sense of imbalance as on a rocking boat, frightening sensory illusions, tinnitus, </a:t>
            </a:r>
            <a:r>
              <a:rPr lang="en-US" altLang="ja-JP" sz="2400" dirty="0" err="1" smtClean="0">
                <a:ea typeface="MS PGothic" pitchFamily="34" charset="-128"/>
              </a:rPr>
              <a:t>paraesthesia</a:t>
            </a:r>
            <a:r>
              <a:rPr lang="en-US" altLang="ja-JP" sz="2400" dirty="0" smtClean="0">
                <a:ea typeface="MS PGothic" pitchFamily="34" charset="-128"/>
              </a:rPr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 err="1" smtClean="0">
                <a:ea typeface="MS PGothic" pitchFamily="34" charset="-128"/>
              </a:rPr>
              <a:t>Depersonalisation</a:t>
            </a:r>
            <a:r>
              <a:rPr lang="en-US" altLang="ja-JP" sz="2400" dirty="0">
                <a:ea typeface="MS PGothic" pitchFamily="34" charset="-128"/>
              </a:rPr>
              <a:t>,</a:t>
            </a:r>
            <a:r>
              <a:rPr lang="en-US" altLang="ja-JP" sz="2400" dirty="0" smtClean="0">
                <a:ea typeface="MS PGothic" pitchFamily="34" charset="-128"/>
              </a:rPr>
              <a:t> </a:t>
            </a:r>
            <a:r>
              <a:rPr lang="en-US" altLang="ja-JP" sz="2400" dirty="0" err="1" smtClean="0">
                <a:ea typeface="MS PGothic" pitchFamily="34" charset="-128"/>
              </a:rPr>
              <a:t>derealisation</a:t>
            </a:r>
            <a:r>
              <a:rPr lang="en-US" altLang="ja-JP" sz="2400" dirty="0" smtClean="0">
                <a:ea typeface="MS PGothic" pitchFamily="34" charset="-128"/>
              </a:rPr>
              <a:t>.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>
                <a:ea typeface="MS PGothic" pitchFamily="34" charset="-128"/>
              </a:rPr>
              <a:t>C</a:t>
            </a:r>
            <a:r>
              <a:rPr lang="en-US" altLang="ja-JP" sz="2400" dirty="0" smtClean="0">
                <a:ea typeface="MS PGothic" pitchFamily="34" charset="-128"/>
              </a:rPr>
              <a:t>an last for weeks; full recovery may take two years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>
                <a:ea typeface="MS PGothic" pitchFamily="34" charset="-128"/>
              </a:rPr>
              <a:t>Slow and phased withdrawal, with a self-help group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 smtClean="0">
                <a:ea typeface="MS PGothic" pitchFamily="34" charset="-128"/>
              </a:rPr>
              <a:t>Reduce the dose by one tenth every two weeks in outpatients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95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Pharmacological Mechanisms of Antidepressants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Block serotonin reuptake</a:t>
            </a:r>
          </a:p>
          <a:p>
            <a:r>
              <a:rPr lang="en-GB" altLang="en-US" dirty="0"/>
              <a:t>Block noradrenaline reuptake</a:t>
            </a:r>
          </a:p>
          <a:p>
            <a:r>
              <a:rPr lang="en-GB" altLang="en-US" dirty="0"/>
              <a:t>Block DA reuptake</a:t>
            </a:r>
          </a:p>
          <a:p>
            <a:r>
              <a:rPr lang="en-GB" altLang="en-US" dirty="0"/>
              <a:t>Block 5HT &amp;/or NA-alpha receptors </a:t>
            </a:r>
          </a:p>
          <a:p>
            <a:r>
              <a:rPr lang="en-GB" altLang="en-US" dirty="0"/>
              <a:t>Block </a:t>
            </a:r>
            <a:r>
              <a:rPr lang="en-GB" altLang="en-US" dirty="0" err="1"/>
              <a:t>AcCh</a:t>
            </a:r>
            <a:r>
              <a:rPr lang="en-GB" altLang="en-US" dirty="0"/>
              <a:t>-M receptors </a:t>
            </a:r>
          </a:p>
          <a:p>
            <a:r>
              <a:rPr lang="en-GB" altLang="en-US" dirty="0"/>
              <a:t>Block Na</a:t>
            </a:r>
            <a:r>
              <a:rPr lang="en-GB" altLang="en-US" baseline="30000" dirty="0"/>
              <a:t>+ </a:t>
            </a:r>
            <a:r>
              <a:rPr lang="en-GB" altLang="en-US" dirty="0"/>
              <a:t> channels</a:t>
            </a:r>
          </a:p>
          <a:p>
            <a:r>
              <a:rPr lang="en-GB" altLang="en-US" dirty="0"/>
              <a:t>Release amines (amphetamine-like</a:t>
            </a:r>
            <a:r>
              <a:rPr lang="en-GB" altLang="en-US" dirty="0" smtClean="0"/>
              <a:t>)</a:t>
            </a:r>
          </a:p>
          <a:p>
            <a:r>
              <a:rPr lang="en-GB" altLang="en-US" dirty="0" smtClean="0"/>
              <a:t>Block Ach receptors (nicotinic/muscarinic)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0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SSRI Mechanisms</a:t>
            </a:r>
          </a:p>
        </p:txBody>
      </p:sp>
      <p:pic>
        <p:nvPicPr>
          <p:cNvPr id="38915" name="Picture 2051" descr="Drug_SSRI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838200"/>
            <a:ext cx="59737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 altLang="en-US" b="1"/>
              <a:t>Side Effects of Fluoxetine:</a:t>
            </a:r>
            <a:br>
              <a:rPr lang="en-GB" altLang="en-US" b="1"/>
            </a:br>
            <a:r>
              <a:rPr lang="en-GB" altLang="en-US" b="1"/>
              <a:t> </a:t>
            </a:r>
            <a:r>
              <a:rPr lang="en-GB" altLang="en-US" sz="3600"/>
              <a:t>More than 5% incidence above placebo</a:t>
            </a:r>
            <a:endParaRPr lang="en-US" altLang="en-US" sz="360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Nausea                         10-30%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Anorexia                            7%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Insomnia                            7%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Nervousness                      7%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Fine Tremor                     10%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Drowsiness                        6%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Diarrhoea                          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Sexual Dysfunction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- loss of libido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- erectile/lubrication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- orgasm/ejaculation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2827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altLang="en-US" b="1"/>
              <a:t>Side Effects of Fluoxetine:</a:t>
            </a:r>
            <a:r>
              <a:rPr lang="en-GB" altLang="en-US" u="sng"/>
              <a:t> </a:t>
            </a:r>
            <a:br>
              <a:rPr lang="en-GB" altLang="en-US" u="sng"/>
            </a:br>
            <a:r>
              <a:rPr lang="en-GB" altLang="en-US"/>
              <a:t>Less Common</a:t>
            </a:r>
            <a:endParaRPr lang="en-US" alt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Headache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Increased sweating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Akathisia, Dystonia, Parkinsonism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Rash/allergy/vasculitis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Inappropriate ADH secretion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Prolonged seizures in ECT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Bradycardia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Yawning, spontaneous orgasm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/>
              <a:t>Psychiatric reactions – mania , psychosis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3792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NaSSA Mechanisms</a:t>
            </a:r>
          </a:p>
        </p:txBody>
      </p:sp>
      <p:pic>
        <p:nvPicPr>
          <p:cNvPr id="39939" name="Picture 2051" descr="Drug_n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915193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cs typeface="Times New Roman" pitchFamily="18" charset="0"/>
              </a:rPr>
              <a:t>SSRIs   Half Lives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ar-SA" altLang="en-US" b="1">
                <a:cs typeface="Times New Roman" pitchFamily="18" charset="0"/>
              </a:rPr>
              <a:t>    </a:t>
            </a:r>
            <a:r>
              <a:rPr lang="en-GB" altLang="en-US">
                <a:cs typeface="Times New Roman" pitchFamily="18" charset="0"/>
              </a:rPr>
              <a:t>Fluoxetine            5 days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ar-SA" altLang="en-US">
                <a:cs typeface="Times New Roman" pitchFamily="18" charset="0"/>
              </a:rPr>
              <a:t>    </a:t>
            </a:r>
            <a:r>
              <a:rPr lang="en-GB" altLang="en-US">
                <a:cs typeface="Times New Roman" pitchFamily="18" charset="0"/>
              </a:rPr>
              <a:t>Nor-fluoxetine      15 days (longer in elderly)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GB" altLang="en-US">
                <a:cs typeface="Times New Roman" pitchFamily="18" charset="0"/>
              </a:rPr>
              <a:t>    Citalopram            33 hours (longer in elderly)</a:t>
            </a:r>
            <a:r>
              <a:rPr lang="ar-SA" altLang="en-US">
                <a:cs typeface="Times New Roman" pitchFamily="18" charset="0"/>
              </a:rPr>
              <a:t>      </a:t>
            </a:r>
            <a:r>
              <a:rPr lang="en-GB" altLang="en-US">
                <a:cs typeface="Times New Roman" pitchFamily="18" charset="0"/>
              </a:rPr>
              <a:t>      Sertraline              26 hours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ar-SA" altLang="en-US">
                <a:cs typeface="Times New Roman" pitchFamily="18" charset="0"/>
              </a:rPr>
              <a:t>    </a:t>
            </a:r>
            <a:r>
              <a:rPr lang="en-GB" altLang="en-US">
                <a:cs typeface="Times New Roman" pitchFamily="18" charset="0"/>
              </a:rPr>
              <a:t>Paroxetine            10 hours acute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ar-SA" altLang="en-US">
                <a:cs typeface="Times New Roman" pitchFamily="18" charset="0"/>
              </a:rPr>
              <a:t>    </a:t>
            </a:r>
            <a:r>
              <a:rPr lang="en-GB" altLang="en-US">
                <a:cs typeface="Times New Roman" pitchFamily="18" charset="0"/>
              </a:rPr>
              <a:t>Fluvoxamine        10 hours acute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GB" altLang="en-US">
                <a:cs typeface="Times New Roman" pitchFamily="18" charset="0"/>
              </a:rPr>
              <a:t>    (Venlafaxine          4 hours; active metabolite 8 hours)</a:t>
            </a:r>
          </a:p>
        </p:txBody>
      </p:sp>
    </p:spTree>
    <p:extLst>
      <p:ext uri="{BB962C8B-B14F-4D97-AF65-F5344CB8AC3E}">
        <p14:creationId xmlns:p14="http://schemas.microsoft.com/office/powerpoint/2010/main" val="387357284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Discontinuation Symptoms – SSRIs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>
                <a:cs typeface="Times New Roman" pitchFamily="18" charset="0"/>
              </a:rPr>
              <a:t>  Dizziness, vertigo</a:t>
            </a:r>
          </a:p>
          <a:p>
            <a:pPr>
              <a:buFontTx/>
              <a:buNone/>
            </a:pPr>
            <a:r>
              <a:rPr lang="ar-SA" altLang="en-US">
                <a:cs typeface="Times New Roman" pitchFamily="18" charset="0"/>
              </a:rPr>
              <a:t> </a:t>
            </a:r>
            <a:r>
              <a:rPr lang="en-GB" altLang="en-US">
                <a:cs typeface="Times New Roman" pitchFamily="18" charset="0"/>
              </a:rPr>
              <a:t> Headaches, nausea, fatigue, flu-like symptoms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ar-SA" altLang="en-US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GB" altLang="en-US">
                <a:cs typeface="Times New Roman" pitchFamily="18" charset="0"/>
              </a:rPr>
              <a:t>Nervousness, insomnia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ar-SA" altLang="en-US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GB" altLang="en-US">
                <a:cs typeface="Times New Roman" pitchFamily="18" charset="0"/>
              </a:rPr>
              <a:t>Paraesthesiae, electric shock feelings</a:t>
            </a:r>
            <a:endParaRPr lang="ar-SA" altLang="en-US">
              <a:cs typeface="Times New Roman" pitchFamily="18" charset="0"/>
            </a:endParaRPr>
          </a:p>
          <a:p>
            <a:pPr>
              <a:buFontTx/>
              <a:buNone/>
            </a:pPr>
            <a:endParaRPr lang="en-GB" altLang="en-US"/>
          </a:p>
        </p:txBody>
      </p:sp>
      <p:sp>
        <p:nvSpPr>
          <p:cNvPr id="344068" name="Comment 4"/>
          <p:cNvSpPr>
            <a:spLocks noChangeArrowheads="1"/>
          </p:cNvSpPr>
          <p:nvPr/>
        </p:nvSpPr>
        <p:spPr bwMode="auto">
          <a:xfrm>
            <a:off x="1143000" y="4800600"/>
            <a:ext cx="6172200" cy="588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CCFFFF"/>
                </a:solidFill>
                <a:cs typeface="Arial" pitchFamily="34" charset="0"/>
              </a:rPr>
              <a:t>These may also</a:t>
            </a:r>
            <a:r>
              <a:rPr lang="en-US" altLang="en-US" sz="3200">
                <a:solidFill>
                  <a:srgbClr val="CCFFFF"/>
                </a:solidFill>
                <a:cs typeface="Arial" pitchFamily="34" charset="0"/>
              </a:rPr>
              <a:t> occur during treatment</a:t>
            </a:r>
            <a:endParaRPr lang="en-GB" altLang="en-US" sz="3200">
              <a:solidFill>
                <a:srgbClr val="CC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3700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" val="2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8FE00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8FE00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0099"/>
    </a:dk2>
    <a:lt2>
      <a:srgbClr val="FFFF00"/>
    </a:lt2>
    <a:accent1>
      <a:srgbClr val="FFCC00"/>
    </a:accent1>
    <a:accent2>
      <a:srgbClr val="00E400"/>
    </a:accent2>
    <a:accent3>
      <a:srgbClr val="AAAACA"/>
    </a:accent3>
    <a:accent4>
      <a:srgbClr val="DADADA"/>
    </a:accent4>
    <a:accent5>
      <a:srgbClr val="FFE2AA"/>
    </a:accent5>
    <a:accent6>
      <a:srgbClr val="00CF00"/>
    </a:accent6>
    <a:hlink>
      <a:srgbClr val="FF99FF"/>
    </a:hlink>
    <a:folHlink>
      <a:srgbClr val="12EEC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0099"/>
    </a:dk2>
    <a:lt2>
      <a:srgbClr val="FFFF00"/>
    </a:lt2>
    <a:accent1>
      <a:srgbClr val="FFCC00"/>
    </a:accent1>
    <a:accent2>
      <a:srgbClr val="00E400"/>
    </a:accent2>
    <a:accent3>
      <a:srgbClr val="AAAACA"/>
    </a:accent3>
    <a:accent4>
      <a:srgbClr val="DADADA"/>
    </a:accent4>
    <a:accent5>
      <a:srgbClr val="FFE2AA"/>
    </a:accent5>
    <a:accent6>
      <a:srgbClr val="00CF00"/>
    </a:accent6>
    <a:hlink>
      <a:srgbClr val="FF99FF"/>
    </a:hlink>
    <a:folHlink>
      <a:srgbClr val="12EEC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1058</Words>
  <Application>Microsoft Office PowerPoint</Application>
  <PresentationFormat>On-screen Show (4:3)</PresentationFormat>
  <Paragraphs>254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1_Default Design</vt:lpstr>
      <vt:lpstr>4_Default Design</vt:lpstr>
      <vt:lpstr>6_Default Design</vt:lpstr>
      <vt:lpstr>7_Default Design</vt:lpstr>
      <vt:lpstr>Default Design</vt:lpstr>
      <vt:lpstr>5_Default Design</vt:lpstr>
      <vt:lpstr>Antidepressants and Benzodiazepines  February 2015</vt:lpstr>
      <vt:lpstr>PowerPoint Presentation</vt:lpstr>
      <vt:lpstr>Pharmacological Mechanisms of Antidepressants</vt:lpstr>
      <vt:lpstr>SSRI Mechanisms</vt:lpstr>
      <vt:lpstr>Side Effects of Fluoxetine:  More than 5% incidence above placebo</vt:lpstr>
      <vt:lpstr>Side Effects of Fluoxetine:  Less Common</vt:lpstr>
      <vt:lpstr>NaSSA Mechanisms</vt:lpstr>
      <vt:lpstr>SSRIs   Half Lives</vt:lpstr>
      <vt:lpstr>Discontinuation Symptoms – SSRIs</vt:lpstr>
      <vt:lpstr>PHARMACOLOGICAL SIDE EFFECTS OF ANTIDEPRESSANTS  </vt:lpstr>
      <vt:lpstr>PHARMACOLOGICAL SIDE EFFECTS OF ANTIDEPRESSANTS  </vt:lpstr>
      <vt:lpstr>PHARMACOLOGICAL SIDE EFFECTS OF ANTIDEPRESSANTS  </vt:lpstr>
      <vt:lpstr>Agomelatine</vt:lpstr>
      <vt:lpstr>Zyban (bupropion)</vt:lpstr>
      <vt:lpstr>Multiple meta-analysis of antidepressants</vt:lpstr>
      <vt:lpstr>Table 1: Dosing classification based on lower and upper dosing range quartiles</vt:lpstr>
      <vt:lpstr>Table 4: Efficacy and acceptability using fluoxetine as reference compound</vt:lpstr>
      <vt:lpstr>Conclusions:</vt:lpstr>
      <vt:lpstr>Treating Depression</vt:lpstr>
      <vt:lpstr>Phases of Depression</vt:lpstr>
      <vt:lpstr>Phases of Treatment for Depression</vt:lpstr>
      <vt:lpstr>Antidepressants and suicidality in young people</vt:lpstr>
      <vt:lpstr>NSF Target:  Bringing down the suicide rate by at least a fifth by 2010 </vt:lpstr>
      <vt:lpstr>FDA analysis of suicidal thoughts in SSRI trials Leading to Black Box warning in 2004</vt:lpstr>
      <vt:lpstr>FDA adviser 2007</vt:lpstr>
      <vt:lpstr>Miller, Swanson, Azrael, Pate. Stürmer, 2014. Antidepressant Dose, Age, and the Risk of Deliberate Self-harm. JAMA Intern Med. doi:10.1001/jamainternmed. 1053 Published online April 28, 2014.</vt:lpstr>
      <vt:lpstr>Benzodiazepine: Side effects and interactions </vt:lpstr>
      <vt:lpstr>Benzodiazepine Dependence</vt:lpstr>
      <vt:lpstr>Benzodiazepine: Dependence </vt:lpstr>
    </vt:vector>
  </TitlesOfParts>
  <Company>East London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Cookson John</dc:creator>
  <cp:lastModifiedBy>Rohricht Frank</cp:lastModifiedBy>
  <cp:revision>9</cp:revision>
  <dcterms:created xsi:type="dcterms:W3CDTF">2014-11-20T10:05:31Z</dcterms:created>
  <dcterms:modified xsi:type="dcterms:W3CDTF">2015-02-26T17:30:47Z</dcterms:modified>
</cp:coreProperties>
</file>