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8" r:id="rId2"/>
  </p:sldMasterIdLst>
  <p:notesMasterIdLst>
    <p:notesMasterId r:id="rId57"/>
  </p:notesMasterIdLst>
  <p:sldIdLst>
    <p:sldId id="269" r:id="rId3"/>
    <p:sldId id="260" r:id="rId4"/>
    <p:sldId id="273" r:id="rId5"/>
    <p:sldId id="275" r:id="rId6"/>
    <p:sldId id="346" r:id="rId7"/>
    <p:sldId id="355" r:id="rId8"/>
    <p:sldId id="356" r:id="rId9"/>
    <p:sldId id="357" r:id="rId10"/>
    <p:sldId id="358" r:id="rId11"/>
    <p:sldId id="353" r:id="rId12"/>
    <p:sldId id="348" r:id="rId13"/>
    <p:sldId id="354" r:id="rId14"/>
    <p:sldId id="349" r:id="rId15"/>
    <p:sldId id="351" r:id="rId16"/>
    <p:sldId id="352" r:id="rId17"/>
    <p:sldId id="278" r:id="rId18"/>
    <p:sldId id="280" r:id="rId19"/>
    <p:sldId id="281" r:id="rId20"/>
    <p:sldId id="282" r:id="rId21"/>
    <p:sldId id="283" r:id="rId22"/>
    <p:sldId id="284" r:id="rId23"/>
    <p:sldId id="285" r:id="rId24"/>
    <p:sldId id="286" r:id="rId25"/>
    <p:sldId id="287" r:id="rId26"/>
    <p:sldId id="288" r:id="rId27"/>
    <p:sldId id="289" r:id="rId28"/>
    <p:sldId id="290" r:id="rId29"/>
    <p:sldId id="367"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8" r:id="rId43"/>
    <p:sldId id="310" r:id="rId44"/>
    <p:sldId id="311" r:id="rId45"/>
    <p:sldId id="330" r:id="rId46"/>
    <p:sldId id="335" r:id="rId47"/>
    <p:sldId id="368" r:id="rId48"/>
    <p:sldId id="359" r:id="rId49"/>
    <p:sldId id="360" r:id="rId50"/>
    <p:sldId id="361" r:id="rId51"/>
    <p:sldId id="364" r:id="rId52"/>
    <p:sldId id="363" r:id="rId53"/>
    <p:sldId id="365" r:id="rId54"/>
    <p:sldId id="366" r:id="rId55"/>
    <p:sldId id="345" r:id="rId5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4072AA"/>
    <a:srgbClr val="2E6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2853" autoAdjust="0"/>
  </p:normalViewPr>
  <p:slideViewPr>
    <p:cSldViewPr>
      <p:cViewPr varScale="1">
        <p:scale>
          <a:sx n="63" d="100"/>
          <a:sy n="63" d="100"/>
        </p:scale>
        <p:origin x="-75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5" d="100"/>
          <a:sy n="55" d="100"/>
        </p:scale>
        <p:origin x="-2856"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E1683-E0F6-4661-8249-7A01C607971A}" type="doc">
      <dgm:prSet loTypeId="urn:microsoft.com/office/officeart/2005/8/layout/cycle5" loCatId="cycle" qsTypeId="urn:microsoft.com/office/officeart/2005/8/quickstyle/simple4" qsCatId="simple" csTypeId="urn:microsoft.com/office/officeart/2005/8/colors/accent2_2" csCatId="accent2" phldr="1"/>
      <dgm:spPr/>
      <dgm:t>
        <a:bodyPr/>
        <a:lstStyle/>
        <a:p>
          <a:endParaRPr lang="en-GB"/>
        </a:p>
      </dgm:t>
    </dgm:pt>
    <dgm:pt modelId="{31F12AF5-1EF1-4726-9127-3C656345EA81}">
      <dgm:prSet phldrT="[Text]" custT="1"/>
      <dgm:spPr/>
      <dgm:t>
        <a:bodyPr/>
        <a:lstStyle/>
        <a:p>
          <a:pPr algn="ctr">
            <a:spcAft>
              <a:spcPts val="1200"/>
            </a:spcAft>
          </a:pPr>
          <a:r>
            <a:rPr lang="en-GB" sz="1800" b="1" dirty="0" smtClean="0"/>
            <a:t>High rate users of healthcare </a:t>
          </a:r>
        </a:p>
        <a:p>
          <a:pPr algn="ctr">
            <a:spcAft>
              <a:spcPts val="1200"/>
            </a:spcAft>
          </a:pPr>
          <a:r>
            <a:rPr lang="en-GB" sz="1800" b="1" dirty="0" smtClean="0"/>
            <a:t>Multiple often expensive investigations</a:t>
          </a:r>
        </a:p>
        <a:p>
          <a:pPr algn="ctr">
            <a:spcAft>
              <a:spcPts val="1200"/>
            </a:spcAft>
          </a:pPr>
          <a:r>
            <a:rPr lang="en-GB" sz="1800" b="1" dirty="0" smtClean="0"/>
            <a:t>Unnecessary tests </a:t>
          </a:r>
        </a:p>
        <a:p>
          <a:pPr algn="ctr">
            <a:spcAft>
              <a:spcPts val="1200"/>
            </a:spcAft>
          </a:pPr>
          <a:r>
            <a:rPr lang="en-GB" sz="1800" b="1" dirty="0" smtClean="0"/>
            <a:t>Unnecessary treatments </a:t>
          </a:r>
          <a:endParaRPr lang="en-GB" sz="1800" b="1" dirty="0"/>
        </a:p>
      </dgm:t>
    </dgm:pt>
    <dgm:pt modelId="{C10E417A-18A8-4390-BD0B-67864967A3A9}" type="parTrans" cxnId="{4DF80D84-9C1F-46E4-B3BD-4B616985A902}">
      <dgm:prSet/>
      <dgm:spPr/>
      <dgm:t>
        <a:bodyPr/>
        <a:lstStyle/>
        <a:p>
          <a:endParaRPr lang="en-GB"/>
        </a:p>
      </dgm:t>
    </dgm:pt>
    <dgm:pt modelId="{72F071C7-2BC3-4879-AF61-B923E0EAE9A3}" type="sibTrans" cxnId="{4DF80D84-9C1F-46E4-B3BD-4B616985A902}">
      <dgm:prSet/>
      <dgm:spPr/>
      <dgm:t>
        <a:bodyPr/>
        <a:lstStyle/>
        <a:p>
          <a:endParaRPr lang="en-GB"/>
        </a:p>
      </dgm:t>
    </dgm:pt>
    <dgm:pt modelId="{99375599-497F-45FF-97A0-47162A603935}">
      <dgm:prSet phldrT="[Text]" custT="1"/>
      <dgm:spPr/>
      <dgm:t>
        <a:bodyPr/>
        <a:lstStyle/>
        <a:p>
          <a:pPr>
            <a:spcBef>
              <a:spcPts val="600"/>
            </a:spcBef>
          </a:pPr>
          <a:r>
            <a:rPr lang="en-GB" sz="1800" b="1" dirty="0" smtClean="0"/>
            <a:t>GP frustration</a:t>
          </a:r>
        </a:p>
        <a:p>
          <a:pPr>
            <a:spcBef>
              <a:spcPct val="0"/>
            </a:spcBef>
          </a:pPr>
          <a:r>
            <a:rPr lang="en-GB" sz="1800" b="1" dirty="0" smtClean="0"/>
            <a:t>Difficult not to be sceptical</a:t>
          </a:r>
        </a:p>
        <a:p>
          <a:pPr>
            <a:spcBef>
              <a:spcPct val="0"/>
            </a:spcBef>
          </a:pPr>
          <a:r>
            <a:rPr lang="en-GB" sz="1800" b="1" dirty="0" smtClean="0"/>
            <a:t>Need to do something </a:t>
          </a:r>
        </a:p>
        <a:p>
          <a:pPr>
            <a:spcBef>
              <a:spcPct val="0"/>
            </a:spcBef>
          </a:pPr>
          <a:r>
            <a:rPr lang="en-GB" sz="1800" b="1" dirty="0" smtClean="0"/>
            <a:t>Fear of missing serious illness</a:t>
          </a:r>
        </a:p>
        <a:p>
          <a:pPr>
            <a:spcBef>
              <a:spcPct val="0"/>
            </a:spcBef>
          </a:pPr>
          <a:r>
            <a:rPr lang="en-GB" sz="1800" b="1" dirty="0" smtClean="0"/>
            <a:t>Poor mental health knowledge</a:t>
          </a:r>
        </a:p>
        <a:p>
          <a:pPr>
            <a:spcBef>
              <a:spcPct val="0"/>
            </a:spcBef>
          </a:pPr>
          <a:r>
            <a:rPr lang="en-GB" sz="1800" b="1" dirty="0" smtClean="0"/>
            <a:t>Biomedical model unsuitable –separates mind from body</a:t>
          </a:r>
        </a:p>
        <a:p>
          <a:pPr>
            <a:spcBef>
              <a:spcPct val="0"/>
            </a:spcBef>
          </a:pPr>
          <a:r>
            <a:rPr lang="en-GB" sz="1800" b="1" dirty="0" smtClean="0"/>
            <a:t>Encounter often unrewarding </a:t>
          </a:r>
        </a:p>
        <a:p>
          <a:pPr>
            <a:spcBef>
              <a:spcPct val="0"/>
            </a:spcBef>
          </a:pPr>
          <a:endParaRPr lang="en-GB" sz="1100" dirty="0"/>
        </a:p>
      </dgm:t>
    </dgm:pt>
    <dgm:pt modelId="{F0F71563-4E1B-4D26-8DCD-561C4B2ED8C9}" type="parTrans" cxnId="{A88A91BC-0BB5-4E87-96F8-CCC142464569}">
      <dgm:prSet/>
      <dgm:spPr/>
      <dgm:t>
        <a:bodyPr/>
        <a:lstStyle/>
        <a:p>
          <a:endParaRPr lang="en-GB"/>
        </a:p>
      </dgm:t>
    </dgm:pt>
    <dgm:pt modelId="{B1AE228B-2069-46C1-88B8-8E53A83703DD}" type="sibTrans" cxnId="{A88A91BC-0BB5-4E87-96F8-CCC142464569}">
      <dgm:prSet/>
      <dgm:spPr/>
      <dgm:t>
        <a:bodyPr/>
        <a:lstStyle/>
        <a:p>
          <a:endParaRPr lang="en-GB"/>
        </a:p>
      </dgm:t>
    </dgm:pt>
    <dgm:pt modelId="{E90D764B-F6DE-4E44-9D17-A2B4421E4457}">
      <dgm:prSet phldrT="[Text]" custT="1"/>
      <dgm:spPr/>
      <dgm:t>
        <a:bodyPr/>
        <a:lstStyle/>
        <a:p>
          <a:r>
            <a:rPr lang="en-GB" sz="1800" b="1" dirty="0" smtClean="0"/>
            <a:t>Many symptoms of low predictive value  (&lt;25%)</a:t>
          </a:r>
        </a:p>
        <a:p>
          <a:r>
            <a:rPr lang="en-GB" sz="1800" b="1" dirty="0" smtClean="0"/>
            <a:t> </a:t>
          </a:r>
        </a:p>
        <a:p>
          <a:r>
            <a:rPr lang="en-GB" sz="1800" b="1" dirty="0" smtClean="0"/>
            <a:t>Co-morbidity common </a:t>
          </a:r>
          <a:endParaRPr lang="en-GB" sz="1800" b="1" dirty="0"/>
        </a:p>
      </dgm:t>
    </dgm:pt>
    <dgm:pt modelId="{B802FB5F-DD35-4F01-BAA6-E9FFFE51914C}" type="sibTrans" cxnId="{D92E4696-2DF8-4C9F-AD9E-967312F60FCD}">
      <dgm:prSet/>
      <dgm:spPr/>
      <dgm:t>
        <a:bodyPr/>
        <a:lstStyle/>
        <a:p>
          <a:endParaRPr lang="en-GB"/>
        </a:p>
      </dgm:t>
    </dgm:pt>
    <dgm:pt modelId="{755B911E-A886-4437-A0C2-DD6B3A1C9909}" type="parTrans" cxnId="{D92E4696-2DF8-4C9F-AD9E-967312F60FCD}">
      <dgm:prSet/>
      <dgm:spPr/>
      <dgm:t>
        <a:bodyPr/>
        <a:lstStyle/>
        <a:p>
          <a:endParaRPr lang="en-GB"/>
        </a:p>
      </dgm:t>
    </dgm:pt>
    <dgm:pt modelId="{71EA30B4-B91B-4313-A623-233FA358B3F7}" type="pres">
      <dgm:prSet presAssocID="{2E3E1683-E0F6-4661-8249-7A01C607971A}" presName="cycle" presStyleCnt="0">
        <dgm:presLayoutVars>
          <dgm:dir/>
          <dgm:resizeHandles val="exact"/>
        </dgm:presLayoutVars>
      </dgm:prSet>
      <dgm:spPr/>
      <dgm:t>
        <a:bodyPr/>
        <a:lstStyle/>
        <a:p>
          <a:endParaRPr lang="en-GB"/>
        </a:p>
      </dgm:t>
    </dgm:pt>
    <dgm:pt modelId="{329DC123-B38A-4B2C-A705-7C4243377685}" type="pres">
      <dgm:prSet presAssocID="{31F12AF5-1EF1-4726-9127-3C656345EA81}" presName="node" presStyleLbl="node1" presStyleIdx="0" presStyleCnt="3" custScaleX="124240" custScaleY="150899">
        <dgm:presLayoutVars>
          <dgm:bulletEnabled val="1"/>
        </dgm:presLayoutVars>
      </dgm:prSet>
      <dgm:spPr/>
      <dgm:t>
        <a:bodyPr/>
        <a:lstStyle/>
        <a:p>
          <a:endParaRPr lang="en-GB"/>
        </a:p>
      </dgm:t>
    </dgm:pt>
    <dgm:pt modelId="{475D22B1-388E-4D31-80CF-98A7A0A3F94B}" type="pres">
      <dgm:prSet presAssocID="{31F12AF5-1EF1-4726-9127-3C656345EA81}" presName="spNode" presStyleCnt="0"/>
      <dgm:spPr/>
    </dgm:pt>
    <dgm:pt modelId="{1C520C4C-75E5-4B6F-99D7-5B9C3D8221AE}" type="pres">
      <dgm:prSet presAssocID="{72F071C7-2BC3-4879-AF61-B923E0EAE9A3}" presName="sibTrans" presStyleLbl="sibTrans1D1" presStyleIdx="0" presStyleCnt="3"/>
      <dgm:spPr/>
      <dgm:t>
        <a:bodyPr/>
        <a:lstStyle/>
        <a:p>
          <a:endParaRPr lang="en-GB"/>
        </a:p>
      </dgm:t>
    </dgm:pt>
    <dgm:pt modelId="{46C9996E-FCB2-402D-8DD5-607263E725D6}" type="pres">
      <dgm:prSet presAssocID="{99375599-497F-45FF-97A0-47162A603935}" presName="node" presStyleLbl="node1" presStyleIdx="1" presStyleCnt="3" custScaleX="124240" custScaleY="160959">
        <dgm:presLayoutVars>
          <dgm:bulletEnabled val="1"/>
        </dgm:presLayoutVars>
      </dgm:prSet>
      <dgm:spPr/>
      <dgm:t>
        <a:bodyPr/>
        <a:lstStyle/>
        <a:p>
          <a:endParaRPr lang="en-GB"/>
        </a:p>
      </dgm:t>
    </dgm:pt>
    <dgm:pt modelId="{F388B958-15D8-4F17-BF1A-46D328FD1745}" type="pres">
      <dgm:prSet presAssocID="{99375599-497F-45FF-97A0-47162A603935}" presName="spNode" presStyleCnt="0"/>
      <dgm:spPr/>
    </dgm:pt>
    <dgm:pt modelId="{D5513808-CD9A-4556-BD20-9BD8DA636E50}" type="pres">
      <dgm:prSet presAssocID="{B1AE228B-2069-46C1-88B8-8E53A83703DD}" presName="sibTrans" presStyleLbl="sibTrans1D1" presStyleIdx="1" presStyleCnt="3"/>
      <dgm:spPr/>
      <dgm:t>
        <a:bodyPr/>
        <a:lstStyle/>
        <a:p>
          <a:endParaRPr lang="en-GB"/>
        </a:p>
      </dgm:t>
    </dgm:pt>
    <dgm:pt modelId="{FEBA7951-3C09-49AB-B99D-3CF576CC8D31}" type="pres">
      <dgm:prSet presAssocID="{E90D764B-F6DE-4E44-9D17-A2B4421E4457}" presName="node" presStyleLbl="node1" presStyleIdx="2" presStyleCnt="3" custScaleX="124240" custScaleY="160959">
        <dgm:presLayoutVars>
          <dgm:bulletEnabled val="1"/>
        </dgm:presLayoutVars>
      </dgm:prSet>
      <dgm:spPr/>
      <dgm:t>
        <a:bodyPr/>
        <a:lstStyle/>
        <a:p>
          <a:endParaRPr lang="en-GB"/>
        </a:p>
      </dgm:t>
    </dgm:pt>
    <dgm:pt modelId="{A08C58CE-9049-47D9-B7A8-E252746BF796}" type="pres">
      <dgm:prSet presAssocID="{E90D764B-F6DE-4E44-9D17-A2B4421E4457}" presName="spNode" presStyleCnt="0"/>
      <dgm:spPr/>
    </dgm:pt>
    <dgm:pt modelId="{3A68F7EE-874D-476A-B27C-9CEB34435256}" type="pres">
      <dgm:prSet presAssocID="{B802FB5F-DD35-4F01-BAA6-E9FFFE51914C}" presName="sibTrans" presStyleLbl="sibTrans1D1" presStyleIdx="2" presStyleCnt="3"/>
      <dgm:spPr/>
      <dgm:t>
        <a:bodyPr/>
        <a:lstStyle/>
        <a:p>
          <a:endParaRPr lang="en-GB"/>
        </a:p>
      </dgm:t>
    </dgm:pt>
  </dgm:ptLst>
  <dgm:cxnLst>
    <dgm:cxn modelId="{D92E4696-2DF8-4C9F-AD9E-967312F60FCD}" srcId="{2E3E1683-E0F6-4661-8249-7A01C607971A}" destId="{E90D764B-F6DE-4E44-9D17-A2B4421E4457}" srcOrd="2" destOrd="0" parTransId="{755B911E-A886-4437-A0C2-DD6B3A1C9909}" sibTransId="{B802FB5F-DD35-4F01-BAA6-E9FFFE51914C}"/>
    <dgm:cxn modelId="{4DF80D84-9C1F-46E4-B3BD-4B616985A902}" srcId="{2E3E1683-E0F6-4661-8249-7A01C607971A}" destId="{31F12AF5-1EF1-4726-9127-3C656345EA81}" srcOrd="0" destOrd="0" parTransId="{C10E417A-18A8-4390-BD0B-67864967A3A9}" sibTransId="{72F071C7-2BC3-4879-AF61-B923E0EAE9A3}"/>
    <dgm:cxn modelId="{A88A91BC-0BB5-4E87-96F8-CCC142464569}" srcId="{2E3E1683-E0F6-4661-8249-7A01C607971A}" destId="{99375599-497F-45FF-97A0-47162A603935}" srcOrd="1" destOrd="0" parTransId="{F0F71563-4E1B-4D26-8DCD-561C4B2ED8C9}" sibTransId="{B1AE228B-2069-46C1-88B8-8E53A83703DD}"/>
    <dgm:cxn modelId="{DDC700FB-8199-4229-92A6-946D829731E5}" type="presOf" srcId="{99375599-497F-45FF-97A0-47162A603935}" destId="{46C9996E-FCB2-402D-8DD5-607263E725D6}" srcOrd="0" destOrd="0" presId="urn:microsoft.com/office/officeart/2005/8/layout/cycle5"/>
    <dgm:cxn modelId="{749A2C9A-1593-4534-ADF1-2DC066F4E78C}" type="presOf" srcId="{72F071C7-2BC3-4879-AF61-B923E0EAE9A3}" destId="{1C520C4C-75E5-4B6F-99D7-5B9C3D8221AE}" srcOrd="0" destOrd="0" presId="urn:microsoft.com/office/officeart/2005/8/layout/cycle5"/>
    <dgm:cxn modelId="{5A0C6FB5-9A4D-4890-8D67-1FBBD16CF396}" type="presOf" srcId="{31F12AF5-1EF1-4726-9127-3C656345EA81}" destId="{329DC123-B38A-4B2C-A705-7C4243377685}" srcOrd="0" destOrd="0" presId="urn:microsoft.com/office/officeart/2005/8/layout/cycle5"/>
    <dgm:cxn modelId="{70FB3F28-A7D7-48B8-A454-53DCAEBD9A36}" type="presOf" srcId="{E90D764B-F6DE-4E44-9D17-A2B4421E4457}" destId="{FEBA7951-3C09-49AB-B99D-3CF576CC8D31}" srcOrd="0" destOrd="0" presId="urn:microsoft.com/office/officeart/2005/8/layout/cycle5"/>
    <dgm:cxn modelId="{C99C3453-C8AD-41EC-9D4C-3051C495BA6F}" type="presOf" srcId="{2E3E1683-E0F6-4661-8249-7A01C607971A}" destId="{71EA30B4-B91B-4313-A623-233FA358B3F7}" srcOrd="0" destOrd="0" presId="urn:microsoft.com/office/officeart/2005/8/layout/cycle5"/>
    <dgm:cxn modelId="{68DA34DD-9F9B-4BD5-B9F0-EFBA8F4B3EA2}" type="presOf" srcId="{B1AE228B-2069-46C1-88B8-8E53A83703DD}" destId="{D5513808-CD9A-4556-BD20-9BD8DA636E50}" srcOrd="0" destOrd="0" presId="urn:microsoft.com/office/officeart/2005/8/layout/cycle5"/>
    <dgm:cxn modelId="{D7C74FD9-FD96-4C4E-8881-0CD8A0C56D85}" type="presOf" srcId="{B802FB5F-DD35-4F01-BAA6-E9FFFE51914C}" destId="{3A68F7EE-874D-476A-B27C-9CEB34435256}" srcOrd="0" destOrd="0" presId="urn:microsoft.com/office/officeart/2005/8/layout/cycle5"/>
    <dgm:cxn modelId="{0A63C12A-FBDF-4144-903C-D866CCDB238C}" type="presParOf" srcId="{71EA30B4-B91B-4313-A623-233FA358B3F7}" destId="{329DC123-B38A-4B2C-A705-7C4243377685}" srcOrd="0" destOrd="0" presId="urn:microsoft.com/office/officeart/2005/8/layout/cycle5"/>
    <dgm:cxn modelId="{643DC468-F3EF-4C66-971C-D5F2913A7DCA}" type="presParOf" srcId="{71EA30B4-B91B-4313-A623-233FA358B3F7}" destId="{475D22B1-388E-4D31-80CF-98A7A0A3F94B}" srcOrd="1" destOrd="0" presId="urn:microsoft.com/office/officeart/2005/8/layout/cycle5"/>
    <dgm:cxn modelId="{0D4E043A-1B00-41BE-B13B-2D4444F59E69}" type="presParOf" srcId="{71EA30B4-B91B-4313-A623-233FA358B3F7}" destId="{1C520C4C-75E5-4B6F-99D7-5B9C3D8221AE}" srcOrd="2" destOrd="0" presId="urn:microsoft.com/office/officeart/2005/8/layout/cycle5"/>
    <dgm:cxn modelId="{F9B3F873-BFDF-43E9-A78C-0ECB1100DFFD}" type="presParOf" srcId="{71EA30B4-B91B-4313-A623-233FA358B3F7}" destId="{46C9996E-FCB2-402D-8DD5-607263E725D6}" srcOrd="3" destOrd="0" presId="urn:microsoft.com/office/officeart/2005/8/layout/cycle5"/>
    <dgm:cxn modelId="{B08F686F-37CD-48A8-9D79-A20FBDDFF503}" type="presParOf" srcId="{71EA30B4-B91B-4313-A623-233FA358B3F7}" destId="{F388B958-15D8-4F17-BF1A-46D328FD1745}" srcOrd="4" destOrd="0" presId="urn:microsoft.com/office/officeart/2005/8/layout/cycle5"/>
    <dgm:cxn modelId="{1F45330B-685A-4C25-BA6A-7BD7BC5004B6}" type="presParOf" srcId="{71EA30B4-B91B-4313-A623-233FA358B3F7}" destId="{D5513808-CD9A-4556-BD20-9BD8DA636E50}" srcOrd="5" destOrd="0" presId="urn:microsoft.com/office/officeart/2005/8/layout/cycle5"/>
    <dgm:cxn modelId="{D69DCC01-8DF1-4CA4-9471-59A6AA688132}" type="presParOf" srcId="{71EA30B4-B91B-4313-A623-233FA358B3F7}" destId="{FEBA7951-3C09-49AB-B99D-3CF576CC8D31}" srcOrd="6" destOrd="0" presId="urn:microsoft.com/office/officeart/2005/8/layout/cycle5"/>
    <dgm:cxn modelId="{DA550A81-22AE-491F-93F8-680A021EDFFA}" type="presParOf" srcId="{71EA30B4-B91B-4313-A623-233FA358B3F7}" destId="{A08C58CE-9049-47D9-B7A8-E252746BF796}" srcOrd="7" destOrd="0" presId="urn:microsoft.com/office/officeart/2005/8/layout/cycle5"/>
    <dgm:cxn modelId="{47B1B95A-4DA3-43DF-A31F-377D222F68EF}" type="presParOf" srcId="{71EA30B4-B91B-4313-A623-233FA358B3F7}" destId="{3A68F7EE-874D-476A-B27C-9CEB34435256}"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1F3A4-55D4-45F1-980A-C1391BF25C8A}"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GB"/>
        </a:p>
      </dgm:t>
    </dgm:pt>
    <dgm:pt modelId="{CC350CC4-3FFF-4A79-B1A7-73B57533E89B}">
      <dgm:prSet phldrT="[Text]"/>
      <dgm:spPr/>
      <dgm:t>
        <a:bodyPr/>
        <a:lstStyle/>
        <a:p>
          <a:r>
            <a:rPr lang="en-GB" dirty="0" smtClean="0"/>
            <a:t>n=156; 81% women</a:t>
          </a:r>
          <a:endParaRPr lang="en-GB" dirty="0"/>
        </a:p>
      </dgm:t>
    </dgm:pt>
    <dgm:pt modelId="{50F8DE4D-B99F-4D27-B01E-591352783CA8}" type="parTrans" cxnId="{12B5FDB8-FD4F-4820-878A-47BF1C0885A6}">
      <dgm:prSet/>
      <dgm:spPr/>
      <dgm:t>
        <a:bodyPr/>
        <a:lstStyle/>
        <a:p>
          <a:endParaRPr lang="en-GB"/>
        </a:p>
      </dgm:t>
    </dgm:pt>
    <dgm:pt modelId="{F96CCE06-461D-4B90-8614-D222B359E30E}" type="sibTrans" cxnId="{12B5FDB8-FD4F-4820-878A-47BF1C0885A6}">
      <dgm:prSet/>
      <dgm:spPr/>
      <dgm:t>
        <a:bodyPr/>
        <a:lstStyle/>
        <a:p>
          <a:endParaRPr lang="en-GB"/>
        </a:p>
      </dgm:t>
    </dgm:pt>
    <dgm:pt modelId="{C7672306-499A-4B99-9537-0C61D6A15F3D}">
      <dgm:prSet phldrT="[Text]"/>
      <dgm:spPr/>
      <dgm:t>
        <a:bodyPr/>
        <a:lstStyle/>
        <a:p>
          <a:r>
            <a:rPr lang="en-GB" dirty="0" smtClean="0"/>
            <a:t>Median = 15 active somatic symptoms 12 unexplained / 3 explained  </a:t>
          </a:r>
          <a:endParaRPr lang="en-GB" dirty="0"/>
        </a:p>
      </dgm:t>
    </dgm:pt>
    <dgm:pt modelId="{5C9F70FF-4291-4551-B722-43E885356D3A}" type="parTrans" cxnId="{887BDF0C-CAD4-42A1-A11D-776EE9BC3EA9}">
      <dgm:prSet/>
      <dgm:spPr/>
      <dgm:t>
        <a:bodyPr/>
        <a:lstStyle/>
        <a:p>
          <a:endParaRPr lang="en-GB"/>
        </a:p>
      </dgm:t>
    </dgm:pt>
    <dgm:pt modelId="{D935830D-F854-4984-A58C-013C764C0268}" type="sibTrans" cxnId="{887BDF0C-CAD4-42A1-A11D-776EE9BC3EA9}">
      <dgm:prSet/>
      <dgm:spPr/>
      <dgm:t>
        <a:bodyPr/>
        <a:lstStyle/>
        <a:p>
          <a:endParaRPr lang="en-GB"/>
        </a:p>
      </dgm:t>
    </dgm:pt>
    <dgm:pt modelId="{C39FC041-332B-4158-921B-1DFEF66A8AF5}">
      <dgm:prSet phldrT="[Text]"/>
      <dgm:spPr/>
      <dgm:t>
        <a:bodyPr/>
        <a:lstStyle/>
        <a:p>
          <a:r>
            <a:rPr lang="en-GB" dirty="0" smtClean="0"/>
            <a:t>83% associated with mental health conditions: anxiety &amp; depression  </a:t>
          </a:r>
          <a:endParaRPr lang="en-GB" dirty="0"/>
        </a:p>
      </dgm:t>
    </dgm:pt>
    <dgm:pt modelId="{0613ECFB-182C-4DEA-A11D-3C7964BCEBE4}" type="parTrans" cxnId="{3D679DE3-5697-4C07-834C-5485C66DC39A}">
      <dgm:prSet/>
      <dgm:spPr/>
      <dgm:t>
        <a:bodyPr/>
        <a:lstStyle/>
        <a:p>
          <a:endParaRPr lang="en-GB"/>
        </a:p>
      </dgm:t>
    </dgm:pt>
    <dgm:pt modelId="{3254914F-7927-44C7-97FD-96BF40B22EB4}" type="sibTrans" cxnId="{3D679DE3-5697-4C07-834C-5485C66DC39A}">
      <dgm:prSet/>
      <dgm:spPr/>
      <dgm:t>
        <a:bodyPr/>
        <a:lstStyle/>
        <a:p>
          <a:endParaRPr lang="en-GB"/>
        </a:p>
      </dgm:t>
    </dgm:pt>
    <dgm:pt modelId="{AD9871C1-FD2E-47CB-866F-E28E4EEC2503}" type="pres">
      <dgm:prSet presAssocID="{F461F3A4-55D4-45F1-980A-C1391BF25C8A}" presName="outerComposite" presStyleCnt="0">
        <dgm:presLayoutVars>
          <dgm:chMax val="5"/>
          <dgm:dir/>
          <dgm:resizeHandles val="exact"/>
        </dgm:presLayoutVars>
      </dgm:prSet>
      <dgm:spPr/>
      <dgm:t>
        <a:bodyPr/>
        <a:lstStyle/>
        <a:p>
          <a:endParaRPr lang="en-GB"/>
        </a:p>
      </dgm:t>
    </dgm:pt>
    <dgm:pt modelId="{D1CD723A-6747-4068-B5EC-FA3EE61C6B27}" type="pres">
      <dgm:prSet presAssocID="{F461F3A4-55D4-45F1-980A-C1391BF25C8A}" presName="dummyMaxCanvas" presStyleCnt="0">
        <dgm:presLayoutVars/>
      </dgm:prSet>
      <dgm:spPr/>
    </dgm:pt>
    <dgm:pt modelId="{E7B4D1FD-C165-4092-91E9-B02C610AA52F}" type="pres">
      <dgm:prSet presAssocID="{F461F3A4-55D4-45F1-980A-C1391BF25C8A}" presName="ThreeNodes_1" presStyleLbl="node1" presStyleIdx="0" presStyleCnt="3">
        <dgm:presLayoutVars>
          <dgm:bulletEnabled val="1"/>
        </dgm:presLayoutVars>
      </dgm:prSet>
      <dgm:spPr/>
      <dgm:t>
        <a:bodyPr/>
        <a:lstStyle/>
        <a:p>
          <a:endParaRPr lang="en-GB"/>
        </a:p>
      </dgm:t>
    </dgm:pt>
    <dgm:pt modelId="{0CEA95B0-51ED-41C2-ACAE-1E2A9B52B389}" type="pres">
      <dgm:prSet presAssocID="{F461F3A4-55D4-45F1-980A-C1391BF25C8A}" presName="ThreeNodes_2" presStyleLbl="node1" presStyleIdx="1" presStyleCnt="3">
        <dgm:presLayoutVars>
          <dgm:bulletEnabled val="1"/>
        </dgm:presLayoutVars>
      </dgm:prSet>
      <dgm:spPr/>
      <dgm:t>
        <a:bodyPr/>
        <a:lstStyle/>
        <a:p>
          <a:endParaRPr lang="en-GB"/>
        </a:p>
      </dgm:t>
    </dgm:pt>
    <dgm:pt modelId="{660C2D77-EC2B-4B2A-9A89-2A5F3ED50D18}" type="pres">
      <dgm:prSet presAssocID="{F461F3A4-55D4-45F1-980A-C1391BF25C8A}" presName="ThreeNodes_3" presStyleLbl="node1" presStyleIdx="2" presStyleCnt="3">
        <dgm:presLayoutVars>
          <dgm:bulletEnabled val="1"/>
        </dgm:presLayoutVars>
      </dgm:prSet>
      <dgm:spPr/>
      <dgm:t>
        <a:bodyPr/>
        <a:lstStyle/>
        <a:p>
          <a:endParaRPr lang="en-GB"/>
        </a:p>
      </dgm:t>
    </dgm:pt>
    <dgm:pt modelId="{AAF2CDE3-B400-45BB-9A4A-D6C1D2E5C6D1}" type="pres">
      <dgm:prSet presAssocID="{F461F3A4-55D4-45F1-980A-C1391BF25C8A}" presName="ThreeConn_1-2" presStyleLbl="fgAccFollowNode1" presStyleIdx="0" presStyleCnt="2">
        <dgm:presLayoutVars>
          <dgm:bulletEnabled val="1"/>
        </dgm:presLayoutVars>
      </dgm:prSet>
      <dgm:spPr/>
      <dgm:t>
        <a:bodyPr/>
        <a:lstStyle/>
        <a:p>
          <a:endParaRPr lang="en-GB"/>
        </a:p>
      </dgm:t>
    </dgm:pt>
    <dgm:pt modelId="{4D34078A-70F3-4482-A085-E72D7636F9C2}" type="pres">
      <dgm:prSet presAssocID="{F461F3A4-55D4-45F1-980A-C1391BF25C8A}" presName="ThreeConn_2-3" presStyleLbl="fgAccFollowNode1" presStyleIdx="1" presStyleCnt="2">
        <dgm:presLayoutVars>
          <dgm:bulletEnabled val="1"/>
        </dgm:presLayoutVars>
      </dgm:prSet>
      <dgm:spPr/>
      <dgm:t>
        <a:bodyPr/>
        <a:lstStyle/>
        <a:p>
          <a:endParaRPr lang="en-GB"/>
        </a:p>
      </dgm:t>
    </dgm:pt>
    <dgm:pt modelId="{D31C2E99-43D8-46A3-8787-A76FFFE8D72D}" type="pres">
      <dgm:prSet presAssocID="{F461F3A4-55D4-45F1-980A-C1391BF25C8A}" presName="ThreeNodes_1_text" presStyleLbl="node1" presStyleIdx="2" presStyleCnt="3">
        <dgm:presLayoutVars>
          <dgm:bulletEnabled val="1"/>
        </dgm:presLayoutVars>
      </dgm:prSet>
      <dgm:spPr/>
      <dgm:t>
        <a:bodyPr/>
        <a:lstStyle/>
        <a:p>
          <a:endParaRPr lang="en-GB"/>
        </a:p>
      </dgm:t>
    </dgm:pt>
    <dgm:pt modelId="{BCD78CEB-693C-431A-94A0-5604730D628E}" type="pres">
      <dgm:prSet presAssocID="{F461F3A4-55D4-45F1-980A-C1391BF25C8A}" presName="ThreeNodes_2_text" presStyleLbl="node1" presStyleIdx="2" presStyleCnt="3">
        <dgm:presLayoutVars>
          <dgm:bulletEnabled val="1"/>
        </dgm:presLayoutVars>
      </dgm:prSet>
      <dgm:spPr/>
      <dgm:t>
        <a:bodyPr/>
        <a:lstStyle/>
        <a:p>
          <a:endParaRPr lang="en-GB"/>
        </a:p>
      </dgm:t>
    </dgm:pt>
    <dgm:pt modelId="{AEDB0F47-7051-4FC4-A2F2-894FF1A4B7F8}" type="pres">
      <dgm:prSet presAssocID="{F461F3A4-55D4-45F1-980A-C1391BF25C8A}" presName="ThreeNodes_3_text" presStyleLbl="node1" presStyleIdx="2" presStyleCnt="3">
        <dgm:presLayoutVars>
          <dgm:bulletEnabled val="1"/>
        </dgm:presLayoutVars>
      </dgm:prSet>
      <dgm:spPr/>
      <dgm:t>
        <a:bodyPr/>
        <a:lstStyle/>
        <a:p>
          <a:endParaRPr lang="en-GB"/>
        </a:p>
      </dgm:t>
    </dgm:pt>
  </dgm:ptLst>
  <dgm:cxnLst>
    <dgm:cxn modelId="{12B5FDB8-FD4F-4820-878A-47BF1C0885A6}" srcId="{F461F3A4-55D4-45F1-980A-C1391BF25C8A}" destId="{CC350CC4-3FFF-4A79-B1A7-73B57533E89B}" srcOrd="0" destOrd="0" parTransId="{50F8DE4D-B99F-4D27-B01E-591352783CA8}" sibTransId="{F96CCE06-461D-4B90-8614-D222B359E30E}"/>
    <dgm:cxn modelId="{C285CEBB-032D-4AE8-8419-611245EDDBE1}" type="presOf" srcId="{D935830D-F854-4984-A58C-013C764C0268}" destId="{4D34078A-70F3-4482-A085-E72D7636F9C2}" srcOrd="0" destOrd="0" presId="urn:microsoft.com/office/officeart/2005/8/layout/vProcess5"/>
    <dgm:cxn modelId="{887BDF0C-CAD4-42A1-A11D-776EE9BC3EA9}" srcId="{F461F3A4-55D4-45F1-980A-C1391BF25C8A}" destId="{C7672306-499A-4B99-9537-0C61D6A15F3D}" srcOrd="1" destOrd="0" parTransId="{5C9F70FF-4291-4551-B722-43E885356D3A}" sibTransId="{D935830D-F854-4984-A58C-013C764C0268}"/>
    <dgm:cxn modelId="{3D679DE3-5697-4C07-834C-5485C66DC39A}" srcId="{F461F3A4-55D4-45F1-980A-C1391BF25C8A}" destId="{C39FC041-332B-4158-921B-1DFEF66A8AF5}" srcOrd="2" destOrd="0" parTransId="{0613ECFB-182C-4DEA-A11D-3C7964BCEBE4}" sibTransId="{3254914F-7927-44C7-97FD-96BF40B22EB4}"/>
    <dgm:cxn modelId="{39E465E7-5757-4BE8-AD91-70D37E939DD5}" type="presOf" srcId="{CC350CC4-3FFF-4A79-B1A7-73B57533E89B}" destId="{E7B4D1FD-C165-4092-91E9-B02C610AA52F}" srcOrd="0" destOrd="0" presId="urn:microsoft.com/office/officeart/2005/8/layout/vProcess5"/>
    <dgm:cxn modelId="{77D9F39A-573A-4C82-A92A-19F6F46DA1BC}" type="presOf" srcId="{C39FC041-332B-4158-921B-1DFEF66A8AF5}" destId="{AEDB0F47-7051-4FC4-A2F2-894FF1A4B7F8}" srcOrd="1" destOrd="0" presId="urn:microsoft.com/office/officeart/2005/8/layout/vProcess5"/>
    <dgm:cxn modelId="{BF27020F-DC2A-4E36-9CD2-73538D654464}" type="presOf" srcId="{C7672306-499A-4B99-9537-0C61D6A15F3D}" destId="{BCD78CEB-693C-431A-94A0-5604730D628E}" srcOrd="1" destOrd="0" presId="urn:microsoft.com/office/officeart/2005/8/layout/vProcess5"/>
    <dgm:cxn modelId="{3DCFBB8B-8477-4560-8171-038BC721D5FB}" type="presOf" srcId="{CC350CC4-3FFF-4A79-B1A7-73B57533E89B}" destId="{D31C2E99-43D8-46A3-8787-A76FFFE8D72D}" srcOrd="1" destOrd="0" presId="urn:microsoft.com/office/officeart/2005/8/layout/vProcess5"/>
    <dgm:cxn modelId="{1CA39AA9-6DA2-44B3-A120-AEE3B51A92CE}" type="presOf" srcId="{C7672306-499A-4B99-9537-0C61D6A15F3D}" destId="{0CEA95B0-51ED-41C2-ACAE-1E2A9B52B389}" srcOrd="0" destOrd="0" presId="urn:microsoft.com/office/officeart/2005/8/layout/vProcess5"/>
    <dgm:cxn modelId="{3A28D54B-765E-4BAE-AD1C-D2F7EBEB5052}" type="presOf" srcId="{C39FC041-332B-4158-921B-1DFEF66A8AF5}" destId="{660C2D77-EC2B-4B2A-9A89-2A5F3ED50D18}" srcOrd="0" destOrd="0" presId="urn:microsoft.com/office/officeart/2005/8/layout/vProcess5"/>
    <dgm:cxn modelId="{FFF1E2BB-873C-47ED-A7C8-B1E5ED719AB1}" type="presOf" srcId="{F96CCE06-461D-4B90-8614-D222B359E30E}" destId="{AAF2CDE3-B400-45BB-9A4A-D6C1D2E5C6D1}" srcOrd="0" destOrd="0" presId="urn:microsoft.com/office/officeart/2005/8/layout/vProcess5"/>
    <dgm:cxn modelId="{DDCBAAAB-8A60-4A83-BD6F-BB0A65353D3D}" type="presOf" srcId="{F461F3A4-55D4-45F1-980A-C1391BF25C8A}" destId="{AD9871C1-FD2E-47CB-866F-E28E4EEC2503}" srcOrd="0" destOrd="0" presId="urn:microsoft.com/office/officeart/2005/8/layout/vProcess5"/>
    <dgm:cxn modelId="{C6D28886-62C4-4A86-8965-4BBDEA14527A}" type="presParOf" srcId="{AD9871C1-FD2E-47CB-866F-E28E4EEC2503}" destId="{D1CD723A-6747-4068-B5EC-FA3EE61C6B27}" srcOrd="0" destOrd="0" presId="urn:microsoft.com/office/officeart/2005/8/layout/vProcess5"/>
    <dgm:cxn modelId="{373487E3-84F5-4513-9476-DB65EB534924}" type="presParOf" srcId="{AD9871C1-FD2E-47CB-866F-E28E4EEC2503}" destId="{E7B4D1FD-C165-4092-91E9-B02C610AA52F}" srcOrd="1" destOrd="0" presId="urn:microsoft.com/office/officeart/2005/8/layout/vProcess5"/>
    <dgm:cxn modelId="{A06FDB91-8275-40BD-9C22-F71F475A409D}" type="presParOf" srcId="{AD9871C1-FD2E-47CB-866F-E28E4EEC2503}" destId="{0CEA95B0-51ED-41C2-ACAE-1E2A9B52B389}" srcOrd="2" destOrd="0" presId="urn:microsoft.com/office/officeart/2005/8/layout/vProcess5"/>
    <dgm:cxn modelId="{3D4069F9-8A3D-448F-B253-E756FFB6ACC8}" type="presParOf" srcId="{AD9871C1-FD2E-47CB-866F-E28E4EEC2503}" destId="{660C2D77-EC2B-4B2A-9A89-2A5F3ED50D18}" srcOrd="3" destOrd="0" presId="urn:microsoft.com/office/officeart/2005/8/layout/vProcess5"/>
    <dgm:cxn modelId="{C9CF5A42-C8A5-4203-85CD-50942AA8241E}" type="presParOf" srcId="{AD9871C1-FD2E-47CB-866F-E28E4EEC2503}" destId="{AAF2CDE3-B400-45BB-9A4A-D6C1D2E5C6D1}" srcOrd="4" destOrd="0" presId="urn:microsoft.com/office/officeart/2005/8/layout/vProcess5"/>
    <dgm:cxn modelId="{7272F160-958B-4D33-88FA-B94D4C775BC3}" type="presParOf" srcId="{AD9871C1-FD2E-47CB-866F-E28E4EEC2503}" destId="{4D34078A-70F3-4482-A085-E72D7636F9C2}" srcOrd="5" destOrd="0" presId="urn:microsoft.com/office/officeart/2005/8/layout/vProcess5"/>
    <dgm:cxn modelId="{781EF673-F07C-4376-98F5-D3A64D5E6B51}" type="presParOf" srcId="{AD9871C1-FD2E-47CB-866F-E28E4EEC2503}" destId="{D31C2E99-43D8-46A3-8787-A76FFFE8D72D}" srcOrd="6" destOrd="0" presId="urn:microsoft.com/office/officeart/2005/8/layout/vProcess5"/>
    <dgm:cxn modelId="{E98B6A52-3045-4299-B9FE-2BA4A6568067}" type="presParOf" srcId="{AD9871C1-FD2E-47CB-866F-E28E4EEC2503}" destId="{BCD78CEB-693C-431A-94A0-5604730D628E}" srcOrd="7" destOrd="0" presId="urn:microsoft.com/office/officeart/2005/8/layout/vProcess5"/>
    <dgm:cxn modelId="{389A2892-3683-4581-9FE9-7C8FB5605101}" type="presParOf" srcId="{AD9871C1-FD2E-47CB-866F-E28E4EEC2503}" destId="{AEDB0F47-7051-4FC4-A2F2-894FF1A4B7F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301A4-1228-49EE-B66A-EB2EC15D6BD6}" type="doc">
      <dgm:prSet loTypeId="urn:microsoft.com/office/officeart/2005/8/layout/chevron1" loCatId="process" qsTypeId="urn:microsoft.com/office/officeart/2005/8/quickstyle/simple1" qsCatId="simple" csTypeId="urn:microsoft.com/office/officeart/2005/8/colors/accent2_2" csCatId="accent2" phldr="1"/>
      <dgm:spPr/>
    </dgm:pt>
    <dgm:pt modelId="{E7204EB5-217B-4FA9-B4BA-9A50D39074A6}">
      <dgm:prSet phldrT="[Text]"/>
      <dgm:spPr/>
      <dgm:t>
        <a:bodyPr/>
        <a:lstStyle/>
        <a:p>
          <a:r>
            <a:rPr lang="en-GB" dirty="0" smtClean="0"/>
            <a:t>1/3 physical </a:t>
          </a:r>
          <a:endParaRPr lang="en-GB" dirty="0"/>
        </a:p>
      </dgm:t>
    </dgm:pt>
    <dgm:pt modelId="{A3345DEC-98C6-46B0-8B5A-D62E6E63A50C}" type="parTrans" cxnId="{C72A6BAF-790E-418F-9621-7061105E40FD}">
      <dgm:prSet/>
      <dgm:spPr/>
      <dgm:t>
        <a:bodyPr/>
        <a:lstStyle/>
        <a:p>
          <a:endParaRPr lang="en-GB"/>
        </a:p>
      </dgm:t>
    </dgm:pt>
    <dgm:pt modelId="{807532B6-A887-42F1-9703-46BB1F2846ED}" type="sibTrans" cxnId="{C72A6BAF-790E-418F-9621-7061105E40FD}">
      <dgm:prSet/>
      <dgm:spPr/>
      <dgm:t>
        <a:bodyPr/>
        <a:lstStyle/>
        <a:p>
          <a:endParaRPr lang="en-GB"/>
        </a:p>
      </dgm:t>
    </dgm:pt>
    <dgm:pt modelId="{C1B90146-C678-4CDF-91AB-E70A794DCA60}">
      <dgm:prSet phldrT="[Text]"/>
      <dgm:spPr/>
      <dgm:t>
        <a:bodyPr/>
        <a:lstStyle/>
        <a:p>
          <a:r>
            <a:rPr lang="en-GB" dirty="0" smtClean="0"/>
            <a:t>1/3 </a:t>
          </a:r>
        </a:p>
        <a:p>
          <a:r>
            <a:rPr lang="en-GB" dirty="0" smtClean="0"/>
            <a:t>mental </a:t>
          </a:r>
          <a:endParaRPr lang="en-GB" dirty="0"/>
        </a:p>
      </dgm:t>
    </dgm:pt>
    <dgm:pt modelId="{62DEE4D5-EBF6-4E81-9935-9F418EA784CF}" type="parTrans" cxnId="{A8F835DF-3662-4915-8F18-9B316B2E03BD}">
      <dgm:prSet/>
      <dgm:spPr/>
      <dgm:t>
        <a:bodyPr/>
        <a:lstStyle/>
        <a:p>
          <a:endParaRPr lang="en-GB"/>
        </a:p>
      </dgm:t>
    </dgm:pt>
    <dgm:pt modelId="{AB991ADC-50A4-4179-8BF9-0B0262A498C0}" type="sibTrans" cxnId="{A8F835DF-3662-4915-8F18-9B316B2E03BD}">
      <dgm:prSet/>
      <dgm:spPr/>
      <dgm:t>
        <a:bodyPr/>
        <a:lstStyle/>
        <a:p>
          <a:endParaRPr lang="en-GB"/>
        </a:p>
      </dgm:t>
    </dgm:pt>
    <dgm:pt modelId="{6C78FBCF-9C02-4ADA-A82E-C9298E07A5F3}">
      <dgm:prSet phldrT="[Text]"/>
      <dgm:spPr/>
      <dgm:t>
        <a:bodyPr/>
        <a:lstStyle/>
        <a:p>
          <a:r>
            <a:rPr lang="en-GB" dirty="0" smtClean="0"/>
            <a:t>1/3 combined </a:t>
          </a:r>
          <a:endParaRPr lang="en-GB" dirty="0"/>
        </a:p>
      </dgm:t>
    </dgm:pt>
    <dgm:pt modelId="{B983CC80-A420-4D88-BE99-F649A9236FEB}" type="parTrans" cxnId="{6E6DFDE3-215B-4CC2-8C55-6DC1836616C7}">
      <dgm:prSet/>
      <dgm:spPr/>
      <dgm:t>
        <a:bodyPr/>
        <a:lstStyle/>
        <a:p>
          <a:endParaRPr lang="en-GB"/>
        </a:p>
      </dgm:t>
    </dgm:pt>
    <dgm:pt modelId="{8551C808-7280-42A5-8698-AD5C5B6FF6DA}" type="sibTrans" cxnId="{6E6DFDE3-215B-4CC2-8C55-6DC1836616C7}">
      <dgm:prSet/>
      <dgm:spPr/>
      <dgm:t>
        <a:bodyPr/>
        <a:lstStyle/>
        <a:p>
          <a:endParaRPr lang="en-GB"/>
        </a:p>
      </dgm:t>
    </dgm:pt>
    <dgm:pt modelId="{EF535C13-2BD5-4094-8641-564D504376CA}" type="pres">
      <dgm:prSet presAssocID="{B17301A4-1228-49EE-B66A-EB2EC15D6BD6}" presName="Name0" presStyleCnt="0">
        <dgm:presLayoutVars>
          <dgm:dir/>
          <dgm:animLvl val="lvl"/>
          <dgm:resizeHandles val="exact"/>
        </dgm:presLayoutVars>
      </dgm:prSet>
      <dgm:spPr/>
    </dgm:pt>
    <dgm:pt modelId="{DC84AEC1-3064-4042-BCFF-50829910CD93}" type="pres">
      <dgm:prSet presAssocID="{E7204EB5-217B-4FA9-B4BA-9A50D39074A6}" presName="parTxOnly" presStyleLbl="node1" presStyleIdx="0" presStyleCnt="3">
        <dgm:presLayoutVars>
          <dgm:chMax val="0"/>
          <dgm:chPref val="0"/>
          <dgm:bulletEnabled val="1"/>
        </dgm:presLayoutVars>
      </dgm:prSet>
      <dgm:spPr/>
      <dgm:t>
        <a:bodyPr/>
        <a:lstStyle/>
        <a:p>
          <a:endParaRPr lang="en-GB"/>
        </a:p>
      </dgm:t>
    </dgm:pt>
    <dgm:pt modelId="{5AC250CC-DA88-4075-81F9-197F90E8E3F3}" type="pres">
      <dgm:prSet presAssocID="{807532B6-A887-42F1-9703-46BB1F2846ED}" presName="parTxOnlySpace" presStyleCnt="0"/>
      <dgm:spPr/>
    </dgm:pt>
    <dgm:pt modelId="{B5EC2A20-D923-4EA3-AD78-26EAA876601D}" type="pres">
      <dgm:prSet presAssocID="{C1B90146-C678-4CDF-91AB-E70A794DCA60}" presName="parTxOnly" presStyleLbl="node1" presStyleIdx="1" presStyleCnt="3">
        <dgm:presLayoutVars>
          <dgm:chMax val="0"/>
          <dgm:chPref val="0"/>
          <dgm:bulletEnabled val="1"/>
        </dgm:presLayoutVars>
      </dgm:prSet>
      <dgm:spPr/>
      <dgm:t>
        <a:bodyPr/>
        <a:lstStyle/>
        <a:p>
          <a:endParaRPr lang="en-GB"/>
        </a:p>
      </dgm:t>
    </dgm:pt>
    <dgm:pt modelId="{AF5233B6-1C51-449E-803B-197208D01F9A}" type="pres">
      <dgm:prSet presAssocID="{AB991ADC-50A4-4179-8BF9-0B0262A498C0}" presName="parTxOnlySpace" presStyleCnt="0"/>
      <dgm:spPr/>
    </dgm:pt>
    <dgm:pt modelId="{D9D5543F-5F08-4AE5-88C5-D7CD55BC2E6D}" type="pres">
      <dgm:prSet presAssocID="{6C78FBCF-9C02-4ADA-A82E-C9298E07A5F3}" presName="parTxOnly" presStyleLbl="node1" presStyleIdx="2" presStyleCnt="3">
        <dgm:presLayoutVars>
          <dgm:chMax val="0"/>
          <dgm:chPref val="0"/>
          <dgm:bulletEnabled val="1"/>
        </dgm:presLayoutVars>
      </dgm:prSet>
      <dgm:spPr/>
      <dgm:t>
        <a:bodyPr/>
        <a:lstStyle/>
        <a:p>
          <a:endParaRPr lang="en-GB"/>
        </a:p>
      </dgm:t>
    </dgm:pt>
  </dgm:ptLst>
  <dgm:cxnLst>
    <dgm:cxn modelId="{A8F835DF-3662-4915-8F18-9B316B2E03BD}" srcId="{B17301A4-1228-49EE-B66A-EB2EC15D6BD6}" destId="{C1B90146-C678-4CDF-91AB-E70A794DCA60}" srcOrd="1" destOrd="0" parTransId="{62DEE4D5-EBF6-4E81-9935-9F418EA784CF}" sibTransId="{AB991ADC-50A4-4179-8BF9-0B0262A498C0}"/>
    <dgm:cxn modelId="{40456B3F-5BBB-4451-9A93-DF013B430FBF}" type="presOf" srcId="{E7204EB5-217B-4FA9-B4BA-9A50D39074A6}" destId="{DC84AEC1-3064-4042-BCFF-50829910CD93}" srcOrd="0" destOrd="0" presId="urn:microsoft.com/office/officeart/2005/8/layout/chevron1"/>
    <dgm:cxn modelId="{01125422-AE71-4B37-851F-928FA6EBC191}" type="presOf" srcId="{6C78FBCF-9C02-4ADA-A82E-C9298E07A5F3}" destId="{D9D5543F-5F08-4AE5-88C5-D7CD55BC2E6D}" srcOrd="0" destOrd="0" presId="urn:microsoft.com/office/officeart/2005/8/layout/chevron1"/>
    <dgm:cxn modelId="{0F77E63C-D17B-4B72-9FD2-C27059C1D28A}" type="presOf" srcId="{B17301A4-1228-49EE-B66A-EB2EC15D6BD6}" destId="{EF535C13-2BD5-4094-8641-564D504376CA}" srcOrd="0" destOrd="0" presId="urn:microsoft.com/office/officeart/2005/8/layout/chevron1"/>
    <dgm:cxn modelId="{E6535142-172A-4433-BD25-BB08F94088A6}" type="presOf" srcId="{C1B90146-C678-4CDF-91AB-E70A794DCA60}" destId="{B5EC2A20-D923-4EA3-AD78-26EAA876601D}" srcOrd="0" destOrd="0" presId="urn:microsoft.com/office/officeart/2005/8/layout/chevron1"/>
    <dgm:cxn modelId="{C72A6BAF-790E-418F-9621-7061105E40FD}" srcId="{B17301A4-1228-49EE-B66A-EB2EC15D6BD6}" destId="{E7204EB5-217B-4FA9-B4BA-9A50D39074A6}" srcOrd="0" destOrd="0" parTransId="{A3345DEC-98C6-46B0-8B5A-D62E6E63A50C}" sibTransId="{807532B6-A887-42F1-9703-46BB1F2846ED}"/>
    <dgm:cxn modelId="{6E6DFDE3-215B-4CC2-8C55-6DC1836616C7}" srcId="{B17301A4-1228-49EE-B66A-EB2EC15D6BD6}" destId="{6C78FBCF-9C02-4ADA-A82E-C9298E07A5F3}" srcOrd="2" destOrd="0" parTransId="{B983CC80-A420-4D88-BE99-F649A9236FEB}" sibTransId="{8551C808-7280-42A5-8698-AD5C5B6FF6DA}"/>
    <dgm:cxn modelId="{D85BE63D-4470-449E-8094-94C21A7E65E4}" type="presParOf" srcId="{EF535C13-2BD5-4094-8641-564D504376CA}" destId="{DC84AEC1-3064-4042-BCFF-50829910CD93}" srcOrd="0" destOrd="0" presId="urn:microsoft.com/office/officeart/2005/8/layout/chevron1"/>
    <dgm:cxn modelId="{E00D5D5A-D1D4-4E45-A1AC-0AE1A271FF82}" type="presParOf" srcId="{EF535C13-2BD5-4094-8641-564D504376CA}" destId="{5AC250CC-DA88-4075-81F9-197F90E8E3F3}" srcOrd="1" destOrd="0" presId="urn:microsoft.com/office/officeart/2005/8/layout/chevron1"/>
    <dgm:cxn modelId="{FC699016-353C-4FAC-A858-2BC8C45201AA}" type="presParOf" srcId="{EF535C13-2BD5-4094-8641-564D504376CA}" destId="{B5EC2A20-D923-4EA3-AD78-26EAA876601D}" srcOrd="2" destOrd="0" presId="urn:microsoft.com/office/officeart/2005/8/layout/chevron1"/>
    <dgm:cxn modelId="{FA6024D8-636E-410D-BF22-C04F75253E4E}" type="presParOf" srcId="{EF535C13-2BD5-4094-8641-564D504376CA}" destId="{AF5233B6-1C51-449E-803B-197208D01F9A}" srcOrd="3" destOrd="0" presId="urn:microsoft.com/office/officeart/2005/8/layout/chevron1"/>
    <dgm:cxn modelId="{C79FB701-EBDD-4C32-A674-0E942D98D817}" type="presParOf" srcId="{EF535C13-2BD5-4094-8641-564D504376CA}" destId="{D9D5543F-5F08-4AE5-88C5-D7CD55BC2E6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C123-B38A-4B2C-A705-7C4243377685}">
      <dsp:nvSpPr>
        <dsp:cNvPr id="0" name=""/>
        <dsp:cNvSpPr/>
      </dsp:nvSpPr>
      <dsp:spPr>
        <a:xfrm>
          <a:off x="2377441" y="-230855"/>
          <a:ext cx="3474717" cy="27432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1200"/>
            </a:spcAft>
          </a:pPr>
          <a:r>
            <a:rPr lang="en-GB" sz="1800" b="1" kern="1200" dirty="0" smtClean="0"/>
            <a:t>High rate users of healthcare </a:t>
          </a:r>
        </a:p>
        <a:p>
          <a:pPr lvl="0" algn="ctr" defTabSz="800100">
            <a:lnSpc>
              <a:spcPct val="90000"/>
            </a:lnSpc>
            <a:spcBef>
              <a:spcPct val="0"/>
            </a:spcBef>
            <a:spcAft>
              <a:spcPts val="1200"/>
            </a:spcAft>
          </a:pPr>
          <a:r>
            <a:rPr lang="en-GB" sz="1800" b="1" kern="1200" dirty="0" smtClean="0"/>
            <a:t>Multiple often expensive investigations</a:t>
          </a:r>
        </a:p>
        <a:p>
          <a:pPr lvl="0" algn="ctr" defTabSz="800100">
            <a:lnSpc>
              <a:spcPct val="90000"/>
            </a:lnSpc>
            <a:spcBef>
              <a:spcPct val="0"/>
            </a:spcBef>
            <a:spcAft>
              <a:spcPts val="1200"/>
            </a:spcAft>
          </a:pPr>
          <a:r>
            <a:rPr lang="en-GB" sz="1800" b="1" kern="1200" dirty="0" smtClean="0"/>
            <a:t>Unnecessary tests </a:t>
          </a:r>
        </a:p>
        <a:p>
          <a:pPr lvl="0" algn="ctr" defTabSz="800100">
            <a:lnSpc>
              <a:spcPct val="90000"/>
            </a:lnSpc>
            <a:spcBef>
              <a:spcPct val="0"/>
            </a:spcBef>
            <a:spcAft>
              <a:spcPts val="1200"/>
            </a:spcAft>
          </a:pPr>
          <a:r>
            <a:rPr lang="en-GB" sz="1800" b="1" kern="1200" dirty="0" smtClean="0"/>
            <a:t>Unnecessary treatments </a:t>
          </a:r>
          <a:endParaRPr lang="en-GB" sz="1800" b="1" kern="1200" dirty="0"/>
        </a:p>
      </dsp:txBody>
      <dsp:txXfrm>
        <a:off x="2511353" y="-96943"/>
        <a:ext cx="3206893" cy="2475377"/>
      </dsp:txXfrm>
    </dsp:sp>
    <dsp:sp modelId="{1C520C4C-75E5-4B6F-99D7-5B9C3D8221AE}">
      <dsp:nvSpPr>
        <dsp:cNvPr id="0" name=""/>
        <dsp:cNvSpPr/>
      </dsp:nvSpPr>
      <dsp:spPr>
        <a:xfrm>
          <a:off x="1689551" y="1140745"/>
          <a:ext cx="4850497" cy="4850497"/>
        </a:xfrm>
        <a:custGeom>
          <a:avLst/>
          <a:gdLst/>
          <a:ahLst/>
          <a:cxnLst/>
          <a:rect l="0" t="0" r="0" b="0"/>
          <a:pathLst>
            <a:path>
              <a:moveTo>
                <a:pt x="4369163" y="975067"/>
              </a:moveTo>
              <a:arcTo wR="2425248" hR="2425248" stAng="19396600" swAng="139650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C9996E-FCB2-402D-8DD5-607263E725D6}">
      <dsp:nvSpPr>
        <dsp:cNvPr id="0" name=""/>
        <dsp:cNvSpPr/>
      </dsp:nvSpPr>
      <dsp:spPr>
        <a:xfrm>
          <a:off x="4477768" y="3315576"/>
          <a:ext cx="3474717" cy="29260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GP frustration</a:t>
          </a:r>
        </a:p>
        <a:p>
          <a:pPr lvl="0" algn="ctr" defTabSz="800100">
            <a:lnSpc>
              <a:spcPct val="90000"/>
            </a:lnSpc>
            <a:spcBef>
              <a:spcPct val="0"/>
            </a:spcBef>
            <a:spcAft>
              <a:spcPct val="35000"/>
            </a:spcAft>
          </a:pPr>
          <a:r>
            <a:rPr lang="en-GB" sz="1800" b="1" kern="1200" dirty="0" smtClean="0"/>
            <a:t>Difficult not to be sceptical</a:t>
          </a:r>
        </a:p>
        <a:p>
          <a:pPr lvl="0" algn="ctr" defTabSz="800100">
            <a:lnSpc>
              <a:spcPct val="90000"/>
            </a:lnSpc>
            <a:spcBef>
              <a:spcPct val="0"/>
            </a:spcBef>
            <a:spcAft>
              <a:spcPct val="35000"/>
            </a:spcAft>
          </a:pPr>
          <a:r>
            <a:rPr lang="en-GB" sz="1800" b="1" kern="1200" dirty="0" smtClean="0"/>
            <a:t>Need to do something </a:t>
          </a:r>
        </a:p>
        <a:p>
          <a:pPr lvl="0" algn="ctr" defTabSz="800100">
            <a:lnSpc>
              <a:spcPct val="90000"/>
            </a:lnSpc>
            <a:spcBef>
              <a:spcPct val="0"/>
            </a:spcBef>
            <a:spcAft>
              <a:spcPct val="35000"/>
            </a:spcAft>
          </a:pPr>
          <a:r>
            <a:rPr lang="en-GB" sz="1800" b="1" kern="1200" dirty="0" smtClean="0"/>
            <a:t>Fear of missing serious illness</a:t>
          </a:r>
        </a:p>
        <a:p>
          <a:pPr lvl="0" algn="ctr" defTabSz="800100">
            <a:lnSpc>
              <a:spcPct val="90000"/>
            </a:lnSpc>
            <a:spcBef>
              <a:spcPct val="0"/>
            </a:spcBef>
            <a:spcAft>
              <a:spcPct val="35000"/>
            </a:spcAft>
          </a:pPr>
          <a:r>
            <a:rPr lang="en-GB" sz="1800" b="1" kern="1200" dirty="0" smtClean="0"/>
            <a:t>Poor mental health knowledge</a:t>
          </a:r>
        </a:p>
        <a:p>
          <a:pPr lvl="0" algn="ctr" defTabSz="800100">
            <a:lnSpc>
              <a:spcPct val="90000"/>
            </a:lnSpc>
            <a:spcBef>
              <a:spcPct val="0"/>
            </a:spcBef>
            <a:spcAft>
              <a:spcPct val="35000"/>
            </a:spcAft>
          </a:pPr>
          <a:r>
            <a:rPr lang="en-GB" sz="1800" b="1" kern="1200" dirty="0" smtClean="0"/>
            <a:t>Biomedical model unsuitable –separates mind from body</a:t>
          </a:r>
        </a:p>
        <a:p>
          <a:pPr lvl="0" algn="ctr" defTabSz="800100">
            <a:lnSpc>
              <a:spcPct val="90000"/>
            </a:lnSpc>
            <a:spcBef>
              <a:spcPct val="0"/>
            </a:spcBef>
            <a:spcAft>
              <a:spcPct val="35000"/>
            </a:spcAft>
          </a:pPr>
          <a:r>
            <a:rPr lang="en-GB" sz="1800" b="1" kern="1200" dirty="0" smtClean="0"/>
            <a:t>Encounter often unrewarding </a:t>
          </a:r>
        </a:p>
        <a:p>
          <a:pPr lvl="0" algn="ctr" defTabSz="800100">
            <a:lnSpc>
              <a:spcPct val="90000"/>
            </a:lnSpc>
            <a:spcBef>
              <a:spcPct val="0"/>
            </a:spcBef>
            <a:spcAft>
              <a:spcPct val="35000"/>
            </a:spcAft>
          </a:pPr>
          <a:endParaRPr lang="en-GB" sz="1100" kern="1200" dirty="0"/>
        </a:p>
      </dsp:txBody>
      <dsp:txXfrm>
        <a:off x="4620608" y="3458416"/>
        <a:ext cx="3189037" cy="2640402"/>
      </dsp:txXfrm>
    </dsp:sp>
    <dsp:sp modelId="{D5513808-CD9A-4556-BD20-9BD8DA636E50}">
      <dsp:nvSpPr>
        <dsp:cNvPr id="0" name=""/>
        <dsp:cNvSpPr/>
      </dsp:nvSpPr>
      <dsp:spPr>
        <a:xfrm>
          <a:off x="1689551" y="1140745"/>
          <a:ext cx="4850497" cy="4850497"/>
        </a:xfrm>
        <a:custGeom>
          <a:avLst/>
          <a:gdLst/>
          <a:ahLst/>
          <a:cxnLst/>
          <a:rect l="0" t="0" r="0" b="0"/>
          <a:pathLst>
            <a:path>
              <a:moveTo>
                <a:pt x="2644100" y="4840602"/>
              </a:moveTo>
              <a:arcTo wR="2425248" hR="2425248" stAng="5089359" swAng="621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BA7951-3C09-49AB-B99D-3CF576CC8D31}">
      <dsp:nvSpPr>
        <dsp:cNvPr id="0" name=""/>
        <dsp:cNvSpPr/>
      </dsp:nvSpPr>
      <dsp:spPr>
        <a:xfrm>
          <a:off x="277114" y="3315576"/>
          <a:ext cx="3474717" cy="29260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Many symptoms of low predictive value  (&lt;25%)</a:t>
          </a:r>
        </a:p>
        <a:p>
          <a:pPr lvl="0" algn="ctr" defTabSz="800100">
            <a:lnSpc>
              <a:spcPct val="90000"/>
            </a:lnSpc>
            <a:spcBef>
              <a:spcPct val="0"/>
            </a:spcBef>
            <a:spcAft>
              <a:spcPct val="35000"/>
            </a:spcAft>
          </a:pPr>
          <a:r>
            <a:rPr lang="en-GB" sz="1800" b="1" kern="1200" dirty="0" smtClean="0"/>
            <a:t> </a:t>
          </a:r>
        </a:p>
        <a:p>
          <a:pPr lvl="0" algn="ctr" defTabSz="800100">
            <a:lnSpc>
              <a:spcPct val="90000"/>
            </a:lnSpc>
            <a:spcBef>
              <a:spcPct val="0"/>
            </a:spcBef>
            <a:spcAft>
              <a:spcPct val="35000"/>
            </a:spcAft>
          </a:pPr>
          <a:r>
            <a:rPr lang="en-GB" sz="1800" b="1" kern="1200" dirty="0" smtClean="0"/>
            <a:t>Co-morbidity common </a:t>
          </a:r>
          <a:endParaRPr lang="en-GB" sz="1800" b="1" kern="1200" dirty="0"/>
        </a:p>
      </dsp:txBody>
      <dsp:txXfrm>
        <a:off x="419954" y="3458416"/>
        <a:ext cx="3189037" cy="2640402"/>
      </dsp:txXfrm>
    </dsp:sp>
    <dsp:sp modelId="{3A68F7EE-874D-476A-B27C-9CEB34435256}">
      <dsp:nvSpPr>
        <dsp:cNvPr id="0" name=""/>
        <dsp:cNvSpPr/>
      </dsp:nvSpPr>
      <dsp:spPr>
        <a:xfrm>
          <a:off x="1689551" y="1140745"/>
          <a:ext cx="4850497" cy="4850497"/>
        </a:xfrm>
        <a:custGeom>
          <a:avLst/>
          <a:gdLst/>
          <a:ahLst/>
          <a:cxnLst/>
          <a:rect l="0" t="0" r="0" b="0"/>
          <a:pathLst>
            <a:path>
              <a:moveTo>
                <a:pt x="66499" y="1861215"/>
              </a:moveTo>
              <a:arcTo wR="2425248" hR="2425248" stAng="11606895" swAng="139650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4D1FD-C165-4092-91E9-B02C610AA52F}">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t>n=156; 81% women</a:t>
          </a:r>
          <a:endParaRPr lang="en-GB" sz="2600" kern="1200" dirty="0"/>
        </a:p>
      </dsp:txBody>
      <dsp:txXfrm>
        <a:off x="39768" y="39768"/>
        <a:ext cx="5530000" cy="1278252"/>
      </dsp:txXfrm>
    </dsp:sp>
    <dsp:sp modelId="{0CEA95B0-51ED-41C2-ACAE-1E2A9B52B389}">
      <dsp:nvSpPr>
        <dsp:cNvPr id="0" name=""/>
        <dsp:cNvSpPr/>
      </dsp:nvSpPr>
      <dsp:spPr>
        <a:xfrm>
          <a:off x="617219" y="1584087"/>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t>Median = 15 active somatic symptoms 12 unexplained / 3 explained  </a:t>
          </a:r>
          <a:endParaRPr lang="en-GB" sz="2600" kern="1200" dirty="0"/>
        </a:p>
      </dsp:txBody>
      <dsp:txXfrm>
        <a:off x="656987" y="1623855"/>
        <a:ext cx="5415841" cy="1278252"/>
      </dsp:txXfrm>
    </dsp:sp>
    <dsp:sp modelId="{660C2D77-EC2B-4B2A-9A89-2A5F3ED50D18}">
      <dsp:nvSpPr>
        <dsp:cNvPr id="0" name=""/>
        <dsp:cNvSpPr/>
      </dsp:nvSpPr>
      <dsp:spPr>
        <a:xfrm>
          <a:off x="1234439" y="3168174"/>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t>83% associated with mental health conditions: anxiety &amp; depression  </a:t>
          </a:r>
          <a:endParaRPr lang="en-GB" sz="2600" kern="1200" dirty="0"/>
        </a:p>
      </dsp:txBody>
      <dsp:txXfrm>
        <a:off x="1274207" y="3207942"/>
        <a:ext cx="5415841" cy="1278252"/>
      </dsp:txXfrm>
    </dsp:sp>
    <dsp:sp modelId="{AAF2CDE3-B400-45BB-9A4A-D6C1D2E5C6D1}">
      <dsp:nvSpPr>
        <dsp:cNvPr id="0" name=""/>
        <dsp:cNvSpPr/>
      </dsp:nvSpPr>
      <dsp:spPr>
        <a:xfrm>
          <a:off x="6112597" y="1029656"/>
          <a:ext cx="882562" cy="88256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311173" y="1029656"/>
        <a:ext cx="485410" cy="664128"/>
      </dsp:txXfrm>
    </dsp:sp>
    <dsp:sp modelId="{4D34078A-70F3-4482-A085-E72D7636F9C2}">
      <dsp:nvSpPr>
        <dsp:cNvPr id="0" name=""/>
        <dsp:cNvSpPr/>
      </dsp:nvSpPr>
      <dsp:spPr>
        <a:xfrm>
          <a:off x="6729817" y="2604691"/>
          <a:ext cx="882562" cy="88256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928393" y="2604691"/>
        <a:ext cx="485410" cy="66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4AEC1-3064-4042-BCFF-50829910CD93}">
      <dsp:nvSpPr>
        <dsp:cNvPr id="0" name=""/>
        <dsp:cNvSpPr/>
      </dsp:nvSpPr>
      <dsp:spPr>
        <a:xfrm>
          <a:off x="2411" y="1675497"/>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GB" sz="3100" kern="1200" dirty="0" smtClean="0"/>
            <a:t>1/3 physical </a:t>
          </a:r>
          <a:endParaRPr lang="en-GB" sz="3100" kern="1200" dirty="0"/>
        </a:p>
      </dsp:txBody>
      <dsp:txXfrm>
        <a:off x="589895" y="1675497"/>
        <a:ext cx="1762452" cy="1174968"/>
      </dsp:txXfrm>
    </dsp:sp>
    <dsp:sp modelId="{B5EC2A20-D923-4EA3-AD78-26EAA876601D}">
      <dsp:nvSpPr>
        <dsp:cNvPr id="0" name=""/>
        <dsp:cNvSpPr/>
      </dsp:nvSpPr>
      <dsp:spPr>
        <a:xfrm>
          <a:off x="2646089" y="1675497"/>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GB" sz="3100" kern="1200" dirty="0" smtClean="0"/>
            <a:t>1/3 </a:t>
          </a:r>
        </a:p>
        <a:p>
          <a:pPr lvl="0" algn="ctr" defTabSz="1377950">
            <a:lnSpc>
              <a:spcPct val="90000"/>
            </a:lnSpc>
            <a:spcBef>
              <a:spcPct val="0"/>
            </a:spcBef>
            <a:spcAft>
              <a:spcPct val="35000"/>
            </a:spcAft>
          </a:pPr>
          <a:r>
            <a:rPr lang="en-GB" sz="3100" kern="1200" dirty="0" smtClean="0"/>
            <a:t>mental </a:t>
          </a:r>
          <a:endParaRPr lang="en-GB" sz="3100" kern="1200" dirty="0"/>
        </a:p>
      </dsp:txBody>
      <dsp:txXfrm>
        <a:off x="3233573" y="1675497"/>
        <a:ext cx="1762452" cy="1174968"/>
      </dsp:txXfrm>
    </dsp:sp>
    <dsp:sp modelId="{D9D5543F-5F08-4AE5-88C5-D7CD55BC2E6D}">
      <dsp:nvSpPr>
        <dsp:cNvPr id="0" name=""/>
        <dsp:cNvSpPr/>
      </dsp:nvSpPr>
      <dsp:spPr>
        <a:xfrm>
          <a:off x="5289768" y="1675497"/>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GB" sz="3100" kern="1200" dirty="0" smtClean="0"/>
            <a:t>1/3 combined </a:t>
          </a:r>
          <a:endParaRPr lang="en-GB" sz="3100" kern="1200" dirty="0"/>
        </a:p>
      </dsp:txBody>
      <dsp:txXfrm>
        <a:off x="5877252" y="1675497"/>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18" tIns="46409" rIns="92818" bIns="46409"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970938" y="0"/>
            <a:ext cx="3037840" cy="461804"/>
          </a:xfrm>
          <a:prstGeom prst="rect">
            <a:avLst/>
          </a:prstGeom>
        </p:spPr>
        <p:txBody>
          <a:bodyPr vert="horz" lIns="92818" tIns="46409" rIns="92818" bIns="46409" rtlCol="0"/>
          <a:lstStyle>
            <a:lvl1pPr algn="r" fontAlgn="auto">
              <a:spcBef>
                <a:spcPts val="0"/>
              </a:spcBef>
              <a:spcAft>
                <a:spcPts val="0"/>
              </a:spcAft>
              <a:defRPr sz="1200">
                <a:latin typeface="+mn-lt"/>
              </a:defRPr>
            </a:lvl1pPr>
          </a:lstStyle>
          <a:p>
            <a:pPr>
              <a:defRPr/>
            </a:pPr>
            <a:fld id="{DDEFED87-D4CB-4FF2-B224-318064B5062B}" type="datetimeFigureOut">
              <a:rPr lang="en-GB"/>
              <a:pPr>
                <a:defRPr/>
              </a:pPr>
              <a:t>05/05/16</a:t>
            </a:fld>
            <a:endParaRPr lang="en-GB"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18" tIns="46409" rIns="92818" bIns="46409" rtlCol="0" anchor="ctr"/>
          <a:lstStyle/>
          <a:p>
            <a:pPr lvl="0"/>
            <a:endParaRPr lang="en-GB"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18" tIns="46409" rIns="92818" bIns="4640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18" tIns="46409" rIns="92818" bIns="46409"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18" tIns="46409" rIns="92818" bIns="46409" rtlCol="0" anchor="b"/>
          <a:lstStyle>
            <a:lvl1pPr algn="r" fontAlgn="auto">
              <a:spcBef>
                <a:spcPts val="0"/>
              </a:spcBef>
              <a:spcAft>
                <a:spcPts val="0"/>
              </a:spcAft>
              <a:defRPr sz="1200">
                <a:latin typeface="+mn-lt"/>
              </a:defRPr>
            </a:lvl1pPr>
          </a:lstStyle>
          <a:p>
            <a:pPr>
              <a:defRPr/>
            </a:pPr>
            <a:fld id="{2B3F2CED-08F2-4049-A434-A164B7A127AF}" type="slidenum">
              <a:rPr lang="en-GB"/>
              <a:pPr>
                <a:defRPr/>
              </a:pPr>
              <a:t>‹#›</a:t>
            </a:fld>
            <a:endParaRPr lang="en-GB" dirty="0"/>
          </a:p>
        </p:txBody>
      </p:sp>
    </p:spTree>
    <p:extLst>
      <p:ext uri="{BB962C8B-B14F-4D97-AF65-F5344CB8AC3E}">
        <p14:creationId xmlns:p14="http://schemas.microsoft.com/office/powerpoint/2010/main" val="835198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solidFill>
                  <a:prstClr val="black"/>
                </a:solidFill>
              </a:rPr>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31A38444-9579-4A27-9136-0FEAE426EBAD}" type="datetime1">
              <a:rPr lang="en-US" altLang="en-US" sz="1000">
                <a:solidFill>
                  <a:prstClr val="black"/>
                </a:solidFill>
                <a:latin typeface="Times New Roman" pitchFamily="18" charset="0"/>
              </a:rPr>
              <a:pPr>
                <a:defRPr/>
              </a:pPr>
              <a:t>05/05/16</a:t>
            </a:fld>
            <a:endParaRPr lang="en-US" altLang="en-US" sz="1000">
              <a:solidFill>
                <a:prstClr val="black"/>
              </a:solidFill>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solidFill>
                  <a:prstClr val="black"/>
                </a:solidFill>
              </a:rPr>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6AA98311-43D3-4D3B-885D-3C8AB821CBDB}" type="slidenum">
              <a:rPr lang="en-US" altLang="en-US" sz="1000">
                <a:solidFill>
                  <a:prstClr val="black"/>
                </a:solidFill>
                <a:latin typeface="Times New Roman" pitchFamily="18" charset="0"/>
              </a:rPr>
              <a:pPr>
                <a:defRPr/>
              </a:pPr>
              <a:t>12</a:t>
            </a:fld>
            <a:endParaRPr lang="en-US" altLang="en-US" sz="1000">
              <a:solidFill>
                <a:prstClr val="black"/>
              </a:solidFill>
              <a:latin typeface="Times New Roman" pitchFamily="18" charset="0"/>
            </a:endParaRPr>
          </a:p>
        </p:txBody>
      </p:sp>
      <p:sp>
        <p:nvSpPr>
          <p:cNvPr id="178178" name="Rectangle 2"/>
          <p:cNvSpPr>
            <a:spLocks noGrp="1" noRot="1" noChangeAspect="1" noChangeArrowheads="1" noTextEdit="1"/>
          </p:cNvSpPr>
          <p:nvPr>
            <p:ph type="sldImg"/>
          </p:nvPr>
        </p:nvSpPr>
        <p:spPr>
          <a:xfrm>
            <a:off x="1204913" y="698500"/>
            <a:ext cx="4602162" cy="3451225"/>
          </a:xfrm>
          <a:ln/>
          <a:extLst/>
        </p:spPr>
      </p:sp>
      <p:sp>
        <p:nvSpPr>
          <p:cNvPr id="178179" name="Rectangle 3"/>
          <p:cNvSpPr>
            <a:spLocks noGrp="1" noChangeArrowheads="1"/>
          </p:cNvSpPr>
          <p:nvPr>
            <p:ph type="body" idx="1"/>
          </p:nvPr>
        </p:nvSpPr>
        <p:spPr/>
        <p:txBody>
          <a:bodyPr/>
          <a:lstStyle/>
          <a:p>
            <a:pPr>
              <a:defRPr/>
            </a:pPr>
            <a:r>
              <a:rPr lang="en-US" altLang="en-US" dirty="0" smtClean="0">
                <a:latin typeface="Arial" pitchFamily="34" charset="0"/>
                <a:ea typeface="ＭＳ Ｐゴシック" pitchFamily="34" charset="-128"/>
              </a:rPr>
              <a:t>The variety of presentations of Stress Illness is remarkable including but not limited to Headache, Dizziness, Dyspnea, Cough, Tinnitus, Globus, TMJ pain, Fibromyalgia, Chest Pain, Back Pain, Repeated Shoulder Dislocations (!), IBS, Dyspepsia, Abdominal Pain, Diarrhea, Constipation, Interstitial Cystitis, Pelvic Pain, </a:t>
            </a:r>
            <a:r>
              <a:rPr lang="en-US" altLang="en-US" dirty="0" err="1" smtClean="0">
                <a:latin typeface="Arial" pitchFamily="34" charset="0"/>
                <a:ea typeface="ＭＳ Ｐゴシック" pitchFamily="34" charset="-128"/>
              </a:rPr>
              <a:t>Paresthesias</a:t>
            </a:r>
            <a:r>
              <a:rPr lang="en-US" altLang="en-US" dirty="0" smtClean="0">
                <a:latin typeface="Arial" pitchFamily="34" charset="0"/>
                <a:ea typeface="ＭＳ Ｐゴシック" pitchFamily="34" charset="-128"/>
              </a:rPr>
              <a:t>.  The more symptoms a patient reports (particularly if six or more), the more likely they have stress illness.  A common presentation is the patient who is perceived as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difficult</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the kind where you find yourself looking for a way out of the exam room.  Though most practitioners identify only about 15% of their patients this way, they contribute disproportionately to clinician job dissatisfaction.</a:t>
            </a:r>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4BDE6393-2EF3-47E6-A67B-F705767DF6F5}"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AC2E5A22-0D2B-4A46-8A8F-779395F5FF4C}" type="slidenum">
              <a:rPr lang="en-US" altLang="en-US" sz="1000">
                <a:latin typeface="Times New Roman" pitchFamily="18" charset="0"/>
              </a:rPr>
              <a:pPr>
                <a:defRPr/>
              </a:pPr>
              <a:t>45</a:t>
            </a:fld>
            <a:endParaRPr lang="en-US" altLang="en-US" sz="1000">
              <a:latin typeface="Times New Roman" pitchFamily="18" charset="0"/>
            </a:endParaRPr>
          </a:p>
        </p:txBody>
      </p:sp>
      <p:sp>
        <p:nvSpPr>
          <p:cNvPr id="234498" name="Rectangle 2"/>
          <p:cNvSpPr>
            <a:spLocks noGrp="1" noRot="1" noChangeAspect="1" noChangeArrowheads="1" noTextEdit="1"/>
          </p:cNvSpPr>
          <p:nvPr>
            <p:ph type="sldImg"/>
          </p:nvPr>
        </p:nvSpPr>
        <p:spPr>
          <a:xfrm>
            <a:off x="1204913" y="698500"/>
            <a:ext cx="4602162" cy="3451225"/>
          </a:xfrm>
          <a:ln/>
          <a:extLst/>
        </p:spPr>
      </p:sp>
      <p:sp>
        <p:nvSpPr>
          <p:cNvPr id="234499" name="Rectangle 3"/>
          <p:cNvSpPr>
            <a:spLocks noGrp="1" noChangeArrowheads="1"/>
          </p:cNvSpPr>
          <p:nvPr>
            <p:ph type="body" idx="1"/>
          </p:nvPr>
        </p:nvSpPr>
        <p:spPr/>
        <p:txBody>
          <a:bodyPr/>
          <a:lstStyle/>
          <a:p>
            <a:pPr>
              <a:defRPr/>
            </a:pPr>
            <a:r>
              <a:rPr lang="en-US" sz="1600"/>
              <a:t>A 36 year old woman with nine admissions in one year for nausea &amp; vomiting.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47434B3C-71EB-425D-ACEF-7BB86066367D}"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2C3EDA9E-F861-4705-8080-746D40CADE83}" type="slidenum">
              <a:rPr lang="en-US" altLang="en-US" sz="1000">
                <a:latin typeface="Times New Roman" pitchFamily="18" charset="0"/>
              </a:rPr>
              <a:pPr>
                <a:defRPr/>
              </a:pPr>
              <a:t>46</a:t>
            </a:fld>
            <a:endParaRPr lang="en-US" altLang="en-US" sz="1000">
              <a:latin typeface="Times New Roman" pitchFamily="18" charset="0"/>
            </a:endParaRPr>
          </a:p>
        </p:txBody>
      </p:sp>
      <p:sp>
        <p:nvSpPr>
          <p:cNvPr id="242690" name="Rectangle 2"/>
          <p:cNvSpPr>
            <a:spLocks noGrp="1" noRot="1" noChangeAspect="1" noChangeArrowheads="1" noTextEdit="1"/>
          </p:cNvSpPr>
          <p:nvPr>
            <p:ph type="sldImg"/>
          </p:nvPr>
        </p:nvSpPr>
        <p:spPr>
          <a:xfrm>
            <a:off x="1204913" y="698500"/>
            <a:ext cx="4602162" cy="3451225"/>
          </a:xfrm>
          <a:ln/>
          <a:extLst/>
        </p:spPr>
      </p:sp>
      <p:sp>
        <p:nvSpPr>
          <p:cNvPr id="242691" name="Rectangle 3"/>
          <p:cNvSpPr>
            <a:spLocks noGrp="1" noChangeArrowheads="1"/>
          </p:cNvSpPr>
          <p:nvPr>
            <p:ph type="body" idx="1"/>
          </p:nvPr>
        </p:nvSpPr>
        <p:spPr/>
        <p:txBody>
          <a:bodyPr/>
          <a:lstStyle/>
          <a:p>
            <a:pPr>
              <a:lnSpc>
                <a:spcPct val="120000"/>
              </a:lnSpc>
              <a:defRPr/>
            </a:pPr>
            <a:r>
              <a:rPr lang="en-US" altLang="en-US" sz="1400" dirty="0">
                <a:latin typeface="Arial" pitchFamily="34" charset="0"/>
                <a:ea typeface="ＭＳ Ｐゴシック" pitchFamily="34" charset="-128"/>
              </a:rPr>
              <a:t>A 32 year old man with ulcerative colitis had a flare documented by colonoscopy two months prior to admission.  When he failed to improve he was hospitalized for 2 weeks but his intractable diarrhea persisted. </a:t>
            </a:r>
            <a:r>
              <a:rPr lang="en-US" altLang="en-US" sz="1400" dirty="0" err="1">
                <a:latin typeface="Arial" pitchFamily="34" charset="0"/>
                <a:ea typeface="ＭＳ Ｐゴシック" pitchFamily="34" charset="-128"/>
              </a:rPr>
              <a:t>Procto</a:t>
            </a:r>
            <a:r>
              <a:rPr lang="en-US" altLang="en-US" sz="1400" dirty="0">
                <a:latin typeface="Arial" pitchFamily="34" charset="0"/>
                <a:ea typeface="ＭＳ Ｐゴシック" pitchFamily="34" charset="-128"/>
              </a:rPr>
              <a:t>-colectomy was scheduled.  His doctor noticed that the timing of his diarrhea was atypical and so, prior to the surgery, colonoscopy was repeated.  His colon proved to be entirely normal.  Surgery was canceled and a stress medicine consultation requested.</a:t>
            </a:r>
            <a:endParaRPr lang="en-US" altLang="en-US" sz="1600" dirty="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a:defRPr/>
            </a:pPr>
            <a:endParaRPr lang="en-US" dirty="0"/>
          </a:p>
        </p:txBody>
      </p:sp>
      <p:sp>
        <p:nvSpPr>
          <p:cNvPr id="4" name="Header Placeholder 3"/>
          <p:cNvSpPr>
            <a:spLocks noGrp="1"/>
          </p:cNvSpPr>
          <p:nvPr>
            <p:ph type="hdr" sz="quarter"/>
          </p:nvPr>
        </p:nvSpPr>
        <p:spPr/>
        <p:txBody>
          <a:bodyPr/>
          <a:lstStyle/>
          <a:p>
            <a:pPr>
              <a:defRPr/>
            </a:pPr>
            <a:r>
              <a:rPr lang="en-US" smtClean="0"/>
              <a:t>Medical Mysteries</a:t>
            </a:r>
            <a:endParaRPr lang="en-US"/>
          </a:p>
        </p:txBody>
      </p:sp>
      <p:sp>
        <p:nvSpPr>
          <p:cNvPr id="5" name="Date Placeholder 4"/>
          <p:cNvSpPr>
            <a:spLocks noGrp="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521F60C7-EB3E-4F65-9C1C-1BF3EC7629F5}"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Footer Placeholder 5"/>
          <p:cNvSpPr>
            <a:spLocks noGrp="1"/>
          </p:cNvSpPr>
          <p:nvPr>
            <p:ph type="ftr" sz="quarter" idx="4"/>
          </p:nvPr>
        </p:nvSpPr>
        <p:spPr/>
        <p:txBody>
          <a:bodyPr/>
          <a:lstStyle/>
          <a:p>
            <a:pPr>
              <a:defRPr/>
            </a:pPr>
            <a:r>
              <a:rPr lang="en-US" smtClean="0"/>
              <a:t>www.stressillness.com</a:t>
            </a:r>
            <a:endParaRPr lang="en-US"/>
          </a:p>
        </p:txBody>
      </p:sp>
      <p:sp>
        <p:nvSpPr>
          <p:cNvPr id="7" name="Slide Number Placeholder 6"/>
          <p:cNvSpPr>
            <a:spLocks noGrp="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766114D2-AC0C-4D21-865F-08C958313A20}" type="slidenum">
              <a:rPr lang="en-US" altLang="en-US" sz="1000">
                <a:latin typeface="Times New Roman" pitchFamily="18" charset="0"/>
              </a:rPr>
              <a:pPr>
                <a:defRPr/>
              </a:pPr>
              <a:t>30</a:t>
            </a:fld>
            <a:endParaRPr lang="en-US" altLang="en-US" sz="10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B3F2CED-08F2-4049-A434-A164B7A127AF}" type="slidenum">
              <a:rPr lang="en-GB" smtClean="0"/>
              <a:pPr>
                <a:defRPr/>
              </a:pPr>
              <a:t>38</a:t>
            </a:fld>
            <a:endParaRPr lang="en-GB" dirty="0"/>
          </a:p>
        </p:txBody>
      </p:sp>
    </p:spTree>
    <p:extLst>
      <p:ext uri="{BB962C8B-B14F-4D97-AF65-F5344CB8AC3E}">
        <p14:creationId xmlns:p14="http://schemas.microsoft.com/office/powerpoint/2010/main" val="349967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BCC04080-39D3-4F75-A7CF-DAAA41C2B3C8}"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571AB879-1ACE-4677-9A1C-19B7F845E5C4}" type="slidenum">
              <a:rPr lang="en-US" altLang="en-US" sz="1000">
                <a:latin typeface="Times New Roman" pitchFamily="18" charset="0"/>
              </a:rPr>
              <a:pPr>
                <a:defRPr/>
              </a:pPr>
              <a:t>39</a:t>
            </a:fld>
            <a:endParaRPr lang="en-US" altLang="en-US" sz="1000">
              <a:latin typeface="Times New Roman" pitchFamily="18" charset="0"/>
            </a:endParaRPr>
          </a:p>
        </p:txBody>
      </p:sp>
      <p:sp>
        <p:nvSpPr>
          <p:cNvPr id="24578" name="Rectangle 2"/>
          <p:cNvSpPr>
            <a:spLocks noGrp="1" noRot="1" noChangeAspect="1" noChangeArrowheads="1" noTextEdit="1"/>
          </p:cNvSpPr>
          <p:nvPr>
            <p:ph type="sldImg"/>
          </p:nvPr>
        </p:nvSpPr>
        <p:spPr>
          <a:xfrm>
            <a:off x="1204913" y="698500"/>
            <a:ext cx="4602162" cy="3451225"/>
          </a:xfrm>
          <a:ln cap="flat"/>
          <a:extLst/>
        </p:spPr>
      </p:sp>
      <p:sp>
        <p:nvSpPr>
          <p:cNvPr id="24579" name="Rectangle 3"/>
          <p:cNvSpPr>
            <a:spLocks noGrp="1" noChangeArrowheads="1"/>
          </p:cNvSpPr>
          <p:nvPr>
            <p:ph type="body" idx="1"/>
          </p:nvPr>
        </p:nvSpPr>
        <p:spPr>
          <a:ln/>
        </p:spPr>
        <p:txBody>
          <a:bodyPr/>
          <a:lstStyle/>
          <a:p>
            <a:pPr>
              <a:defRPr/>
            </a:pPr>
            <a:r>
              <a:rPr lang="en-US" altLang="en-US" sz="1600">
                <a:latin typeface="Arial" pitchFamily="34" charset="0"/>
                <a:ea typeface="ＭＳ Ｐゴシック" pitchFamily="34" charset="-128"/>
              </a:rPr>
              <a:t>A 54 year old woman with a 15 year hx of days-long attacks of nausea, vomiting &amp; headache six to ten times annually.  She felt well between attacks.  After 60 admissions to a University Hospital there was no diagnosis and no effective treatment.  By knowing what to look for, the cause of her illness was found and successfully treated in a little over an hour.  She never had another attack.  Her diagnosis?  Stress Illness. </a:t>
            </a:r>
          </a:p>
          <a:p>
            <a:pPr>
              <a:defRPr/>
            </a:pPr>
            <a:r>
              <a:rPr lang="en-US" altLang="en-US" sz="1600">
                <a:latin typeface="Arial" pitchFamily="34" charset="0"/>
                <a:ea typeface="ＭＳ Ｐゴシック" pitchFamily="34" charset="-128"/>
              </a:rPr>
              <a:t> (Throughout the presentation I use stock photos matched by age and gender to the real patient.  Details of the hx are altered to protect privacy.)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58E99A1D-FCBF-47B9-9036-8D19B29E7FF0}"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1BA06828-6303-4C92-B47F-2557992A0454}" type="slidenum">
              <a:rPr lang="en-US" altLang="en-US" sz="1000">
                <a:latin typeface="Times New Roman" pitchFamily="18" charset="0"/>
              </a:rPr>
              <a:pPr>
                <a:defRPr/>
              </a:pPr>
              <a:t>40</a:t>
            </a:fld>
            <a:endParaRPr lang="en-US" altLang="en-US" sz="1000">
              <a:latin typeface="Times New Roman" pitchFamily="18" charset="0"/>
            </a:endParaRPr>
          </a:p>
        </p:txBody>
      </p:sp>
      <p:sp>
        <p:nvSpPr>
          <p:cNvPr id="180226" name="Rectangle 1026"/>
          <p:cNvSpPr>
            <a:spLocks noGrp="1" noRot="1" noChangeAspect="1" noChangeArrowheads="1" noTextEdit="1"/>
          </p:cNvSpPr>
          <p:nvPr>
            <p:ph type="sldImg"/>
          </p:nvPr>
        </p:nvSpPr>
        <p:spPr>
          <a:xfrm>
            <a:off x="1204913" y="698500"/>
            <a:ext cx="4602162" cy="3451225"/>
          </a:xfrm>
          <a:ln/>
          <a:extLst/>
        </p:spPr>
      </p:sp>
      <p:sp>
        <p:nvSpPr>
          <p:cNvPr id="180227" name="Rectangle 1027"/>
          <p:cNvSpPr>
            <a:spLocks noGrp="1" noChangeArrowheads="1"/>
          </p:cNvSpPr>
          <p:nvPr>
            <p:ph type="body" idx="1"/>
          </p:nvPr>
        </p:nvSpPr>
        <p:spPr/>
        <p:txBody>
          <a:bodyPr/>
          <a:lstStyle/>
          <a:p>
            <a:pPr>
              <a:defRPr/>
            </a:pPr>
            <a:r>
              <a:rPr lang="en-US" smtClean="0">
                <a:cs typeface="+mn-cs"/>
              </a:rPr>
              <a:t>This condition has many synonyms (hysteria, hypochondria, psychosomatic illness, somatoform disorder, somatization).  The term Stress Illness is more acceptable to patients and is easier for a lay person to understand.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8EE4B2C8-33FF-4113-ADA0-D4FAADF95AAA}"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3AD3FB0F-DDA3-4B96-A450-84D493E56005}" type="slidenum">
              <a:rPr lang="en-US" altLang="en-US" sz="1000">
                <a:latin typeface="Times New Roman" pitchFamily="18" charset="0"/>
              </a:rPr>
              <a:pPr>
                <a:defRPr/>
              </a:pPr>
              <a:t>41</a:t>
            </a:fld>
            <a:endParaRPr lang="en-US" altLang="en-US" sz="1000">
              <a:latin typeface="Times New Roman" pitchFamily="18" charset="0"/>
            </a:endParaRPr>
          </a:p>
        </p:txBody>
      </p:sp>
      <p:sp>
        <p:nvSpPr>
          <p:cNvPr id="20482" name="Rectangle 2"/>
          <p:cNvSpPr>
            <a:spLocks noGrp="1" noRot="1" noChangeAspect="1" noChangeArrowheads="1" noTextEdit="1"/>
          </p:cNvSpPr>
          <p:nvPr>
            <p:ph type="sldImg"/>
          </p:nvPr>
        </p:nvSpPr>
        <p:spPr>
          <a:xfrm>
            <a:off x="1204913" y="698500"/>
            <a:ext cx="4602162" cy="3451225"/>
          </a:xfrm>
          <a:ln cap="flat"/>
          <a:extLst/>
        </p:spPr>
      </p:sp>
      <p:sp>
        <p:nvSpPr>
          <p:cNvPr id="20483" name="Rectangle 3"/>
          <p:cNvSpPr>
            <a:spLocks noGrp="1" noChangeArrowheads="1"/>
          </p:cNvSpPr>
          <p:nvPr>
            <p:ph type="body" idx="1"/>
          </p:nvPr>
        </p:nvSpPr>
        <p:spPr>
          <a:ln/>
        </p:spPr>
        <p:txBody>
          <a:bodyPr/>
          <a:lstStyle/>
          <a:p>
            <a:pPr>
              <a:defRPr/>
            </a:pPr>
            <a:r>
              <a:rPr lang="en-US" smtClean="0">
                <a:cs typeface="+mn-cs"/>
              </a:rPr>
              <a:t>This is a study of women undergoing laparoscopy, half of them for chronic pelvic pain and the other half for infertility (these were pain-free).  As you can see, the incidence of childhood sexual abuse was three-fold higher in the pain group.  </a:t>
            </a:r>
          </a:p>
          <a:p>
            <a:pPr>
              <a:defRPr/>
            </a:pPr>
            <a:r>
              <a:rPr lang="en-US" smtClean="0">
                <a:cs typeface="+mn-cs"/>
              </a:rPr>
              <a:t>Also of interest, abnormal pelvic findings were found in about 1/3 of each group.  It is tempting to attribute pain to these abnormalities yet the group without pain had these findings just as often.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3924E441-99AF-4291-ADB3-DB66298B4012}"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A7DC660C-2FC2-4F90-AE36-93237AD4D73E}" type="slidenum">
              <a:rPr lang="en-US" altLang="en-US" sz="1000">
                <a:latin typeface="Times New Roman" pitchFamily="18" charset="0"/>
              </a:rPr>
              <a:pPr>
                <a:defRPr/>
              </a:pPr>
              <a:t>42</a:t>
            </a:fld>
            <a:endParaRPr lang="en-US" altLang="en-US" sz="1000">
              <a:latin typeface="Times New Roman" pitchFamily="18" charset="0"/>
            </a:endParaRPr>
          </a:p>
        </p:txBody>
      </p:sp>
      <p:sp>
        <p:nvSpPr>
          <p:cNvPr id="184322" name="Rectangle 1026"/>
          <p:cNvSpPr>
            <a:spLocks noGrp="1" noRot="1" noChangeAspect="1" noChangeArrowheads="1" noTextEdit="1"/>
          </p:cNvSpPr>
          <p:nvPr>
            <p:ph type="sldImg"/>
          </p:nvPr>
        </p:nvSpPr>
        <p:spPr>
          <a:xfrm>
            <a:off x="1204913" y="698500"/>
            <a:ext cx="4602162" cy="3451225"/>
          </a:xfrm>
          <a:ln/>
          <a:extLst/>
        </p:spPr>
      </p:sp>
      <p:sp>
        <p:nvSpPr>
          <p:cNvPr id="184323" name="Rectangle 1027"/>
          <p:cNvSpPr>
            <a:spLocks noGrp="1" noChangeArrowheads="1"/>
          </p:cNvSpPr>
          <p:nvPr>
            <p:ph type="body" idx="1"/>
          </p:nvPr>
        </p:nvSpPr>
        <p:spPr/>
        <p:txBody>
          <a:bodyPr/>
          <a:lstStyle/>
          <a:p>
            <a:pPr>
              <a:defRPr/>
            </a:pPr>
            <a:r>
              <a:rPr lang="en-US" altLang="en-US" smtClean="0">
                <a:latin typeface="Arial" pitchFamily="34" charset="0"/>
                <a:ea typeface="ＭＳ Ｐゴシック" pitchFamily="34" charset="-128"/>
              </a:rPr>
              <a:t>A middle-aged woman with abdominal pain due to stress caused by a physically abusive partner.  She endured a prolonged, expensive and entirely negative diagnostic evaluation.  Her clinician failed to inquire about psycho-social issues.  Despite her problems, this patient, like most stress illness patients, did not appear particularly stressed.  With help from a domestic violence intervention she ended the relationship and her physical symptoms completely resolved.  When her referring physician learned of this he sent a note with the words on the 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7C174C48-4D6C-4B45-B1C7-D4985773BBBB}"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7597EE9A-2FD3-4314-AB19-E1AC2F40F9F4}" type="slidenum">
              <a:rPr lang="en-US" altLang="en-US" sz="1000">
                <a:latin typeface="Times New Roman" pitchFamily="18" charset="0"/>
              </a:rPr>
              <a:pPr>
                <a:defRPr/>
              </a:pPr>
              <a:t>43</a:t>
            </a:fld>
            <a:endParaRPr lang="en-US" altLang="en-US" sz="1000">
              <a:latin typeface="Times New Roman" pitchFamily="18" charset="0"/>
            </a:endParaRPr>
          </a:p>
        </p:txBody>
      </p:sp>
      <p:sp>
        <p:nvSpPr>
          <p:cNvPr id="45058" name="Rectangle 2"/>
          <p:cNvSpPr>
            <a:spLocks noGrp="1" noRot="1" noChangeAspect="1" noChangeArrowheads="1" noTextEdit="1"/>
          </p:cNvSpPr>
          <p:nvPr>
            <p:ph type="sldImg"/>
          </p:nvPr>
        </p:nvSpPr>
        <p:spPr>
          <a:xfrm>
            <a:off x="1204913" y="698500"/>
            <a:ext cx="4602162" cy="3451225"/>
          </a:xfrm>
          <a:ln cap="flat"/>
          <a:extLst/>
        </p:spPr>
      </p:sp>
      <p:sp>
        <p:nvSpPr>
          <p:cNvPr id="45059" name="Rectangle 3"/>
          <p:cNvSpPr>
            <a:spLocks noGrp="1" noChangeArrowheads="1"/>
          </p:cNvSpPr>
          <p:nvPr>
            <p:ph type="body" idx="1"/>
          </p:nvPr>
        </p:nvSpPr>
        <p:spPr>
          <a:ln/>
        </p:spPr>
        <p:txBody>
          <a:bodyPr/>
          <a:lstStyle/>
          <a:p>
            <a:pPr>
              <a:defRPr/>
            </a:pPr>
            <a:r>
              <a:rPr lang="en-US" dirty="0" smtClean="0">
                <a:cs typeface="+mn-cs"/>
              </a:rPr>
              <a:t>The medical profession needs a cultural change to accept responsibility for finding the cause of stress illness symptoms.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Medical Mysteries</a:t>
            </a:r>
          </a:p>
        </p:txBody>
      </p:sp>
      <p:sp>
        <p:nvSpPr>
          <p:cNvPr id="5" name="Rectangle 3"/>
          <p:cNvSpPr>
            <a:spLocks noGrp="1" noChangeArrowheads="1"/>
          </p:cNvSpPr>
          <p:nvPr>
            <p:ph type="dt" sz="quarter" idx="1"/>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682ABF1E-13D7-4CE3-A0AF-71DAB4E14846}" type="datetime1">
              <a:rPr lang="en-US" altLang="en-US" sz="1000">
                <a:latin typeface="Times New Roman" pitchFamily="18" charset="0"/>
              </a:rPr>
              <a:pPr>
                <a:defRPr/>
              </a:pPr>
              <a:t>05/05/16</a:t>
            </a:fld>
            <a:endParaRPr lang="en-US" altLang="en-US" sz="1000">
              <a:latin typeface="Times New Roman" pitchFamily="18" charset="0"/>
            </a:endParaRPr>
          </a:p>
        </p:txBody>
      </p:sp>
      <p:sp>
        <p:nvSpPr>
          <p:cNvPr id="6" name="Rectangle 6"/>
          <p:cNvSpPr>
            <a:spLocks noGrp="1" noChangeArrowheads="1"/>
          </p:cNvSpPr>
          <p:nvPr>
            <p:ph type="ftr" sz="quarter" idx="4"/>
          </p:nvPr>
        </p:nvSpPr>
        <p:spPr/>
        <p:txBody>
          <a:bodyPr/>
          <a:lstStyle/>
          <a:p>
            <a:pPr>
              <a:defRPr/>
            </a:pPr>
            <a:r>
              <a:rPr lang="en-US"/>
              <a:t>www.stressillness.com</a:t>
            </a:r>
          </a:p>
        </p:txBody>
      </p:sp>
      <p:sp>
        <p:nvSpPr>
          <p:cNvPr id="7" name="Rectangle 7"/>
          <p:cNvSpPr>
            <a:spLocks noGrp="1" noChangeArrowheads="1"/>
          </p:cNvSpPr>
          <p:nvPr>
            <p:ph type="sldNum" sz="quarter" idx="5"/>
          </p:nvPr>
        </p:nvSpPr>
        <p:spPr/>
        <p:txBody>
          <a:bodyPr/>
          <a:lstStyle>
            <a:lvl1pPr>
              <a:defRPr sz="3200">
                <a:solidFill>
                  <a:schemeClr val="tx1"/>
                </a:solidFill>
                <a:latin typeface="Arial" pitchFamily="34" charset="0"/>
                <a:ea typeface="ＭＳ Ｐゴシック" pitchFamily="34" charset="-128"/>
              </a:defRPr>
            </a:lvl1pPr>
            <a:lvl2pPr marL="754145" indent="-290056">
              <a:defRPr sz="3200">
                <a:solidFill>
                  <a:schemeClr val="tx1"/>
                </a:solidFill>
                <a:latin typeface="Arial" pitchFamily="34" charset="0"/>
                <a:ea typeface="ＭＳ Ｐゴシック" pitchFamily="34" charset="-128"/>
              </a:defRPr>
            </a:lvl2pPr>
            <a:lvl3pPr marL="1160223" indent="-232045">
              <a:defRPr sz="3200">
                <a:solidFill>
                  <a:schemeClr val="tx1"/>
                </a:solidFill>
                <a:latin typeface="Arial" pitchFamily="34" charset="0"/>
                <a:ea typeface="ＭＳ Ｐゴシック" pitchFamily="34" charset="-128"/>
              </a:defRPr>
            </a:lvl3pPr>
            <a:lvl4pPr marL="1624313" indent="-232045">
              <a:defRPr sz="3200">
                <a:solidFill>
                  <a:schemeClr val="tx1"/>
                </a:solidFill>
                <a:latin typeface="Arial" pitchFamily="34" charset="0"/>
                <a:ea typeface="ＭＳ Ｐゴシック" pitchFamily="34" charset="-128"/>
              </a:defRPr>
            </a:lvl4pPr>
            <a:lvl5pPr marL="2088401" indent="-232045">
              <a:defRPr sz="3200">
                <a:solidFill>
                  <a:schemeClr val="tx1"/>
                </a:solidFill>
                <a:latin typeface="Arial" pitchFamily="34" charset="0"/>
                <a:ea typeface="ＭＳ Ｐゴシック" pitchFamily="34" charset="-128"/>
              </a:defRPr>
            </a:lvl5pPr>
            <a:lvl6pPr marL="255249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016581" indent="-23204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80670" indent="-23204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944759" indent="-23204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defRPr/>
            </a:pPr>
            <a:fld id="{A22BFA12-483B-42E3-9059-35210D47EEC0}" type="slidenum">
              <a:rPr lang="en-US" altLang="en-US" sz="1000">
                <a:latin typeface="Times New Roman" pitchFamily="18" charset="0"/>
              </a:rPr>
              <a:pPr>
                <a:defRPr/>
              </a:pPr>
              <a:t>44</a:t>
            </a:fld>
            <a:endParaRPr lang="en-US" altLang="en-US" sz="1000">
              <a:latin typeface="Times New Roman" pitchFamily="18" charset="0"/>
            </a:endParaRPr>
          </a:p>
        </p:txBody>
      </p:sp>
      <p:sp>
        <p:nvSpPr>
          <p:cNvPr id="220162" name="Rectangle 2"/>
          <p:cNvSpPr>
            <a:spLocks noGrp="1" noRot="1" noChangeAspect="1" noChangeArrowheads="1" noTextEdit="1"/>
          </p:cNvSpPr>
          <p:nvPr>
            <p:ph type="sldImg"/>
          </p:nvPr>
        </p:nvSpPr>
        <p:spPr>
          <a:xfrm>
            <a:off x="1204913" y="698500"/>
            <a:ext cx="4602162" cy="3451225"/>
          </a:xfrm>
          <a:ln/>
          <a:extLst/>
        </p:spPr>
      </p:sp>
      <p:sp>
        <p:nvSpPr>
          <p:cNvPr id="220163" name="Rectangle 3"/>
          <p:cNvSpPr>
            <a:spLocks noGrp="1" noChangeArrowheads="1"/>
          </p:cNvSpPr>
          <p:nvPr>
            <p:ph type="body" idx="1"/>
          </p:nvPr>
        </p:nvSpPr>
        <p:spPr/>
        <p:txBody>
          <a:bodyPr/>
          <a:lstStyle/>
          <a:p>
            <a:pPr>
              <a:defRPr/>
            </a:pPr>
            <a:r>
              <a:rPr lang="en-US" smtClean="0">
                <a:cs typeface="+mn-cs"/>
              </a:rPr>
              <a:t>Many churches, Al-Anons and YWCAs offer support groups for childhood stress survivors.  Information about local resources may be available from a social worker or librarian.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7D8290D-BFEA-49C2-9F41-F5B3739CDD86}" type="datetime1">
              <a:rPr lang="en-GB" smtClean="0"/>
              <a:t>05/05/16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41A2AEF-766D-4FDA-A997-A6F1E2C0895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331F880-09EA-49BF-A839-5B4F8B74A687}" type="datetime1">
              <a:rPr lang="en-GB" smtClean="0"/>
              <a:t>05/05/16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09F3B647-2843-4F8B-AADF-1B6783EB491C}"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EF0BB4F-4A1E-43B4-B77A-B73A01EA342E}" type="datetime1">
              <a:rPr lang="en-GB" smtClean="0"/>
              <a:t>05/05/16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652D62F-6FA3-4667-BE83-9C22F2DE0DB1}"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08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2" y="1828800"/>
            <a:ext cx="3475567"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363634" y="1828800"/>
            <a:ext cx="3475567" cy="4267200"/>
          </a:xfrm>
        </p:spPr>
        <p:txBody>
          <a:bodyPr rtlCol="0">
            <a:normAutofit/>
          </a:bodyPr>
          <a:lstStyle/>
          <a:p>
            <a:pPr lvl="0"/>
            <a:endParaRPr lang="en-US" noProof="0" dirty="0" smtClean="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B9942B-67F3-4C44-8D56-63442CE9A06F}" type="slidenum">
              <a:rPr lang="en-US" altLang="en-US"/>
              <a:pPr>
                <a:defRPr/>
              </a:pPr>
              <a:t>‹#›</a:t>
            </a:fld>
            <a:endParaRPr lang="en-US" altLang="en-US" dirty="0"/>
          </a:p>
        </p:txBody>
      </p:sp>
    </p:spTree>
    <p:extLst>
      <p:ext uri="{BB962C8B-B14F-4D97-AF65-F5344CB8AC3E}">
        <p14:creationId xmlns:p14="http://schemas.microsoft.com/office/powerpoint/2010/main" val="422502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086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1828800"/>
            <a:ext cx="7086600" cy="426720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C4E92B-6A54-4099-8A18-100961802DB2}" type="slidenum">
              <a:rPr lang="en-US" altLang="en-US"/>
              <a:pPr>
                <a:defRPr/>
              </a:pPr>
              <a:t>‹#›</a:t>
            </a:fld>
            <a:endParaRPr lang="en-US" altLang="en-US" dirty="0"/>
          </a:p>
        </p:txBody>
      </p:sp>
    </p:spTree>
    <p:extLst>
      <p:ext uri="{BB962C8B-B14F-4D97-AF65-F5344CB8AC3E}">
        <p14:creationId xmlns:p14="http://schemas.microsoft.com/office/powerpoint/2010/main" val="393703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08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2" y="1828800"/>
            <a:ext cx="3475567"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3634" y="1828800"/>
            <a:ext cx="3475567"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062625-E5A5-4B2A-A86B-778CF863D42F}" type="slidenum">
              <a:rPr lang="en-US" altLang="en-US"/>
              <a:pPr>
                <a:defRPr/>
              </a:pPr>
              <a:t>‹#›</a:t>
            </a:fld>
            <a:endParaRPr lang="en-US" altLang="en-US" dirty="0"/>
          </a:p>
        </p:txBody>
      </p:sp>
    </p:spTree>
    <p:extLst>
      <p:ext uri="{BB962C8B-B14F-4D97-AF65-F5344CB8AC3E}">
        <p14:creationId xmlns:p14="http://schemas.microsoft.com/office/powerpoint/2010/main" val="963595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086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52602" y="1828800"/>
            <a:ext cx="3475567"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63634" y="1828800"/>
            <a:ext cx="3475567"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752600" y="4038600"/>
            <a:ext cx="7086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1E9F9D70-858E-4BFA-82A5-B2A5FCF057F9}" type="slidenum">
              <a:rPr lang="en-US" altLang="en-US"/>
              <a:pPr>
                <a:defRPr/>
              </a:pPr>
              <a:t>‹#›</a:t>
            </a:fld>
            <a:endParaRPr lang="en-US" altLang="en-US" dirty="0"/>
          </a:p>
        </p:txBody>
      </p:sp>
    </p:spTree>
    <p:extLst>
      <p:ext uri="{BB962C8B-B14F-4D97-AF65-F5344CB8AC3E}">
        <p14:creationId xmlns:p14="http://schemas.microsoft.com/office/powerpoint/2010/main" val="365998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McK Title Elements"/>
          <p:cNvGrpSpPr>
            <a:grpSpLocks/>
          </p:cNvGrpSpPr>
          <p:nvPr userDrawn="1"/>
        </p:nvGrpSpPr>
        <p:grpSpPr bwMode="auto">
          <a:xfrm>
            <a:off x="2" y="0"/>
            <a:ext cx="9140825" cy="6859588"/>
            <a:chOff x="0" y="0"/>
            <a:chExt cx="5643" cy="4235"/>
          </a:xfrm>
        </p:grpSpPr>
        <p:sp>
          <p:nvSpPr>
            <p:cNvPr id="5" name="McK Document type" hidden="1"/>
            <p:cNvSpPr txBox="1">
              <a:spLocks noChangeArrowheads="1"/>
            </p:cNvSpPr>
            <p:nvPr/>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913818">
                <a:defRPr/>
              </a:pPr>
              <a:r>
                <a:rPr lang="en-GB" sz="1400" dirty="0">
                  <a:solidFill>
                    <a:srgbClr val="000000"/>
                  </a:solidFill>
                  <a:latin typeface="Arial"/>
                </a:rPr>
                <a:t>Document type</a:t>
              </a:r>
            </a:p>
          </p:txBody>
        </p:sp>
        <p:sp>
          <p:nvSpPr>
            <p:cNvPr id="6" name="McK Date" hidden="1"/>
            <p:cNvSpPr txBox="1">
              <a:spLocks noChangeArrowheads="1"/>
            </p:cNvSpPr>
            <p:nvPr/>
          </p:nvSpPr>
          <p:spPr bwMode="auto">
            <a:xfrm>
              <a:off x="1663" y="3275"/>
              <a:ext cx="3109" cy="136"/>
            </a:xfrm>
            <a:prstGeom prst="rect">
              <a:avLst/>
            </a:prstGeom>
            <a:noFill/>
            <a:ln w="9525">
              <a:noFill/>
              <a:miter lim="800000"/>
              <a:headEnd/>
              <a:tailEnd/>
            </a:ln>
            <a:effectLst/>
          </p:spPr>
          <p:txBody>
            <a:bodyPr lIns="0" tIns="0" rIns="0" bIns="0">
              <a:spAutoFit/>
            </a:bodyPr>
            <a:lstStyle/>
            <a:p>
              <a:pPr defTabSz="913818">
                <a:defRPr/>
              </a:pPr>
              <a:r>
                <a:rPr lang="en-GB" sz="1400" dirty="0">
                  <a:solidFill>
                    <a:srgbClr val="000000"/>
                  </a:solidFill>
                  <a:latin typeface="Arial"/>
                </a:rPr>
                <a:t>Date</a:t>
              </a:r>
            </a:p>
          </p:txBody>
        </p:sp>
        <p:sp>
          <p:nvSpPr>
            <p:cNvPr id="7" name="McK Disclaimer" hidden="1"/>
            <p:cNvSpPr>
              <a:spLocks noChangeArrowheads="1"/>
            </p:cNvSpPr>
            <p:nvPr/>
          </p:nvSpPr>
          <p:spPr bwMode="auto">
            <a:xfrm>
              <a:off x="1663" y="3728"/>
              <a:ext cx="2772" cy="155"/>
            </a:xfrm>
            <a:prstGeom prst="rect">
              <a:avLst/>
            </a:prstGeom>
            <a:noFill/>
            <a:ln w="9525">
              <a:noFill/>
              <a:miter lim="800000"/>
              <a:headEnd/>
              <a:tailEnd/>
            </a:ln>
            <a:effectLst/>
          </p:spPr>
          <p:txBody>
            <a:bodyPr lIns="0" tIns="0" rIns="0" bIns="0" anchor="b">
              <a:spAutoFit/>
            </a:bodyPr>
            <a:lstStyle/>
            <a:p>
              <a:pPr defTabSz="820680" eaLnBrk="0" hangingPunct="0">
                <a:defRPr/>
              </a:pPr>
              <a:r>
                <a:rPr lang="en-GB" sz="800" dirty="0">
                  <a:solidFill>
                    <a:srgbClr val="000000"/>
                  </a:solidFill>
                  <a:latin typeface="Arial"/>
                </a:rPr>
                <a:t>CONFIDENTIAL AND PROPRIETARY</a:t>
              </a:r>
            </a:p>
            <a:p>
              <a:pPr defTabSz="820680" eaLnBrk="0" hangingPunct="0">
                <a:defRPr/>
              </a:pPr>
              <a:r>
                <a:rPr lang="en-GB" sz="800" dirty="0">
                  <a:solidFill>
                    <a:srgbClr val="000000"/>
                  </a:solidFill>
                  <a:latin typeface="Arial"/>
                </a:rPr>
                <a:t>Any use of this material without specific permission of McKinsey &amp; Company is strictly prohibited</a:t>
              </a:r>
            </a:p>
          </p:txBody>
        </p:sp>
        <p:sp>
          <p:nvSpPr>
            <p:cNvPr id="8"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913818">
                <a:defRPr/>
              </a:pPr>
              <a:endParaRPr lang="en-GB" sz="1200" dirty="0">
                <a:solidFill>
                  <a:srgbClr val="000000"/>
                </a:solidFill>
                <a:latin typeface="Arial"/>
              </a:endParaRPr>
            </a:p>
          </p:txBody>
        </p:sp>
        <p:sp>
          <p:nvSpPr>
            <p:cNvPr id="9"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913818">
                <a:defRPr/>
              </a:pPr>
              <a:endParaRPr lang="en-GB" sz="1200" dirty="0">
                <a:solidFill>
                  <a:srgbClr val="000000"/>
                </a:solidFill>
                <a:latin typeface="Arial"/>
              </a:endParaRPr>
            </a:p>
          </p:txBody>
        </p:sp>
        <p:sp>
          <p:nvSpPr>
            <p:cNvPr id="10"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913818">
                <a:defRPr/>
              </a:pPr>
              <a:endParaRPr lang="en-GB" sz="1200" dirty="0">
                <a:solidFill>
                  <a:srgbClr val="000000"/>
                </a:solidFill>
                <a:latin typeface="Arial"/>
              </a:endParaRPr>
            </a:p>
          </p:txBody>
        </p:sp>
      </p:grpSp>
      <p:pic>
        <p:nvPicPr>
          <p:cNvPr id="11" name="TitleBottomBarBW" hidden="1"/>
          <p:cNvPicPr>
            <a:picLocks noChangeAspect="1" noChangeArrowheads="1"/>
          </p:cNvPicPr>
          <p:nvPr/>
        </p:nvPicPr>
        <p:blipFill>
          <a:blip r:embed="rId2" cstate="print"/>
          <a:srcRect/>
          <a:stretch>
            <a:fillRect/>
          </a:stretch>
        </p:blipFill>
        <p:spPr bwMode="auto">
          <a:xfrm>
            <a:off x="7319963" y="6573838"/>
            <a:ext cx="1670050" cy="196850"/>
          </a:xfrm>
          <a:prstGeom prst="rect">
            <a:avLst/>
          </a:prstGeom>
          <a:noFill/>
          <a:ln w="9525">
            <a:noFill/>
            <a:miter lim="800000"/>
            <a:headEnd/>
            <a:tailEnd/>
          </a:ln>
        </p:spPr>
      </p:pic>
      <p:sp>
        <p:nvSpPr>
          <p:cNvPr id="12" name="doc id"/>
          <p:cNvSpPr txBox="1">
            <a:spLocks noChangeArrowheads="1"/>
          </p:cNvSpPr>
          <p:nvPr/>
        </p:nvSpPr>
        <p:spPr bwMode="auto">
          <a:xfrm>
            <a:off x="8613777" y="36513"/>
            <a:ext cx="301625" cy="125412"/>
          </a:xfrm>
          <a:prstGeom prst="rect">
            <a:avLst/>
          </a:prstGeom>
          <a:noFill/>
          <a:ln w="9525">
            <a:noFill/>
            <a:miter lim="800000"/>
            <a:headEnd/>
            <a:tailEnd/>
          </a:ln>
          <a:effectLst/>
        </p:spPr>
        <p:txBody>
          <a:bodyPr wrap="none" lIns="0" tIns="0" rIns="0" bIns="0"/>
          <a:lstStyle/>
          <a:p>
            <a:pPr algn="r" defTabSz="913818">
              <a:defRPr/>
            </a:pPr>
            <a:endParaRPr lang="en-US" sz="800" dirty="0">
              <a:solidFill>
                <a:srgbClr val="000000"/>
              </a:solidFill>
              <a:latin typeface="Arial"/>
            </a:endParaRPr>
          </a:p>
        </p:txBody>
      </p:sp>
      <p:sp>
        <p:nvSpPr>
          <p:cNvPr id="13314" name="Rectangle 1026"/>
          <p:cNvSpPr>
            <a:spLocks noGrp="1" noChangeArrowheads="1"/>
          </p:cNvSpPr>
          <p:nvPr>
            <p:ph type="ctrTitle"/>
          </p:nvPr>
        </p:nvSpPr>
        <p:spPr>
          <a:xfrm>
            <a:off x="2693795" y="2176944"/>
            <a:ext cx="5036084" cy="507831"/>
          </a:xfrm>
        </p:spPr>
        <p:txBody>
          <a:bodyPr/>
          <a:lstStyle>
            <a:lvl1pPr>
              <a:defRPr sz="3300" b="0"/>
            </a:lvl1pPr>
          </a:lstStyle>
          <a:p>
            <a:r>
              <a:rPr lang="en-GB"/>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GB"/>
              <a:t>Click to edit Master subtitle style</a:t>
            </a:r>
          </a:p>
        </p:txBody>
      </p:sp>
    </p:spTree>
    <p:extLst>
      <p:ext uri="{BB962C8B-B14F-4D97-AF65-F5344CB8AC3E}">
        <p14:creationId xmlns:p14="http://schemas.microsoft.com/office/powerpoint/2010/main" val="14025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0"/>
          <p:cNvSpPr>
            <a:spLocks noGrp="1" noChangeArrowheads="1"/>
          </p:cNvSpPr>
          <p:nvPr>
            <p:ph type="sldNum" sz="quarter" idx="10"/>
          </p:nvPr>
        </p:nvSpPr>
        <p:spPr>
          <a:ln/>
        </p:spPr>
        <p:txBody>
          <a:bodyPr/>
          <a:lstStyle>
            <a:lvl1pPr>
              <a:defRPr/>
            </a:lvl1pPr>
          </a:lstStyle>
          <a:p>
            <a:pPr>
              <a:defRPr/>
            </a:pPr>
            <a:fld id="{3E06CAAE-DFDD-4F2C-9EA9-21792700894C}" type="slidenum">
              <a:rPr lang="en-GB"/>
              <a:pPr>
                <a:defRPr/>
              </a:pPr>
              <a:t>‹#›</a:t>
            </a:fld>
            <a:r>
              <a:rPr lang="en-GB" dirty="0"/>
              <a:t> </a:t>
            </a:r>
          </a:p>
        </p:txBody>
      </p:sp>
    </p:spTree>
    <p:extLst>
      <p:ext uri="{BB962C8B-B14F-4D97-AF65-F5344CB8AC3E}">
        <p14:creationId xmlns:p14="http://schemas.microsoft.com/office/powerpoint/2010/main" val="40159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5" y="4407333"/>
            <a:ext cx="7771995" cy="1261884"/>
          </a:xfrm>
        </p:spPr>
        <p:txBody>
          <a:bodyPr/>
          <a:lstStyle>
            <a:lvl1pPr algn="l">
              <a:defRPr sz="4100" b="1" cap="all"/>
            </a:lvl1pPr>
          </a:lstStyle>
          <a:p>
            <a:r>
              <a:rPr lang="en-US" smtClean="0"/>
              <a:t>Click to edit Master title style</a:t>
            </a:r>
            <a:endParaRPr lang="en-GB"/>
          </a:p>
        </p:txBody>
      </p:sp>
      <p:sp>
        <p:nvSpPr>
          <p:cNvPr id="3" name="Text Placeholder 2"/>
          <p:cNvSpPr>
            <a:spLocks noGrp="1"/>
          </p:cNvSpPr>
          <p:nvPr>
            <p:ph type="body" idx="1"/>
          </p:nvPr>
        </p:nvSpPr>
        <p:spPr>
          <a:xfrm>
            <a:off x="722455" y="2907443"/>
            <a:ext cx="7771995" cy="1499884"/>
          </a:xfrm>
        </p:spPr>
        <p:txBody>
          <a:bodyPr anchor="b"/>
          <a:lstStyle>
            <a:lvl1pPr marL="0" indent="0">
              <a:buNone/>
              <a:defRPr sz="2000"/>
            </a:lvl1pPr>
            <a:lvl2pPr marL="466181" indent="0">
              <a:buNone/>
              <a:defRPr sz="1800"/>
            </a:lvl2pPr>
            <a:lvl3pPr marL="932369" indent="0">
              <a:buNone/>
              <a:defRPr sz="1600"/>
            </a:lvl3pPr>
            <a:lvl4pPr marL="1398555" indent="0">
              <a:buNone/>
              <a:defRPr sz="1400"/>
            </a:lvl4pPr>
            <a:lvl5pPr marL="1864738" indent="0">
              <a:buNone/>
              <a:defRPr sz="1400"/>
            </a:lvl5pPr>
            <a:lvl6pPr marL="2330924" indent="0">
              <a:buNone/>
              <a:defRPr sz="1400"/>
            </a:lvl6pPr>
            <a:lvl7pPr marL="2797106" indent="0">
              <a:buNone/>
              <a:defRPr sz="1400"/>
            </a:lvl7pPr>
            <a:lvl8pPr marL="3263291" indent="0">
              <a:buNone/>
              <a:defRPr sz="1400"/>
            </a:lvl8pPr>
            <a:lvl9pPr marL="3729478"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8650F1AF-2989-410D-BAA5-50FA89215441}" type="slidenum">
              <a:rPr lang="en-GB"/>
              <a:pPr>
                <a:defRPr/>
              </a:pPr>
              <a:t>‹#›</a:t>
            </a:fld>
            <a:r>
              <a:rPr lang="en-GB" dirty="0"/>
              <a:t> </a:t>
            </a:r>
          </a:p>
        </p:txBody>
      </p:sp>
    </p:spTree>
    <p:extLst>
      <p:ext uri="{BB962C8B-B14F-4D97-AF65-F5344CB8AC3E}">
        <p14:creationId xmlns:p14="http://schemas.microsoft.com/office/powerpoint/2010/main" val="1031321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82161"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54797"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80"/>
          <p:cNvSpPr>
            <a:spLocks noGrp="1" noChangeArrowheads="1"/>
          </p:cNvSpPr>
          <p:nvPr>
            <p:ph type="sldNum" sz="quarter" idx="10"/>
          </p:nvPr>
        </p:nvSpPr>
        <p:spPr>
          <a:ln/>
        </p:spPr>
        <p:txBody>
          <a:bodyPr/>
          <a:lstStyle>
            <a:lvl1pPr>
              <a:defRPr/>
            </a:lvl1pPr>
          </a:lstStyle>
          <a:p>
            <a:pPr>
              <a:defRPr/>
            </a:pPr>
            <a:fld id="{63D9408B-55F4-433B-8D3C-F9981285D55C}" type="slidenum">
              <a:rPr lang="en-GB"/>
              <a:pPr>
                <a:defRPr/>
              </a:pPr>
              <a:t>‹#›</a:t>
            </a:fld>
            <a:r>
              <a:rPr lang="en-GB" dirty="0"/>
              <a:t> </a:t>
            </a:r>
          </a:p>
        </p:txBody>
      </p:sp>
    </p:spTree>
    <p:extLst>
      <p:ext uri="{BB962C8B-B14F-4D97-AF65-F5344CB8AC3E}">
        <p14:creationId xmlns:p14="http://schemas.microsoft.com/office/powerpoint/2010/main" val="132959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75E6EB-2D43-4F6E-A9B9-5E23E48F6B17}" type="datetime1">
              <a:rPr lang="en-GB" smtClean="0"/>
              <a:t>05/05/16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250C63D-31DD-4890-9EB9-FC825625DC55}"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62"/>
            <a:ext cx="8230410" cy="29832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80"/>
          <p:cNvSpPr>
            <a:spLocks noGrp="1" noChangeArrowheads="1"/>
          </p:cNvSpPr>
          <p:nvPr>
            <p:ph type="sldNum" sz="quarter" idx="10"/>
          </p:nvPr>
        </p:nvSpPr>
        <p:spPr>
          <a:ln/>
        </p:spPr>
        <p:txBody>
          <a:bodyPr/>
          <a:lstStyle>
            <a:lvl1pPr>
              <a:defRPr/>
            </a:lvl1pPr>
          </a:lstStyle>
          <a:p>
            <a:pPr>
              <a:defRPr/>
            </a:pPr>
            <a:fld id="{7099B414-6E6F-41AE-A747-D3553FE98F41}" type="slidenum">
              <a:rPr lang="en-GB"/>
              <a:pPr>
                <a:defRPr/>
              </a:pPr>
              <a:t>‹#›</a:t>
            </a:fld>
            <a:r>
              <a:rPr lang="en-GB" dirty="0"/>
              <a:t> </a:t>
            </a:r>
          </a:p>
        </p:txBody>
      </p:sp>
    </p:spTree>
    <p:extLst>
      <p:ext uri="{BB962C8B-B14F-4D97-AF65-F5344CB8AC3E}">
        <p14:creationId xmlns:p14="http://schemas.microsoft.com/office/powerpoint/2010/main" val="163740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80"/>
          <p:cNvSpPr>
            <a:spLocks noGrp="1" noChangeArrowheads="1"/>
          </p:cNvSpPr>
          <p:nvPr>
            <p:ph type="sldNum" sz="quarter" idx="10"/>
          </p:nvPr>
        </p:nvSpPr>
        <p:spPr>
          <a:ln/>
        </p:spPr>
        <p:txBody>
          <a:bodyPr/>
          <a:lstStyle>
            <a:lvl1pPr>
              <a:defRPr/>
            </a:lvl1pPr>
          </a:lstStyle>
          <a:p>
            <a:pPr>
              <a:defRPr/>
            </a:pPr>
            <a:fld id="{0CA6C345-1619-4E1C-B0CE-4103111FC804}" type="slidenum">
              <a:rPr lang="en-GB"/>
              <a:pPr>
                <a:defRPr/>
              </a:pPr>
              <a:t>‹#›</a:t>
            </a:fld>
            <a:r>
              <a:rPr lang="en-GB" dirty="0"/>
              <a:t> </a:t>
            </a:r>
          </a:p>
        </p:txBody>
      </p:sp>
    </p:spTree>
    <p:extLst>
      <p:ext uri="{BB962C8B-B14F-4D97-AF65-F5344CB8AC3E}">
        <p14:creationId xmlns:p14="http://schemas.microsoft.com/office/powerpoint/2010/main" val="122244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D0C965F5-2D41-4E53-8670-778087117A4D}" type="slidenum">
              <a:rPr lang="en-GB"/>
              <a:pPr>
                <a:defRPr/>
              </a:pPr>
              <a:t>‹#›</a:t>
            </a:fld>
            <a:r>
              <a:rPr lang="en-GB" dirty="0"/>
              <a:t> </a:t>
            </a:r>
          </a:p>
        </p:txBody>
      </p:sp>
    </p:spTree>
    <p:extLst>
      <p:ext uri="{BB962C8B-B14F-4D97-AF65-F5344CB8AC3E}">
        <p14:creationId xmlns:p14="http://schemas.microsoft.com/office/powerpoint/2010/main" val="588345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6"/>
            <a:ext cx="3008044" cy="62805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C7ADABA8-6A62-45C6-95E3-14454BB99262}" type="slidenum">
              <a:rPr lang="en-GB"/>
              <a:pPr>
                <a:defRPr/>
              </a:pPr>
              <a:t>‹#›</a:t>
            </a:fld>
            <a:r>
              <a:rPr lang="en-GB" dirty="0"/>
              <a:t> </a:t>
            </a:r>
          </a:p>
        </p:txBody>
      </p:sp>
    </p:spTree>
    <p:extLst>
      <p:ext uri="{BB962C8B-B14F-4D97-AF65-F5344CB8AC3E}">
        <p14:creationId xmlns:p14="http://schemas.microsoft.com/office/powerpoint/2010/main" val="1297420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endParaRPr lang="en-GB"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6EE457BC-3BE8-46BE-8089-73A6F9A5550C}" type="slidenum">
              <a:rPr lang="en-GB"/>
              <a:pPr>
                <a:defRPr/>
              </a:pPr>
              <a:t>‹#›</a:t>
            </a:fld>
            <a:r>
              <a:rPr lang="en-GB" dirty="0"/>
              <a:t> </a:t>
            </a:r>
          </a:p>
        </p:txBody>
      </p:sp>
    </p:spTree>
    <p:extLst>
      <p:ext uri="{BB962C8B-B14F-4D97-AF65-F5344CB8AC3E}">
        <p14:creationId xmlns:p14="http://schemas.microsoft.com/office/powerpoint/2010/main" val="412998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0"/>
          <p:cNvSpPr>
            <a:spLocks noGrp="1" noChangeArrowheads="1"/>
          </p:cNvSpPr>
          <p:nvPr>
            <p:ph type="sldNum" sz="quarter" idx="10"/>
          </p:nvPr>
        </p:nvSpPr>
        <p:spPr>
          <a:ln/>
        </p:spPr>
        <p:txBody>
          <a:bodyPr/>
          <a:lstStyle>
            <a:lvl1pPr>
              <a:defRPr/>
            </a:lvl1pPr>
          </a:lstStyle>
          <a:p>
            <a:pPr>
              <a:defRPr/>
            </a:pPr>
            <a:fld id="{BD4906E1-A9C7-4383-A237-CF2CF7493AA9}" type="slidenum">
              <a:rPr lang="en-GB"/>
              <a:pPr>
                <a:defRPr/>
              </a:pPr>
              <a:t>‹#›</a:t>
            </a:fld>
            <a:r>
              <a:rPr lang="en-GB" dirty="0"/>
              <a:t> </a:t>
            </a:r>
          </a:p>
        </p:txBody>
      </p:sp>
    </p:spTree>
    <p:extLst>
      <p:ext uri="{BB962C8B-B14F-4D97-AF65-F5344CB8AC3E}">
        <p14:creationId xmlns:p14="http://schemas.microsoft.com/office/powerpoint/2010/main" val="96962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836" y="234870"/>
            <a:ext cx="584775" cy="300300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1488" y="234870"/>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0"/>
          <p:cNvSpPr>
            <a:spLocks noGrp="1" noChangeArrowheads="1"/>
          </p:cNvSpPr>
          <p:nvPr>
            <p:ph type="sldNum" sz="quarter" idx="10"/>
          </p:nvPr>
        </p:nvSpPr>
        <p:spPr>
          <a:ln/>
        </p:spPr>
        <p:txBody>
          <a:bodyPr/>
          <a:lstStyle>
            <a:lvl1pPr>
              <a:defRPr/>
            </a:lvl1pPr>
          </a:lstStyle>
          <a:p>
            <a:pPr>
              <a:defRPr/>
            </a:pPr>
            <a:fld id="{BC32DC3A-49ED-44D2-B0DF-55A76D5DCE75}" type="slidenum">
              <a:rPr lang="en-GB"/>
              <a:pPr>
                <a:defRPr/>
              </a:pPr>
              <a:t>‹#›</a:t>
            </a:fld>
            <a:r>
              <a:rPr lang="en-GB" dirty="0"/>
              <a:t> </a:t>
            </a:r>
          </a:p>
        </p:txBody>
      </p:sp>
    </p:spTree>
    <p:extLst>
      <p:ext uri="{BB962C8B-B14F-4D97-AF65-F5344CB8AC3E}">
        <p14:creationId xmlns:p14="http://schemas.microsoft.com/office/powerpoint/2010/main" val="323328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D34A3C-4FC5-491E-A9BF-488D050E0F28}" type="datetime1">
              <a:rPr lang="en-GB" smtClean="0"/>
              <a:t>05/05/16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D050AE1-569E-4621-896E-54403507CEC6}"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EFD695C-84FC-4243-BE9B-E0C1F0C880CE}" type="datetime1">
              <a:rPr lang="en-GB" smtClean="0"/>
              <a:t>05/05/16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FCE5A3E-7A94-44AD-AC56-1EBAF3E0ACDB}" type="slidenum">
              <a:rPr lang="en-GB"/>
              <a:pPr>
                <a:defRPr/>
              </a:pPr>
              <a:t>‹#›</a:t>
            </a:fld>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062C106-9DE4-4566-887C-4FB4102D9862}" type="datetime1">
              <a:rPr lang="en-GB" smtClean="0"/>
              <a:t>05/05/16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2C6E1E03-9CDF-4F3C-8633-8F77039CADC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62E213-3924-4AF8-86A4-7B427CC40BF4}" type="datetime1">
              <a:rPr lang="en-GB" smtClean="0"/>
              <a:t>05/05/16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3F97782E-5345-4832-83F1-5A71FA23007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D39325-230D-4447-8185-074E607F1871}" type="datetime1">
              <a:rPr lang="en-GB" smtClean="0"/>
              <a:t>05/05/16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2A8F0D6F-B5A9-4128-A72C-A56630E1D060}"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400074-AF3B-454A-A428-0FF41BCEC61C}" type="datetime1">
              <a:rPr lang="en-GB" smtClean="0"/>
              <a:t>05/05/16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1E19B5A-B608-48CE-992E-233DC8AB393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F5AF74-123E-4BB4-B63F-A6B5C3FA3429}" type="datetime1">
              <a:rPr lang="en-GB" smtClean="0"/>
              <a:t>05/05/16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BDBD57F-7254-4627-AB28-E2CCA440EFAB}"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3" Type="http://schemas.openxmlformats.org/officeDocument/2006/relationships/tags" Target="../tags/tag1.xml"/><Relationship Id="rId14" Type="http://schemas.openxmlformats.org/officeDocument/2006/relationships/tags" Target="../tags/tag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D133E86-7FAC-43BD-8F79-AD755886357B}" type="datetime1">
              <a:rPr lang="en-GB" smtClean="0"/>
              <a:t>05/05/16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312E7C6-B79D-4CCD-B5E4-2A1B02FB7853}" type="slidenum">
              <a:rPr lang="en-GB"/>
              <a:pPr>
                <a:defRPr/>
              </a:pPr>
              <a:t>‹#›</a:t>
            </a:fld>
            <a:endParaRPr lang="en-GB" dirty="0"/>
          </a:p>
        </p:txBody>
      </p:sp>
      <p:pic>
        <p:nvPicPr>
          <p:cNvPr id="7" name="Picture 3"/>
          <p:cNvPicPr>
            <a:picLocks noChangeAspect="1" noChangeArrowheads="1"/>
          </p:cNvPicPr>
          <p:nvPr/>
        </p:nvPicPr>
        <p:blipFill>
          <a:blip r:embed="rId17"/>
          <a:srcRect/>
          <a:stretch>
            <a:fillRect/>
          </a:stretch>
        </p:blipFill>
        <p:spPr bwMode="auto">
          <a:xfrm>
            <a:off x="0" y="-31185"/>
            <a:ext cx="1588942" cy="1139502"/>
          </a:xfrm>
          <a:prstGeom prst="rect">
            <a:avLst/>
          </a:prstGeom>
          <a:noFill/>
          <a:ln w="9525">
            <a:noFill/>
            <a:miter lim="800000"/>
            <a:headEnd/>
            <a:tailEnd/>
          </a:ln>
        </p:spPr>
      </p:pic>
      <p:pic>
        <p:nvPicPr>
          <p:cNvPr id="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99398" y="-16488"/>
            <a:ext cx="1244602" cy="12446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0" r:id="rId12"/>
    <p:sldLayoutId id="2147483711" r:id="rId13"/>
    <p:sldLayoutId id="2147483712" r:id="rId14"/>
    <p:sldLayoutId id="2147483714" r:id="rId15"/>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SlideBottomBar"/>
          <p:cNvSpPr>
            <a:spLocks noChangeArrowheads="1"/>
          </p:cNvSpPr>
          <p:nvPr/>
        </p:nvSpPr>
        <p:spPr bwMode="auto">
          <a:xfrm>
            <a:off x="0" y="6429377"/>
            <a:ext cx="9144000" cy="430213"/>
          </a:xfrm>
          <a:prstGeom prst="rect">
            <a:avLst/>
          </a:prstGeom>
          <a:solidFill>
            <a:srgbClr val="C7DFFB"/>
          </a:solidFill>
          <a:ln w="9525">
            <a:noFill/>
            <a:miter lim="800000"/>
            <a:headEnd/>
            <a:tailEnd/>
          </a:ln>
          <a:effectLst/>
        </p:spPr>
        <p:txBody>
          <a:bodyPr wrap="none" lIns="93236" tIns="46619" rIns="93236" bIns="46619" anchor="ctr"/>
          <a:lstStyle/>
          <a:p>
            <a:pPr algn="ctr" defTabSz="913818">
              <a:defRPr/>
            </a:pPr>
            <a:endParaRPr lang="en-US" sz="1600" dirty="0">
              <a:solidFill>
                <a:srgbClr val="000000"/>
              </a:solidFill>
              <a:latin typeface="Arial"/>
            </a:endParaRPr>
          </a:p>
        </p:txBody>
      </p:sp>
      <p:sp>
        <p:nvSpPr>
          <p:cNvPr id="2051" name="McK 2. Slide Title"/>
          <p:cNvSpPr>
            <a:spLocks noGrp="1" noChangeArrowheads="1"/>
          </p:cNvSpPr>
          <p:nvPr>
            <p:ph type="title"/>
          </p:nvPr>
        </p:nvSpPr>
        <p:spPr bwMode="auto">
          <a:xfrm>
            <a:off x="122238" y="234952"/>
            <a:ext cx="8793162" cy="298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098" name="SlideLogoText"/>
          <p:cNvSpPr>
            <a:spLocks noChangeArrowheads="1"/>
          </p:cNvSpPr>
          <p:nvPr>
            <p:custDataLst>
              <p:tags r:id="rId13"/>
            </p:custDataLst>
          </p:nvPr>
        </p:nvSpPr>
        <p:spPr bwMode="auto">
          <a:xfrm>
            <a:off x="7269163" y="6565900"/>
            <a:ext cx="1233487" cy="155575"/>
          </a:xfrm>
          <a:prstGeom prst="rect">
            <a:avLst/>
          </a:prstGeom>
          <a:noFill/>
          <a:ln w="9525">
            <a:noFill/>
            <a:miter lim="800000"/>
            <a:headEnd/>
            <a:tailEnd/>
          </a:ln>
          <a:effectLst/>
        </p:spPr>
        <p:txBody>
          <a:bodyPr wrap="none" lIns="0" tIns="0" rIns="0" bIns="0" anchor="ctr">
            <a:spAutoFit/>
          </a:bodyPr>
          <a:lstStyle/>
          <a:p>
            <a:pPr algn="r" defTabSz="912944">
              <a:defRPr/>
            </a:pPr>
            <a:r>
              <a:rPr lang="en-GB" sz="1000" dirty="0">
                <a:solidFill>
                  <a:srgbClr val="000000"/>
                </a:solidFill>
                <a:latin typeface="Arial"/>
              </a:rPr>
              <a:t>NHS Waltham Forest</a:t>
            </a:r>
          </a:p>
        </p:txBody>
      </p:sp>
      <p:sp>
        <p:nvSpPr>
          <p:cNvPr id="1076" name="McK 1. On-page tracker" hidden="1"/>
          <p:cNvSpPr>
            <a:spLocks noChangeArrowheads="1"/>
          </p:cNvSpPr>
          <p:nvPr/>
        </p:nvSpPr>
        <p:spPr bwMode="auto">
          <a:xfrm>
            <a:off x="122238" y="26990"/>
            <a:ext cx="876300" cy="220662"/>
          </a:xfrm>
          <a:prstGeom prst="rect">
            <a:avLst/>
          </a:prstGeom>
          <a:noFill/>
          <a:ln w="9525">
            <a:noFill/>
            <a:miter lim="800000"/>
            <a:headEnd/>
            <a:tailEnd/>
          </a:ln>
          <a:effectLst/>
        </p:spPr>
        <p:txBody>
          <a:bodyPr wrap="none" lIns="0" tIns="0" rIns="0" bIns="0">
            <a:spAutoFit/>
          </a:bodyPr>
          <a:lstStyle/>
          <a:p>
            <a:pPr defTabSz="913818">
              <a:defRPr/>
            </a:pPr>
            <a:r>
              <a:rPr lang="en-GB" sz="1400" dirty="0">
                <a:solidFill>
                  <a:srgbClr val="808080"/>
                </a:solidFill>
                <a:latin typeface="Arial"/>
              </a:rPr>
              <a:t>TRACKER</a:t>
            </a:r>
          </a:p>
        </p:txBody>
      </p:sp>
      <p:sp>
        <p:nvSpPr>
          <p:cNvPr id="1032" name="McK 3. Unit of measure" hidden="1"/>
          <p:cNvSpPr txBox="1">
            <a:spLocks noChangeArrowheads="1"/>
          </p:cNvSpPr>
          <p:nvPr/>
        </p:nvSpPr>
        <p:spPr bwMode="auto">
          <a:xfrm>
            <a:off x="122240" y="542925"/>
            <a:ext cx="3729037" cy="219075"/>
          </a:xfrm>
          <a:prstGeom prst="rect">
            <a:avLst/>
          </a:prstGeom>
          <a:noFill/>
          <a:ln w="9525">
            <a:noFill/>
            <a:miter lim="800000"/>
            <a:headEnd/>
            <a:tailEnd/>
          </a:ln>
          <a:effectLst/>
        </p:spPr>
        <p:txBody>
          <a:bodyPr lIns="0" tIns="0" rIns="0" bIns="0">
            <a:spAutoFit/>
          </a:bodyPr>
          <a:lstStyle/>
          <a:p>
            <a:pPr defTabSz="912944">
              <a:defRPr/>
            </a:pPr>
            <a:r>
              <a:rPr lang="en-GB" sz="1400" dirty="0">
                <a:solidFill>
                  <a:srgbClr val="808080"/>
                </a:solidFill>
                <a:latin typeface="Arial"/>
              </a:rPr>
              <a:t>Unit of measure</a:t>
            </a:r>
          </a:p>
        </p:txBody>
      </p:sp>
      <p:grpSp>
        <p:nvGrpSpPr>
          <p:cNvPr id="2" name="McK Slide Elements"/>
          <p:cNvGrpSpPr>
            <a:grpSpLocks/>
          </p:cNvGrpSpPr>
          <p:nvPr/>
        </p:nvGrpSpPr>
        <p:grpSpPr bwMode="auto">
          <a:xfrm>
            <a:off x="122240" y="6202363"/>
            <a:ext cx="8721725" cy="519112"/>
            <a:chOff x="75" y="3829"/>
            <a:chExt cx="5385" cy="321"/>
          </a:xfrm>
        </p:grpSpPr>
        <p:sp>
          <p:nvSpPr>
            <p:cNvPr id="1151" name="McK 4. Footnote" hidden="1"/>
            <p:cNvSpPr txBox="1">
              <a:spLocks noChangeArrowheads="1"/>
            </p:cNvSpPr>
            <p:nvPr userDrawn="1"/>
          </p:nvSpPr>
          <p:spPr bwMode="auto">
            <a:xfrm>
              <a:off x="75" y="3829"/>
              <a:ext cx="5385" cy="97"/>
            </a:xfrm>
            <a:prstGeom prst="rect">
              <a:avLst/>
            </a:prstGeom>
            <a:noFill/>
            <a:ln w="9525">
              <a:noFill/>
              <a:miter lim="800000"/>
              <a:headEnd/>
              <a:tailEnd/>
            </a:ln>
            <a:effectLst/>
          </p:spPr>
          <p:txBody>
            <a:bodyPr lIns="0" tIns="0" rIns="0" bIns="0" anchor="b">
              <a:spAutoFit/>
            </a:bodyPr>
            <a:lstStyle/>
            <a:p>
              <a:pPr marL="106834" indent="-106834" defTabSz="912944">
                <a:defRPr/>
              </a:pPr>
              <a:r>
                <a:rPr lang="en-GB" sz="1000" dirty="0">
                  <a:solidFill>
                    <a:srgbClr val="000000"/>
                  </a:solidFill>
                  <a:latin typeface="Arial"/>
                </a:rPr>
                <a:t>1 Footnote</a:t>
              </a:r>
            </a:p>
          </p:txBody>
        </p:sp>
        <p:sp>
          <p:nvSpPr>
            <p:cNvPr id="1154" name="McK 5. Source" hidden="1"/>
            <p:cNvSpPr>
              <a:spLocks noChangeArrowheads="1"/>
            </p:cNvSpPr>
            <p:nvPr userDrawn="1"/>
          </p:nvSpPr>
          <p:spPr bwMode="auto">
            <a:xfrm>
              <a:off x="75" y="4053"/>
              <a:ext cx="4323" cy="97"/>
            </a:xfrm>
            <a:prstGeom prst="rect">
              <a:avLst/>
            </a:prstGeom>
            <a:noFill/>
            <a:ln w="9525">
              <a:noFill/>
              <a:miter lim="800000"/>
              <a:headEnd/>
              <a:tailEnd/>
            </a:ln>
            <a:effectLst/>
          </p:spPr>
          <p:txBody>
            <a:bodyPr lIns="0" tIns="0" rIns="0" bIns="0" anchor="ctr">
              <a:spAutoFit/>
            </a:bodyPr>
            <a:lstStyle/>
            <a:p>
              <a:pPr marL="621580" indent="-621580" defTabSz="912944">
                <a:tabLst>
                  <a:tab pos="624816" algn="l"/>
                </a:tabLst>
                <a:defRPr/>
              </a:pPr>
              <a:r>
                <a:rPr lang="en-GB" sz="1000" dirty="0">
                  <a:solidFill>
                    <a:srgbClr val="000000"/>
                  </a:solidFill>
                  <a:latin typeface="Arial"/>
                </a:rPr>
                <a:t>SOURCE: Source</a:t>
              </a:r>
            </a:p>
          </p:txBody>
        </p:sp>
      </p:grpSp>
      <p:grpSp>
        <p:nvGrpSpPr>
          <p:cNvPr id="3" name="ACET" hidden="1"/>
          <p:cNvGrpSpPr>
            <a:grpSpLocks/>
          </p:cNvGrpSpPr>
          <p:nvPr/>
        </p:nvGrpSpPr>
        <p:grpSpPr bwMode="auto">
          <a:xfrm>
            <a:off x="1482725" y="1149352"/>
            <a:ext cx="4349750" cy="519113"/>
            <a:chOff x="915" y="710"/>
            <a:chExt cx="2686" cy="320"/>
          </a:xfrm>
        </p:grpSpPr>
        <p:cxnSp>
          <p:nvCxnSpPr>
            <p:cNvPr id="2061"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913818">
                <a:defRPr/>
              </a:pPr>
              <a:r>
                <a:rPr lang="en-GB" sz="1600" b="1" dirty="0">
                  <a:solidFill>
                    <a:srgbClr val="000000"/>
                  </a:solidFill>
                  <a:latin typeface="Arial"/>
                </a:rPr>
                <a:t>Title</a:t>
              </a:r>
            </a:p>
            <a:p>
              <a:pPr defTabSz="913818">
                <a:defRPr/>
              </a:pPr>
              <a:r>
                <a:rPr lang="en-GB" sz="1600" dirty="0">
                  <a:solidFill>
                    <a:srgbClr val="808080"/>
                  </a:solidFill>
                  <a:latin typeface="Arial"/>
                </a:rPr>
                <a:t>Unit of measure</a:t>
              </a:r>
            </a:p>
          </p:txBody>
        </p:sp>
      </p:grpSp>
      <p:sp>
        <p:nvSpPr>
          <p:cNvPr id="1304" name="Rectangle 280"/>
          <p:cNvSpPr>
            <a:spLocks noGrp="1" noChangeArrowheads="1"/>
          </p:cNvSpPr>
          <p:nvPr>
            <p:ph type="sldNum" sz="quarter" idx="4"/>
          </p:nvPr>
        </p:nvSpPr>
        <p:spPr bwMode="auto">
          <a:xfrm>
            <a:off x="8720140" y="6565900"/>
            <a:ext cx="198437" cy="15557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defTabSz="910935">
              <a:defRPr sz="1000">
                <a:solidFill>
                  <a:srgbClr val="000000"/>
                </a:solidFill>
              </a:defRPr>
            </a:lvl1pPr>
          </a:lstStyle>
          <a:p>
            <a:pPr>
              <a:defRPr/>
            </a:pPr>
            <a:fld id="{C4399269-4A69-4446-B7B5-58D8C58AFB2A}" type="slidenum">
              <a:rPr lang="en-GB"/>
              <a:pPr>
                <a:defRPr/>
              </a:pPr>
              <a:t>‹#›</a:t>
            </a:fld>
            <a:r>
              <a:rPr lang="en-GB" dirty="0"/>
              <a:t> </a:t>
            </a:r>
          </a:p>
        </p:txBody>
      </p:sp>
      <p:sp>
        <p:nvSpPr>
          <p:cNvPr id="2058" name="Rectangle 286"/>
          <p:cNvSpPr>
            <a:spLocks noGrp="1" noChangeArrowheads="1"/>
          </p:cNvSpPr>
          <p:nvPr>
            <p:ph type="body" idx="1"/>
          </p:nvPr>
        </p:nvSpPr>
        <p:spPr bwMode="auto">
          <a:xfrm>
            <a:off x="1482725" y="1990727"/>
            <a:ext cx="4389438"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12" name="SlideLogoSeparator"/>
          <p:cNvSpPr>
            <a:spLocks noChangeArrowheads="1"/>
          </p:cNvSpPr>
          <p:nvPr>
            <p:custDataLst>
              <p:tags r:id="rId14"/>
            </p:custDataLst>
          </p:nvPr>
        </p:nvSpPr>
        <p:spPr bwMode="auto">
          <a:xfrm>
            <a:off x="8589965" y="6532565"/>
            <a:ext cx="41275" cy="188912"/>
          </a:xfrm>
          <a:prstGeom prst="rect">
            <a:avLst/>
          </a:prstGeom>
          <a:noFill/>
          <a:ln w="9525">
            <a:noFill/>
            <a:miter lim="800000"/>
            <a:headEnd/>
            <a:tailEnd/>
          </a:ln>
          <a:effectLst/>
        </p:spPr>
        <p:txBody>
          <a:bodyPr wrap="none" lIns="0" tIns="0" rIns="0" bIns="0" anchor="ctr">
            <a:spAutoFit/>
          </a:bodyPr>
          <a:lstStyle/>
          <a:p>
            <a:pPr algn="r" defTabSz="912944">
              <a:defRPr/>
            </a:pPr>
            <a:r>
              <a:rPr lang="en-GB" sz="1200" dirty="0">
                <a:solidFill>
                  <a:srgbClr val="000000"/>
                </a:solidFill>
                <a:latin typeface="Arial"/>
              </a:rPr>
              <a:t>|</a:t>
            </a:r>
          </a:p>
        </p:txBody>
      </p:sp>
      <p:sp>
        <p:nvSpPr>
          <p:cNvPr id="1319" name="doc id"/>
          <p:cNvSpPr>
            <a:spLocks noChangeArrowheads="1"/>
          </p:cNvSpPr>
          <p:nvPr/>
        </p:nvSpPr>
        <p:spPr bwMode="auto">
          <a:xfrm>
            <a:off x="8247065" y="36513"/>
            <a:ext cx="669925" cy="125412"/>
          </a:xfrm>
          <a:prstGeom prst="rect">
            <a:avLst/>
          </a:prstGeom>
          <a:noFill/>
          <a:ln w="9525">
            <a:noFill/>
            <a:miter lim="800000"/>
            <a:headEnd/>
            <a:tailEnd/>
          </a:ln>
          <a:effectLst/>
        </p:spPr>
        <p:txBody>
          <a:bodyPr wrap="none" lIns="0" tIns="0" rIns="0" bIns="0"/>
          <a:lstStyle/>
          <a:p>
            <a:pPr algn="r" defTabSz="912944">
              <a:defRPr/>
            </a:pPr>
            <a:endParaRPr lang="en-US" sz="800" dirty="0">
              <a:solidFill>
                <a:srgbClr val="000000"/>
              </a:solidFill>
              <a:latin typeface="Arial"/>
            </a:endParaRPr>
          </a:p>
        </p:txBody>
      </p:sp>
    </p:spTree>
    <p:extLst>
      <p:ext uri="{BB962C8B-B14F-4D97-AF65-F5344CB8AC3E}">
        <p14:creationId xmlns:p14="http://schemas.microsoft.com/office/powerpoint/2010/main" val="41662012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909444" rtl="0" eaLnBrk="0" fontAlgn="base" hangingPunct="0">
        <a:spcBef>
          <a:spcPct val="0"/>
        </a:spcBef>
        <a:spcAft>
          <a:spcPct val="0"/>
        </a:spcAft>
        <a:defRPr sz="1900" b="1">
          <a:solidFill>
            <a:schemeClr val="tx2"/>
          </a:solidFill>
          <a:latin typeface="+mj-lt"/>
          <a:ea typeface="+mj-ea"/>
          <a:cs typeface="+mj-cs"/>
        </a:defRPr>
      </a:lvl1pPr>
      <a:lvl2pPr algn="l" defTabSz="909444" rtl="0" eaLnBrk="0" fontAlgn="base" hangingPunct="0">
        <a:spcBef>
          <a:spcPct val="0"/>
        </a:spcBef>
        <a:spcAft>
          <a:spcPct val="0"/>
        </a:spcAft>
        <a:defRPr sz="1900" b="1">
          <a:solidFill>
            <a:schemeClr val="tx2"/>
          </a:solidFill>
          <a:latin typeface="Arial" charset="0"/>
        </a:defRPr>
      </a:lvl2pPr>
      <a:lvl3pPr algn="l" defTabSz="909444" rtl="0" eaLnBrk="0" fontAlgn="base" hangingPunct="0">
        <a:spcBef>
          <a:spcPct val="0"/>
        </a:spcBef>
        <a:spcAft>
          <a:spcPct val="0"/>
        </a:spcAft>
        <a:defRPr sz="1900" b="1">
          <a:solidFill>
            <a:schemeClr val="tx2"/>
          </a:solidFill>
          <a:latin typeface="Arial" charset="0"/>
        </a:defRPr>
      </a:lvl3pPr>
      <a:lvl4pPr algn="l" defTabSz="909444" rtl="0" eaLnBrk="0" fontAlgn="base" hangingPunct="0">
        <a:spcBef>
          <a:spcPct val="0"/>
        </a:spcBef>
        <a:spcAft>
          <a:spcPct val="0"/>
        </a:spcAft>
        <a:defRPr sz="1900" b="1">
          <a:solidFill>
            <a:schemeClr val="tx2"/>
          </a:solidFill>
          <a:latin typeface="Arial" charset="0"/>
        </a:defRPr>
      </a:lvl4pPr>
      <a:lvl5pPr algn="l" defTabSz="909444"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p:titleStyle>
    <p:bodyStyle>
      <a:lvl1pPr algn="l" defTabSz="909444" rtl="0" eaLnBrk="0" fontAlgn="base" hangingPunct="0">
        <a:spcBef>
          <a:spcPct val="0"/>
        </a:spcBef>
        <a:spcAft>
          <a:spcPct val="0"/>
        </a:spcAft>
        <a:buClr>
          <a:schemeClr val="tx2"/>
        </a:buClr>
        <a:defRPr sz="1600">
          <a:solidFill>
            <a:schemeClr val="tx1"/>
          </a:solidFill>
          <a:latin typeface="+mn-lt"/>
          <a:ea typeface="+mn-ea"/>
          <a:cs typeface="+mn-cs"/>
        </a:defRPr>
      </a:lvl1pPr>
      <a:lvl2pPr marL="193635" indent="-192047" algn="l" defTabSz="909444"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1865" indent="-263470" algn="l" defTabSz="9094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2168" indent="-153955" algn="l" defTabSz="9094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7077" indent="-128561" algn="l" defTabSz="909444"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972"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157"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7pPr>
      <a:lvl8pPr marL="2159341"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8pPr>
      <a:lvl9pPr marL="2625525"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gabriel.ivbijaro@gmail.com" TargetMode="External"/><Relationship Id="rId3" Type="http://schemas.openxmlformats.org/officeDocument/2006/relationships/hyperlink" Target="http://www.worlddignityprojec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381000" y="1557338"/>
            <a:ext cx="8382000" cy="1943100"/>
          </a:xfrm>
        </p:spPr>
        <p:txBody>
          <a:bodyPr/>
          <a:lstStyle/>
          <a:p>
            <a:pPr eaLnBrk="1" hangingPunct="1"/>
            <a:r>
              <a:rPr lang="en-GB" sz="3600" b="1" dirty="0" smtClean="0"/>
              <a:t>The treatment of patients with medically unexplained symptoms in primary care: </a:t>
            </a:r>
            <a:br>
              <a:rPr lang="en-GB" sz="3600" b="1" dirty="0" smtClean="0"/>
            </a:br>
            <a:r>
              <a:rPr lang="en-GB" sz="3600" b="1" dirty="0" smtClean="0"/>
              <a:t>a review of the literature </a:t>
            </a:r>
            <a:endParaRPr lang="en-GB" sz="3200" b="1" dirty="0" smtClean="0"/>
          </a:p>
        </p:txBody>
      </p:sp>
      <p:sp>
        <p:nvSpPr>
          <p:cNvPr id="5" name="Subtitle 4"/>
          <p:cNvSpPr>
            <a:spLocks noGrp="1"/>
          </p:cNvSpPr>
          <p:nvPr>
            <p:ph type="subTitle" idx="1"/>
          </p:nvPr>
        </p:nvSpPr>
        <p:spPr>
          <a:xfrm>
            <a:off x="914400" y="3933056"/>
            <a:ext cx="7391400" cy="2375669"/>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n-GB" altLang="en-US" sz="2400" b="1" dirty="0"/>
              <a:t>Professor  Gabriel Ivbijaro </a:t>
            </a:r>
            <a:r>
              <a:rPr lang="en-GB" altLang="en-US" sz="2400" b="1" dirty="0" smtClean="0"/>
              <a:t>MBE JP </a:t>
            </a:r>
            <a:endParaRPr lang="en-GB" altLang="en-US" sz="2400" b="1" dirty="0"/>
          </a:p>
          <a:p>
            <a:pPr eaLnBrk="1" fontAlgn="auto" hangingPunct="1">
              <a:spcAft>
                <a:spcPts val="1200"/>
              </a:spcAft>
              <a:buFont typeface="Arial" panose="020B0604020202020204" pitchFamily="34" charset="0"/>
              <a:buNone/>
              <a:defRPr/>
            </a:pPr>
            <a:r>
              <a:rPr lang="en-GB" altLang="en-US" sz="1600" dirty="0"/>
              <a:t>MBBS, FRCGP, FWACPsych, MMedSci, DFFP, </a:t>
            </a:r>
            <a:r>
              <a:rPr lang="en-GB" altLang="en-US" sz="1600" dirty="0" smtClean="0"/>
              <a:t>MA, IDFAPA</a:t>
            </a:r>
            <a:endParaRPr lang="en-GB" altLang="en-US" sz="1600" dirty="0"/>
          </a:p>
          <a:p>
            <a:pPr fontAlgn="auto">
              <a:spcAft>
                <a:spcPts val="0"/>
              </a:spcAft>
              <a:defRPr/>
            </a:pPr>
            <a:r>
              <a:rPr lang="en-GB" altLang="en-US" sz="1800" dirty="0" smtClean="0"/>
              <a:t>President WFMH</a:t>
            </a:r>
          </a:p>
          <a:p>
            <a:pPr eaLnBrk="1" fontAlgn="auto" hangingPunct="1">
              <a:spcAft>
                <a:spcPts val="0"/>
              </a:spcAft>
              <a:buFont typeface="Arial" panose="020B0604020202020204" pitchFamily="34" charset="0"/>
              <a:buNone/>
              <a:defRPr/>
            </a:pPr>
            <a:r>
              <a:rPr lang="en-GB" altLang="en-US" sz="1800" dirty="0" smtClean="0"/>
              <a:t>Family </a:t>
            </a:r>
            <a:r>
              <a:rPr lang="en-GB" altLang="en-US" sz="1800" dirty="0"/>
              <a:t>Doctor, Waltham Forest, London, UK </a:t>
            </a:r>
          </a:p>
          <a:p>
            <a:pPr eaLnBrk="1" fontAlgn="auto" hangingPunct="1">
              <a:spcAft>
                <a:spcPts val="0"/>
              </a:spcAft>
              <a:buFont typeface="Arial" panose="020B0604020202020204" pitchFamily="34" charset="0"/>
              <a:buNone/>
              <a:defRPr/>
            </a:pPr>
            <a:r>
              <a:rPr lang="en-GB" altLang="en-US" sz="1800" dirty="0" smtClean="0"/>
              <a:t>Visiting </a:t>
            </a:r>
            <a:r>
              <a:rPr lang="en-GB" altLang="en-US" sz="1800" dirty="0"/>
              <a:t>Professor Population Health, NOVA University, Lisbon, Portugal</a:t>
            </a:r>
          </a:p>
          <a:p>
            <a:pPr eaLnBrk="1" fontAlgn="auto" hangingPunct="1">
              <a:spcAft>
                <a:spcPts val="0"/>
              </a:spcAft>
              <a:buFont typeface="Arial" panose="020B0604020202020204" pitchFamily="34" charset="0"/>
              <a:buNone/>
              <a:defRPr/>
            </a:pPr>
            <a:endParaRPr lang="en-GB" sz="1600" b="1" dirty="0" smtClean="0"/>
          </a:p>
          <a:p>
            <a:pPr eaLnBrk="1" fontAlgn="auto" hangingPunct="1">
              <a:spcAft>
                <a:spcPts val="0"/>
              </a:spcAft>
              <a:buFont typeface="Arial" panose="020B0604020202020204" pitchFamily="34" charset="0"/>
              <a:buNone/>
              <a:defRPr/>
            </a:pPr>
            <a:r>
              <a:rPr lang="en-GB" sz="1600" b="1" dirty="0" smtClean="0"/>
              <a:t>Friday 6</a:t>
            </a:r>
            <a:r>
              <a:rPr lang="en-GB" sz="1600" b="1" baseline="30000" dirty="0" smtClean="0"/>
              <a:t>th</a:t>
            </a:r>
            <a:r>
              <a:rPr lang="en-GB" sz="1600" b="1" dirty="0" smtClean="0"/>
              <a:t> May 2016 </a:t>
            </a:r>
          </a:p>
          <a:p>
            <a:pPr eaLnBrk="1" fontAlgn="auto" hangingPunct="1">
              <a:spcAft>
                <a:spcPts val="0"/>
              </a:spcAft>
              <a:buFont typeface="Arial" panose="020B0604020202020204" pitchFamily="34" charset="0"/>
              <a:buNone/>
              <a:defRPr/>
            </a:pPr>
            <a:r>
              <a:rPr lang="en-GB" sz="1600" b="1" dirty="0" smtClean="0"/>
              <a:t>Somatic Symptom Disorder ‘Medically Unexplained Symptoms’ in Primary Care </a:t>
            </a:r>
          </a:p>
          <a:p>
            <a:pPr eaLnBrk="1" fontAlgn="auto" hangingPunct="1">
              <a:spcAft>
                <a:spcPts val="0"/>
              </a:spcAft>
              <a:buFont typeface="Arial" panose="020B0604020202020204" pitchFamily="34" charset="0"/>
              <a:buNone/>
              <a:defRPr/>
            </a:pPr>
            <a:r>
              <a:rPr lang="en-GB" sz="1600" b="1" dirty="0" smtClean="0"/>
              <a:t>Morris Lecture Theatre St Bartholomew’s Hospital London EC1A 7BE </a:t>
            </a:r>
          </a:p>
          <a:p>
            <a:pPr eaLnBrk="1" fontAlgn="auto" hangingPunct="1">
              <a:spcAft>
                <a:spcPts val="0"/>
              </a:spcAft>
              <a:buFont typeface="Arial" panose="020B0604020202020204" pitchFamily="34" charset="0"/>
              <a:buNone/>
              <a:defRPr/>
            </a:pPr>
            <a:endParaRPr lang="en-GB" sz="1600" b="1" dirty="0" smtClean="0"/>
          </a:p>
        </p:txBody>
      </p:sp>
    </p:spTree>
    <p:extLst>
      <p:ext uri="{BB962C8B-B14F-4D97-AF65-F5344CB8AC3E}">
        <p14:creationId xmlns:p14="http://schemas.microsoft.com/office/powerpoint/2010/main" val="4210463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5146298"/>
              </p:ext>
            </p:extLst>
          </p:nvPr>
        </p:nvGraphicFramePr>
        <p:xfrm>
          <a:off x="457200" y="293132"/>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10</a:t>
            </a:fld>
            <a:endParaRPr lang="en-GB" dirty="0"/>
          </a:p>
        </p:txBody>
      </p:sp>
      <p:sp>
        <p:nvSpPr>
          <p:cNvPr id="6" name="TextBox 5"/>
          <p:cNvSpPr txBox="1"/>
          <p:nvPr/>
        </p:nvSpPr>
        <p:spPr>
          <a:xfrm>
            <a:off x="3200400" y="2971800"/>
            <a:ext cx="228600" cy="369332"/>
          </a:xfrm>
          <a:prstGeom prst="rect">
            <a:avLst/>
          </a:prstGeom>
          <a:noFill/>
        </p:spPr>
        <p:txBody>
          <a:bodyPr wrap="square" rtlCol="0">
            <a:spAutoFit/>
          </a:bodyPr>
          <a:lstStyle/>
          <a:p>
            <a:endParaRPr lang="en-GB" dirty="0"/>
          </a:p>
        </p:txBody>
      </p:sp>
      <p:sp>
        <p:nvSpPr>
          <p:cNvPr id="7" name="TextBox 6"/>
          <p:cNvSpPr txBox="1"/>
          <p:nvPr/>
        </p:nvSpPr>
        <p:spPr>
          <a:xfrm>
            <a:off x="152400" y="6581001"/>
            <a:ext cx="8458200" cy="276999"/>
          </a:xfrm>
          <a:prstGeom prst="rect">
            <a:avLst/>
          </a:prstGeom>
          <a:noFill/>
        </p:spPr>
        <p:txBody>
          <a:bodyPr wrap="square" rtlCol="0">
            <a:spAutoFit/>
          </a:bodyPr>
          <a:lstStyle/>
          <a:p>
            <a:pPr algn="ctr">
              <a:spcAft>
                <a:spcPts val="600"/>
              </a:spcAft>
            </a:pPr>
            <a:r>
              <a:rPr lang="en-GB" sz="1200" dirty="0" err="1"/>
              <a:t>Barsky</a:t>
            </a:r>
            <a:r>
              <a:rPr lang="en-GB" sz="1200" dirty="0"/>
              <a:t> et al 1995; Margo &amp; Margo 1994; </a:t>
            </a:r>
            <a:r>
              <a:rPr lang="en-GB" sz="1200" dirty="0" err="1"/>
              <a:t>Aiarzaguena</a:t>
            </a:r>
            <a:r>
              <a:rPr lang="en-GB" sz="1200" dirty="0"/>
              <a:t> et al  </a:t>
            </a:r>
            <a:r>
              <a:rPr lang="en-GB" sz="1200" dirty="0" smtClean="0"/>
              <a:t>2008; </a:t>
            </a:r>
            <a:r>
              <a:rPr lang="en-GB" sz="1200" dirty="0" err="1"/>
              <a:t>Kerwick</a:t>
            </a:r>
            <a:r>
              <a:rPr lang="en-GB" sz="1200" dirty="0"/>
              <a:t> et al 1997</a:t>
            </a:r>
            <a:r>
              <a:rPr lang="en-GB" sz="1200" dirty="0" smtClean="0"/>
              <a:t> </a:t>
            </a:r>
            <a:endParaRPr lang="en-GB" sz="1200" dirty="0"/>
          </a:p>
        </p:txBody>
      </p:sp>
    </p:spTree>
    <p:extLst>
      <p:ext uri="{BB962C8B-B14F-4D97-AF65-F5344CB8AC3E}">
        <p14:creationId xmlns:p14="http://schemas.microsoft.com/office/powerpoint/2010/main" val="1580866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248400" cy="1143000"/>
          </a:xfrm>
        </p:spPr>
        <p:txBody>
          <a:bodyPr/>
          <a:lstStyle/>
          <a:p>
            <a:r>
              <a:rPr lang="en-GB" sz="3600" b="1" dirty="0" smtClean="0"/>
              <a:t>Multiple somatic complaints </a:t>
            </a:r>
            <a:endParaRPr lang="en-GB"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63638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11</a:t>
            </a:fld>
            <a:endParaRPr lang="en-GB" dirty="0"/>
          </a:p>
        </p:txBody>
      </p:sp>
      <p:sp>
        <p:nvSpPr>
          <p:cNvPr id="6" name="TextBox 5"/>
          <p:cNvSpPr txBox="1"/>
          <p:nvPr/>
        </p:nvSpPr>
        <p:spPr>
          <a:xfrm>
            <a:off x="533400" y="6477000"/>
            <a:ext cx="3886200" cy="369332"/>
          </a:xfrm>
          <a:prstGeom prst="rect">
            <a:avLst/>
          </a:prstGeom>
          <a:noFill/>
        </p:spPr>
        <p:txBody>
          <a:bodyPr wrap="square" rtlCol="0">
            <a:spAutoFit/>
          </a:bodyPr>
          <a:lstStyle/>
          <a:p>
            <a:r>
              <a:rPr lang="en-GB" dirty="0" err="1" smtClean="0"/>
              <a:t>Aiarzaguena</a:t>
            </a:r>
            <a:r>
              <a:rPr lang="en-GB" dirty="0" smtClean="0"/>
              <a:t> et al 2008</a:t>
            </a:r>
            <a:endParaRPr lang="en-GB" dirty="0"/>
          </a:p>
        </p:txBody>
      </p:sp>
    </p:spTree>
    <p:extLst>
      <p:ext uri="{BB962C8B-B14F-4D97-AF65-F5344CB8AC3E}">
        <p14:creationId xmlns:p14="http://schemas.microsoft.com/office/powerpoint/2010/main" val="8719724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00200" y="0"/>
            <a:ext cx="6324600" cy="1066800"/>
          </a:xfrm>
        </p:spPr>
        <p:txBody>
          <a:bodyPr/>
          <a:lstStyle/>
          <a:p>
            <a:pPr eaLnBrk="1" hangingPunct="1"/>
            <a:r>
              <a:rPr lang="en-US" altLang="en-US" sz="3600" b="1" dirty="0" smtClean="0">
                <a:latin typeface="Calibri" pitchFamily="34" charset="0"/>
                <a:ea typeface="ＭＳ Ｐゴシック" pitchFamily="34" charset="-128"/>
              </a:rPr>
              <a:t>A wide range of presentations</a:t>
            </a:r>
          </a:p>
        </p:txBody>
      </p:sp>
      <p:sp>
        <p:nvSpPr>
          <p:cNvPr id="440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4F44A416-C73F-4E64-AAA2-AE03561C95CD}" type="slidenum">
              <a:rPr lang="en-US" altLang="en-US" sz="1100">
                <a:solidFill>
                  <a:srgbClr val="7F7F7F"/>
                </a:solidFill>
              </a:rPr>
              <a:pPr/>
              <a:t>12</a:t>
            </a:fld>
            <a:endParaRPr lang="en-US" altLang="en-US" sz="1100">
              <a:solidFill>
                <a:srgbClr val="7F7F7F"/>
              </a:solidFill>
            </a:endParaRPr>
          </a:p>
        </p:txBody>
      </p:sp>
      <p:pic>
        <p:nvPicPr>
          <p:cNvPr id="44036" name="Picture 4" descr="Jason figure-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80" y="914400"/>
            <a:ext cx="4352000" cy="56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5"/>
          <p:cNvGraphicFramePr>
            <a:graphicFrameLocks/>
          </p:cNvGraphicFramePr>
          <p:nvPr>
            <p:extLst>
              <p:ext uri="{D42A27DB-BD31-4B8C-83A1-F6EECF244321}">
                <p14:modId xmlns:p14="http://schemas.microsoft.com/office/powerpoint/2010/main" val="3925621493"/>
              </p:ext>
            </p:extLst>
          </p:nvPr>
        </p:nvGraphicFramePr>
        <p:xfrm>
          <a:off x="381000" y="393192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2281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324600" cy="1295400"/>
          </a:xfrm>
        </p:spPr>
        <p:txBody>
          <a:bodyPr/>
          <a:lstStyle/>
          <a:p>
            <a:r>
              <a:rPr lang="en-GB" sz="3600" b="1" dirty="0" smtClean="0"/>
              <a:t>Types of symptoms </a:t>
            </a:r>
            <a:endParaRPr lang="en-GB" sz="3600" b="1" dirty="0"/>
          </a:p>
        </p:txBody>
      </p:sp>
      <p:sp>
        <p:nvSpPr>
          <p:cNvPr id="7" name="Text Placeholder 6"/>
          <p:cNvSpPr>
            <a:spLocks noGrp="1"/>
          </p:cNvSpPr>
          <p:nvPr>
            <p:ph type="body" idx="1"/>
          </p:nvPr>
        </p:nvSpPr>
        <p:spPr>
          <a:xfrm>
            <a:off x="457200" y="1219201"/>
            <a:ext cx="4040188" cy="609600"/>
          </a:xfrm>
        </p:spPr>
        <p:txBody>
          <a:bodyPr/>
          <a:lstStyle/>
          <a:p>
            <a:r>
              <a:rPr lang="en-GB" dirty="0" smtClean="0"/>
              <a:t>Mental health </a:t>
            </a:r>
            <a:endParaRPr lang="en-GB" dirty="0"/>
          </a:p>
        </p:txBody>
      </p:sp>
      <p:sp>
        <p:nvSpPr>
          <p:cNvPr id="3" name="Content Placeholder 2"/>
          <p:cNvSpPr>
            <a:spLocks noGrp="1"/>
          </p:cNvSpPr>
          <p:nvPr>
            <p:ph sz="half" idx="2"/>
          </p:nvPr>
        </p:nvSpPr>
        <p:spPr>
          <a:xfrm>
            <a:off x="457200" y="1828800"/>
            <a:ext cx="4040188" cy="4297363"/>
          </a:xfrm>
        </p:spPr>
        <p:txBody>
          <a:bodyPr/>
          <a:lstStyle/>
          <a:p>
            <a:r>
              <a:rPr lang="en-GB" dirty="0" smtClean="0"/>
              <a:t>Depression</a:t>
            </a:r>
          </a:p>
          <a:p>
            <a:r>
              <a:rPr lang="en-GB" dirty="0" smtClean="0"/>
              <a:t>Anxiety</a:t>
            </a:r>
          </a:p>
          <a:p>
            <a:r>
              <a:rPr lang="en-GB" dirty="0" smtClean="0"/>
              <a:t>Anxiety with depression</a:t>
            </a:r>
          </a:p>
          <a:p>
            <a:endParaRPr lang="en-GB" dirty="0"/>
          </a:p>
          <a:p>
            <a:pPr marL="0" indent="0">
              <a:buNone/>
            </a:pPr>
            <a:r>
              <a:rPr lang="en-GB" b="1" dirty="0" smtClean="0"/>
              <a:t>Combined mental &amp; physical</a:t>
            </a:r>
          </a:p>
          <a:p>
            <a:r>
              <a:rPr lang="en-GB" dirty="0" smtClean="0"/>
              <a:t>One or more - 97%</a:t>
            </a:r>
          </a:p>
          <a:p>
            <a:r>
              <a:rPr lang="en-GB" dirty="0" smtClean="0"/>
              <a:t>Two or more – 78%</a:t>
            </a:r>
          </a:p>
          <a:p>
            <a:r>
              <a:rPr lang="en-GB" dirty="0" smtClean="0"/>
              <a:t>Three or more – 53%</a:t>
            </a:r>
          </a:p>
          <a:p>
            <a:r>
              <a:rPr lang="en-GB" dirty="0" smtClean="0"/>
              <a:t>Four or more -22% </a:t>
            </a:r>
          </a:p>
          <a:p>
            <a:r>
              <a:rPr lang="en-GB" dirty="0" smtClean="0"/>
              <a:t>Five or more – 5%</a:t>
            </a:r>
            <a:endParaRPr lang="en-GB" dirty="0"/>
          </a:p>
        </p:txBody>
      </p:sp>
      <p:sp>
        <p:nvSpPr>
          <p:cNvPr id="8" name="Text Placeholder 7"/>
          <p:cNvSpPr>
            <a:spLocks noGrp="1"/>
          </p:cNvSpPr>
          <p:nvPr>
            <p:ph type="body" sz="quarter" idx="3"/>
          </p:nvPr>
        </p:nvSpPr>
        <p:spPr>
          <a:xfrm>
            <a:off x="5105400" y="1219201"/>
            <a:ext cx="3581400" cy="609600"/>
          </a:xfrm>
        </p:spPr>
        <p:txBody>
          <a:bodyPr/>
          <a:lstStyle/>
          <a:p>
            <a:r>
              <a:rPr lang="en-GB" dirty="0" smtClean="0"/>
              <a:t>Physical health</a:t>
            </a:r>
            <a:endParaRPr lang="en-GB" dirty="0"/>
          </a:p>
        </p:txBody>
      </p:sp>
      <p:sp>
        <p:nvSpPr>
          <p:cNvPr id="9" name="Content Placeholder 8"/>
          <p:cNvSpPr>
            <a:spLocks noGrp="1"/>
          </p:cNvSpPr>
          <p:nvPr>
            <p:ph sz="quarter" idx="4"/>
          </p:nvPr>
        </p:nvSpPr>
        <p:spPr>
          <a:xfrm>
            <a:off x="5105400" y="1828800"/>
            <a:ext cx="3581400" cy="4297363"/>
          </a:xfrm>
        </p:spPr>
        <p:txBody>
          <a:bodyPr/>
          <a:lstStyle/>
          <a:p>
            <a:r>
              <a:rPr lang="en-GB" dirty="0" smtClean="0"/>
              <a:t>Headache</a:t>
            </a:r>
          </a:p>
          <a:p>
            <a:r>
              <a:rPr lang="en-GB" dirty="0" smtClean="0"/>
              <a:t>Excessive gas</a:t>
            </a:r>
          </a:p>
          <a:p>
            <a:r>
              <a:rPr lang="en-GB" dirty="0" smtClean="0"/>
              <a:t>Gastric pain</a:t>
            </a:r>
          </a:p>
          <a:p>
            <a:r>
              <a:rPr lang="en-GB" dirty="0" smtClean="0"/>
              <a:t>Back pain</a:t>
            </a:r>
          </a:p>
          <a:p>
            <a:r>
              <a:rPr lang="en-GB" dirty="0" smtClean="0"/>
              <a:t>Dyspnoea</a:t>
            </a:r>
          </a:p>
          <a:p>
            <a:r>
              <a:rPr lang="en-GB" dirty="0" smtClean="0"/>
              <a:t>Palpitations</a:t>
            </a:r>
          </a:p>
          <a:p>
            <a:r>
              <a:rPr lang="en-GB" dirty="0" smtClean="0"/>
              <a:t>Articular pains </a:t>
            </a:r>
          </a:p>
          <a:p>
            <a:r>
              <a:rPr lang="en-GB" dirty="0" smtClean="0"/>
              <a:t>Lower limb pains </a:t>
            </a:r>
          </a:p>
          <a:p>
            <a:r>
              <a:rPr lang="en-GB" dirty="0" smtClean="0"/>
              <a:t>Numbness</a:t>
            </a:r>
          </a:p>
          <a:p>
            <a:r>
              <a:rPr lang="en-GB" dirty="0" smtClean="0"/>
              <a:t>Chest pain </a:t>
            </a:r>
            <a:endParaRPr lang="en-GB"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13</a:t>
            </a:fld>
            <a:endParaRPr lang="en-GB" dirty="0"/>
          </a:p>
        </p:txBody>
      </p:sp>
    </p:spTree>
    <p:extLst>
      <p:ext uri="{BB962C8B-B14F-4D97-AF65-F5344CB8AC3E}">
        <p14:creationId xmlns:p14="http://schemas.microsoft.com/office/powerpoint/2010/main" val="3094640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00200" y="0"/>
            <a:ext cx="6324600" cy="1143000"/>
          </a:xfrm>
        </p:spPr>
        <p:txBody>
          <a:bodyPr/>
          <a:lstStyle/>
          <a:p>
            <a:r>
              <a:rPr lang="en-GB" sz="3600" b="1" dirty="0" smtClean="0"/>
              <a:t>Doctors Communication </a:t>
            </a:r>
            <a:endParaRPr lang="en-GB" sz="3600" b="1" dirty="0"/>
          </a:p>
        </p:txBody>
      </p:sp>
      <p:sp>
        <p:nvSpPr>
          <p:cNvPr id="9" name="Content Placeholder 8"/>
          <p:cNvSpPr>
            <a:spLocks noGrp="1"/>
          </p:cNvSpPr>
          <p:nvPr>
            <p:ph idx="1"/>
          </p:nvPr>
        </p:nvSpPr>
        <p:spPr>
          <a:xfrm>
            <a:off x="457200" y="1219200"/>
            <a:ext cx="8229600" cy="4525963"/>
          </a:xfrm>
        </p:spPr>
        <p:txBody>
          <a:bodyPr/>
          <a:lstStyle/>
          <a:p>
            <a:pPr marL="0" indent="0">
              <a:buNone/>
            </a:pPr>
            <a:r>
              <a:rPr lang="en-GB" sz="1600" dirty="0" err="1"/>
              <a:t>Psychol</a:t>
            </a:r>
            <a:r>
              <a:rPr lang="en-GB" sz="1600" dirty="0"/>
              <a:t> Med. 2007 Feb;37(2):283-94. </a:t>
            </a:r>
            <a:r>
              <a:rPr lang="en-GB" sz="1600" dirty="0" err="1"/>
              <a:t>Epub</a:t>
            </a:r>
            <a:r>
              <a:rPr lang="en-GB" sz="1600" dirty="0"/>
              <a:t> 2006 Dec 13.</a:t>
            </a:r>
          </a:p>
          <a:p>
            <a:pPr marL="0" indent="0">
              <a:buNone/>
            </a:pPr>
            <a:r>
              <a:rPr lang="en-GB" sz="1800" b="1" dirty="0"/>
              <a:t>A randomized controlled clinical trial of a psychosocial and communication intervention carried out by GPs for patients with medically unexplained </a:t>
            </a:r>
            <a:r>
              <a:rPr lang="en-GB" sz="1800" b="1" dirty="0" smtClean="0"/>
              <a:t>symptoms</a:t>
            </a:r>
            <a:endParaRPr lang="en-GB" sz="1800" b="1" dirty="0"/>
          </a:p>
          <a:p>
            <a:pPr marL="0" indent="0">
              <a:buNone/>
            </a:pPr>
            <a:r>
              <a:rPr lang="en-GB" sz="1600" dirty="0" err="1" smtClean="0"/>
              <a:t>Aiarzaguena</a:t>
            </a:r>
            <a:r>
              <a:rPr lang="en-GB" sz="1600" dirty="0" smtClean="0"/>
              <a:t> </a:t>
            </a:r>
            <a:r>
              <a:rPr lang="en-GB" sz="1600" dirty="0"/>
              <a:t>JM1, </a:t>
            </a:r>
            <a:r>
              <a:rPr lang="en-GB" sz="1600" dirty="0" err="1"/>
              <a:t>Grandes</a:t>
            </a:r>
            <a:r>
              <a:rPr lang="en-GB" sz="1600" dirty="0"/>
              <a:t> G, </a:t>
            </a:r>
            <a:r>
              <a:rPr lang="en-GB" sz="1600" dirty="0" err="1"/>
              <a:t>Gaminde</a:t>
            </a:r>
            <a:r>
              <a:rPr lang="en-GB" sz="1600" dirty="0"/>
              <a:t> I, Salazar A, </a:t>
            </a:r>
            <a:r>
              <a:rPr lang="en-GB" sz="1600" dirty="0" smtClean="0"/>
              <a:t>Sánchez </a:t>
            </a:r>
            <a:r>
              <a:rPr lang="en-GB" sz="1600" dirty="0"/>
              <a:t>A, </a:t>
            </a:r>
            <a:r>
              <a:rPr lang="en-GB" sz="1600" dirty="0" err="1"/>
              <a:t>Ariño</a:t>
            </a:r>
            <a:r>
              <a:rPr lang="en-GB" sz="1600" dirty="0"/>
              <a:t> J</a:t>
            </a:r>
            <a:r>
              <a:rPr lang="en-GB" sz="1600" dirty="0" smtClean="0"/>
              <a:t>.</a:t>
            </a:r>
          </a:p>
          <a:p>
            <a:pPr marL="0" indent="0">
              <a:buNone/>
            </a:pPr>
            <a:endParaRPr lang="en-GB" sz="2800" b="1" cap="all" dirty="0" smtClean="0"/>
          </a:p>
          <a:p>
            <a:pPr marL="0" indent="0">
              <a:buNone/>
            </a:pPr>
            <a:endParaRPr lang="en-GB" sz="2800" b="1" cap="all" dirty="0" smtClean="0"/>
          </a:p>
          <a:p>
            <a:pPr marL="0" indent="0">
              <a:buNone/>
            </a:pPr>
            <a:r>
              <a:rPr lang="en-GB" b="1" dirty="0" smtClean="0"/>
              <a:t>Conclusions:</a:t>
            </a:r>
          </a:p>
          <a:p>
            <a:pPr algn="just">
              <a:spcAft>
                <a:spcPts val="600"/>
              </a:spcAft>
            </a:pPr>
            <a:r>
              <a:rPr lang="en-GB" sz="2800" dirty="0" smtClean="0"/>
              <a:t>Communication </a:t>
            </a:r>
            <a:r>
              <a:rPr lang="en-GB" sz="2800" dirty="0"/>
              <a:t>techniques were found to have a clinically relevant impact on body </a:t>
            </a:r>
            <a:r>
              <a:rPr lang="en-GB" sz="2800" dirty="0" smtClean="0"/>
              <a:t>pain</a:t>
            </a:r>
          </a:p>
          <a:p>
            <a:pPr marL="0" indent="0">
              <a:buNone/>
            </a:pPr>
            <a:endParaRPr lang="en-GB" sz="2800" dirty="0"/>
          </a:p>
        </p:txBody>
      </p:sp>
      <p:sp>
        <p:nvSpPr>
          <p:cNvPr id="7" name="Slide Number Placeholder 6"/>
          <p:cNvSpPr>
            <a:spLocks noGrp="1"/>
          </p:cNvSpPr>
          <p:nvPr>
            <p:ph type="sldNum" sz="quarter" idx="12"/>
          </p:nvPr>
        </p:nvSpPr>
        <p:spPr/>
        <p:txBody>
          <a:bodyPr/>
          <a:lstStyle/>
          <a:p>
            <a:pPr>
              <a:defRPr/>
            </a:pPr>
            <a:fld id="{2C6E1E03-9CDF-4F3C-8633-8F77039CADCE}" type="slidenum">
              <a:rPr lang="en-GB" smtClean="0"/>
              <a:pPr>
                <a:defRPr/>
              </a:pPr>
              <a:t>14</a:t>
            </a:fld>
            <a:endParaRPr lang="en-GB" dirty="0"/>
          </a:p>
        </p:txBody>
      </p:sp>
    </p:spTree>
    <p:extLst>
      <p:ext uri="{BB962C8B-B14F-4D97-AF65-F5344CB8AC3E}">
        <p14:creationId xmlns:p14="http://schemas.microsoft.com/office/powerpoint/2010/main" val="16644387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324600" cy="1143000"/>
          </a:xfrm>
        </p:spPr>
        <p:txBody>
          <a:bodyPr/>
          <a:lstStyle/>
          <a:p>
            <a:r>
              <a:rPr lang="en-GB" sz="3600" b="1" dirty="0" smtClean="0"/>
              <a:t>Family communication &amp; frustrations  </a:t>
            </a:r>
            <a:endParaRPr lang="en-GB" sz="3600" b="1" dirty="0"/>
          </a:p>
        </p:txBody>
      </p:sp>
      <p:sp>
        <p:nvSpPr>
          <p:cNvPr id="3" name="Content Placeholder 2"/>
          <p:cNvSpPr>
            <a:spLocks noGrp="1"/>
          </p:cNvSpPr>
          <p:nvPr>
            <p:ph idx="1"/>
          </p:nvPr>
        </p:nvSpPr>
        <p:spPr>
          <a:xfrm>
            <a:off x="381000" y="1447800"/>
            <a:ext cx="8229600" cy="4525963"/>
          </a:xfrm>
        </p:spPr>
        <p:txBody>
          <a:bodyPr/>
          <a:lstStyle/>
          <a:p>
            <a:pPr marL="0" indent="0">
              <a:buNone/>
            </a:pPr>
            <a:r>
              <a:rPr lang="en-GB" sz="1600" dirty="0" smtClean="0"/>
              <a:t>Journal </a:t>
            </a:r>
            <a:r>
              <a:rPr lang="en-GB" sz="1600" dirty="0"/>
              <a:t>of Psychosomatic </a:t>
            </a:r>
            <a:r>
              <a:rPr lang="en-GB" sz="1600" dirty="0" smtClean="0"/>
              <a:t>Research Volume </a:t>
            </a:r>
            <a:r>
              <a:rPr lang="en-GB" sz="1600" dirty="0"/>
              <a:t>36, Issue 3, April 1992, Pages </a:t>
            </a:r>
            <a:r>
              <a:rPr lang="en-GB" sz="1600" dirty="0" smtClean="0"/>
              <a:t>211–217 </a:t>
            </a:r>
          </a:p>
          <a:p>
            <a:pPr marL="0" indent="0">
              <a:buNone/>
            </a:pPr>
            <a:r>
              <a:rPr lang="en-GB" sz="1800" b="1" dirty="0" smtClean="0"/>
              <a:t>The </a:t>
            </a:r>
            <a:r>
              <a:rPr lang="en-GB" sz="1800" b="1" dirty="0"/>
              <a:t>knowledge and beliefs of family care givers about chronic pain </a:t>
            </a:r>
            <a:r>
              <a:rPr lang="en-GB" sz="1800" b="1" dirty="0" smtClean="0"/>
              <a:t>patients </a:t>
            </a:r>
          </a:p>
          <a:p>
            <a:pPr marL="0" indent="0">
              <a:buNone/>
            </a:pPr>
            <a:r>
              <a:rPr lang="en-GB" sz="1600" dirty="0" smtClean="0"/>
              <a:t>Sidney </a:t>
            </a:r>
            <a:r>
              <a:rPr lang="en-GB" sz="1600" dirty="0"/>
              <a:t>Benjamin, </a:t>
            </a:r>
            <a:r>
              <a:rPr lang="en-GB" sz="1600" dirty="0" smtClean="0"/>
              <a:t>Judith </a:t>
            </a:r>
            <a:r>
              <a:rPr lang="en-GB" sz="1600" dirty="0" err="1" smtClean="0"/>
              <a:t>Mawer</a:t>
            </a:r>
            <a:r>
              <a:rPr lang="en-GB" sz="1600" dirty="0" smtClean="0"/>
              <a:t>, </a:t>
            </a:r>
            <a:r>
              <a:rPr lang="en-GB" sz="1600" dirty="0"/>
              <a:t>Sean </a:t>
            </a:r>
            <a:r>
              <a:rPr lang="en-GB" sz="1600" dirty="0" smtClean="0"/>
              <a:t>Lennon</a:t>
            </a:r>
          </a:p>
          <a:p>
            <a:pPr marL="0" indent="0">
              <a:buNone/>
            </a:pPr>
            <a:endParaRPr lang="en-GB" sz="2000" dirty="0" smtClean="0"/>
          </a:p>
          <a:p>
            <a:pPr marL="0" indent="0">
              <a:buNone/>
            </a:pPr>
            <a:endParaRPr lang="en-GB" sz="2000" dirty="0"/>
          </a:p>
          <a:p>
            <a:pPr>
              <a:spcAft>
                <a:spcPts val="1800"/>
              </a:spcAft>
            </a:pPr>
            <a:r>
              <a:rPr lang="en-GB" sz="2800" dirty="0" smtClean="0"/>
              <a:t>Patients who perceive their families to be less supportive, more irritated &amp; more upset are more likely to complete behavioural treatment</a:t>
            </a:r>
          </a:p>
          <a:p>
            <a:r>
              <a:rPr lang="en-GB" sz="2800" dirty="0" smtClean="0"/>
              <a:t>High concordance between patient &amp; family regarding nature of pain results in worse behavioural treatment outcomes   </a:t>
            </a:r>
            <a:endParaRPr lang="en-GB" sz="2800"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15</a:t>
            </a:fld>
            <a:endParaRPr lang="en-GB" dirty="0"/>
          </a:p>
        </p:txBody>
      </p:sp>
    </p:spTree>
    <p:extLst>
      <p:ext uri="{BB962C8B-B14F-4D97-AF65-F5344CB8AC3E}">
        <p14:creationId xmlns:p14="http://schemas.microsoft.com/office/powerpoint/2010/main" val="25308404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0199" y="0"/>
            <a:ext cx="6248401" cy="1066800"/>
          </a:xfrm>
        </p:spPr>
        <p:txBody>
          <a:bodyPr/>
          <a:lstStyle/>
          <a:p>
            <a:pPr eaLnBrk="1" hangingPunct="1"/>
            <a:r>
              <a:rPr lang="en-GB" altLang="en-US" sz="3600" b="1" dirty="0" smtClean="0">
                <a:latin typeface="Calibri" pitchFamily="34" charset="0"/>
                <a:ea typeface="ＭＳ Ｐゴシック" pitchFamily="34" charset="-128"/>
              </a:rPr>
              <a:t>Summary of the literature </a:t>
            </a:r>
            <a:endParaRPr lang="en-US" altLang="en-US" sz="3600" b="1" dirty="0" smtClean="0">
              <a:ea typeface="ＭＳ Ｐゴシック" pitchFamily="34" charset="-128"/>
            </a:endParaRPr>
          </a:p>
        </p:txBody>
      </p:sp>
      <p:sp>
        <p:nvSpPr>
          <p:cNvPr id="14339" name="Content Placeholder 2"/>
          <p:cNvSpPr>
            <a:spLocks noGrp="1"/>
          </p:cNvSpPr>
          <p:nvPr>
            <p:ph idx="1"/>
          </p:nvPr>
        </p:nvSpPr>
        <p:spPr>
          <a:xfrm>
            <a:off x="762000" y="1524000"/>
            <a:ext cx="7663745" cy="4495800"/>
          </a:xfrm>
        </p:spPr>
        <p:txBody>
          <a:bodyPr/>
          <a:lstStyle/>
          <a:p>
            <a:pPr eaLnBrk="1" hangingPunct="1">
              <a:spcAft>
                <a:spcPts val="1200"/>
              </a:spcAft>
            </a:pPr>
            <a:r>
              <a:rPr lang="sl-SI" altLang="en-US" sz="2800" dirty="0" smtClean="0">
                <a:latin typeface="Calibri" pitchFamily="34" charset="0"/>
                <a:ea typeface="ＭＳ Ｐゴシック" pitchFamily="34" charset="-128"/>
              </a:rPr>
              <a:t>Frequent use of services</a:t>
            </a:r>
            <a:r>
              <a:rPr lang="en-GB" altLang="en-US" sz="2800" dirty="0" smtClean="0">
                <a:latin typeface="Calibri" pitchFamily="34" charset="0"/>
                <a:ea typeface="ＭＳ Ｐゴシック" pitchFamily="34" charset="-128"/>
              </a:rPr>
              <a:t>, </a:t>
            </a:r>
            <a:r>
              <a:rPr lang="en-GB" altLang="en-US" sz="2800" dirty="0" err="1" smtClean="0">
                <a:latin typeface="Calibri" pitchFamily="34" charset="0"/>
                <a:ea typeface="ＭＳ Ｐゴシック" pitchFamily="34" charset="-128"/>
              </a:rPr>
              <a:t>frequen</a:t>
            </a:r>
            <a:r>
              <a:rPr lang="sl-SI" altLang="en-US" sz="2800" dirty="0" smtClean="0">
                <a:latin typeface="Calibri" pitchFamily="34" charset="0"/>
                <a:ea typeface="ＭＳ Ｐゴシック" pitchFamily="34" charset="-128"/>
              </a:rPr>
              <a:t>t attenders</a:t>
            </a:r>
            <a:endParaRPr lang="en-GB" altLang="en-US" sz="2800" dirty="0" smtClean="0">
              <a:latin typeface="Calibri" pitchFamily="34" charset="0"/>
              <a:ea typeface="ＭＳ Ｐゴシック" pitchFamily="34" charset="-128"/>
            </a:endParaRPr>
          </a:p>
          <a:p>
            <a:pPr eaLnBrk="1" hangingPunct="1">
              <a:spcAft>
                <a:spcPts val="1200"/>
              </a:spcAft>
            </a:pPr>
            <a:r>
              <a:rPr lang="sl-SI" altLang="en-US" sz="2800" dirty="0" smtClean="0">
                <a:latin typeface="Calibri" pitchFamily="34" charset="0"/>
                <a:ea typeface="ＭＳ Ｐゴシック" pitchFamily="34" charset="-128"/>
              </a:rPr>
              <a:t>Multiple complaints </a:t>
            </a:r>
          </a:p>
          <a:p>
            <a:pPr eaLnBrk="1" hangingPunct="1">
              <a:spcAft>
                <a:spcPts val="1200"/>
              </a:spcAft>
            </a:pPr>
            <a:r>
              <a:rPr lang="sl-SI" altLang="en-US" sz="2800" dirty="0" smtClean="0">
                <a:latin typeface="Calibri" pitchFamily="34" charset="0"/>
                <a:ea typeface="ＭＳ Ｐゴシック" pitchFamily="34" charset="-128"/>
              </a:rPr>
              <a:t>Long term problems</a:t>
            </a:r>
            <a:r>
              <a:rPr lang="en-GB" altLang="en-US" sz="2800" dirty="0" smtClean="0">
                <a:latin typeface="Calibri" pitchFamily="34" charset="0"/>
                <a:ea typeface="ＭＳ Ｐゴシック" pitchFamily="34" charset="-128"/>
              </a:rPr>
              <a:t> - </a:t>
            </a:r>
            <a:r>
              <a:rPr lang="sl-SI" altLang="en-US" sz="2800" dirty="0" smtClean="0">
                <a:latin typeface="Calibri" pitchFamily="34" charset="0"/>
                <a:ea typeface="ＭＳ Ｐゴシック" pitchFamily="34" charset="-128"/>
              </a:rPr>
              <a:t>a chronic problem</a:t>
            </a:r>
          </a:p>
          <a:p>
            <a:pPr eaLnBrk="1" hangingPunct="1">
              <a:spcAft>
                <a:spcPts val="1200"/>
              </a:spcAft>
            </a:pPr>
            <a:r>
              <a:rPr lang="sl-SI" altLang="en-US" sz="2800" dirty="0" smtClean="0">
                <a:latin typeface="Calibri" pitchFamily="34" charset="0"/>
                <a:ea typeface="ＭＳ Ｐゴシック" pitchFamily="34" charset="-128"/>
              </a:rPr>
              <a:t>Difficult patients and relationships</a:t>
            </a:r>
            <a:r>
              <a:rPr lang="en-GB" altLang="en-US" sz="2800" dirty="0" smtClean="0">
                <a:latin typeface="Calibri" pitchFamily="34" charset="0"/>
                <a:ea typeface="ＭＳ Ｐゴシック" pitchFamily="34" charset="-128"/>
              </a:rPr>
              <a:t>:</a:t>
            </a:r>
            <a:r>
              <a:rPr lang="sl-SI" altLang="en-US" sz="2800" dirty="0" smtClean="0">
                <a:latin typeface="Calibri" pitchFamily="34" charset="0"/>
                <a:ea typeface="ＭＳ Ｐゴシック" pitchFamily="34" charset="-128"/>
              </a:rPr>
              <a:t> </a:t>
            </a:r>
            <a:r>
              <a:rPr lang="en-GB" altLang="en-US" sz="2800" dirty="0" smtClean="0">
                <a:latin typeface="Calibri" pitchFamily="34" charset="0"/>
                <a:ea typeface="ＭＳ Ｐゴシック" pitchFamily="34" charset="-128"/>
              </a:rPr>
              <a:t>        “</a:t>
            </a:r>
            <a:r>
              <a:rPr lang="sl-SI" altLang="ja-JP" sz="2800" dirty="0" smtClean="0">
                <a:latin typeface="Calibri" pitchFamily="34" charset="0"/>
                <a:ea typeface="ＭＳ Ｐゴシック" pitchFamily="34" charset="-128"/>
              </a:rPr>
              <a:t>heartsink patients</a:t>
            </a:r>
            <a:r>
              <a:rPr lang="en-GB" altLang="ja-JP" sz="2800" dirty="0" smtClean="0">
                <a:latin typeface="Calibri" pitchFamily="34" charset="0"/>
                <a:ea typeface="ＭＳ Ｐゴシック" pitchFamily="34" charset="-128"/>
              </a:rPr>
              <a:t>” “c</a:t>
            </a:r>
            <a:r>
              <a:rPr lang="sl-SI" altLang="ja-JP" sz="2800" dirty="0" smtClean="0">
                <a:latin typeface="Calibri" pitchFamily="34" charset="0"/>
                <a:ea typeface="ＭＳ Ｐゴシック" pitchFamily="34" charset="-128"/>
              </a:rPr>
              <a:t>hronic neurotics</a:t>
            </a:r>
            <a:r>
              <a:rPr lang="en-GB" altLang="ja-JP" sz="2800" dirty="0" smtClean="0">
                <a:latin typeface="Calibri" pitchFamily="34" charset="0"/>
                <a:ea typeface="ＭＳ Ｐゴシック" pitchFamily="34" charset="-128"/>
              </a:rPr>
              <a:t>”</a:t>
            </a:r>
            <a:endParaRPr lang="sl-SI" altLang="ja-JP" sz="2800" dirty="0" smtClean="0">
              <a:latin typeface="Calibri" pitchFamily="34" charset="0"/>
              <a:ea typeface="ＭＳ Ｐゴシック" pitchFamily="34" charset="-128"/>
            </a:endParaRPr>
          </a:p>
          <a:p>
            <a:pPr eaLnBrk="1" hangingPunct="1">
              <a:spcAft>
                <a:spcPts val="1200"/>
              </a:spcAft>
            </a:pPr>
            <a:r>
              <a:rPr lang="sl-SI" altLang="en-US" sz="2800" dirty="0" smtClean="0">
                <a:latin typeface="Calibri" pitchFamily="34" charset="0"/>
                <a:ea typeface="ＭＳ Ｐゴシック" pitchFamily="34" charset="-128"/>
              </a:rPr>
              <a:t>Complex problems involving their families and others</a:t>
            </a:r>
          </a:p>
          <a:p>
            <a:pPr eaLnBrk="1" hangingPunct="1">
              <a:buFont typeface="Wingdings" pitchFamily="2" charset="2"/>
              <a:buNone/>
            </a:pPr>
            <a:endParaRPr lang="en-US" altLang="en-US" dirty="0" smtClean="0">
              <a:ea typeface="ＭＳ Ｐゴシック" pitchFamily="34" charset="-128"/>
            </a:endParaRPr>
          </a:p>
        </p:txBody>
      </p:sp>
      <p:sp>
        <p:nvSpPr>
          <p:cNvPr id="14340" name="Slide Number Placeholder 3"/>
          <p:cNvSpPr>
            <a:spLocks noGrp="1"/>
          </p:cNvSpPr>
          <p:nvPr>
            <p:ph type="sldNum" sz="quarter" idx="12"/>
          </p:nvPr>
        </p:nvSpPr>
        <p:spPr bwMode="auto">
          <a:xfrm>
            <a:off x="8382000" y="6356351"/>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26F0E9A6-6467-450B-814D-2A4A43011C0B}" type="slidenum">
              <a:rPr lang="en-US" altLang="en-US" sz="1100" smtClean="0">
                <a:solidFill>
                  <a:srgbClr val="7F7F7F"/>
                </a:solidFill>
              </a:rPr>
              <a:t>16</a:t>
            </a:fld>
            <a:endParaRPr lang="en-US" altLang="en-US" sz="1100" dirty="0">
              <a:solidFill>
                <a:srgbClr val="7F7F7F"/>
              </a:solidFill>
            </a:endParaRPr>
          </a:p>
        </p:txBody>
      </p:sp>
    </p:spTree>
    <p:extLst>
      <p:ext uri="{BB962C8B-B14F-4D97-AF65-F5344CB8AC3E}">
        <p14:creationId xmlns:p14="http://schemas.microsoft.com/office/powerpoint/2010/main" val="33079700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1600200" y="0"/>
            <a:ext cx="6324600" cy="1143000"/>
          </a:xfrm>
        </p:spPr>
        <p:txBody>
          <a:bodyPr/>
          <a:lstStyle/>
          <a:p>
            <a:pPr eaLnBrk="1" hangingPunct="1"/>
            <a:r>
              <a:rPr lang="en-GB" altLang="en-US" sz="3600" b="1" dirty="0" smtClean="0">
                <a:latin typeface="Calibri" pitchFamily="34" charset="0"/>
                <a:ea typeface="ＭＳ Ｐゴシック" pitchFamily="34" charset="-128"/>
              </a:rPr>
              <a:t>C</a:t>
            </a:r>
            <a:r>
              <a:rPr lang="sl-SI" altLang="en-US" sz="3600" b="1" dirty="0" smtClean="0">
                <a:latin typeface="Calibri" pitchFamily="34" charset="0"/>
                <a:ea typeface="ＭＳ Ｐゴシック" pitchFamily="34" charset="-128"/>
              </a:rPr>
              <a:t>haracteristics </a:t>
            </a:r>
            <a:r>
              <a:rPr lang="en-GB" altLang="en-US" sz="3600" b="1" dirty="0" smtClean="0">
                <a:latin typeface="Calibri" pitchFamily="34" charset="0"/>
                <a:ea typeface="ＭＳ Ｐゴシック" pitchFamily="34" charset="-128"/>
              </a:rPr>
              <a:t>&amp; needs </a:t>
            </a:r>
            <a:r>
              <a:rPr lang="en-US" altLang="en-US" sz="3600" b="1" dirty="0" smtClean="0">
                <a:latin typeface="Calibri" pitchFamily="34" charset="0"/>
                <a:ea typeface="ＭＳ Ｐゴシック" pitchFamily="34" charset="-128"/>
              </a:rPr>
              <a:t>of patients with MUS</a:t>
            </a:r>
            <a:endParaRPr lang="en-US" altLang="en-US" sz="3600" b="1" dirty="0" smtClean="0">
              <a:ea typeface="ＭＳ Ｐゴシック" pitchFamily="34" charset="-128"/>
            </a:endParaRPr>
          </a:p>
        </p:txBody>
      </p:sp>
      <p:sp>
        <p:nvSpPr>
          <p:cNvPr id="16387" name="Text Placeholder 1"/>
          <p:cNvSpPr>
            <a:spLocks noGrp="1"/>
          </p:cNvSpPr>
          <p:nvPr>
            <p:ph type="body" idx="1"/>
          </p:nvPr>
        </p:nvSpPr>
        <p:spPr>
          <a:xfrm>
            <a:off x="740834" y="914400"/>
            <a:ext cx="3767667" cy="1295399"/>
          </a:xfrm>
        </p:spPr>
        <p:txBody>
          <a:bodyPr/>
          <a:lstStyle/>
          <a:p>
            <a:pPr>
              <a:spcBef>
                <a:spcPct val="0"/>
              </a:spcBef>
            </a:pPr>
            <a:r>
              <a:rPr lang="sl-SI" altLang="en-US" sz="2800" dirty="0" smtClean="0">
                <a:latin typeface="Calibri" pitchFamily="34" charset="0"/>
                <a:ea typeface="ＭＳ Ｐゴシック" pitchFamily="34" charset="-128"/>
              </a:rPr>
              <a:t>Characteristics:</a:t>
            </a:r>
          </a:p>
        </p:txBody>
      </p:sp>
      <p:sp>
        <p:nvSpPr>
          <p:cNvPr id="6" name="Content Placeholder 5"/>
          <p:cNvSpPr>
            <a:spLocks noGrp="1"/>
          </p:cNvSpPr>
          <p:nvPr>
            <p:ph sz="half" idx="2"/>
          </p:nvPr>
        </p:nvSpPr>
        <p:spPr>
          <a:xfrm>
            <a:off x="740834" y="2209800"/>
            <a:ext cx="3767667" cy="3841751"/>
          </a:xfrm>
        </p:spPr>
        <p:txBody>
          <a:bodyPr/>
          <a:lstStyle/>
          <a:p>
            <a:pPr eaLnBrk="1" hangingPunct="1">
              <a:buFont typeface="Arial" panose="020B0604020202020204" pitchFamily="34" charset="0"/>
              <a:buChar char="•"/>
              <a:defRPr/>
            </a:pPr>
            <a:r>
              <a:rPr lang="sl-SI" dirty="0" smtClean="0">
                <a:latin typeface="Calibri" charset="0"/>
              </a:rPr>
              <a:t>Frequent </a:t>
            </a:r>
            <a:r>
              <a:rPr lang="sl-SI" dirty="0">
                <a:latin typeface="Calibri" charset="0"/>
              </a:rPr>
              <a:t>use of services</a:t>
            </a:r>
          </a:p>
          <a:p>
            <a:pPr eaLnBrk="1" hangingPunct="1">
              <a:buFont typeface="Arial" panose="020B0604020202020204" pitchFamily="34" charset="0"/>
              <a:buChar char="•"/>
              <a:defRPr/>
            </a:pPr>
            <a:r>
              <a:rPr lang="sl-SI" dirty="0">
                <a:latin typeface="Calibri" charset="0"/>
              </a:rPr>
              <a:t>Multiple </a:t>
            </a:r>
            <a:r>
              <a:rPr lang="sl-SI" dirty="0" smtClean="0">
                <a:latin typeface="Calibri" charset="0"/>
              </a:rPr>
              <a:t>complaints</a:t>
            </a:r>
          </a:p>
          <a:p>
            <a:pPr eaLnBrk="1" hangingPunct="1">
              <a:buFont typeface="Arial" panose="020B0604020202020204" pitchFamily="34" charset="0"/>
              <a:buChar char="•"/>
              <a:defRPr/>
            </a:pPr>
            <a:r>
              <a:rPr lang="sl-SI" dirty="0" smtClean="0">
                <a:latin typeface="Calibri" charset="0"/>
              </a:rPr>
              <a:t>Long </a:t>
            </a:r>
            <a:r>
              <a:rPr lang="sl-SI" dirty="0">
                <a:latin typeface="Calibri" charset="0"/>
              </a:rPr>
              <a:t>term problems</a:t>
            </a:r>
          </a:p>
          <a:p>
            <a:pPr eaLnBrk="1" hangingPunct="1">
              <a:buFont typeface="Arial" panose="020B0604020202020204" pitchFamily="34" charset="0"/>
              <a:buChar char="•"/>
              <a:defRPr/>
            </a:pPr>
            <a:r>
              <a:rPr lang="sl-SI" dirty="0">
                <a:latin typeface="Calibri" charset="0"/>
              </a:rPr>
              <a:t>Difficult patients and relationships</a:t>
            </a:r>
          </a:p>
          <a:p>
            <a:pPr eaLnBrk="1" hangingPunct="1">
              <a:buFont typeface="Arial" panose="020B0604020202020204" pitchFamily="34" charset="0"/>
              <a:buChar char="•"/>
              <a:defRPr/>
            </a:pPr>
            <a:r>
              <a:rPr lang="sl-SI" dirty="0">
                <a:latin typeface="Calibri" charset="0"/>
              </a:rPr>
              <a:t>Complex problems, involving their families</a:t>
            </a:r>
          </a:p>
          <a:p>
            <a:pPr marL="0" indent="0" eaLnBrk="1" hangingPunct="1">
              <a:buFont typeface="Wingdings" charset="0"/>
              <a:buNone/>
              <a:defRPr/>
            </a:pPr>
            <a:endParaRPr lang="en-US" dirty="0"/>
          </a:p>
        </p:txBody>
      </p:sp>
      <p:sp>
        <p:nvSpPr>
          <p:cNvPr id="16389" name="Text Placeholder 2"/>
          <p:cNvSpPr>
            <a:spLocks noGrp="1"/>
          </p:cNvSpPr>
          <p:nvPr>
            <p:ph type="body" sz="quarter" idx="3"/>
          </p:nvPr>
        </p:nvSpPr>
        <p:spPr>
          <a:xfrm>
            <a:off x="4648200" y="1143000"/>
            <a:ext cx="3767667" cy="1066800"/>
          </a:xfrm>
        </p:spPr>
        <p:txBody>
          <a:bodyPr/>
          <a:lstStyle/>
          <a:p>
            <a:pPr>
              <a:spcBef>
                <a:spcPct val="0"/>
              </a:spcBef>
            </a:pPr>
            <a:r>
              <a:rPr lang="sl-SI" altLang="en-US" sz="2800" dirty="0" smtClean="0">
                <a:latin typeface="Calibri" pitchFamily="34" charset="0"/>
                <a:ea typeface="ＭＳ Ｐゴシック" pitchFamily="34" charset="-128"/>
              </a:rPr>
              <a:t>Needs:</a:t>
            </a:r>
          </a:p>
        </p:txBody>
      </p:sp>
      <p:sp>
        <p:nvSpPr>
          <p:cNvPr id="7" name="Content Placeholder 6"/>
          <p:cNvSpPr>
            <a:spLocks noGrp="1"/>
          </p:cNvSpPr>
          <p:nvPr>
            <p:ph sz="quarter" idx="4"/>
          </p:nvPr>
        </p:nvSpPr>
        <p:spPr>
          <a:xfrm>
            <a:off x="4648200" y="2209800"/>
            <a:ext cx="3767667" cy="3460751"/>
          </a:xfrm>
        </p:spPr>
        <p:txBody>
          <a:bodyPr/>
          <a:lstStyle/>
          <a:p>
            <a:pPr eaLnBrk="1" hangingPunct="1">
              <a:buFont typeface="Arial" panose="020B0604020202020204" pitchFamily="34" charset="0"/>
              <a:buChar char="•"/>
              <a:defRPr/>
            </a:pPr>
            <a:r>
              <a:rPr lang="sl-SI" dirty="0" smtClean="0">
                <a:latin typeface="Calibri" charset="0"/>
              </a:rPr>
              <a:t>Accessible </a:t>
            </a:r>
            <a:r>
              <a:rPr lang="sl-SI" dirty="0">
                <a:latin typeface="Calibri" charset="0"/>
              </a:rPr>
              <a:t>care</a:t>
            </a:r>
          </a:p>
          <a:p>
            <a:pPr eaLnBrk="1" hangingPunct="1">
              <a:buFont typeface="Arial" panose="020B0604020202020204" pitchFamily="34" charset="0"/>
              <a:buChar char="•"/>
              <a:defRPr/>
            </a:pPr>
            <a:r>
              <a:rPr lang="sl-SI" dirty="0">
                <a:latin typeface="Calibri" charset="0"/>
              </a:rPr>
              <a:t>Comprehensive approach</a:t>
            </a:r>
          </a:p>
          <a:p>
            <a:pPr eaLnBrk="1" hangingPunct="1">
              <a:buFont typeface="Arial" panose="020B0604020202020204" pitchFamily="34" charset="0"/>
              <a:buChar char="•"/>
              <a:defRPr/>
            </a:pPr>
            <a:r>
              <a:rPr lang="sl-SI" dirty="0">
                <a:latin typeface="Calibri" charset="0"/>
              </a:rPr>
              <a:t>Coordination of services</a:t>
            </a:r>
          </a:p>
          <a:p>
            <a:pPr eaLnBrk="1" hangingPunct="1">
              <a:buFont typeface="Arial" panose="020B0604020202020204" pitchFamily="34" charset="0"/>
              <a:buChar char="•"/>
              <a:defRPr/>
            </a:pPr>
            <a:r>
              <a:rPr lang="sl-SI" dirty="0">
                <a:latin typeface="Calibri" charset="0"/>
              </a:rPr>
              <a:t>Continuity</a:t>
            </a:r>
          </a:p>
          <a:p>
            <a:pPr eaLnBrk="1" hangingPunct="1">
              <a:buFont typeface="Arial" panose="020B0604020202020204" pitchFamily="34" charset="0"/>
              <a:buChar char="•"/>
              <a:defRPr/>
            </a:pPr>
            <a:r>
              <a:rPr lang="sl-SI" dirty="0">
                <a:latin typeface="Calibri" charset="0"/>
              </a:rPr>
              <a:t>Personal </a:t>
            </a:r>
            <a:r>
              <a:rPr lang="sl-SI" dirty="0" smtClean="0">
                <a:latin typeface="Calibri" charset="0"/>
              </a:rPr>
              <a:t>care</a:t>
            </a:r>
          </a:p>
          <a:p>
            <a:pPr eaLnBrk="1" hangingPunct="1">
              <a:buFont typeface="Arial" panose="020B0604020202020204" pitchFamily="34" charset="0"/>
              <a:buChar char="•"/>
              <a:defRPr/>
            </a:pPr>
            <a:r>
              <a:rPr lang="sl-SI" dirty="0" smtClean="0">
                <a:latin typeface="Calibri" charset="0"/>
              </a:rPr>
              <a:t>Context </a:t>
            </a:r>
            <a:r>
              <a:rPr lang="sl-SI" dirty="0">
                <a:latin typeface="Calibri" charset="0"/>
              </a:rPr>
              <a:t>of family and community</a:t>
            </a:r>
          </a:p>
          <a:p>
            <a:pPr marL="0" indent="0" eaLnBrk="1" hangingPunct="1">
              <a:buFont typeface="Wingdings" charset="0"/>
              <a:buNone/>
              <a:defRPr/>
            </a:pPr>
            <a:endParaRPr lang="en-US" dirty="0"/>
          </a:p>
        </p:txBody>
      </p:sp>
      <p:sp>
        <p:nvSpPr>
          <p:cNvPr id="163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12859E70-2BD8-4B72-ADBA-F53ABCFC61DA}" type="slidenum">
              <a:rPr lang="en-US" altLang="en-US" sz="1100">
                <a:solidFill>
                  <a:srgbClr val="7F7F7F"/>
                </a:solidFill>
              </a:rPr>
              <a:pPr/>
              <a:t>17</a:t>
            </a:fld>
            <a:endParaRPr lang="en-US" altLang="en-US" sz="1100" dirty="0">
              <a:solidFill>
                <a:srgbClr val="7F7F7F"/>
              </a:solidFill>
            </a:endParaRPr>
          </a:p>
        </p:txBody>
      </p:sp>
      <p:sp>
        <p:nvSpPr>
          <p:cNvPr id="2" name="Rectangle 1"/>
          <p:cNvSpPr/>
          <p:nvPr/>
        </p:nvSpPr>
        <p:spPr>
          <a:xfrm>
            <a:off x="762000" y="5334000"/>
            <a:ext cx="75438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smtClean="0">
                <a:solidFill>
                  <a:srgbClr val="FF0000"/>
                </a:solidFill>
              </a:rPr>
              <a:t>Primary care needs to be equipped to manage this better </a:t>
            </a:r>
            <a:endParaRPr lang="en-GB" sz="2800" b="1" dirty="0">
              <a:solidFill>
                <a:srgbClr val="FF0000"/>
              </a:solidFill>
            </a:endParaRPr>
          </a:p>
        </p:txBody>
      </p:sp>
    </p:spTree>
    <p:extLst>
      <p:ext uri="{BB962C8B-B14F-4D97-AF65-F5344CB8AC3E}">
        <p14:creationId xmlns:p14="http://schemas.microsoft.com/office/powerpoint/2010/main" val="28843936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1676400" y="0"/>
            <a:ext cx="6248400" cy="1143000"/>
          </a:xfrm>
        </p:spPr>
        <p:txBody>
          <a:bodyPr/>
          <a:lstStyle/>
          <a:p>
            <a:pPr eaLnBrk="1" hangingPunct="1"/>
            <a:r>
              <a:rPr lang="en-GB" altLang="en-US" sz="3600" b="1" dirty="0" smtClean="0">
                <a:latin typeface="Calibri" pitchFamily="34" charset="0"/>
                <a:ea typeface="ＭＳ Ｐゴシック" pitchFamily="34" charset="-128"/>
              </a:rPr>
              <a:t>What do GP’s say about the patients </a:t>
            </a:r>
            <a:endParaRPr lang="en-US" altLang="en-US" sz="3600" b="1" dirty="0" smtClean="0">
              <a:ea typeface="ＭＳ Ｐゴシック" pitchFamily="34" charset="-128"/>
            </a:endParaRPr>
          </a:p>
        </p:txBody>
      </p:sp>
      <p:sp>
        <p:nvSpPr>
          <p:cNvPr id="17411" name="Content Placeholder 6"/>
          <p:cNvSpPr>
            <a:spLocks noGrp="1"/>
          </p:cNvSpPr>
          <p:nvPr>
            <p:ph idx="1"/>
          </p:nvPr>
        </p:nvSpPr>
        <p:spPr>
          <a:xfrm>
            <a:off x="457200" y="1447800"/>
            <a:ext cx="8229600" cy="4678363"/>
          </a:xfrm>
        </p:spPr>
        <p:txBody>
          <a:bodyPr/>
          <a:lstStyle/>
          <a:p>
            <a:pPr marL="0" indent="0" eaLnBrk="1" hangingPunct="1">
              <a:spcAft>
                <a:spcPts val="600"/>
              </a:spcAft>
              <a:buNone/>
            </a:pPr>
            <a:r>
              <a:rPr lang="sl-SI" altLang="en-US" dirty="0" smtClean="0">
                <a:latin typeface="Calibri" pitchFamily="34" charset="0"/>
                <a:ea typeface="ＭＳ Ｐゴシック" pitchFamily="34" charset="-128"/>
              </a:rPr>
              <a:t>They are:</a:t>
            </a:r>
          </a:p>
          <a:p>
            <a:pPr>
              <a:spcAft>
                <a:spcPts val="600"/>
              </a:spcAft>
            </a:pPr>
            <a:r>
              <a:rPr lang="sl-SI" altLang="en-US" sz="2800" dirty="0" smtClean="0">
                <a:latin typeface="Calibri" pitchFamily="34" charset="0"/>
                <a:ea typeface="ＭＳ Ｐゴシック" pitchFamily="34" charset="-128"/>
              </a:rPr>
              <a:t>Difficult</a:t>
            </a:r>
          </a:p>
          <a:p>
            <a:pPr>
              <a:spcAft>
                <a:spcPts val="600"/>
              </a:spcAft>
            </a:pPr>
            <a:r>
              <a:rPr lang="sl-SI" altLang="en-US" sz="2800" dirty="0" smtClean="0">
                <a:latin typeface="Calibri" pitchFamily="34" charset="0"/>
                <a:ea typeface="ＭＳ Ｐゴシック" pitchFamily="34" charset="-128"/>
              </a:rPr>
              <a:t>Heartsink</a:t>
            </a:r>
          </a:p>
          <a:p>
            <a:pPr>
              <a:spcAft>
                <a:spcPts val="600"/>
              </a:spcAft>
            </a:pPr>
            <a:r>
              <a:rPr lang="sl-SI" altLang="en-US" sz="2800" dirty="0" smtClean="0">
                <a:latin typeface="Calibri" pitchFamily="34" charset="0"/>
                <a:ea typeface="ＭＳ Ｐゴシック" pitchFamily="34" charset="-128"/>
              </a:rPr>
              <a:t>Frequent attenders</a:t>
            </a:r>
          </a:p>
          <a:p>
            <a:pPr>
              <a:spcAft>
                <a:spcPts val="600"/>
              </a:spcAft>
            </a:pPr>
            <a:r>
              <a:rPr lang="sl-SI" altLang="en-US" sz="2800" dirty="0" smtClean="0">
                <a:latin typeface="Calibri" pitchFamily="34" charset="0"/>
                <a:ea typeface="ＭＳ Ｐゴシック" pitchFamily="34" charset="-128"/>
              </a:rPr>
              <a:t>Demanding</a:t>
            </a:r>
          </a:p>
          <a:p>
            <a:pPr>
              <a:spcAft>
                <a:spcPts val="600"/>
              </a:spcAft>
            </a:pPr>
            <a:r>
              <a:rPr lang="sl-SI" altLang="en-US" sz="2800" dirty="0" smtClean="0">
                <a:latin typeface="Calibri" pitchFamily="34" charset="0"/>
                <a:ea typeface="ＭＳ Ｐゴシック" pitchFamily="34" charset="-128"/>
              </a:rPr>
              <a:t>Exotic</a:t>
            </a:r>
          </a:p>
          <a:p>
            <a:pPr marL="57150" indent="0">
              <a:spcAft>
                <a:spcPts val="600"/>
              </a:spcAft>
              <a:buNone/>
            </a:pPr>
            <a:r>
              <a:rPr lang="en-GB" altLang="en-US" sz="2800" dirty="0" smtClean="0">
                <a:latin typeface="Calibri" pitchFamily="34" charset="0"/>
                <a:ea typeface="ＭＳ Ｐゴシック" pitchFamily="34" charset="-128"/>
              </a:rPr>
              <a:t>    </a:t>
            </a:r>
            <a:r>
              <a:rPr lang="sl-SI" altLang="en-US" sz="2800" dirty="0" smtClean="0">
                <a:latin typeface="Calibri" pitchFamily="34" charset="0"/>
                <a:ea typeface="ＭＳ Ｐゴシック" pitchFamily="34" charset="-128"/>
              </a:rPr>
              <a:t>…the failure of modern medicine</a:t>
            </a:r>
          </a:p>
          <a:p>
            <a:pPr eaLnBrk="1" hangingPunct="1"/>
            <a:endParaRPr lang="en-US" altLang="en-US" dirty="0" smtClean="0">
              <a:ea typeface="ＭＳ Ｐゴシック" pitchFamily="34" charset="-128"/>
            </a:endParaRP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262A7BDD-62B7-4D2E-8CDC-E4AB974F39CC}" type="slidenum">
              <a:rPr lang="en-US" altLang="en-US" sz="1100">
                <a:solidFill>
                  <a:srgbClr val="7F7F7F"/>
                </a:solidFill>
              </a:rPr>
              <a:pPr/>
              <a:t>18</a:t>
            </a:fld>
            <a:endParaRPr lang="en-US" altLang="en-US" sz="1100">
              <a:solidFill>
                <a:srgbClr val="7F7F7F"/>
              </a:solidFill>
            </a:endParaRPr>
          </a:p>
        </p:txBody>
      </p:sp>
    </p:spTree>
    <p:extLst>
      <p:ext uri="{BB962C8B-B14F-4D97-AF65-F5344CB8AC3E}">
        <p14:creationId xmlns:p14="http://schemas.microsoft.com/office/powerpoint/2010/main" val="10232261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00200" y="0"/>
            <a:ext cx="6248400" cy="1143000"/>
          </a:xfrm>
        </p:spPr>
        <p:txBody>
          <a:bodyPr/>
          <a:lstStyle/>
          <a:p>
            <a:pPr eaLnBrk="1" hangingPunct="1"/>
            <a:r>
              <a:rPr lang="en-GB" altLang="en-US" sz="3600" b="1" dirty="0" smtClean="0">
                <a:latin typeface="Calibri" pitchFamily="34" charset="0"/>
                <a:ea typeface="ＭＳ Ｐゴシック" pitchFamily="34" charset="-128"/>
              </a:rPr>
              <a:t>What the GP’s think about the patients </a:t>
            </a:r>
            <a:r>
              <a:rPr lang="sl-SI" altLang="en-US" sz="3600" b="1" dirty="0" smtClean="0">
                <a:latin typeface="Calibri" pitchFamily="34" charset="0"/>
                <a:ea typeface="ＭＳ Ｐゴシック" pitchFamily="34" charset="-128"/>
              </a:rPr>
              <a:t> </a:t>
            </a:r>
            <a:endParaRPr lang="en-US" altLang="en-US" sz="3600" b="1" dirty="0" smtClean="0">
              <a:ea typeface="ＭＳ Ｐゴシック" pitchFamily="34" charset="-128"/>
            </a:endParaRPr>
          </a:p>
        </p:txBody>
      </p:sp>
      <p:sp>
        <p:nvSpPr>
          <p:cNvPr id="18435" name="Content Placeholder 2"/>
          <p:cNvSpPr>
            <a:spLocks noGrp="1"/>
          </p:cNvSpPr>
          <p:nvPr>
            <p:ph idx="1"/>
          </p:nvPr>
        </p:nvSpPr>
        <p:spPr>
          <a:xfrm>
            <a:off x="457200" y="1447800"/>
            <a:ext cx="8229600" cy="4678363"/>
          </a:xfrm>
        </p:spPr>
        <p:txBody>
          <a:bodyPr/>
          <a:lstStyle/>
          <a:p>
            <a:pPr marL="0" indent="0" eaLnBrk="1" hangingPunct="1">
              <a:spcAft>
                <a:spcPts val="600"/>
              </a:spcAft>
              <a:buNone/>
            </a:pPr>
            <a:r>
              <a:rPr lang="sl-SI" altLang="en-US" dirty="0" smtClean="0">
                <a:latin typeface="Calibri" pitchFamily="34" charset="0"/>
                <a:ea typeface="ＭＳ Ｐゴシック" pitchFamily="34" charset="-128"/>
              </a:rPr>
              <a:t>They get:</a:t>
            </a:r>
            <a:endParaRPr lang="en-GB" altLang="en-US" dirty="0" smtClean="0">
              <a:latin typeface="Calibri" pitchFamily="34" charset="0"/>
              <a:ea typeface="ＭＳ Ｐゴシック" pitchFamily="34" charset="-128"/>
            </a:endParaRPr>
          </a:p>
          <a:p>
            <a:pPr>
              <a:spcAft>
                <a:spcPts val="600"/>
              </a:spcAft>
            </a:pPr>
            <a:r>
              <a:rPr lang="sl-SI" altLang="en-US" sz="2800" dirty="0" smtClean="0">
                <a:latin typeface="Calibri" pitchFamily="34" charset="0"/>
                <a:ea typeface="ＭＳ Ｐゴシック" pitchFamily="34" charset="-128"/>
              </a:rPr>
              <a:t>Medication</a:t>
            </a:r>
          </a:p>
          <a:p>
            <a:pPr>
              <a:spcAft>
                <a:spcPts val="600"/>
              </a:spcAft>
            </a:pPr>
            <a:r>
              <a:rPr lang="sl-SI" altLang="en-US" sz="2800" dirty="0" smtClean="0">
                <a:latin typeface="Calibri" pitchFamily="34" charset="0"/>
                <a:ea typeface="ＭＳ Ｐゴシック" pitchFamily="34" charset="-128"/>
              </a:rPr>
              <a:t>Examinations</a:t>
            </a:r>
          </a:p>
          <a:p>
            <a:pPr>
              <a:spcAft>
                <a:spcPts val="600"/>
              </a:spcAft>
            </a:pPr>
            <a:r>
              <a:rPr lang="sl-SI" altLang="en-US" sz="2800" dirty="0" smtClean="0">
                <a:latin typeface="Calibri" pitchFamily="34" charset="0"/>
                <a:ea typeface="ＭＳ Ｐゴシック" pitchFamily="34" charset="-128"/>
              </a:rPr>
              <a:t>Referrals</a:t>
            </a:r>
          </a:p>
          <a:p>
            <a:pPr>
              <a:spcAft>
                <a:spcPts val="600"/>
              </a:spcAft>
            </a:pPr>
            <a:r>
              <a:rPr lang="sl-SI" altLang="en-US" sz="2800" dirty="0" smtClean="0">
                <a:latin typeface="Calibri" pitchFamily="34" charset="0"/>
                <a:ea typeface="ＭＳ Ｐゴシック" pitchFamily="34" charset="-128"/>
              </a:rPr>
              <a:t>Hospitalizations</a:t>
            </a:r>
          </a:p>
          <a:p>
            <a:pPr>
              <a:spcAft>
                <a:spcPts val="600"/>
              </a:spcAft>
            </a:pPr>
            <a:r>
              <a:rPr lang="sl-SI" altLang="en-US" sz="2800" dirty="0" smtClean="0">
                <a:latin typeface="Calibri" pitchFamily="34" charset="0"/>
                <a:ea typeface="ＭＳ Ｐゴシック" pitchFamily="34" charset="-128"/>
              </a:rPr>
              <a:t>Unnecessary treatments</a:t>
            </a:r>
          </a:p>
          <a:p>
            <a:pPr marL="457200" lvl="1" indent="0" eaLnBrk="1" hangingPunct="1">
              <a:spcAft>
                <a:spcPts val="600"/>
              </a:spcAft>
              <a:buNone/>
            </a:pPr>
            <a:r>
              <a:rPr lang="en-GB" altLang="en-US" dirty="0" smtClean="0">
                <a:latin typeface="Calibri" pitchFamily="34" charset="0"/>
                <a:ea typeface="ＭＳ Ｐゴシック" pitchFamily="34" charset="-128"/>
              </a:rPr>
              <a:t>    </a:t>
            </a:r>
            <a:r>
              <a:rPr lang="sl-SI" altLang="en-US" dirty="0" smtClean="0">
                <a:latin typeface="Calibri" pitchFamily="34" charset="0"/>
                <a:ea typeface="ＭＳ Ｐゴシック" pitchFamily="34" charset="-128"/>
              </a:rPr>
              <a:t>…and some anger, based on frustration</a:t>
            </a:r>
          </a:p>
          <a:p>
            <a:pPr eaLnBrk="1" hangingPunct="1">
              <a:buFont typeface="Wingdings" pitchFamily="2" charset="2"/>
              <a:buNone/>
            </a:pPr>
            <a:endParaRPr lang="en-US" altLang="en-US" dirty="0" smtClean="0">
              <a:ea typeface="ＭＳ Ｐゴシック" pitchFamily="34" charset="-128"/>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9B4E5EE4-1E7E-4979-8279-CF21D557939B}" type="slidenum">
              <a:rPr lang="en-US" altLang="en-US" sz="1100">
                <a:solidFill>
                  <a:srgbClr val="7F7F7F"/>
                </a:solidFill>
              </a:rPr>
              <a:pPr/>
              <a:t>19</a:t>
            </a:fld>
            <a:endParaRPr lang="en-US" altLang="en-US" sz="1100">
              <a:solidFill>
                <a:srgbClr val="7F7F7F"/>
              </a:solidFill>
            </a:endParaRPr>
          </a:p>
        </p:txBody>
      </p:sp>
    </p:spTree>
    <p:extLst>
      <p:ext uri="{BB962C8B-B14F-4D97-AF65-F5344CB8AC3E}">
        <p14:creationId xmlns:p14="http://schemas.microsoft.com/office/powerpoint/2010/main" val="21660953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32657"/>
            <a:ext cx="6324600" cy="1143000"/>
          </a:xfrm>
        </p:spPr>
        <p:txBody>
          <a:bodyPr/>
          <a:lstStyle/>
          <a:p>
            <a:r>
              <a:rPr lang="en-GB" sz="3600" b="1" dirty="0" smtClean="0"/>
              <a:t>Acknowledgements</a:t>
            </a:r>
            <a:endParaRPr lang="en-GB" sz="3600" b="1" dirty="0"/>
          </a:p>
        </p:txBody>
      </p:sp>
      <p:sp>
        <p:nvSpPr>
          <p:cNvPr id="2" name="Slide Number Placeholder 1"/>
          <p:cNvSpPr>
            <a:spLocks noGrp="1"/>
          </p:cNvSpPr>
          <p:nvPr>
            <p:ph type="sldNum" sz="quarter" idx="12"/>
          </p:nvPr>
        </p:nvSpPr>
        <p:spPr/>
        <p:txBody>
          <a:bodyPr/>
          <a:lstStyle/>
          <a:p>
            <a:pPr>
              <a:defRPr/>
            </a:pPr>
            <a:fld id="{0FCE5A3E-7A94-44AD-AC56-1EBAF3E0ACDB}" type="slidenum">
              <a:rPr lang="en-GB" smtClean="0"/>
              <a:pPr>
                <a:defRPr/>
              </a:pPr>
              <a:t>2</a:t>
            </a:fld>
            <a:endParaRPr lang="en-GB" dirty="0"/>
          </a:p>
        </p:txBody>
      </p:sp>
      <p:sp>
        <p:nvSpPr>
          <p:cNvPr id="6" name="Content Placeholder 5"/>
          <p:cNvSpPr>
            <a:spLocks noGrp="1"/>
          </p:cNvSpPr>
          <p:nvPr>
            <p:ph idx="1"/>
          </p:nvPr>
        </p:nvSpPr>
        <p:spPr/>
        <p:txBody>
          <a:bodyPr/>
          <a:lstStyle/>
          <a:p>
            <a:endParaRPr lang="en-GB" dirty="0" smtClean="0"/>
          </a:p>
          <a:p>
            <a:pPr>
              <a:spcBef>
                <a:spcPts val="0"/>
              </a:spcBef>
              <a:spcAft>
                <a:spcPts val="1800"/>
              </a:spcAft>
            </a:pPr>
            <a:endParaRPr lang="en-GB" sz="2800" dirty="0" smtClean="0"/>
          </a:p>
          <a:p>
            <a:pPr>
              <a:spcBef>
                <a:spcPts val="0"/>
              </a:spcBef>
              <a:spcAft>
                <a:spcPts val="1800"/>
              </a:spcAft>
            </a:pPr>
            <a:r>
              <a:rPr lang="en-GB" sz="2800" dirty="0" smtClean="0"/>
              <a:t>Co-presenters</a:t>
            </a:r>
          </a:p>
          <a:p>
            <a:pPr>
              <a:spcBef>
                <a:spcPts val="0"/>
              </a:spcBef>
              <a:spcAft>
                <a:spcPts val="1800"/>
              </a:spcAft>
            </a:pPr>
            <a:r>
              <a:rPr lang="en-GB" sz="2800" dirty="0" smtClean="0"/>
              <a:t>Participants </a:t>
            </a:r>
          </a:p>
          <a:p>
            <a:pPr>
              <a:spcBef>
                <a:spcPts val="0"/>
              </a:spcBef>
              <a:spcAft>
                <a:spcPts val="1800"/>
              </a:spcAft>
            </a:pPr>
            <a:r>
              <a:rPr lang="en-GB" sz="2800" dirty="0" smtClean="0"/>
              <a:t>Our patients whose experience enriches our learning</a:t>
            </a:r>
          </a:p>
          <a:p>
            <a:pPr>
              <a:spcBef>
                <a:spcPts val="0"/>
              </a:spcBef>
              <a:spcAft>
                <a:spcPts val="1800"/>
              </a:spcAft>
            </a:pPr>
            <a:r>
              <a:rPr lang="en-GB" sz="2800" dirty="0" smtClean="0"/>
              <a:t>The Waltham Forest and NOVA University teams</a:t>
            </a:r>
          </a:p>
          <a:p>
            <a:pPr marL="0" indent="0">
              <a:buNone/>
            </a:pPr>
            <a:r>
              <a:rPr lang="en-GB" dirty="0" smtClean="0"/>
              <a:t> </a:t>
            </a:r>
          </a:p>
          <a:p>
            <a:endParaRPr lang="en-GB" dirty="0"/>
          </a:p>
          <a:p>
            <a:endParaRPr lang="en-GB" dirty="0"/>
          </a:p>
        </p:txBody>
      </p:sp>
      <p:pic>
        <p:nvPicPr>
          <p:cNvPr id="9" name="chart"/>
          <p:cNvPicPr>
            <a:picLocks noChangeAspect="1"/>
          </p:cNvPicPr>
          <p:nvPr/>
        </p:nvPicPr>
        <p:blipFill>
          <a:blip r:embed="rId2"/>
          <a:stretch>
            <a:fillRect/>
          </a:stretch>
        </p:blipFill>
        <p:spPr>
          <a:xfrm>
            <a:off x="0" y="1188720"/>
            <a:ext cx="9170286" cy="1049142"/>
          </a:xfrm>
          <a:prstGeom prst="rect">
            <a:avLst/>
          </a:prstGeom>
        </p:spPr>
      </p:pic>
    </p:spTree>
    <p:extLst>
      <p:ext uri="{BB962C8B-B14F-4D97-AF65-F5344CB8AC3E}">
        <p14:creationId xmlns:p14="http://schemas.microsoft.com/office/powerpoint/2010/main" val="21201403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228600"/>
            <a:ext cx="6248400" cy="1417638"/>
          </a:xfrm>
        </p:spPr>
        <p:txBody>
          <a:bodyPr/>
          <a:lstStyle/>
          <a:p>
            <a:pPr eaLnBrk="1" hangingPunct="1"/>
            <a:r>
              <a:rPr lang="en-GB" altLang="en-US" sz="3600" b="1" dirty="0" smtClean="0">
                <a:latin typeface="Calibri" pitchFamily="34" charset="0"/>
                <a:ea typeface="ＭＳ Ｐゴシック" pitchFamily="34" charset="-128"/>
              </a:rPr>
              <a:t>What the patients need </a:t>
            </a:r>
            <a:endParaRPr lang="en-US" altLang="en-US" sz="3600" b="1" dirty="0" smtClean="0">
              <a:ea typeface="ＭＳ Ｐゴシック" pitchFamily="34" charset="-128"/>
            </a:endParaRPr>
          </a:p>
        </p:txBody>
      </p:sp>
      <p:sp>
        <p:nvSpPr>
          <p:cNvPr id="19459" name="Content Placeholder 2"/>
          <p:cNvSpPr>
            <a:spLocks noGrp="1"/>
          </p:cNvSpPr>
          <p:nvPr>
            <p:ph idx="1"/>
          </p:nvPr>
        </p:nvSpPr>
        <p:spPr>
          <a:xfrm>
            <a:off x="457200" y="1371600"/>
            <a:ext cx="8229600" cy="4754563"/>
          </a:xfrm>
        </p:spPr>
        <p:txBody>
          <a:bodyPr/>
          <a:lstStyle/>
          <a:p>
            <a:pPr marL="0" indent="0" eaLnBrk="1" hangingPunct="1">
              <a:spcAft>
                <a:spcPts val="600"/>
              </a:spcAft>
              <a:buNone/>
            </a:pPr>
            <a:r>
              <a:rPr lang="sl-SI" altLang="en-US" dirty="0" smtClean="0">
                <a:latin typeface="Calibri" pitchFamily="34" charset="0"/>
                <a:ea typeface="ＭＳ Ｐゴシック" pitchFamily="34" charset="-128"/>
              </a:rPr>
              <a:t>They need:</a:t>
            </a:r>
          </a:p>
          <a:p>
            <a:pPr>
              <a:spcAft>
                <a:spcPts val="600"/>
              </a:spcAft>
            </a:pPr>
            <a:r>
              <a:rPr lang="sl-SI" altLang="en-US" sz="2800" dirty="0" smtClean="0">
                <a:latin typeface="Calibri" pitchFamily="34" charset="0"/>
                <a:ea typeface="ＭＳ Ｐゴシック" pitchFamily="34" charset="-128"/>
              </a:rPr>
              <a:t>Acceptance</a:t>
            </a:r>
          </a:p>
          <a:p>
            <a:pPr>
              <a:spcAft>
                <a:spcPts val="600"/>
              </a:spcAft>
            </a:pPr>
            <a:r>
              <a:rPr lang="sl-SI" altLang="en-US" sz="2800" dirty="0" smtClean="0">
                <a:latin typeface="Calibri" pitchFamily="34" charset="0"/>
                <a:ea typeface="ＭＳ Ｐゴシック" pitchFamily="34" charset="-128"/>
              </a:rPr>
              <a:t>Understanding</a:t>
            </a:r>
          </a:p>
          <a:p>
            <a:pPr>
              <a:spcAft>
                <a:spcPts val="600"/>
              </a:spcAft>
            </a:pPr>
            <a:r>
              <a:rPr lang="sl-SI" altLang="en-US" sz="2800" dirty="0" smtClean="0">
                <a:latin typeface="Calibri" pitchFamily="34" charset="0"/>
                <a:ea typeface="ＭＳ Ｐゴシック" pitchFamily="34" charset="-128"/>
              </a:rPr>
              <a:t>Holistic approach</a:t>
            </a:r>
          </a:p>
          <a:p>
            <a:pPr>
              <a:spcAft>
                <a:spcPts val="600"/>
              </a:spcAft>
            </a:pPr>
            <a:r>
              <a:rPr lang="sl-SI" altLang="en-US" sz="2800" dirty="0" smtClean="0">
                <a:latin typeface="Calibri" pitchFamily="34" charset="0"/>
                <a:ea typeface="ＭＳ Ｐゴシック" pitchFamily="34" charset="-128"/>
              </a:rPr>
              <a:t>Investment in time</a:t>
            </a:r>
          </a:p>
          <a:p>
            <a:pPr>
              <a:spcAft>
                <a:spcPts val="600"/>
              </a:spcAft>
            </a:pPr>
            <a:r>
              <a:rPr lang="sl-SI" altLang="en-US" sz="2800" dirty="0" smtClean="0">
                <a:latin typeface="Calibri" pitchFamily="34" charset="0"/>
                <a:ea typeface="ＭＳ Ｐゴシック" pitchFamily="34" charset="-128"/>
              </a:rPr>
              <a:t>A different approach</a:t>
            </a:r>
          </a:p>
          <a:p>
            <a:pPr marL="400050" lvl="1" indent="0">
              <a:spcAft>
                <a:spcPts val="600"/>
              </a:spcAft>
              <a:buNone/>
            </a:pPr>
            <a:r>
              <a:rPr lang="sl-SI" altLang="en-US" sz="2400" dirty="0" smtClean="0">
                <a:latin typeface="Calibri" pitchFamily="34" charset="0"/>
                <a:ea typeface="ＭＳ Ｐゴシック" pitchFamily="34" charset="-128"/>
              </a:rPr>
              <a:t>…</a:t>
            </a:r>
            <a:r>
              <a:rPr lang="sl-SI" altLang="en-US" dirty="0" smtClean="0">
                <a:latin typeface="Calibri" pitchFamily="34" charset="0"/>
                <a:ea typeface="ＭＳ Ｐゴシック" pitchFamily="34" charset="-128"/>
              </a:rPr>
              <a:t>a humane and open-minded approach </a:t>
            </a:r>
            <a:r>
              <a:rPr lang="en-GB" altLang="en-US" dirty="0" smtClean="0">
                <a:latin typeface="Calibri" pitchFamily="34" charset="0"/>
                <a:ea typeface="ＭＳ Ｐゴシック" pitchFamily="34" charset="-128"/>
              </a:rPr>
              <a:t>from </a:t>
            </a:r>
            <a:r>
              <a:rPr lang="sl-SI" altLang="en-US" dirty="0" smtClean="0">
                <a:latin typeface="Calibri" pitchFamily="34" charset="0"/>
                <a:ea typeface="ＭＳ Ｐゴシック" pitchFamily="34" charset="-128"/>
              </a:rPr>
              <a:t>their </a:t>
            </a:r>
            <a:r>
              <a:rPr lang="en-GB" altLang="en-US" dirty="0">
                <a:latin typeface="Calibri" pitchFamily="34" charset="0"/>
                <a:ea typeface="ＭＳ Ｐゴシック" pitchFamily="34" charset="-128"/>
              </a:rPr>
              <a:t> </a:t>
            </a:r>
            <a:r>
              <a:rPr lang="sl-SI" altLang="en-US" dirty="0" smtClean="0">
                <a:latin typeface="Calibri" pitchFamily="34" charset="0"/>
                <a:ea typeface="ＭＳ Ｐゴシック" pitchFamily="34" charset="-128"/>
              </a:rPr>
              <a:t>doctor</a:t>
            </a:r>
          </a:p>
          <a:p>
            <a:pPr eaLnBrk="1" hangingPunct="1">
              <a:buFont typeface="Wingdings" pitchFamily="2" charset="2"/>
              <a:buNone/>
            </a:pPr>
            <a:endParaRPr lang="en-US" altLang="en-US" dirty="0" smtClean="0">
              <a:ea typeface="ＭＳ Ｐゴシック" pitchFamily="34" charset="-128"/>
            </a:endParaRP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E602D5F3-F791-4E24-87E0-8C40A9CBC193}" type="slidenum">
              <a:rPr lang="en-US" altLang="en-US" sz="1100">
                <a:solidFill>
                  <a:srgbClr val="7F7F7F"/>
                </a:solidFill>
              </a:rPr>
              <a:pPr/>
              <a:t>20</a:t>
            </a:fld>
            <a:endParaRPr lang="en-US" altLang="en-US" sz="1100">
              <a:solidFill>
                <a:srgbClr val="7F7F7F"/>
              </a:solidFill>
            </a:endParaRPr>
          </a:p>
        </p:txBody>
      </p:sp>
    </p:spTree>
    <p:extLst>
      <p:ext uri="{BB962C8B-B14F-4D97-AF65-F5344CB8AC3E}">
        <p14:creationId xmlns:p14="http://schemas.microsoft.com/office/powerpoint/2010/main" val="35880583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57200" y="2743200"/>
            <a:ext cx="7924800" cy="1362075"/>
          </a:xfrm>
        </p:spPr>
        <p:txBody>
          <a:bodyPr/>
          <a:lstStyle/>
          <a:p>
            <a:pPr eaLnBrk="1" hangingPunct="1"/>
            <a:r>
              <a:rPr lang="it-IT" altLang="en-US" sz="3600" b="1" cap="none" dirty="0" smtClean="0">
                <a:latin typeface="Calibri" pitchFamily="34" charset="0"/>
                <a:ea typeface="ＭＳ Ｐゴシック" pitchFamily="34" charset="-128"/>
              </a:rPr>
              <a:t>Primary care treatments </a:t>
            </a:r>
            <a:endParaRPr lang="en-US" altLang="en-US" sz="3600" cap="none" dirty="0" smtClean="0">
              <a:latin typeface="Calibri" pitchFamily="34" charset="0"/>
              <a:ea typeface="ＭＳ Ｐゴシック" pitchFamily="34" charset="-128"/>
            </a:endParaRPr>
          </a:p>
        </p:txBody>
      </p:sp>
      <p:sp>
        <p:nvSpPr>
          <p:cNvPr id="6" name="Subtitle 5"/>
          <p:cNvSpPr>
            <a:spLocks noGrp="1"/>
          </p:cNvSpPr>
          <p:nvPr>
            <p:ph type="body" idx="1"/>
          </p:nvPr>
        </p:nvSpPr>
        <p:spPr>
          <a:xfrm>
            <a:off x="1676400" y="3609975"/>
            <a:ext cx="5181600" cy="1500188"/>
          </a:xfrm>
        </p:spPr>
        <p:txBody>
          <a:bodyPr rtlCol="0">
            <a:normAutofit/>
          </a:bodyPr>
          <a:lstStyle/>
          <a:p>
            <a:pPr eaLnBrk="1" fontAlgn="auto" hangingPunct="1">
              <a:spcAft>
                <a:spcPts val="0"/>
              </a:spcAft>
              <a:defRPr/>
            </a:pPr>
            <a:endParaRPr lang="it-IT" sz="2400" dirty="0" smtClean="0">
              <a:ea typeface="+mn-ea"/>
              <a:cs typeface="+mn-cs"/>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3ED18A68-9305-453B-A1FF-9E0417CB37F8}" type="slidenum">
              <a:rPr lang="en-US" altLang="en-US" sz="1100">
                <a:solidFill>
                  <a:schemeClr val="bg1"/>
                </a:solidFill>
              </a:rPr>
              <a:pPr/>
              <a:t>21</a:t>
            </a:fld>
            <a:endParaRPr lang="en-US" altLang="en-US" sz="1100">
              <a:solidFill>
                <a:schemeClr val="bg1"/>
              </a:solidFill>
            </a:endParaRPr>
          </a:p>
        </p:txBody>
      </p:sp>
    </p:spTree>
    <p:extLst>
      <p:ext uri="{BB962C8B-B14F-4D97-AF65-F5344CB8AC3E}">
        <p14:creationId xmlns:p14="http://schemas.microsoft.com/office/powerpoint/2010/main" val="26362319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3600" b="1" dirty="0" smtClean="0">
                <a:latin typeface="Calibri" pitchFamily="34" charset="0"/>
                <a:ea typeface="ＭＳ Ｐゴシック" pitchFamily="34" charset="-128"/>
              </a:rPr>
              <a:t>Outline</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latin typeface="Calibri"/>
                <a:ea typeface="+mn-ea"/>
                <a:cs typeface="Calibri"/>
              </a:rPr>
              <a:t>An overview of the psychotherapy literature pertaining to MUS, with an emphasis on practical methods</a:t>
            </a:r>
          </a:p>
          <a:p>
            <a:pPr marL="0" indent="0" eaLnBrk="1" fontAlgn="auto" hangingPunct="1">
              <a:spcAft>
                <a:spcPts val="0"/>
              </a:spcAft>
              <a:buNone/>
              <a:defRPr/>
            </a:pPr>
            <a:endParaRPr lang="en-US" dirty="0" smtClean="0">
              <a:solidFill>
                <a:schemeClr val="tx1">
                  <a:lumMod val="65000"/>
                  <a:lumOff val="35000"/>
                </a:schemeClr>
              </a:solidFill>
              <a:latin typeface="Calibri"/>
              <a:ea typeface="+mn-ea"/>
              <a:cs typeface="Calibri"/>
            </a:endParaRPr>
          </a:p>
          <a:p>
            <a:pPr eaLnBrk="1" fontAlgn="auto" hangingPunct="1">
              <a:spcAft>
                <a:spcPts val="0"/>
              </a:spcAft>
              <a:defRPr/>
            </a:pPr>
            <a:r>
              <a:rPr lang="en-US" dirty="0" smtClean="0">
                <a:solidFill>
                  <a:schemeClr val="tx1">
                    <a:lumMod val="65000"/>
                    <a:lumOff val="35000"/>
                  </a:schemeClr>
                </a:solidFill>
                <a:latin typeface="Calibri"/>
                <a:ea typeface="+mn-ea"/>
                <a:cs typeface="Calibri"/>
              </a:rPr>
              <a:t>A review of research highlights on collaborative care</a:t>
            </a:r>
          </a:p>
          <a:p>
            <a:pPr marL="0" indent="0" eaLnBrk="1" fontAlgn="auto" hangingPunct="1">
              <a:spcAft>
                <a:spcPts val="0"/>
              </a:spcAft>
              <a:buFont typeface="Wingdings" charset="0"/>
              <a:buNone/>
              <a:defRPr/>
            </a:pPr>
            <a:endParaRPr lang="en-US" dirty="0" smtClean="0">
              <a:solidFill>
                <a:schemeClr val="tx1">
                  <a:lumMod val="65000"/>
                  <a:lumOff val="35000"/>
                </a:schemeClr>
              </a:solidFill>
              <a:ea typeface="+mn-ea"/>
              <a:cs typeface="+mn-cs"/>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9A5CB0ED-5984-4930-8696-34E897029B3D}" type="slidenum">
              <a:rPr lang="en-US" altLang="en-US" sz="1100">
                <a:solidFill>
                  <a:srgbClr val="7F7F7F"/>
                </a:solidFill>
              </a:rPr>
              <a:pPr/>
              <a:t>22</a:t>
            </a:fld>
            <a:endParaRPr lang="en-US" altLang="en-US" sz="1100">
              <a:solidFill>
                <a:srgbClr val="7F7F7F"/>
              </a:solidFill>
            </a:endParaRPr>
          </a:p>
        </p:txBody>
      </p:sp>
    </p:spTree>
    <p:extLst>
      <p:ext uri="{BB962C8B-B14F-4D97-AF65-F5344CB8AC3E}">
        <p14:creationId xmlns:p14="http://schemas.microsoft.com/office/powerpoint/2010/main" val="16285579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0"/>
            <a:ext cx="6324600" cy="1143000"/>
          </a:xfrm>
        </p:spPr>
        <p:txBody>
          <a:bodyPr/>
          <a:lstStyle/>
          <a:p>
            <a:pPr eaLnBrk="1" hangingPunct="1"/>
            <a:r>
              <a:rPr lang="en-US" altLang="en-US" sz="3600" b="1" dirty="0" smtClean="0">
                <a:latin typeface="Calibri" pitchFamily="34" charset="0"/>
                <a:ea typeface="ＭＳ Ｐゴシック" pitchFamily="34" charset="-128"/>
              </a:rPr>
              <a:t>Cognitive-behavioral therapy</a:t>
            </a:r>
          </a:p>
        </p:txBody>
      </p:sp>
      <p:sp>
        <p:nvSpPr>
          <p:cNvPr id="3" name="Content Placeholder 2"/>
          <p:cNvSpPr>
            <a:spLocks noGrp="1"/>
          </p:cNvSpPr>
          <p:nvPr>
            <p:ph idx="1"/>
          </p:nvPr>
        </p:nvSpPr>
        <p:spPr/>
        <p:txBody>
          <a:bodyPr rtlCol="0">
            <a:normAutofit/>
          </a:bodyPr>
          <a:lstStyle/>
          <a:p>
            <a:pPr marL="609600" indent="-609600" eaLnBrk="1" fontAlgn="auto" hangingPunct="1">
              <a:lnSpc>
                <a:spcPct val="110000"/>
              </a:lnSpc>
              <a:spcAft>
                <a:spcPts val="1200"/>
              </a:spcAft>
              <a:defRPr/>
            </a:pPr>
            <a:r>
              <a:rPr lang="en-US" sz="2800" dirty="0" smtClean="0">
                <a:latin typeface="Calibri"/>
                <a:ea typeface="+mn-ea"/>
                <a:cs typeface="Calibri"/>
              </a:rPr>
              <a:t>5 to 20 individual and group sessions have demonstrated modest impact, especially on severity of symptoms</a:t>
            </a:r>
          </a:p>
          <a:p>
            <a:pPr marL="609600" indent="-609600" eaLnBrk="1" fontAlgn="auto" hangingPunct="1">
              <a:lnSpc>
                <a:spcPct val="120000"/>
              </a:lnSpc>
              <a:spcAft>
                <a:spcPts val="0"/>
              </a:spcAft>
              <a:defRPr/>
            </a:pPr>
            <a:r>
              <a:rPr lang="en-US" sz="2800" dirty="0" smtClean="0">
                <a:latin typeface="Calibri"/>
                <a:ea typeface="+mn-ea"/>
                <a:cs typeface="Calibri"/>
              </a:rPr>
              <a:t>Three key components:</a:t>
            </a:r>
          </a:p>
          <a:p>
            <a:pPr marL="1352550" lvl="2" indent="-609600" fontAlgn="auto">
              <a:lnSpc>
                <a:spcPct val="120000"/>
              </a:lnSpc>
              <a:spcAft>
                <a:spcPts val="0"/>
              </a:spcAft>
              <a:buFont typeface="Wingdings" charset="0"/>
              <a:buAutoNum type="arabicParenR"/>
              <a:defRPr/>
            </a:pPr>
            <a:r>
              <a:rPr lang="en-US" sz="2800" dirty="0" smtClean="0">
                <a:latin typeface="Calibri"/>
                <a:ea typeface="+mn-ea"/>
                <a:cs typeface="Calibri"/>
              </a:rPr>
              <a:t>Psycho education</a:t>
            </a:r>
          </a:p>
          <a:p>
            <a:pPr marL="1352550" lvl="2" indent="-609600" fontAlgn="auto">
              <a:lnSpc>
                <a:spcPct val="120000"/>
              </a:lnSpc>
              <a:spcAft>
                <a:spcPts val="0"/>
              </a:spcAft>
              <a:buFont typeface="Wingdings" charset="0"/>
              <a:buAutoNum type="arabicParenR"/>
              <a:defRPr/>
            </a:pPr>
            <a:r>
              <a:rPr lang="en-US" sz="2800" dirty="0" smtClean="0">
                <a:latin typeface="Calibri"/>
                <a:ea typeface="+mn-ea"/>
                <a:cs typeface="Calibri"/>
              </a:rPr>
              <a:t>Systematic relaxation training</a:t>
            </a:r>
          </a:p>
          <a:p>
            <a:pPr marL="1352550" lvl="2" indent="-609600" fontAlgn="auto">
              <a:lnSpc>
                <a:spcPct val="120000"/>
              </a:lnSpc>
              <a:spcAft>
                <a:spcPts val="0"/>
              </a:spcAft>
              <a:buFont typeface="Wingdings" charset="0"/>
              <a:buAutoNum type="arabicParenR"/>
              <a:defRPr/>
            </a:pPr>
            <a:r>
              <a:rPr lang="en-US" sz="2800" dirty="0" smtClean="0">
                <a:latin typeface="Calibri"/>
                <a:ea typeface="+mn-ea"/>
                <a:cs typeface="Calibri"/>
              </a:rPr>
              <a:t>Discussion of dysfunctional beliefs</a:t>
            </a:r>
          </a:p>
          <a:p>
            <a:pPr marL="0" indent="0" eaLnBrk="1" fontAlgn="auto" hangingPunct="1">
              <a:spcAft>
                <a:spcPts val="0"/>
              </a:spcAft>
              <a:buFont typeface="Wingdings" charset="0"/>
              <a:buNone/>
              <a:defRPr/>
            </a:pPr>
            <a:endParaRPr lang="en-US" dirty="0" smtClean="0">
              <a:solidFill>
                <a:schemeClr val="tx1">
                  <a:lumMod val="65000"/>
                  <a:lumOff val="35000"/>
                </a:schemeClr>
              </a:solidFill>
              <a:ea typeface="+mn-ea"/>
              <a:cs typeface="+mn-cs"/>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7D7B0768-EE6D-4A9A-B892-8318B55C8362}" type="slidenum">
              <a:rPr lang="en-US" altLang="en-US" sz="1100">
                <a:solidFill>
                  <a:srgbClr val="7F7F7F"/>
                </a:solidFill>
              </a:rPr>
              <a:pPr/>
              <a:t>23</a:t>
            </a:fld>
            <a:endParaRPr lang="en-US" altLang="en-US" sz="1100">
              <a:solidFill>
                <a:srgbClr val="7F7F7F"/>
              </a:solidFill>
            </a:endParaRPr>
          </a:p>
        </p:txBody>
      </p:sp>
      <p:sp>
        <p:nvSpPr>
          <p:cNvPr id="5" name="Rectangle 4"/>
          <p:cNvSpPr/>
          <p:nvPr/>
        </p:nvSpPr>
        <p:spPr>
          <a:xfrm>
            <a:off x="762000" y="5867400"/>
            <a:ext cx="75438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rgbClr val="FF0000"/>
                </a:solidFill>
              </a:rPr>
              <a:t>Could be addressed through groups in primary care  </a:t>
            </a:r>
            <a:endParaRPr lang="en-GB" sz="2400" b="1" dirty="0">
              <a:solidFill>
                <a:srgbClr val="FF0000"/>
              </a:solidFill>
            </a:endParaRPr>
          </a:p>
        </p:txBody>
      </p:sp>
    </p:spTree>
    <p:extLst>
      <p:ext uri="{BB962C8B-B14F-4D97-AF65-F5344CB8AC3E}">
        <p14:creationId xmlns:p14="http://schemas.microsoft.com/office/powerpoint/2010/main" val="12084892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00200" y="38100"/>
            <a:ext cx="6248400" cy="1028700"/>
          </a:xfrm>
        </p:spPr>
        <p:txBody>
          <a:bodyPr/>
          <a:lstStyle/>
          <a:p>
            <a:pPr eaLnBrk="1" hangingPunct="1"/>
            <a:r>
              <a:rPr lang="en-US" altLang="en-US" sz="3600" b="1" dirty="0" smtClean="0">
                <a:latin typeface="Calibri" pitchFamily="34" charset="0"/>
                <a:ea typeface="ＭＳ Ｐゴシック" pitchFamily="34" charset="-128"/>
              </a:rPr>
              <a:t>Central treatment goal</a:t>
            </a:r>
          </a:p>
        </p:txBody>
      </p:sp>
      <p:sp>
        <p:nvSpPr>
          <p:cNvPr id="23555" name="Content Placeholder 2"/>
          <p:cNvSpPr>
            <a:spLocks noGrp="1"/>
          </p:cNvSpPr>
          <p:nvPr>
            <p:ph idx="1"/>
          </p:nvPr>
        </p:nvSpPr>
        <p:spPr>
          <a:xfrm>
            <a:off x="457200" y="1524000"/>
            <a:ext cx="8229600" cy="4602163"/>
          </a:xfrm>
        </p:spPr>
        <p:txBody>
          <a:bodyPr/>
          <a:lstStyle/>
          <a:p>
            <a:pPr eaLnBrk="1" hangingPunct="1"/>
            <a:r>
              <a:rPr lang="en-US" altLang="en-US" sz="2800" dirty="0" smtClean="0">
                <a:latin typeface="Calibri" pitchFamily="34" charset="0"/>
                <a:ea typeface="ＭＳ Ｐゴシック" pitchFamily="34" charset="-128"/>
              </a:rPr>
              <a:t>To help patients gradually learn to view their symptoms in more psychological and less catastrophic ways</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B472F564-ADCE-4E24-B627-8D506A294FBC}" type="slidenum">
              <a:rPr lang="en-US" altLang="en-US" sz="1100">
                <a:solidFill>
                  <a:srgbClr val="7F7F7F"/>
                </a:solidFill>
              </a:rPr>
              <a:pPr/>
              <a:t>24</a:t>
            </a:fld>
            <a:endParaRPr lang="en-US" altLang="en-US" sz="1100">
              <a:solidFill>
                <a:srgbClr val="7F7F7F"/>
              </a:solidFill>
            </a:endParaRPr>
          </a:p>
        </p:txBody>
      </p:sp>
      <p:sp>
        <p:nvSpPr>
          <p:cNvPr id="5" name="Rectangle 4"/>
          <p:cNvSpPr/>
          <p:nvPr/>
        </p:nvSpPr>
        <p:spPr>
          <a:xfrm>
            <a:off x="762000" y="3200400"/>
            <a:ext cx="7543800" cy="274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00050" lvl="1" indent="0">
              <a:buNone/>
            </a:pPr>
            <a:endParaRPr lang="en-GB" altLang="ja-JP" sz="2400" b="1" dirty="0" smtClean="0">
              <a:solidFill>
                <a:srgbClr val="FF0000"/>
              </a:solidFill>
              <a:latin typeface="Calibri" pitchFamily="34" charset="0"/>
              <a:ea typeface="ＭＳ 明朝" charset="-128"/>
            </a:endParaRPr>
          </a:p>
          <a:p>
            <a:pPr marL="400050" lvl="1" indent="0">
              <a:buNone/>
            </a:pPr>
            <a:r>
              <a:rPr lang="ja-JP" altLang="en-US" sz="2400" b="1" dirty="0" smtClean="0">
                <a:solidFill>
                  <a:srgbClr val="FF0000"/>
                </a:solidFill>
                <a:latin typeface="Calibri" pitchFamily="34" charset="0"/>
                <a:ea typeface="ＭＳ 明朝" charset="-128"/>
              </a:rPr>
              <a:t>“</a:t>
            </a:r>
            <a:r>
              <a:rPr lang="en-US" altLang="ja-JP" sz="2400" b="1" dirty="0">
                <a:solidFill>
                  <a:srgbClr val="FF0000"/>
                </a:solidFill>
                <a:latin typeface="Calibri" pitchFamily="34" charset="0"/>
                <a:ea typeface="ＭＳ Ｐゴシック" pitchFamily="34" charset="-128"/>
              </a:rPr>
              <a:t>we emphasized that while the pain was </a:t>
            </a:r>
            <a:r>
              <a:rPr lang="en-US" altLang="en-US" sz="2400" b="1" dirty="0">
                <a:solidFill>
                  <a:srgbClr val="FF0000"/>
                </a:solidFill>
                <a:latin typeface="Calibri" pitchFamily="34" charset="0"/>
                <a:ea typeface="ＭＳ Ｐゴシック" pitchFamily="34" charset="-128"/>
              </a:rPr>
              <a:t>‘</a:t>
            </a:r>
            <a:r>
              <a:rPr lang="en-US" altLang="ja-JP" sz="2400" b="1" dirty="0">
                <a:solidFill>
                  <a:srgbClr val="FF0000"/>
                </a:solidFill>
                <a:latin typeface="Calibri" pitchFamily="34" charset="0"/>
                <a:ea typeface="ＭＳ Ｐゴシック" pitchFamily="34" charset="-128"/>
              </a:rPr>
              <a:t>real</a:t>
            </a:r>
            <a:r>
              <a:rPr lang="en-US" altLang="en-US" sz="2400" b="1" dirty="0">
                <a:solidFill>
                  <a:srgbClr val="FF0000"/>
                </a:solidFill>
                <a:latin typeface="Calibri" pitchFamily="34" charset="0"/>
                <a:ea typeface="ＭＳ Ｐゴシック" pitchFamily="34" charset="-128"/>
              </a:rPr>
              <a:t>’</a:t>
            </a:r>
            <a:r>
              <a:rPr lang="en-US" altLang="ja-JP" sz="2400" b="1" dirty="0">
                <a:solidFill>
                  <a:srgbClr val="FF0000"/>
                </a:solidFill>
                <a:latin typeface="Calibri" pitchFamily="34" charset="0"/>
                <a:ea typeface="ＭＳ Ｐゴシック" pitchFamily="34" charset="-128"/>
              </a:rPr>
              <a:t>, it was not necessarily caused by serious organic pathology.  </a:t>
            </a:r>
            <a:r>
              <a:rPr lang="en-US" altLang="ja-JP" sz="2400" b="1" dirty="0" smtClean="0">
                <a:solidFill>
                  <a:srgbClr val="FF0000"/>
                </a:solidFill>
                <a:latin typeface="Calibri" pitchFamily="34" charset="0"/>
                <a:ea typeface="ＭＳ Ｐゴシック" pitchFamily="34" charset="-128"/>
              </a:rPr>
              <a:t> It </a:t>
            </a:r>
            <a:r>
              <a:rPr lang="en-US" altLang="ja-JP" sz="2400" b="1" dirty="0">
                <a:solidFill>
                  <a:srgbClr val="FF0000"/>
                </a:solidFill>
                <a:latin typeface="Calibri" pitchFamily="34" charset="0"/>
                <a:ea typeface="ＭＳ Ｐゴシック" pitchFamily="34" charset="-128"/>
              </a:rPr>
              <a:t>might result from, or be made worse by, excessive nervous and physical tension due to external stresses.</a:t>
            </a:r>
            <a:r>
              <a:rPr lang="ja-JP" altLang="en-US" sz="2400" b="1" dirty="0" smtClean="0">
                <a:solidFill>
                  <a:srgbClr val="FF0000"/>
                </a:solidFill>
                <a:latin typeface="Calibri" pitchFamily="34" charset="0"/>
                <a:ea typeface="ＭＳ 明朝" charset="-128"/>
              </a:rPr>
              <a:t>”</a:t>
            </a:r>
            <a:endParaRPr lang="en-GB" altLang="ja-JP" sz="2400" b="1" dirty="0" smtClean="0">
              <a:solidFill>
                <a:srgbClr val="FF0000"/>
              </a:solidFill>
              <a:latin typeface="Calibri" pitchFamily="34" charset="0"/>
              <a:ea typeface="ＭＳ 明朝" charset="-128"/>
            </a:endParaRPr>
          </a:p>
          <a:p>
            <a:pPr marL="400050" lvl="1" algn="r"/>
            <a:r>
              <a:rPr lang="en-US" altLang="en-US" dirty="0" err="1">
                <a:latin typeface="Calibri" pitchFamily="34" charset="0"/>
                <a:ea typeface="ＭＳ Ｐゴシック" pitchFamily="34" charset="-128"/>
              </a:rPr>
              <a:t>Klimes</a:t>
            </a:r>
            <a:r>
              <a:rPr lang="en-US" altLang="en-US" dirty="0">
                <a:latin typeface="Calibri" pitchFamily="34" charset="0"/>
                <a:ea typeface="ＭＳ Ｐゴシック" pitchFamily="34" charset="-128"/>
              </a:rPr>
              <a:t> </a:t>
            </a:r>
            <a:r>
              <a:rPr lang="en-US" altLang="en-US" dirty="0" smtClean="0">
                <a:latin typeface="Calibri" pitchFamily="34" charset="0"/>
                <a:ea typeface="ＭＳ Ｐゴシック" pitchFamily="34" charset="-128"/>
              </a:rPr>
              <a:t>et al, 1990</a:t>
            </a:r>
            <a:endParaRPr lang="en-US" altLang="en-US" dirty="0">
              <a:latin typeface="Calibri" pitchFamily="34" charset="0"/>
              <a:ea typeface="ＭＳ Ｐゴシック" pitchFamily="34" charset="-128"/>
            </a:endParaRPr>
          </a:p>
          <a:p>
            <a:pPr marL="400050" lvl="1" indent="0">
              <a:buNone/>
            </a:pPr>
            <a:endParaRPr lang="en-US" altLang="ja-JP" sz="2400" b="1" dirty="0">
              <a:solidFill>
                <a:srgbClr val="FF0000"/>
              </a:solidFill>
              <a:latin typeface="Calibri" pitchFamily="34" charset="0"/>
              <a:ea typeface="ＭＳ Ｐゴシック" pitchFamily="34" charset="-128"/>
            </a:endParaRPr>
          </a:p>
          <a:p>
            <a:pPr eaLnBrk="1" hangingPunct="1">
              <a:lnSpc>
                <a:spcPct val="70000"/>
              </a:lnSpc>
              <a:buFont typeface="Wingdings" pitchFamily="2" charset="2"/>
              <a:buNone/>
            </a:pPr>
            <a:endParaRPr lang="en-US" altLang="en-US" sz="500" dirty="0">
              <a:ea typeface="ＭＳ Ｐゴシック" pitchFamily="34" charset="-128"/>
            </a:endParaRPr>
          </a:p>
          <a:p>
            <a:pPr eaLnBrk="1" hangingPunct="1">
              <a:lnSpc>
                <a:spcPct val="70000"/>
              </a:lnSpc>
              <a:buFont typeface="Wingdings" pitchFamily="2" charset="2"/>
              <a:buNone/>
            </a:pPr>
            <a:r>
              <a:rPr lang="en-US" altLang="en-US" sz="400" dirty="0">
                <a:ea typeface="ＭＳ Ｐゴシック" pitchFamily="34" charset="-128"/>
              </a:rPr>
              <a:t>(</a:t>
            </a:r>
            <a:endParaRPr lang="en-US" altLang="en-US" sz="600" dirty="0">
              <a:ea typeface="ＭＳ Ｐゴシック" pitchFamily="34" charset="-128"/>
            </a:endParaRPr>
          </a:p>
        </p:txBody>
      </p:sp>
    </p:spTree>
    <p:extLst>
      <p:ext uri="{BB962C8B-B14F-4D97-AF65-F5344CB8AC3E}">
        <p14:creationId xmlns:p14="http://schemas.microsoft.com/office/powerpoint/2010/main" val="24309383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00200" y="12700"/>
            <a:ext cx="6324600" cy="1054100"/>
          </a:xfrm>
        </p:spPr>
        <p:txBody>
          <a:bodyPr/>
          <a:lstStyle/>
          <a:p>
            <a:pPr eaLnBrk="1" hangingPunct="1"/>
            <a:r>
              <a:rPr lang="en-US" altLang="en-US" sz="3600" b="1" dirty="0" smtClean="0">
                <a:latin typeface="Calibri" pitchFamily="34" charset="0"/>
                <a:ea typeface="ＭＳ Ｐゴシック" pitchFamily="34" charset="-128"/>
              </a:rPr>
              <a:t>Daily Diary Keeping</a:t>
            </a:r>
          </a:p>
        </p:txBody>
      </p:sp>
      <p:sp>
        <p:nvSpPr>
          <p:cNvPr id="24579" name="Content Placeholder 2"/>
          <p:cNvSpPr>
            <a:spLocks noGrp="1"/>
          </p:cNvSpPr>
          <p:nvPr>
            <p:ph idx="1"/>
          </p:nvPr>
        </p:nvSpPr>
        <p:spPr>
          <a:xfrm>
            <a:off x="457200" y="1295400"/>
            <a:ext cx="8229600" cy="4830763"/>
          </a:xfrm>
        </p:spPr>
        <p:txBody>
          <a:bodyPr/>
          <a:lstStyle/>
          <a:p>
            <a:pPr eaLnBrk="1" hangingPunct="1">
              <a:spcBef>
                <a:spcPts val="24"/>
              </a:spcBef>
              <a:spcAft>
                <a:spcPts val="600"/>
              </a:spcAft>
            </a:pPr>
            <a:r>
              <a:rPr lang="en-US" altLang="en-US" sz="2800" dirty="0" smtClean="0">
                <a:latin typeface="Calibri" pitchFamily="34" charset="0"/>
                <a:ea typeface="ＭＳ Ｐゴシック" pitchFamily="34" charset="-128"/>
              </a:rPr>
              <a:t>GP can ask patient to keep a diary</a:t>
            </a:r>
          </a:p>
          <a:p>
            <a:pPr eaLnBrk="1" hangingPunct="1">
              <a:spcBef>
                <a:spcPts val="24"/>
              </a:spcBef>
              <a:spcAft>
                <a:spcPts val="600"/>
              </a:spcAft>
            </a:pPr>
            <a:r>
              <a:rPr lang="en-US" altLang="en-US" sz="2800" dirty="0" smtClean="0">
                <a:latin typeface="Calibri" pitchFamily="34" charset="0"/>
                <a:ea typeface="ＭＳ Ｐゴシック" pitchFamily="34" charset="-128"/>
              </a:rPr>
              <a:t>Patient notes symptoms along with feelings &amp; </a:t>
            </a:r>
            <a:r>
              <a:rPr lang="en-US" altLang="en-US" sz="2800" dirty="0">
                <a:latin typeface="Calibri" pitchFamily="34" charset="0"/>
                <a:ea typeface="ＭＳ Ｐゴシック" pitchFamily="34" charset="-128"/>
              </a:rPr>
              <a:t>t</a:t>
            </a:r>
            <a:r>
              <a:rPr lang="en-US" altLang="en-US" sz="2800" dirty="0" smtClean="0">
                <a:latin typeface="Calibri" pitchFamily="34" charset="0"/>
                <a:ea typeface="ＭＳ Ｐゴシック" pitchFamily="34" charset="-128"/>
              </a:rPr>
              <a:t>houghts</a:t>
            </a:r>
          </a:p>
          <a:p>
            <a:pPr>
              <a:spcBef>
                <a:spcPts val="24"/>
              </a:spcBef>
              <a:spcAft>
                <a:spcPts val="600"/>
              </a:spcAft>
            </a:pPr>
            <a:r>
              <a:rPr lang="en-US" altLang="en-US" sz="2800" dirty="0" smtClean="0">
                <a:latin typeface="Calibri" pitchFamily="34" charset="0"/>
                <a:ea typeface="ＭＳ Ｐゴシック" pitchFamily="34" charset="-128"/>
              </a:rPr>
              <a:t>Doctor </a:t>
            </a:r>
            <a:r>
              <a:rPr lang="en-US" altLang="en-US" sz="2800" dirty="0">
                <a:latin typeface="Calibri" pitchFamily="34" charset="0"/>
                <a:ea typeface="ＭＳ Ｐゴシック" pitchFamily="34" charset="-128"/>
              </a:rPr>
              <a:t>offers benign alternative </a:t>
            </a:r>
            <a:r>
              <a:rPr lang="en-US" altLang="en-US" sz="2800" dirty="0" smtClean="0">
                <a:latin typeface="Calibri" pitchFamily="34" charset="0"/>
                <a:ea typeface="ＭＳ Ｐゴシック" pitchFamily="34" charset="-128"/>
              </a:rPr>
              <a:t>explanations during diary review</a:t>
            </a:r>
          </a:p>
          <a:p>
            <a:pPr lvl="1">
              <a:spcBef>
                <a:spcPts val="24"/>
              </a:spcBef>
              <a:spcAft>
                <a:spcPts val="600"/>
              </a:spcAft>
            </a:pPr>
            <a:r>
              <a:rPr lang="en-US" altLang="en-US" sz="2400" dirty="0" smtClean="0">
                <a:latin typeface="Calibri" pitchFamily="34" charset="0"/>
                <a:ea typeface="ＭＳ Ｐゴシック" pitchFamily="34" charset="-128"/>
              </a:rPr>
              <a:t>Doctor can offer an example: the thought </a:t>
            </a:r>
            <a:r>
              <a:rPr lang="ja-JP" altLang="en-US" sz="2400" dirty="0" smtClean="0">
                <a:latin typeface="Calibri" pitchFamily="34" charset="0"/>
                <a:ea typeface="ＭＳ 明朝" charset="-128"/>
              </a:rPr>
              <a:t>“</a:t>
            </a:r>
            <a:r>
              <a:rPr lang="en-US" altLang="ja-JP" sz="2400" dirty="0" smtClean="0">
                <a:latin typeface="Calibri" pitchFamily="34" charset="0"/>
                <a:ea typeface="ＭＳ Ｐゴシック" pitchFamily="34" charset="-128"/>
              </a:rPr>
              <a:t>I am having a heart attack</a:t>
            </a:r>
            <a:r>
              <a:rPr lang="ja-JP" altLang="en-US" sz="2400" dirty="0" smtClean="0">
                <a:latin typeface="Calibri" pitchFamily="34" charset="0"/>
                <a:ea typeface="ＭＳ 明朝" charset="-128"/>
              </a:rPr>
              <a:t>”</a:t>
            </a:r>
            <a:r>
              <a:rPr lang="en-US" altLang="ja-JP" sz="2400" dirty="0" smtClean="0">
                <a:latin typeface="Calibri" pitchFamily="34" charset="0"/>
                <a:ea typeface="ＭＳ Ｐゴシック" pitchFamily="34" charset="-128"/>
              </a:rPr>
              <a:t> can be countered by </a:t>
            </a:r>
            <a:r>
              <a:rPr lang="ja-JP" altLang="en-US" sz="2400" dirty="0" smtClean="0">
                <a:latin typeface="Calibri" pitchFamily="34" charset="0"/>
                <a:ea typeface="ＭＳ 明朝" charset="-128"/>
              </a:rPr>
              <a:t>“</a:t>
            </a:r>
            <a:r>
              <a:rPr lang="en-US" altLang="ja-JP" sz="2400" dirty="0" smtClean="0">
                <a:latin typeface="Calibri" pitchFamily="34" charset="0"/>
                <a:ea typeface="ＭＳ Ｐゴシック" pitchFamily="34" charset="-128"/>
              </a:rPr>
              <a:t>I tense up and get chest wall pain as a result</a:t>
            </a:r>
            <a:r>
              <a:rPr lang="ja-JP" altLang="en-US" sz="2400" dirty="0" smtClean="0">
                <a:latin typeface="Calibri" pitchFamily="34" charset="0"/>
                <a:ea typeface="ＭＳ 明朝" charset="-128"/>
              </a:rPr>
              <a:t>”</a:t>
            </a:r>
            <a:endParaRPr lang="en-US" altLang="ja-JP" sz="2400" dirty="0" smtClean="0">
              <a:latin typeface="Calibri" pitchFamily="34" charset="0"/>
              <a:ea typeface="ＭＳ Ｐゴシック" pitchFamily="34" charset="-128"/>
            </a:endParaRPr>
          </a:p>
          <a:p>
            <a:pPr eaLnBrk="1" hangingPunct="1">
              <a:spcBef>
                <a:spcPts val="24"/>
              </a:spcBef>
              <a:spcAft>
                <a:spcPts val="600"/>
              </a:spcAft>
            </a:pPr>
            <a:r>
              <a:rPr lang="en-US" altLang="en-US" sz="2800" dirty="0" smtClean="0">
                <a:latin typeface="Calibri" pitchFamily="34" charset="0"/>
                <a:ea typeface="ＭＳ Ｐゴシック" pitchFamily="34" charset="-128"/>
              </a:rPr>
              <a:t>After 1 or 2 sessions educating the patient about counter thoughts the patient can begin writing these in the diary after the more alarmist thoughts</a:t>
            </a:r>
          </a:p>
          <a:p>
            <a:pPr eaLnBrk="1" hangingPunct="1"/>
            <a:endParaRPr lang="en-US" altLang="en-US" sz="2800" dirty="0" smtClean="0">
              <a:ea typeface="ＭＳ Ｐゴシック" pitchFamily="34" charset="-128"/>
            </a:endParaRPr>
          </a:p>
          <a:p>
            <a:pPr eaLnBrk="1" hangingPunct="1">
              <a:buFont typeface="Wingdings" pitchFamily="2" charset="2"/>
              <a:buNone/>
            </a:pPr>
            <a:endParaRPr lang="en-US" altLang="en-US" sz="2800" dirty="0" smtClean="0">
              <a:ea typeface="ＭＳ Ｐゴシック" pitchFamily="34" charset="-128"/>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75A25ACF-E34A-4C49-B867-10F66CB1E12E}" type="slidenum">
              <a:rPr lang="en-US" altLang="en-US" sz="1100">
                <a:solidFill>
                  <a:srgbClr val="7F7F7F"/>
                </a:solidFill>
              </a:rPr>
              <a:pPr/>
              <a:t>25</a:t>
            </a:fld>
            <a:endParaRPr lang="en-US" altLang="en-US" sz="1100">
              <a:solidFill>
                <a:srgbClr val="7F7F7F"/>
              </a:solidFill>
            </a:endParaRPr>
          </a:p>
        </p:txBody>
      </p:sp>
    </p:spTree>
    <p:extLst>
      <p:ext uri="{BB962C8B-B14F-4D97-AF65-F5344CB8AC3E}">
        <p14:creationId xmlns:p14="http://schemas.microsoft.com/office/powerpoint/2010/main" val="35972457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248400" cy="1066800"/>
          </a:xfrm>
        </p:spPr>
        <p:txBody>
          <a:bodyPr rtlCol="0">
            <a:noAutofit/>
          </a:bodyPr>
          <a:lstStyle/>
          <a:p>
            <a:pPr eaLnBrk="1" fontAlgn="auto" hangingPunct="1">
              <a:spcAft>
                <a:spcPts val="0"/>
              </a:spcAft>
              <a:defRPr/>
            </a:pPr>
            <a:r>
              <a:rPr lang="en-US" sz="3600" b="1" dirty="0" smtClean="0">
                <a:latin typeface="Calibri"/>
                <a:cs typeface="Calibri"/>
              </a:rPr>
              <a:t>Ex</a:t>
            </a:r>
            <a:r>
              <a:rPr lang="en-US" sz="3600" b="1" dirty="0" smtClean="0">
                <a:latin typeface="Calibri"/>
                <a:ea typeface="+mj-ea"/>
                <a:cs typeface="Calibri"/>
              </a:rPr>
              <a:t>tended single session CBT:</a:t>
            </a:r>
            <a:br>
              <a:rPr lang="en-US" sz="3600" b="1" dirty="0" smtClean="0">
                <a:latin typeface="Calibri"/>
                <a:ea typeface="+mj-ea"/>
                <a:cs typeface="Calibri"/>
              </a:rPr>
            </a:br>
            <a:r>
              <a:rPr lang="en-US" sz="3600" b="1" dirty="0" smtClean="0">
                <a:latin typeface="Calibri"/>
                <a:cs typeface="Calibri"/>
              </a:rPr>
              <a:t>collaborative care </a:t>
            </a:r>
            <a:endParaRPr lang="en-US" sz="3600" b="1" dirty="0" smtClean="0">
              <a:latin typeface="Calibri"/>
              <a:ea typeface="+mj-ea"/>
              <a:cs typeface="Calibri"/>
            </a:endParaRPr>
          </a:p>
        </p:txBody>
      </p:sp>
      <p:sp>
        <p:nvSpPr>
          <p:cNvPr id="3" name="Content Placeholder 2"/>
          <p:cNvSpPr>
            <a:spLocks noGrp="1"/>
          </p:cNvSpPr>
          <p:nvPr>
            <p:ph idx="1"/>
          </p:nvPr>
        </p:nvSpPr>
        <p:spPr>
          <a:xfrm>
            <a:off x="609600" y="1295400"/>
            <a:ext cx="8229600" cy="5029200"/>
          </a:xfrm>
        </p:spPr>
        <p:txBody>
          <a:bodyPr rtlCol="0">
            <a:normAutofit/>
          </a:bodyPr>
          <a:lstStyle/>
          <a:p>
            <a:pPr fontAlgn="auto">
              <a:lnSpc>
                <a:spcPct val="120000"/>
              </a:lnSpc>
              <a:spcAft>
                <a:spcPts val="0"/>
              </a:spcAft>
              <a:defRPr/>
            </a:pPr>
            <a:r>
              <a:rPr lang="en-US" sz="3000" dirty="0" smtClean="0">
                <a:ea typeface="+mn-ea"/>
                <a:cs typeface="+mn-cs"/>
              </a:rPr>
              <a:t>A longer single session by a GP, psychologist, social worker vs. typical 10-15 session CBT</a:t>
            </a:r>
          </a:p>
          <a:p>
            <a:pPr lvl="1" fontAlgn="auto">
              <a:lnSpc>
                <a:spcPct val="80000"/>
              </a:lnSpc>
              <a:spcAft>
                <a:spcPts val="0"/>
              </a:spcAft>
              <a:defRPr/>
            </a:pPr>
            <a:r>
              <a:rPr lang="en-US" dirty="0" smtClean="0">
                <a:ea typeface="+mn-ea"/>
                <a:cs typeface="+mn-cs"/>
              </a:rPr>
              <a:t>Three to four hours</a:t>
            </a:r>
          </a:p>
          <a:p>
            <a:pPr lvl="1" fontAlgn="auto">
              <a:lnSpc>
                <a:spcPct val="80000"/>
              </a:lnSpc>
              <a:spcAft>
                <a:spcPts val="0"/>
              </a:spcAft>
              <a:defRPr/>
            </a:pPr>
            <a:r>
              <a:rPr lang="en-US" dirty="0" smtClean="0">
                <a:ea typeface="+mn-ea"/>
                <a:cs typeface="+mn-cs"/>
              </a:rPr>
              <a:t>Psychoeducation, relaxation techniques and discussion of dysfunctional beliefs</a:t>
            </a:r>
          </a:p>
          <a:p>
            <a:pPr lvl="1" fontAlgn="auto">
              <a:lnSpc>
                <a:spcPct val="120000"/>
              </a:lnSpc>
              <a:spcAft>
                <a:spcPts val="0"/>
              </a:spcAft>
              <a:defRPr/>
            </a:pPr>
            <a:r>
              <a:rPr lang="en-US" dirty="0" smtClean="0">
                <a:ea typeface="+mn-ea"/>
                <a:cs typeface="+mn-cs"/>
              </a:rPr>
              <a:t>Encouragement of physical activity to counter the avoidance of symptoms and activity</a:t>
            </a:r>
          </a:p>
          <a:p>
            <a:pPr marL="342900" lvl="1" indent="-342900" fontAlgn="auto">
              <a:lnSpc>
                <a:spcPct val="120000"/>
              </a:lnSpc>
              <a:spcAft>
                <a:spcPts val="0"/>
              </a:spcAft>
              <a:buFont typeface="Arial" charset="0"/>
              <a:buChar char="•"/>
              <a:defRPr/>
            </a:pPr>
            <a:r>
              <a:rPr lang="en-US" dirty="0" smtClean="0"/>
              <a:t>Frequency </a:t>
            </a:r>
            <a:r>
              <a:rPr lang="en-US" dirty="0"/>
              <a:t>of visits to GP reduced by half for the next six months</a:t>
            </a:r>
          </a:p>
          <a:p>
            <a:pPr fontAlgn="auto">
              <a:lnSpc>
                <a:spcPct val="120000"/>
              </a:lnSpc>
              <a:spcAft>
                <a:spcPts val="0"/>
              </a:spcAft>
              <a:defRPr/>
            </a:pPr>
            <a:endParaRPr lang="en-US" sz="2900" dirty="0" smtClean="0">
              <a:ea typeface="+mn-ea"/>
              <a:cs typeface="+mn-cs"/>
            </a:endParaRPr>
          </a:p>
          <a:p>
            <a:pPr eaLnBrk="1" fontAlgn="auto" hangingPunct="1">
              <a:lnSpc>
                <a:spcPct val="80000"/>
              </a:lnSpc>
              <a:spcAft>
                <a:spcPts val="0"/>
              </a:spcAft>
              <a:buFont typeface="Wingdings" charset="0"/>
              <a:buNone/>
              <a:defRPr/>
            </a:pPr>
            <a:endParaRPr lang="en-US" sz="2000" dirty="0" smtClean="0">
              <a:ea typeface="+mn-ea"/>
              <a:cs typeface="+mn-cs"/>
            </a:endParaRPr>
          </a:p>
          <a:p>
            <a:pPr eaLnBrk="1" fontAlgn="auto" hangingPunct="1">
              <a:spcAft>
                <a:spcPts val="0"/>
              </a:spcAft>
              <a:defRPr/>
            </a:pPr>
            <a:endParaRPr lang="en-US" dirty="0" smtClean="0">
              <a:solidFill>
                <a:schemeClr val="tx1">
                  <a:lumMod val="65000"/>
                  <a:lumOff val="35000"/>
                </a:schemeClr>
              </a:solidFill>
              <a:ea typeface="+mn-ea"/>
              <a:cs typeface="+mn-cs"/>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B267FAAB-CEDE-43EA-BB85-F17C77A5EB17}" type="slidenum">
              <a:rPr lang="en-US" altLang="en-US" sz="1100">
                <a:solidFill>
                  <a:srgbClr val="7F7F7F"/>
                </a:solidFill>
              </a:rPr>
              <a:pPr/>
              <a:t>26</a:t>
            </a:fld>
            <a:endParaRPr lang="en-US" altLang="en-US" sz="1100">
              <a:solidFill>
                <a:srgbClr val="7F7F7F"/>
              </a:solidFill>
            </a:endParaRPr>
          </a:p>
        </p:txBody>
      </p:sp>
    </p:spTree>
    <p:extLst>
      <p:ext uri="{BB962C8B-B14F-4D97-AF65-F5344CB8AC3E}">
        <p14:creationId xmlns:p14="http://schemas.microsoft.com/office/powerpoint/2010/main" val="21735979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6400" y="38100"/>
            <a:ext cx="6248400" cy="1143000"/>
          </a:xfrm>
        </p:spPr>
        <p:txBody>
          <a:bodyPr/>
          <a:lstStyle/>
          <a:p>
            <a:r>
              <a:rPr lang="en-US" altLang="en-US" sz="3600" b="1" dirty="0" smtClean="0">
                <a:latin typeface="Calibri" pitchFamily="34" charset="0"/>
                <a:ea typeface="ＭＳ Ｐゴシック" pitchFamily="34" charset="-128"/>
              </a:rPr>
              <a:t>A single one hour interview:</a:t>
            </a:r>
            <a:br>
              <a:rPr lang="en-US" altLang="en-US" sz="3600" b="1" dirty="0" smtClean="0">
                <a:latin typeface="Calibri" pitchFamily="34" charset="0"/>
                <a:ea typeface="ＭＳ Ｐゴシック" pitchFamily="34" charset="-128"/>
              </a:rPr>
            </a:br>
            <a:r>
              <a:rPr lang="en-US" sz="3600" b="1" dirty="0" smtClean="0">
                <a:cs typeface="Calibri"/>
              </a:rPr>
              <a:t>collaborative/integrated </a:t>
            </a:r>
            <a:r>
              <a:rPr lang="en-US" sz="3600" b="1" dirty="0">
                <a:cs typeface="Calibri"/>
              </a:rPr>
              <a:t>care</a:t>
            </a:r>
            <a:endParaRPr lang="en-US" altLang="en-US" sz="3600" b="1" dirty="0" smtClean="0">
              <a:latin typeface="Calibri" pitchFamily="34" charset="0"/>
              <a:ea typeface="ＭＳ Ｐゴシック" pitchFamily="34" charset="-128"/>
            </a:endParaRPr>
          </a:p>
        </p:txBody>
      </p:sp>
      <p:sp>
        <p:nvSpPr>
          <p:cNvPr id="3" name="Content Placeholder 2"/>
          <p:cNvSpPr>
            <a:spLocks noGrp="1"/>
          </p:cNvSpPr>
          <p:nvPr>
            <p:ph idx="1"/>
          </p:nvPr>
        </p:nvSpPr>
        <p:spPr>
          <a:xfrm>
            <a:off x="457200" y="1676400"/>
            <a:ext cx="8229600" cy="4525963"/>
          </a:xfrm>
        </p:spPr>
        <p:txBody>
          <a:bodyPr rtlCol="0">
            <a:normAutofit fontScale="40000" lnSpcReduction="20000"/>
          </a:bodyPr>
          <a:lstStyle/>
          <a:p>
            <a:pPr marL="347472" indent="-347472" eaLnBrk="1" fontAlgn="auto" hangingPunct="1">
              <a:lnSpc>
                <a:spcPct val="120000"/>
              </a:lnSpc>
              <a:spcBef>
                <a:spcPts val="24"/>
              </a:spcBef>
              <a:spcAft>
                <a:spcPts val="600"/>
              </a:spcAft>
              <a:defRPr/>
            </a:pPr>
            <a:r>
              <a:rPr lang="en-US" sz="7000" dirty="0" smtClean="0">
                <a:latin typeface="Calibri"/>
                <a:ea typeface="+mn-ea"/>
                <a:cs typeface="Calibri"/>
              </a:rPr>
              <a:t>Reduced health care costs</a:t>
            </a:r>
          </a:p>
          <a:p>
            <a:pPr marL="347472" indent="-347472" eaLnBrk="1" fontAlgn="auto" hangingPunct="1">
              <a:lnSpc>
                <a:spcPct val="120000"/>
              </a:lnSpc>
              <a:spcBef>
                <a:spcPts val="24"/>
              </a:spcBef>
              <a:spcAft>
                <a:spcPts val="1800"/>
              </a:spcAft>
              <a:defRPr/>
            </a:pPr>
            <a:r>
              <a:rPr lang="en-US" sz="7000" dirty="0" smtClean="0">
                <a:latin typeface="Calibri"/>
                <a:ea typeface="+mn-ea"/>
                <a:cs typeface="Calibri"/>
              </a:rPr>
              <a:t>Conducted jointly by GP and mental health clinician</a:t>
            </a:r>
          </a:p>
          <a:p>
            <a:pPr marL="347472" indent="-347472" eaLnBrk="1" fontAlgn="auto" hangingPunct="1">
              <a:lnSpc>
                <a:spcPct val="120000"/>
              </a:lnSpc>
              <a:spcBef>
                <a:spcPts val="24"/>
              </a:spcBef>
              <a:spcAft>
                <a:spcPts val="600"/>
              </a:spcAft>
              <a:defRPr/>
            </a:pPr>
            <a:r>
              <a:rPr lang="en-US" sz="7000" dirty="0" smtClean="0">
                <a:latin typeface="Calibri"/>
                <a:ea typeface="+mn-ea"/>
                <a:cs typeface="Calibri"/>
              </a:rPr>
              <a:t>Components of the interview:</a:t>
            </a:r>
          </a:p>
          <a:p>
            <a:pPr marL="747522" lvl="2" indent="-347472" fontAlgn="auto">
              <a:lnSpc>
                <a:spcPct val="120000"/>
              </a:lnSpc>
              <a:spcBef>
                <a:spcPts val="24"/>
              </a:spcBef>
              <a:spcAft>
                <a:spcPts val="600"/>
              </a:spcAft>
              <a:buFont typeface="Wingdings" charset="0"/>
              <a:buAutoNum type="arabicParenR"/>
              <a:defRPr/>
            </a:pPr>
            <a:r>
              <a:rPr lang="en-US" sz="7000" dirty="0" smtClean="0">
                <a:latin typeface="Calibri"/>
                <a:ea typeface="+mn-ea"/>
                <a:cs typeface="Calibri"/>
              </a:rPr>
              <a:t>Curiosity about symptoms with empathic listening</a:t>
            </a:r>
          </a:p>
          <a:p>
            <a:pPr marL="747522" lvl="2" indent="-347472" fontAlgn="auto">
              <a:lnSpc>
                <a:spcPct val="120000"/>
              </a:lnSpc>
              <a:spcBef>
                <a:spcPts val="24"/>
              </a:spcBef>
              <a:spcAft>
                <a:spcPts val="600"/>
              </a:spcAft>
              <a:buFont typeface="Wingdings" charset="0"/>
              <a:buAutoNum type="arabicParenR"/>
              <a:defRPr/>
            </a:pPr>
            <a:r>
              <a:rPr lang="en-US" sz="7000" dirty="0" smtClean="0">
                <a:latin typeface="Calibri"/>
                <a:ea typeface="+mn-ea"/>
                <a:cs typeface="Calibri"/>
              </a:rPr>
              <a:t>Opportunities to suggest alternative explanations for symptoms and decisions</a:t>
            </a:r>
          </a:p>
          <a:p>
            <a:pPr marL="747522" lvl="2" indent="-347472" fontAlgn="auto">
              <a:lnSpc>
                <a:spcPct val="120000"/>
              </a:lnSpc>
              <a:spcBef>
                <a:spcPts val="24"/>
              </a:spcBef>
              <a:spcAft>
                <a:spcPts val="600"/>
              </a:spcAft>
              <a:buFont typeface="Wingdings" charset="0"/>
              <a:buAutoNum type="arabicParenR"/>
              <a:defRPr/>
            </a:pPr>
            <a:r>
              <a:rPr lang="en-US" sz="7000" dirty="0" smtClean="0">
                <a:latin typeface="Calibri"/>
                <a:ea typeface="+mn-ea"/>
                <a:cs typeface="Calibri"/>
              </a:rPr>
              <a:t>Identification of maladaptive relationships through constructing a family genogram</a:t>
            </a:r>
          </a:p>
          <a:p>
            <a:pPr marL="609600" indent="-609600" eaLnBrk="1" fontAlgn="auto" hangingPunct="1">
              <a:lnSpc>
                <a:spcPct val="80000"/>
              </a:lnSpc>
              <a:spcAft>
                <a:spcPts val="0"/>
              </a:spcAft>
              <a:buFont typeface="Wingdings" charset="0"/>
              <a:buNone/>
              <a:defRPr/>
            </a:pPr>
            <a:endParaRPr lang="en-US" sz="2400" dirty="0" smtClean="0">
              <a:ea typeface="+mn-ea"/>
              <a:cs typeface="+mn-cs"/>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61A6DC61-930A-48DF-A3EC-F56C9BE20555}" type="slidenum">
              <a:rPr lang="en-US" altLang="en-US" sz="1100">
                <a:solidFill>
                  <a:srgbClr val="7F7F7F"/>
                </a:solidFill>
              </a:rPr>
              <a:pPr/>
              <a:t>27</a:t>
            </a:fld>
            <a:endParaRPr lang="en-US" altLang="en-US" sz="1100">
              <a:solidFill>
                <a:srgbClr val="7F7F7F"/>
              </a:solidFill>
            </a:endParaRPr>
          </a:p>
        </p:txBody>
      </p:sp>
    </p:spTree>
    <p:extLst>
      <p:ext uri="{BB962C8B-B14F-4D97-AF65-F5344CB8AC3E}">
        <p14:creationId xmlns:p14="http://schemas.microsoft.com/office/powerpoint/2010/main" val="38036170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0"/>
            <a:ext cx="6248400" cy="1066800"/>
          </a:xfrm>
        </p:spPr>
        <p:txBody>
          <a:bodyPr/>
          <a:lstStyle/>
          <a:p>
            <a:pPr eaLnBrk="1" hangingPunct="1"/>
            <a:r>
              <a:rPr lang="en-US" altLang="en-US" sz="3600" b="1" dirty="0" smtClean="0">
                <a:latin typeface="Calibri" pitchFamily="34" charset="0"/>
                <a:ea typeface="ＭＳ Ｐゴシック" pitchFamily="34" charset="-128"/>
              </a:rPr>
              <a:t>Your letter can make a difference </a:t>
            </a:r>
          </a:p>
        </p:txBody>
      </p:sp>
      <p:sp>
        <p:nvSpPr>
          <p:cNvPr id="28675" name="Content Placeholder 2"/>
          <p:cNvSpPr>
            <a:spLocks noGrp="1"/>
          </p:cNvSpPr>
          <p:nvPr>
            <p:ph idx="1"/>
          </p:nvPr>
        </p:nvSpPr>
        <p:spPr>
          <a:xfrm>
            <a:off x="304800" y="1219200"/>
            <a:ext cx="8382000" cy="5181600"/>
          </a:xfrm>
        </p:spPr>
        <p:txBody>
          <a:bodyPr/>
          <a:lstStyle/>
          <a:p>
            <a:pPr>
              <a:spcBef>
                <a:spcPts val="24"/>
              </a:spcBef>
              <a:spcAft>
                <a:spcPts val="1200"/>
              </a:spcAft>
            </a:pPr>
            <a:r>
              <a:rPr lang="en-US" altLang="en-US" sz="2800" dirty="0" smtClean="0">
                <a:latin typeface="Calibri" pitchFamily="34" charset="0"/>
                <a:ea typeface="ＭＳ Ｐゴシック" pitchFamily="34" charset="-128"/>
              </a:rPr>
              <a:t>Psychiatrist’s letter to GP starts by telling the GP that the patient meets criteria for somatization disorder and describes it as a chronic relapsing disorder that is an expression of unconscious processes  </a:t>
            </a:r>
          </a:p>
          <a:p>
            <a:pPr>
              <a:spcBef>
                <a:spcPts val="24"/>
              </a:spcBef>
              <a:spcAft>
                <a:spcPts val="1200"/>
              </a:spcAft>
            </a:pPr>
            <a:r>
              <a:rPr lang="en-US" altLang="en-US" sz="2800" dirty="0" smtClean="0">
                <a:latin typeface="Calibri" pitchFamily="34" charset="0"/>
                <a:ea typeface="ＭＳ Ｐゴシック" pitchFamily="34" charset="-128"/>
              </a:rPr>
              <a:t>It then lists a few simple treatment recommendations:</a:t>
            </a:r>
          </a:p>
          <a:p>
            <a:pPr marL="914400" lvl="1" indent="-514350">
              <a:spcBef>
                <a:spcPts val="24"/>
              </a:spcBef>
              <a:spcAft>
                <a:spcPts val="0"/>
              </a:spcAft>
              <a:buFont typeface="+mj-lt"/>
              <a:buAutoNum type="arabicParenR"/>
            </a:pPr>
            <a:r>
              <a:rPr lang="en-US" altLang="en-US" dirty="0" smtClean="0">
                <a:latin typeface="Calibri" pitchFamily="34" charset="0"/>
                <a:ea typeface="ＭＳ Ｐゴシック" pitchFamily="34" charset="-128"/>
              </a:rPr>
              <a:t>To avoid telling the patient “It’s all in your head</a:t>
            </a:r>
            <a:r>
              <a:rPr lang="ja-JP" altLang="en-US" dirty="0" smtClean="0">
                <a:latin typeface="Calibri" pitchFamily="34" charset="0"/>
                <a:ea typeface="ＭＳ 明朝" charset="-128"/>
              </a:rPr>
              <a:t>”</a:t>
            </a:r>
            <a:endParaRPr lang="en-US" altLang="ja-JP" dirty="0">
              <a:latin typeface="Calibri" pitchFamily="34" charset="0"/>
              <a:ea typeface="ＭＳ Ｐゴシック" pitchFamily="34" charset="-128"/>
            </a:endParaRPr>
          </a:p>
          <a:p>
            <a:pPr marL="914400" lvl="1" indent="-514350">
              <a:spcBef>
                <a:spcPts val="24"/>
              </a:spcBef>
              <a:spcAft>
                <a:spcPts val="0"/>
              </a:spcAft>
              <a:buFont typeface="+mj-lt"/>
              <a:buAutoNum type="arabicParenR"/>
            </a:pPr>
            <a:r>
              <a:rPr lang="en-US" altLang="en-US" dirty="0" smtClean="0">
                <a:latin typeface="Calibri" pitchFamily="34" charset="0"/>
                <a:ea typeface="ＭＳ Ｐゴシック" pitchFamily="34" charset="-128"/>
              </a:rPr>
              <a:t>Regular brief appointments every four to six weeks   instead of “as needed</a:t>
            </a:r>
            <a:r>
              <a:rPr lang="en-GB" altLang="en-US" dirty="0" smtClean="0">
                <a:latin typeface="Calibri" pitchFamily="34" charset="0"/>
                <a:ea typeface="ＭＳ 明朝" charset="-128"/>
              </a:rPr>
              <a:t>”</a:t>
            </a:r>
          </a:p>
          <a:p>
            <a:pPr marL="914400" lvl="1" indent="-514350">
              <a:spcBef>
                <a:spcPts val="24"/>
              </a:spcBef>
              <a:spcAft>
                <a:spcPts val="1200"/>
              </a:spcAft>
              <a:buFont typeface="+mj-lt"/>
              <a:buAutoNum type="arabicParenR"/>
            </a:pPr>
            <a:r>
              <a:rPr lang="en-US" altLang="en-US" dirty="0" smtClean="0">
                <a:latin typeface="Calibri" pitchFamily="34" charset="0"/>
                <a:ea typeface="ＭＳ Ｐゴシック" pitchFamily="34" charset="-128"/>
              </a:rPr>
              <a:t>A brief focal physical exam at each visit</a:t>
            </a:r>
          </a:p>
          <a:p>
            <a:pPr>
              <a:spcBef>
                <a:spcPts val="24"/>
              </a:spcBef>
              <a:spcAft>
                <a:spcPts val="1200"/>
              </a:spcAft>
            </a:pPr>
            <a:r>
              <a:rPr lang="en-US" sz="2800" dirty="0" smtClean="0">
                <a:cs typeface="Calibri"/>
              </a:rPr>
              <a:t>Following year results in improved </a:t>
            </a:r>
            <a:r>
              <a:rPr lang="en-US" sz="2800" dirty="0">
                <a:cs typeface="Calibri"/>
              </a:rPr>
              <a:t>patient physical functioning and decreased medical costs</a:t>
            </a:r>
          </a:p>
          <a:p>
            <a:pPr marL="0" indent="0">
              <a:spcBef>
                <a:spcPts val="24"/>
              </a:spcBef>
              <a:spcAft>
                <a:spcPts val="1200"/>
              </a:spcAft>
              <a:buNone/>
            </a:pPr>
            <a:endParaRPr lang="en-US" altLang="en-US" dirty="0" smtClean="0">
              <a:latin typeface="Calibri" pitchFamily="34" charset="0"/>
              <a:ea typeface="ＭＳ Ｐゴシック" pitchFamily="34" charset="-128"/>
            </a:endParaRPr>
          </a:p>
          <a:p>
            <a:pPr marL="533400" indent="-533400" eaLnBrk="1" hangingPunct="1"/>
            <a:endParaRPr lang="en-US" altLang="en-US" dirty="0" smtClean="0">
              <a:ea typeface="ＭＳ Ｐゴシック" pitchFamily="34" charset="-128"/>
            </a:endParaRP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C10D6AC4-F58F-44D8-A021-FFCA5B1E7B1E}" type="slidenum">
              <a:rPr lang="en-US" altLang="en-US" sz="1100">
                <a:solidFill>
                  <a:srgbClr val="7F7F7F"/>
                </a:solidFill>
              </a:rPr>
              <a:pPr/>
              <a:t>28</a:t>
            </a:fld>
            <a:endParaRPr lang="en-US" altLang="en-US" sz="1100" dirty="0">
              <a:solidFill>
                <a:srgbClr val="7F7F7F"/>
              </a:solidFill>
            </a:endParaRPr>
          </a:p>
        </p:txBody>
      </p:sp>
    </p:spTree>
    <p:extLst>
      <p:ext uri="{BB962C8B-B14F-4D97-AF65-F5344CB8AC3E}">
        <p14:creationId xmlns:p14="http://schemas.microsoft.com/office/powerpoint/2010/main" val="6553978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57200" y="2236789"/>
            <a:ext cx="7772400" cy="1362075"/>
          </a:xfrm>
        </p:spPr>
        <p:txBody>
          <a:bodyPr/>
          <a:lstStyle/>
          <a:p>
            <a:pPr eaLnBrk="1" hangingPunct="1"/>
            <a:r>
              <a:rPr lang="it-IT" altLang="en-US" b="1" cap="none" dirty="0" smtClean="0">
                <a:latin typeface="Calibri" pitchFamily="34" charset="0"/>
                <a:ea typeface="ＭＳ Ｐゴシック" pitchFamily="34" charset="-128"/>
              </a:rPr>
              <a:t>Medication options</a:t>
            </a:r>
            <a:endParaRPr lang="en-US" altLang="en-US" cap="none" dirty="0" smtClean="0">
              <a:latin typeface="Calibri" pitchFamily="34" charset="0"/>
              <a:ea typeface="ＭＳ Ｐゴシック" pitchFamily="34" charset="-128"/>
            </a:endParaRPr>
          </a:p>
        </p:txBody>
      </p:sp>
      <p:sp>
        <p:nvSpPr>
          <p:cNvPr id="6" name="Subtitle 5"/>
          <p:cNvSpPr>
            <a:spLocks noGrp="1"/>
          </p:cNvSpPr>
          <p:nvPr>
            <p:ph type="body" idx="1"/>
          </p:nvPr>
        </p:nvSpPr>
        <p:spPr>
          <a:xfrm>
            <a:off x="1676400" y="3609975"/>
            <a:ext cx="5181600" cy="1500188"/>
          </a:xfrm>
        </p:spPr>
        <p:txBody>
          <a:bodyPr rtlCol="0">
            <a:normAutofit/>
          </a:bodyPr>
          <a:lstStyle/>
          <a:p>
            <a:pPr eaLnBrk="1" fontAlgn="auto" hangingPunct="1">
              <a:spcAft>
                <a:spcPts val="0"/>
              </a:spcAft>
              <a:defRPr/>
            </a:pPr>
            <a:endParaRPr lang="en-US" dirty="0" smtClean="0">
              <a:solidFill>
                <a:srgbClr val="FFFF00"/>
              </a:solidFill>
              <a:latin typeface="Calibri"/>
              <a:ea typeface="+mn-ea"/>
              <a:cs typeface="Calibri"/>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DD813DE2-CFB7-4687-B177-0C26CA490E1B}" type="slidenum">
              <a:rPr lang="en-US" altLang="en-US" sz="1100">
                <a:solidFill>
                  <a:schemeClr val="bg1"/>
                </a:solidFill>
              </a:rPr>
              <a:pPr/>
              <a:t>29</a:t>
            </a:fld>
            <a:endParaRPr lang="en-US" altLang="en-US" sz="1100">
              <a:solidFill>
                <a:schemeClr val="bg1"/>
              </a:solidFill>
            </a:endParaRPr>
          </a:p>
        </p:txBody>
      </p:sp>
    </p:spTree>
    <p:extLst>
      <p:ext uri="{BB962C8B-B14F-4D97-AF65-F5344CB8AC3E}">
        <p14:creationId xmlns:p14="http://schemas.microsoft.com/office/powerpoint/2010/main" val="9198661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324600" cy="1143000"/>
          </a:xfrm>
        </p:spPr>
        <p:txBody>
          <a:bodyPr/>
          <a:lstStyle/>
          <a:p>
            <a:r>
              <a:rPr lang="en-GB" sz="3600" b="1" dirty="0" smtClean="0"/>
              <a:t>My collaborators </a:t>
            </a:r>
            <a:endParaRPr lang="en-GB" sz="3600" b="1"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1188720"/>
            <a:ext cx="4507230" cy="55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3</a:t>
            </a:fld>
            <a:endParaRPr lang="en-GB" dirty="0"/>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0560" y="2286000"/>
            <a:ext cx="4633151" cy="270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2897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1600200" y="38100"/>
            <a:ext cx="6248400" cy="1143000"/>
          </a:xfrm>
        </p:spPr>
        <p:txBody>
          <a:bodyPr/>
          <a:lstStyle/>
          <a:p>
            <a:r>
              <a:rPr lang="en-US" altLang="en-US" sz="3600" b="1" dirty="0" smtClean="0">
                <a:latin typeface="Calibri" pitchFamily="34" charset="0"/>
                <a:ea typeface="ＭＳ Ｐゴシック" pitchFamily="34" charset="-128"/>
              </a:rPr>
              <a:t>Medication options for MUS</a:t>
            </a:r>
          </a:p>
        </p:txBody>
      </p:sp>
      <p:sp>
        <p:nvSpPr>
          <p:cNvPr id="7" name="Content Placeholder 6"/>
          <p:cNvSpPr>
            <a:spLocks noGrp="1"/>
          </p:cNvSpPr>
          <p:nvPr>
            <p:ph sz="half" idx="1"/>
          </p:nvPr>
        </p:nvSpPr>
        <p:spPr>
          <a:xfrm>
            <a:off x="304800" y="1600200"/>
            <a:ext cx="4072467" cy="4876800"/>
          </a:xfrm>
        </p:spPr>
        <p:txBody>
          <a:bodyPr/>
          <a:lstStyle/>
          <a:p>
            <a:pPr>
              <a:spcAft>
                <a:spcPts val="1200"/>
              </a:spcAft>
              <a:buFont typeface="Arial" panose="020B0604020202020204" pitchFamily="34" charset="0"/>
              <a:buChar char="•"/>
              <a:defRPr/>
            </a:pPr>
            <a:r>
              <a:rPr lang="en-GB" dirty="0">
                <a:latin typeface="Calibri"/>
                <a:cs typeface="Calibri"/>
              </a:rPr>
              <a:t>Antidepressants  useful in MUS with  </a:t>
            </a:r>
            <a:r>
              <a:rPr lang="en-GB" dirty="0" smtClean="0">
                <a:latin typeface="Calibri"/>
                <a:cs typeface="Calibri"/>
              </a:rPr>
              <a:t>co-morbid </a:t>
            </a:r>
            <a:r>
              <a:rPr lang="en-GB" dirty="0">
                <a:latin typeface="Calibri"/>
                <a:cs typeface="Calibri"/>
              </a:rPr>
              <a:t>major depression  or </a:t>
            </a:r>
            <a:r>
              <a:rPr lang="en-GB" dirty="0" smtClean="0">
                <a:latin typeface="Calibri"/>
                <a:cs typeface="Calibri"/>
              </a:rPr>
              <a:t>dysthymia</a:t>
            </a:r>
          </a:p>
          <a:p>
            <a:pPr>
              <a:buFont typeface="Arial" panose="020B0604020202020204" pitchFamily="34" charset="0"/>
              <a:buChar char="•"/>
              <a:defRPr/>
            </a:pPr>
            <a:r>
              <a:rPr lang="en-GB" dirty="0">
                <a:cs typeface="Calibri"/>
              </a:rPr>
              <a:t>In sub threshold </a:t>
            </a:r>
            <a:r>
              <a:rPr lang="en-GB" dirty="0" smtClean="0">
                <a:cs typeface="Calibri"/>
              </a:rPr>
              <a:t>depression antidepressants can  improve the </a:t>
            </a:r>
            <a:r>
              <a:rPr lang="en-GB" dirty="0">
                <a:cs typeface="Calibri"/>
              </a:rPr>
              <a:t>associated mood or anxiety symptoms</a:t>
            </a:r>
          </a:p>
          <a:p>
            <a:pPr>
              <a:buFont typeface="Arial" panose="020B0604020202020204" pitchFamily="34" charset="0"/>
              <a:buChar char="•"/>
              <a:defRPr/>
            </a:pPr>
            <a:endParaRPr lang="en-GB" dirty="0">
              <a:latin typeface="Calibri"/>
              <a:cs typeface="Calibri"/>
            </a:endParaRPr>
          </a:p>
          <a:p>
            <a:pPr marL="0" indent="0">
              <a:buFont typeface="Wingdings" charset="0"/>
              <a:buNone/>
              <a:defRPr/>
            </a:pPr>
            <a:endParaRPr lang="en-US" dirty="0"/>
          </a:p>
        </p:txBody>
      </p:sp>
      <p:sp>
        <p:nvSpPr>
          <p:cNvPr id="8" name="Content Placeholder 7"/>
          <p:cNvSpPr>
            <a:spLocks noGrp="1"/>
          </p:cNvSpPr>
          <p:nvPr>
            <p:ph sz="half" idx="2"/>
          </p:nvPr>
        </p:nvSpPr>
        <p:spPr>
          <a:xfrm>
            <a:off x="4634089" y="1600200"/>
            <a:ext cx="3767667" cy="4437063"/>
          </a:xfrm>
        </p:spPr>
        <p:txBody>
          <a:bodyPr/>
          <a:lstStyle/>
          <a:p>
            <a:pPr>
              <a:spcAft>
                <a:spcPts val="1200"/>
              </a:spcAft>
              <a:defRPr/>
            </a:pPr>
            <a:r>
              <a:rPr lang="en-GB" dirty="0" smtClean="0">
                <a:latin typeface="Calibri"/>
                <a:cs typeface="Calibri"/>
              </a:rPr>
              <a:t>Antidepressants can result in improvement </a:t>
            </a:r>
            <a:r>
              <a:rPr lang="en-GB" dirty="0">
                <a:latin typeface="Calibri"/>
                <a:cs typeface="Calibri"/>
              </a:rPr>
              <a:t>in the severity of </a:t>
            </a:r>
            <a:r>
              <a:rPr lang="en-GB" dirty="0" smtClean="0">
                <a:latin typeface="Calibri"/>
                <a:cs typeface="Calibri"/>
              </a:rPr>
              <a:t>pain</a:t>
            </a:r>
          </a:p>
          <a:p>
            <a:pPr marL="0" indent="0">
              <a:spcAft>
                <a:spcPts val="1200"/>
              </a:spcAft>
              <a:buNone/>
              <a:defRPr/>
            </a:pPr>
            <a:endParaRPr lang="en-GB" dirty="0">
              <a:latin typeface="Calibri"/>
              <a:cs typeface="Calibri"/>
            </a:endParaRPr>
          </a:p>
          <a:p>
            <a:pPr>
              <a:defRPr/>
            </a:pPr>
            <a:r>
              <a:rPr lang="en-GB" dirty="0">
                <a:latin typeface="Calibri"/>
                <a:cs typeface="Calibri"/>
              </a:rPr>
              <a:t>There is a lesser effect on other somatic complaints</a:t>
            </a:r>
          </a:p>
          <a:p>
            <a:pPr marL="0" indent="0">
              <a:buFont typeface="Wingdings" charset="0"/>
              <a:buNone/>
              <a:defRPr/>
            </a:pPr>
            <a:endParaRPr lang="en-US" dirty="0"/>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14699DBD-7E9F-4E60-9BDC-BD85FCC85A4D}" type="slidenum">
              <a:rPr lang="en-US" altLang="en-US" sz="1100">
                <a:solidFill>
                  <a:srgbClr val="7F7F7F"/>
                </a:solidFill>
              </a:rPr>
              <a:pPr/>
              <a:t>30</a:t>
            </a:fld>
            <a:endParaRPr lang="en-US" altLang="en-US" sz="1100">
              <a:solidFill>
                <a:srgbClr val="7F7F7F"/>
              </a:solidFill>
            </a:endParaRPr>
          </a:p>
        </p:txBody>
      </p:sp>
    </p:spTree>
    <p:extLst>
      <p:ext uri="{BB962C8B-B14F-4D97-AF65-F5344CB8AC3E}">
        <p14:creationId xmlns:p14="http://schemas.microsoft.com/office/powerpoint/2010/main" val="36721941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0" y="-12700"/>
            <a:ext cx="6324600" cy="1143000"/>
          </a:xfrm>
        </p:spPr>
        <p:txBody>
          <a:bodyPr/>
          <a:lstStyle/>
          <a:p>
            <a:r>
              <a:rPr lang="en-GB" altLang="en-US" sz="3600" b="1" dirty="0" smtClean="0">
                <a:latin typeface="Calibri" pitchFamily="34" charset="0"/>
                <a:ea typeface="ＭＳ Ｐゴシック" pitchFamily="34" charset="-128"/>
              </a:rPr>
              <a:t>Other medication </a:t>
            </a:r>
            <a:endParaRPr lang="en-US" altLang="en-US" sz="3600" b="1" dirty="0" smtClean="0">
              <a:latin typeface="Calibri" pitchFamily="34" charset="0"/>
              <a:ea typeface="ＭＳ Ｐゴシック" pitchFamily="34" charset="-128"/>
            </a:endParaRPr>
          </a:p>
        </p:txBody>
      </p:sp>
      <p:sp>
        <p:nvSpPr>
          <p:cNvPr id="7" name="Content Placeholder 6"/>
          <p:cNvSpPr>
            <a:spLocks noGrp="1"/>
          </p:cNvSpPr>
          <p:nvPr>
            <p:ph idx="1"/>
          </p:nvPr>
        </p:nvSpPr>
        <p:spPr/>
        <p:txBody>
          <a:bodyPr/>
          <a:lstStyle/>
          <a:p>
            <a:pPr marL="0" indent="0">
              <a:buNone/>
              <a:defRPr/>
            </a:pPr>
            <a:r>
              <a:rPr lang="en-GB" dirty="0" smtClean="0">
                <a:latin typeface="Calibri"/>
                <a:cs typeface="Calibri"/>
              </a:rPr>
              <a:t> </a:t>
            </a:r>
            <a:endParaRPr lang="en-GB" dirty="0">
              <a:latin typeface="Calibri"/>
              <a:cs typeface="Calibri"/>
            </a:endParaRPr>
          </a:p>
          <a:p>
            <a:pPr>
              <a:buFont typeface="Arial" panose="020B0604020202020204" pitchFamily="34" charset="0"/>
              <a:buChar char="•"/>
              <a:defRPr/>
            </a:pPr>
            <a:r>
              <a:rPr lang="en-GB" dirty="0">
                <a:latin typeface="Calibri"/>
                <a:cs typeface="Calibri"/>
              </a:rPr>
              <a:t>Benzodiazepines </a:t>
            </a:r>
            <a:r>
              <a:rPr lang="en-GB" u="sng" dirty="0">
                <a:latin typeface="Calibri"/>
                <a:cs typeface="Calibri"/>
              </a:rPr>
              <a:t>have not </a:t>
            </a:r>
            <a:r>
              <a:rPr lang="en-GB" dirty="0">
                <a:latin typeface="Calibri"/>
                <a:cs typeface="Calibri"/>
              </a:rPr>
              <a:t>been shown to be </a:t>
            </a:r>
            <a:r>
              <a:rPr lang="en-GB" dirty="0" smtClean="0">
                <a:latin typeface="Calibri"/>
                <a:cs typeface="Calibri"/>
              </a:rPr>
              <a:t>effective.  </a:t>
            </a:r>
            <a:endParaRPr lang="en-GB" dirty="0">
              <a:latin typeface="Calibri"/>
              <a:cs typeface="Calibri"/>
            </a:endParaRPr>
          </a:p>
          <a:p>
            <a:pPr marL="0" indent="0">
              <a:buFont typeface="Wingdings" charset="0"/>
              <a:buNone/>
              <a:defRPr/>
            </a:pPr>
            <a:endParaRPr lang="en-US" dirty="0"/>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DADA746C-343E-4EF7-8BA0-A5E14F7B23D3}" type="slidenum">
              <a:rPr lang="en-US" altLang="en-US" sz="1100">
                <a:solidFill>
                  <a:srgbClr val="7F7F7F"/>
                </a:solidFill>
              </a:rPr>
              <a:pPr/>
              <a:t>31</a:t>
            </a:fld>
            <a:endParaRPr lang="en-US" altLang="en-US" sz="1100">
              <a:solidFill>
                <a:srgbClr val="7F7F7F"/>
              </a:solidFill>
            </a:endParaRPr>
          </a:p>
        </p:txBody>
      </p:sp>
    </p:spTree>
    <p:extLst>
      <p:ext uri="{BB962C8B-B14F-4D97-AF65-F5344CB8AC3E}">
        <p14:creationId xmlns:p14="http://schemas.microsoft.com/office/powerpoint/2010/main" val="2765074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0200" y="0"/>
            <a:ext cx="6324600" cy="1143000"/>
          </a:xfrm>
        </p:spPr>
        <p:txBody>
          <a:bodyPr/>
          <a:lstStyle/>
          <a:p>
            <a:r>
              <a:rPr lang="en-GB" altLang="en-US" sz="3200" b="1" dirty="0" smtClean="0">
                <a:latin typeface="Calibri" pitchFamily="34" charset="0"/>
                <a:ea typeface="ＭＳ Ｐゴシック" pitchFamily="34" charset="-128"/>
              </a:rPr>
              <a:t>What is important when using medication?</a:t>
            </a:r>
            <a:endParaRPr lang="en-US" altLang="en-US" sz="3200" b="1" dirty="0" smtClean="0">
              <a:latin typeface="Calibri" pitchFamily="34" charset="0"/>
              <a:ea typeface="ＭＳ Ｐゴシック" pitchFamily="34" charset="-128"/>
            </a:endParaRPr>
          </a:p>
        </p:txBody>
      </p:sp>
      <p:sp>
        <p:nvSpPr>
          <p:cNvPr id="3" name="Content Placeholder 2"/>
          <p:cNvSpPr>
            <a:spLocks noGrp="1"/>
          </p:cNvSpPr>
          <p:nvPr>
            <p:ph sz="half" idx="1"/>
          </p:nvPr>
        </p:nvSpPr>
        <p:spPr>
          <a:xfrm>
            <a:off x="381000" y="1371600"/>
            <a:ext cx="4127501" cy="4665663"/>
          </a:xfrm>
        </p:spPr>
        <p:txBody>
          <a:bodyPr/>
          <a:lstStyle/>
          <a:p>
            <a:pPr>
              <a:buFont typeface="Arial" panose="020B0604020202020204" pitchFamily="34" charset="0"/>
              <a:buChar char="•"/>
              <a:defRPr/>
            </a:pPr>
            <a:r>
              <a:rPr lang="en-GB" dirty="0">
                <a:latin typeface="Calibri"/>
                <a:cs typeface="Calibri"/>
              </a:rPr>
              <a:t>Full history</a:t>
            </a:r>
          </a:p>
          <a:p>
            <a:pPr>
              <a:buFont typeface="Arial" panose="020B0604020202020204" pitchFamily="34" charset="0"/>
              <a:buChar char="•"/>
              <a:defRPr/>
            </a:pPr>
            <a:r>
              <a:rPr lang="en-GB" dirty="0">
                <a:latin typeface="Calibri"/>
                <a:cs typeface="Calibri"/>
              </a:rPr>
              <a:t>Good assessment </a:t>
            </a:r>
          </a:p>
          <a:p>
            <a:pPr>
              <a:buFont typeface="Arial" panose="020B0604020202020204" pitchFamily="34" charset="0"/>
              <a:buChar char="•"/>
              <a:defRPr/>
            </a:pPr>
            <a:r>
              <a:rPr lang="en-GB" dirty="0">
                <a:latin typeface="Calibri"/>
                <a:cs typeface="Calibri"/>
              </a:rPr>
              <a:t>Good </a:t>
            </a:r>
            <a:r>
              <a:rPr lang="en-GB" dirty="0" smtClean="0">
                <a:latin typeface="Calibri"/>
                <a:cs typeface="Calibri"/>
              </a:rPr>
              <a:t>mental state </a:t>
            </a:r>
            <a:r>
              <a:rPr lang="en-GB" dirty="0">
                <a:latin typeface="Calibri"/>
                <a:cs typeface="Calibri"/>
              </a:rPr>
              <a:t>assessment</a:t>
            </a:r>
          </a:p>
          <a:p>
            <a:pPr>
              <a:buFont typeface="Arial" panose="020B0604020202020204" pitchFamily="34" charset="0"/>
              <a:buChar char="•"/>
              <a:defRPr/>
            </a:pPr>
            <a:r>
              <a:rPr lang="en-GB" dirty="0">
                <a:latin typeface="Calibri"/>
                <a:cs typeface="Calibri"/>
              </a:rPr>
              <a:t>Good record keeping</a:t>
            </a:r>
          </a:p>
          <a:p>
            <a:pPr>
              <a:buFont typeface="Arial" panose="020B0604020202020204" pitchFamily="34" charset="0"/>
              <a:buChar char="•"/>
              <a:defRPr/>
            </a:pPr>
            <a:r>
              <a:rPr lang="en-GB" dirty="0">
                <a:latin typeface="Calibri"/>
                <a:cs typeface="Calibri"/>
              </a:rPr>
              <a:t>Empathic engagement</a:t>
            </a:r>
          </a:p>
          <a:p>
            <a:pPr>
              <a:buFont typeface="Arial" panose="020B0604020202020204" pitchFamily="34" charset="0"/>
              <a:buChar char="•"/>
              <a:defRPr/>
            </a:pPr>
            <a:r>
              <a:rPr lang="en-GB" dirty="0">
                <a:latin typeface="Calibri"/>
                <a:cs typeface="Calibri"/>
              </a:rPr>
              <a:t>The need to understand where the patients is coming from</a:t>
            </a:r>
          </a:p>
          <a:p>
            <a:pPr marL="0" indent="0">
              <a:buFont typeface="Wingdings" charset="0"/>
              <a:buNone/>
              <a:defRPr/>
            </a:pPr>
            <a:endParaRPr lang="en-US" dirty="0"/>
          </a:p>
        </p:txBody>
      </p:sp>
      <p:sp>
        <p:nvSpPr>
          <p:cNvPr id="4" name="Content Placeholder 3"/>
          <p:cNvSpPr>
            <a:spLocks noGrp="1"/>
          </p:cNvSpPr>
          <p:nvPr>
            <p:ph sz="half" idx="2"/>
          </p:nvPr>
        </p:nvSpPr>
        <p:spPr>
          <a:xfrm>
            <a:off x="4648200" y="1371600"/>
            <a:ext cx="4128911" cy="4665663"/>
          </a:xfrm>
        </p:spPr>
        <p:txBody>
          <a:bodyPr/>
          <a:lstStyle/>
          <a:p>
            <a:pPr>
              <a:buFont typeface="Arial" panose="020B0604020202020204" pitchFamily="34" charset="0"/>
              <a:buChar char="•"/>
              <a:defRPr/>
            </a:pPr>
            <a:r>
              <a:rPr lang="en-GB" dirty="0">
                <a:latin typeface="Calibri"/>
                <a:cs typeface="Calibri"/>
              </a:rPr>
              <a:t>Search for co-morbidity</a:t>
            </a:r>
          </a:p>
          <a:p>
            <a:pPr>
              <a:buFont typeface="Arial" panose="020B0604020202020204" pitchFamily="34" charset="0"/>
              <a:buChar char="•"/>
              <a:defRPr/>
            </a:pPr>
            <a:r>
              <a:rPr lang="en-GB" dirty="0">
                <a:latin typeface="Calibri"/>
                <a:cs typeface="Calibri"/>
              </a:rPr>
              <a:t>Treat threshold cases of mood disorder</a:t>
            </a:r>
          </a:p>
          <a:p>
            <a:pPr>
              <a:buFont typeface="Arial" panose="020B0604020202020204" pitchFamily="34" charset="0"/>
              <a:buChar char="•"/>
              <a:defRPr/>
            </a:pPr>
            <a:r>
              <a:rPr lang="en-GB" dirty="0">
                <a:latin typeface="Calibri"/>
                <a:cs typeface="Calibri"/>
              </a:rPr>
              <a:t>Anti depressant can be useful for some symptoms in sub threshold depression</a:t>
            </a:r>
          </a:p>
          <a:p>
            <a:pPr>
              <a:buFont typeface="Arial" panose="020B0604020202020204" pitchFamily="34" charset="0"/>
              <a:buChar char="•"/>
              <a:defRPr/>
            </a:pPr>
            <a:r>
              <a:rPr lang="en-GB" dirty="0">
                <a:latin typeface="Calibri"/>
                <a:cs typeface="Calibri"/>
              </a:rPr>
              <a:t>Avoid benzodiazepines as much as possible</a:t>
            </a:r>
          </a:p>
          <a:p>
            <a:pPr marL="0" indent="0">
              <a:buFont typeface="Wingdings" charset="0"/>
              <a:buNone/>
              <a:defRPr/>
            </a:pPr>
            <a:endParaRPr lang="en-US" dirty="0"/>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F6F4E26F-CE8D-4316-8C24-B7149D47FA79}" type="slidenum">
              <a:rPr lang="en-US" altLang="en-US" sz="1100">
                <a:solidFill>
                  <a:srgbClr val="7F7F7F"/>
                </a:solidFill>
              </a:rPr>
              <a:pPr/>
              <a:t>32</a:t>
            </a:fld>
            <a:endParaRPr lang="en-US" altLang="en-US" sz="1100">
              <a:solidFill>
                <a:srgbClr val="7F7F7F"/>
              </a:solidFill>
            </a:endParaRPr>
          </a:p>
        </p:txBody>
      </p:sp>
    </p:spTree>
    <p:extLst>
      <p:ext uri="{BB962C8B-B14F-4D97-AF65-F5344CB8AC3E}">
        <p14:creationId xmlns:p14="http://schemas.microsoft.com/office/powerpoint/2010/main" val="31539872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457200" y="2236789"/>
            <a:ext cx="7620000" cy="1362075"/>
          </a:xfrm>
        </p:spPr>
        <p:txBody>
          <a:bodyPr/>
          <a:lstStyle/>
          <a:p>
            <a:pPr eaLnBrk="1" hangingPunct="1"/>
            <a:r>
              <a:rPr lang="it-IT" altLang="en-US" sz="3600" b="1" cap="none" dirty="0" smtClean="0">
                <a:latin typeface="Calibri" pitchFamily="34" charset="0"/>
                <a:ea typeface="ＭＳ Ｐゴシック" pitchFamily="34" charset="-128"/>
              </a:rPr>
              <a:t/>
            </a:r>
            <a:br>
              <a:rPr lang="it-IT" altLang="en-US" sz="3600" b="1" cap="none" dirty="0" smtClean="0">
                <a:latin typeface="Calibri" pitchFamily="34" charset="0"/>
                <a:ea typeface="ＭＳ Ｐゴシック" pitchFamily="34" charset="-128"/>
              </a:rPr>
            </a:br>
            <a:r>
              <a:rPr lang="it-IT" altLang="en-US" sz="3600" b="1" cap="none" dirty="0" smtClean="0">
                <a:latin typeface="Calibri" pitchFamily="34" charset="0"/>
                <a:ea typeface="ＭＳ Ｐゴシック" pitchFamily="34" charset="-128"/>
              </a:rPr>
              <a:t>Family considerations in treatment </a:t>
            </a:r>
            <a:r>
              <a:rPr lang="it-IT" altLang="en-US" sz="3600" cap="none" dirty="0" smtClean="0">
                <a:latin typeface="Calibri" pitchFamily="34" charset="0"/>
                <a:ea typeface="ＭＳ Ｐゴシック" pitchFamily="34" charset="-128"/>
              </a:rPr>
              <a:t> </a:t>
            </a:r>
            <a:endParaRPr lang="en-US" altLang="en-US" sz="3600" cap="none" dirty="0" smtClean="0">
              <a:latin typeface="Calibri" pitchFamily="34" charset="0"/>
              <a:ea typeface="ＭＳ Ｐゴシック" pitchFamily="34" charset="-128"/>
            </a:endParaRPr>
          </a:p>
        </p:txBody>
      </p:sp>
      <p:sp>
        <p:nvSpPr>
          <p:cNvPr id="6" name="Subtitle 5"/>
          <p:cNvSpPr>
            <a:spLocks noGrp="1"/>
          </p:cNvSpPr>
          <p:nvPr>
            <p:ph type="body" idx="1"/>
          </p:nvPr>
        </p:nvSpPr>
        <p:spPr>
          <a:xfrm>
            <a:off x="1727200" y="3581400"/>
            <a:ext cx="5181600" cy="1500188"/>
          </a:xfrm>
        </p:spPr>
        <p:txBody>
          <a:bodyPr rtlCol="0">
            <a:normAutofit/>
          </a:bodyPr>
          <a:lstStyle/>
          <a:p>
            <a:pPr eaLnBrk="1" fontAlgn="auto" hangingPunct="1">
              <a:spcAft>
                <a:spcPts val="0"/>
              </a:spcAft>
              <a:defRPr/>
            </a:pPr>
            <a:endParaRPr lang="en-US" dirty="0" smtClean="0">
              <a:solidFill>
                <a:srgbClr val="FFFF00"/>
              </a:solidFill>
              <a:latin typeface="Calibri"/>
              <a:ea typeface="+mn-ea"/>
              <a:cs typeface="Calibri"/>
            </a:endParaRP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5144C1A3-52D1-4750-BD11-F7D0719969C2}" type="slidenum">
              <a:rPr lang="en-US" altLang="en-US" sz="1100">
                <a:solidFill>
                  <a:schemeClr val="bg1"/>
                </a:solidFill>
              </a:rPr>
              <a:pPr/>
              <a:t>33</a:t>
            </a:fld>
            <a:endParaRPr lang="en-US" altLang="en-US" sz="1100">
              <a:solidFill>
                <a:schemeClr val="bg1"/>
              </a:solidFill>
            </a:endParaRPr>
          </a:p>
        </p:txBody>
      </p:sp>
    </p:spTree>
    <p:extLst>
      <p:ext uri="{BB962C8B-B14F-4D97-AF65-F5344CB8AC3E}">
        <p14:creationId xmlns:p14="http://schemas.microsoft.com/office/powerpoint/2010/main" val="42776365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1600200" y="0"/>
            <a:ext cx="6324600" cy="1143000"/>
          </a:xfrm>
        </p:spPr>
        <p:txBody>
          <a:bodyPr/>
          <a:lstStyle/>
          <a:p>
            <a:r>
              <a:rPr lang="en-US" altLang="en-US" sz="3600" b="1" dirty="0" smtClean="0">
                <a:latin typeface="Calibri" pitchFamily="34" charset="0"/>
                <a:ea typeface="ＭＳ Ｐゴシック" pitchFamily="34" charset="-128"/>
              </a:rPr>
              <a:t>Family research</a:t>
            </a:r>
          </a:p>
        </p:txBody>
      </p:sp>
      <p:sp>
        <p:nvSpPr>
          <p:cNvPr id="6" name="Content Placeholder 5"/>
          <p:cNvSpPr>
            <a:spLocks noGrp="1"/>
          </p:cNvSpPr>
          <p:nvPr>
            <p:ph idx="1"/>
          </p:nvPr>
        </p:nvSpPr>
        <p:spPr/>
        <p:txBody>
          <a:bodyPr/>
          <a:lstStyle/>
          <a:p>
            <a:pPr marL="0" indent="0">
              <a:spcBef>
                <a:spcPts val="24"/>
              </a:spcBef>
              <a:spcAft>
                <a:spcPts val="2400"/>
              </a:spcAft>
              <a:buFont typeface="Wingdings" charset="0"/>
              <a:buNone/>
              <a:defRPr/>
            </a:pPr>
            <a:r>
              <a:rPr lang="en-US" sz="2800" dirty="0" smtClean="0">
                <a:latin typeface="Calibri"/>
                <a:cs typeface="Calibri"/>
              </a:rPr>
              <a:t>Patients with somatization report:</a:t>
            </a:r>
          </a:p>
          <a:p>
            <a:pPr>
              <a:spcBef>
                <a:spcPts val="24"/>
              </a:spcBef>
              <a:spcAft>
                <a:spcPts val="2400"/>
              </a:spcAft>
              <a:buFont typeface="Arial" panose="020B0604020202020204" pitchFamily="34" charset="0"/>
              <a:buChar char="•"/>
              <a:defRPr/>
            </a:pPr>
            <a:r>
              <a:rPr lang="en-US" sz="2800" dirty="0" smtClean="0">
                <a:latin typeface="Calibri"/>
                <a:cs typeface="Calibri"/>
              </a:rPr>
              <a:t>Higher levels of family conflict</a:t>
            </a:r>
          </a:p>
          <a:p>
            <a:pPr>
              <a:spcBef>
                <a:spcPts val="24"/>
              </a:spcBef>
              <a:spcAft>
                <a:spcPts val="2400"/>
              </a:spcAft>
              <a:buFont typeface="Arial" panose="020B0604020202020204" pitchFamily="34" charset="0"/>
              <a:buChar char="•"/>
              <a:defRPr/>
            </a:pPr>
            <a:r>
              <a:rPr lang="en-US" sz="2800" dirty="0">
                <a:latin typeface="Calibri"/>
                <a:cs typeface="Calibri"/>
              </a:rPr>
              <a:t>L</a:t>
            </a:r>
            <a:r>
              <a:rPr lang="en-US" sz="2800" dirty="0" smtClean="0">
                <a:latin typeface="Calibri"/>
                <a:cs typeface="Calibri"/>
              </a:rPr>
              <a:t>ower levels of family cohesion</a:t>
            </a:r>
          </a:p>
          <a:p>
            <a:pPr>
              <a:spcBef>
                <a:spcPts val="24"/>
              </a:spcBef>
              <a:spcAft>
                <a:spcPts val="2400"/>
              </a:spcAft>
              <a:buFont typeface="Arial" panose="020B0604020202020204" pitchFamily="34" charset="0"/>
              <a:buChar char="•"/>
              <a:defRPr/>
            </a:pPr>
            <a:r>
              <a:rPr lang="en-US" sz="2800" dirty="0">
                <a:latin typeface="Calibri"/>
                <a:cs typeface="Calibri"/>
              </a:rPr>
              <a:t>F</a:t>
            </a:r>
            <a:r>
              <a:rPr lang="en-US" sz="2800" dirty="0" smtClean="0">
                <a:latin typeface="Calibri"/>
                <a:cs typeface="Calibri"/>
              </a:rPr>
              <a:t>requent arguments</a:t>
            </a:r>
          </a:p>
          <a:p>
            <a:pPr>
              <a:spcBef>
                <a:spcPts val="24"/>
              </a:spcBef>
              <a:spcAft>
                <a:spcPts val="2400"/>
              </a:spcAft>
              <a:buFont typeface="Arial" panose="020B0604020202020204" pitchFamily="34" charset="0"/>
              <a:buChar char="•"/>
              <a:defRPr/>
            </a:pPr>
            <a:r>
              <a:rPr lang="en-US" sz="2800" dirty="0">
                <a:latin typeface="Calibri"/>
                <a:cs typeface="Calibri"/>
              </a:rPr>
              <a:t>P</a:t>
            </a:r>
            <a:r>
              <a:rPr lang="en-US" sz="2800" dirty="0" smtClean="0">
                <a:latin typeface="Calibri"/>
                <a:cs typeface="Calibri"/>
              </a:rPr>
              <a:t>oor social support</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7D67ABE1-635B-4023-A196-F5A80C4A98F2}" type="slidenum">
              <a:rPr lang="en-US" altLang="en-US" sz="1100">
                <a:solidFill>
                  <a:srgbClr val="7F7F7F"/>
                </a:solidFill>
              </a:rPr>
              <a:pPr/>
              <a:t>34</a:t>
            </a:fld>
            <a:endParaRPr lang="en-US" altLang="en-US" sz="1100">
              <a:solidFill>
                <a:srgbClr val="7F7F7F"/>
              </a:solidFill>
            </a:endParaRPr>
          </a:p>
        </p:txBody>
      </p:sp>
    </p:spTree>
    <p:extLst>
      <p:ext uri="{BB962C8B-B14F-4D97-AF65-F5344CB8AC3E}">
        <p14:creationId xmlns:p14="http://schemas.microsoft.com/office/powerpoint/2010/main" val="6535081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1676400" y="0"/>
            <a:ext cx="6172200" cy="1066800"/>
          </a:xfrm>
        </p:spPr>
        <p:txBody>
          <a:bodyPr/>
          <a:lstStyle/>
          <a:p>
            <a:r>
              <a:rPr lang="en-US" altLang="en-US" sz="3600" b="1" dirty="0" smtClean="0">
                <a:latin typeface="Calibri" pitchFamily="34" charset="0"/>
                <a:ea typeface="ＭＳ Ｐゴシック" pitchFamily="34" charset="-128"/>
              </a:rPr>
              <a:t>Families and MUS</a:t>
            </a:r>
          </a:p>
        </p:txBody>
      </p:sp>
      <p:sp>
        <p:nvSpPr>
          <p:cNvPr id="6" name="Content Placeholder 5"/>
          <p:cNvSpPr>
            <a:spLocks noGrp="1"/>
          </p:cNvSpPr>
          <p:nvPr>
            <p:ph idx="1"/>
          </p:nvPr>
        </p:nvSpPr>
        <p:spPr>
          <a:xfrm>
            <a:off x="457200" y="1447800"/>
            <a:ext cx="8229600" cy="4830763"/>
          </a:xfrm>
        </p:spPr>
        <p:txBody>
          <a:bodyPr/>
          <a:lstStyle/>
          <a:p>
            <a:pPr>
              <a:spcAft>
                <a:spcPts val="600"/>
              </a:spcAft>
            </a:pPr>
            <a:r>
              <a:rPr lang="en-US" altLang="en-US" dirty="0" smtClean="0">
                <a:latin typeface="Calibri" pitchFamily="34" charset="0"/>
                <a:ea typeface="ＭＳ Ｐゴシック" pitchFamily="34" charset="-128"/>
              </a:rPr>
              <a:t>MUS can create centrifugal motion in families creating distance and isolation</a:t>
            </a:r>
          </a:p>
          <a:p>
            <a:pPr marL="0" indent="0">
              <a:spcAft>
                <a:spcPts val="600"/>
              </a:spcAft>
              <a:buNone/>
            </a:pPr>
            <a:endParaRPr lang="en-US" altLang="en-US" dirty="0" smtClean="0">
              <a:latin typeface="Calibri" pitchFamily="34" charset="0"/>
              <a:ea typeface="ＭＳ Ｐゴシック" pitchFamily="34" charset="-128"/>
            </a:endParaRPr>
          </a:p>
          <a:p>
            <a:pPr>
              <a:spcAft>
                <a:spcPts val="600"/>
              </a:spcAft>
            </a:pPr>
            <a:r>
              <a:rPr lang="en-US" altLang="en-US" dirty="0" smtClean="0">
                <a:latin typeface="Calibri" pitchFamily="34" charset="0"/>
                <a:ea typeface="ＭＳ Ｐゴシック" pitchFamily="34" charset="-128"/>
              </a:rPr>
              <a:t>Related to beliefs that the symptomatic member is “faking it” or “crazy”</a:t>
            </a:r>
          </a:p>
          <a:p>
            <a:endParaRPr lang="en-US" altLang="en-US" dirty="0" smtClean="0">
              <a:latin typeface="Calibri" pitchFamily="34" charset="0"/>
              <a:ea typeface="ＭＳ Ｐゴシック" pitchFamily="34" charset="-128"/>
            </a:endParaRPr>
          </a:p>
          <a:p>
            <a:r>
              <a:rPr lang="en-US" altLang="en-US" dirty="0" smtClean="0">
                <a:latin typeface="Calibri" pitchFamily="34" charset="0"/>
                <a:ea typeface="ＭＳ Ｐゴシック" pitchFamily="34" charset="-128"/>
              </a:rPr>
              <a:t>Isolation can fracture families</a:t>
            </a:r>
          </a:p>
          <a:p>
            <a:endParaRPr lang="en-US" altLang="en-US" dirty="0" smtClean="0">
              <a:ea typeface="ＭＳ Ｐゴシック" pitchFamily="34" charset="-128"/>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2E49AC5D-5914-436F-91E8-452B612D6312}" type="slidenum">
              <a:rPr lang="en-US" altLang="en-US" sz="1100">
                <a:solidFill>
                  <a:srgbClr val="7F7F7F"/>
                </a:solidFill>
              </a:rPr>
              <a:pPr/>
              <a:t>35</a:t>
            </a:fld>
            <a:endParaRPr lang="en-US" altLang="en-US" sz="1100">
              <a:solidFill>
                <a:srgbClr val="7F7F7F"/>
              </a:solidFill>
            </a:endParaRPr>
          </a:p>
        </p:txBody>
      </p:sp>
    </p:spTree>
    <p:extLst>
      <p:ext uri="{BB962C8B-B14F-4D97-AF65-F5344CB8AC3E}">
        <p14:creationId xmlns:p14="http://schemas.microsoft.com/office/powerpoint/2010/main" val="348259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600200" y="0"/>
            <a:ext cx="6248400" cy="1143000"/>
          </a:xfrm>
        </p:spPr>
        <p:txBody>
          <a:bodyPr/>
          <a:lstStyle/>
          <a:p>
            <a:r>
              <a:rPr lang="en-US" altLang="en-US" sz="3600" b="1" dirty="0" smtClean="0">
                <a:latin typeface="Calibri" pitchFamily="34" charset="0"/>
                <a:ea typeface="ＭＳ Ｐゴシック" pitchFamily="34" charset="-128"/>
              </a:rPr>
              <a:t>Helping families</a:t>
            </a:r>
          </a:p>
        </p:txBody>
      </p:sp>
      <p:sp>
        <p:nvSpPr>
          <p:cNvPr id="52226" name="Content Placeholder 2"/>
          <p:cNvSpPr>
            <a:spLocks noGrp="1"/>
          </p:cNvSpPr>
          <p:nvPr>
            <p:ph idx="1"/>
          </p:nvPr>
        </p:nvSpPr>
        <p:spPr>
          <a:xfrm>
            <a:off x="457200" y="1371600"/>
            <a:ext cx="8229600" cy="4754563"/>
          </a:xfrm>
        </p:spPr>
        <p:txBody>
          <a:bodyPr/>
          <a:lstStyle/>
          <a:p>
            <a:pPr>
              <a:buFont typeface="Arial" panose="020B0604020202020204" pitchFamily="34" charset="0"/>
              <a:buChar char="•"/>
              <a:defRPr/>
            </a:pPr>
            <a:r>
              <a:rPr lang="en-US" sz="2800" dirty="0">
                <a:latin typeface="Calibri" charset="0"/>
                <a:cs typeface="Calibri" charset="0"/>
              </a:rPr>
              <a:t>Involve </a:t>
            </a:r>
            <a:r>
              <a:rPr lang="en-US" sz="2800" dirty="0" smtClean="0">
                <a:latin typeface="Calibri" charset="0"/>
                <a:cs typeface="Calibri" charset="0"/>
              </a:rPr>
              <a:t>them in treatment </a:t>
            </a:r>
          </a:p>
          <a:p>
            <a:pPr lvl="1">
              <a:buFont typeface="Arial" panose="020B0604020202020204" pitchFamily="34" charset="0"/>
              <a:buChar char="•"/>
              <a:defRPr/>
            </a:pPr>
            <a:r>
              <a:rPr lang="en-US" dirty="0" smtClean="0">
                <a:latin typeface="Calibri" charset="0"/>
                <a:cs typeface="Calibri" charset="0"/>
              </a:rPr>
              <a:t>Possible barriers</a:t>
            </a:r>
          </a:p>
          <a:p>
            <a:pPr lvl="1">
              <a:buFont typeface="Arial" panose="020B0604020202020204" pitchFamily="34" charset="0"/>
              <a:buChar char="•"/>
              <a:defRPr/>
            </a:pPr>
            <a:r>
              <a:rPr lang="en-US" dirty="0" smtClean="0">
                <a:latin typeface="Calibri" charset="0"/>
                <a:cs typeface="Calibri" charset="0"/>
              </a:rPr>
              <a:t>They provide valuable information about causes and possible cures</a:t>
            </a:r>
          </a:p>
          <a:p>
            <a:pPr lvl="1">
              <a:buFont typeface="Arial" panose="020B0604020202020204" pitchFamily="34" charset="0"/>
              <a:buChar char="•"/>
              <a:defRPr/>
            </a:pPr>
            <a:r>
              <a:rPr lang="en-US" dirty="0" smtClean="0">
                <a:latin typeface="Calibri" charset="0"/>
                <a:cs typeface="Calibri" charset="0"/>
              </a:rPr>
              <a:t>Family interactions can be observed</a:t>
            </a:r>
          </a:p>
          <a:p>
            <a:pPr lvl="1">
              <a:spcAft>
                <a:spcPts val="600"/>
              </a:spcAft>
              <a:buFont typeface="Arial" panose="020B0604020202020204" pitchFamily="34" charset="0"/>
              <a:buChar char="•"/>
              <a:defRPr/>
            </a:pPr>
            <a:r>
              <a:rPr lang="en-US" dirty="0" smtClean="0">
                <a:latin typeface="Calibri" charset="0"/>
                <a:cs typeface="Calibri" charset="0"/>
              </a:rPr>
              <a:t>Strengths can be identified to facilitate healing</a:t>
            </a:r>
            <a:endParaRPr lang="en-US" dirty="0">
              <a:latin typeface="Calibri" charset="0"/>
              <a:cs typeface="Calibri" charset="0"/>
            </a:endParaRPr>
          </a:p>
          <a:p>
            <a:pPr>
              <a:spcAft>
                <a:spcPts val="600"/>
              </a:spcAft>
              <a:buFont typeface="Arial" panose="020B0604020202020204" pitchFamily="34" charset="0"/>
              <a:buChar char="•"/>
              <a:defRPr/>
            </a:pPr>
            <a:r>
              <a:rPr lang="en-US" sz="2800" dirty="0">
                <a:latin typeface="Calibri" charset="0"/>
                <a:cs typeface="Calibri" charset="0"/>
              </a:rPr>
              <a:t>Understand the effects of MUS on the </a:t>
            </a:r>
            <a:r>
              <a:rPr lang="en-US" sz="2800" dirty="0" smtClean="0">
                <a:latin typeface="Calibri" charset="0"/>
                <a:cs typeface="Calibri" charset="0"/>
              </a:rPr>
              <a:t>family e.g. role changes</a:t>
            </a:r>
            <a:endParaRPr lang="en-US" sz="2800" dirty="0">
              <a:latin typeface="Calibri" charset="0"/>
              <a:cs typeface="Calibri" charset="0"/>
            </a:endParaRPr>
          </a:p>
          <a:p>
            <a:pPr>
              <a:buFont typeface="Arial" panose="020B0604020202020204" pitchFamily="34" charset="0"/>
              <a:buChar char="•"/>
              <a:defRPr/>
            </a:pPr>
            <a:r>
              <a:rPr lang="en-US" sz="2800" dirty="0">
                <a:latin typeface="Calibri" charset="0"/>
                <a:cs typeface="Calibri" charset="0"/>
              </a:rPr>
              <a:t>Facilitate communication about physical </a:t>
            </a:r>
            <a:r>
              <a:rPr lang="en-US" sz="2800" u="sng" dirty="0" smtClean="0">
                <a:latin typeface="Calibri" charset="0"/>
                <a:cs typeface="Calibri" charset="0"/>
              </a:rPr>
              <a:t>and</a:t>
            </a:r>
            <a:r>
              <a:rPr lang="en-US" sz="2800" dirty="0" smtClean="0">
                <a:latin typeface="Calibri" charset="0"/>
                <a:cs typeface="Calibri" charset="0"/>
              </a:rPr>
              <a:t> psychological concerns to reduce isolation</a:t>
            </a:r>
            <a:endParaRPr lang="en-US" sz="2800" dirty="0">
              <a:latin typeface="Calibri" charset="0"/>
              <a:cs typeface="Calibri" charset="0"/>
            </a:endParaRPr>
          </a:p>
          <a:p>
            <a:pPr marL="0" indent="0">
              <a:buFont typeface="Wingdings" charset="0"/>
              <a:buNone/>
              <a:defRPr/>
            </a:pPr>
            <a:endParaRPr lang="en-US" dirty="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74F558CD-6D87-4C6A-884D-E0896FED3D9A}" type="slidenum">
              <a:rPr lang="en-US" altLang="en-US" sz="1100">
                <a:solidFill>
                  <a:srgbClr val="7F7F7F"/>
                </a:solidFill>
              </a:rPr>
              <a:pPr/>
              <a:t>36</a:t>
            </a:fld>
            <a:endParaRPr lang="en-US" altLang="en-US" sz="1100">
              <a:solidFill>
                <a:srgbClr val="7F7F7F"/>
              </a:solidFill>
            </a:endParaRPr>
          </a:p>
        </p:txBody>
      </p:sp>
    </p:spTree>
    <p:extLst>
      <p:ext uri="{BB962C8B-B14F-4D97-AF65-F5344CB8AC3E}">
        <p14:creationId xmlns:p14="http://schemas.microsoft.com/office/powerpoint/2010/main" val="1342396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00200" y="-12700"/>
            <a:ext cx="6248400" cy="1143000"/>
          </a:xfrm>
        </p:spPr>
        <p:txBody>
          <a:bodyPr/>
          <a:lstStyle/>
          <a:p>
            <a:r>
              <a:rPr lang="en-US" altLang="en-US" sz="3600" b="1" dirty="0" smtClean="0">
                <a:latin typeface="Calibri" pitchFamily="34" charset="0"/>
                <a:ea typeface="ＭＳ Ｐゴシック" pitchFamily="34" charset="-128"/>
              </a:rPr>
              <a:t>Helping families</a:t>
            </a:r>
          </a:p>
        </p:txBody>
      </p:sp>
      <p:sp>
        <p:nvSpPr>
          <p:cNvPr id="3" name="Content Placeholder 2"/>
          <p:cNvSpPr>
            <a:spLocks noGrp="1"/>
          </p:cNvSpPr>
          <p:nvPr>
            <p:ph idx="1"/>
          </p:nvPr>
        </p:nvSpPr>
        <p:spPr/>
        <p:txBody>
          <a:bodyPr/>
          <a:lstStyle/>
          <a:p>
            <a:pPr>
              <a:spcBef>
                <a:spcPts val="24"/>
              </a:spcBef>
              <a:spcAft>
                <a:spcPts val="1200"/>
              </a:spcAft>
            </a:pPr>
            <a:r>
              <a:rPr lang="en-US" altLang="en-US" sz="2800" dirty="0" smtClean="0">
                <a:latin typeface="Calibri" pitchFamily="34" charset="0"/>
                <a:ea typeface="ＭＳ Ｐゴシック" pitchFamily="34" charset="-128"/>
              </a:rPr>
              <a:t>Help family members recognize symptoms as </a:t>
            </a:r>
            <a:r>
              <a:rPr lang="en-US" altLang="en-US" sz="2800" b="1" i="1" dirty="0" smtClean="0">
                <a:latin typeface="Calibri" pitchFamily="34" charset="0"/>
                <a:ea typeface="ＭＳ Ｐゴシック" pitchFamily="34" charset="-128"/>
              </a:rPr>
              <a:t>both</a:t>
            </a:r>
            <a:r>
              <a:rPr lang="en-US" altLang="en-US" sz="2800" dirty="0" smtClean="0">
                <a:latin typeface="Calibri" pitchFamily="34" charset="0"/>
                <a:ea typeface="ＭＳ Ｐゴシック" pitchFamily="34" charset="-128"/>
              </a:rPr>
              <a:t> physical </a:t>
            </a:r>
            <a:r>
              <a:rPr lang="en-US" altLang="en-US" sz="2800" b="1" i="1" dirty="0" smtClean="0">
                <a:latin typeface="Calibri" pitchFamily="34" charset="0"/>
                <a:ea typeface="ＭＳ Ｐゴシック" pitchFamily="34" charset="-128"/>
              </a:rPr>
              <a:t>and</a:t>
            </a:r>
            <a:r>
              <a:rPr lang="en-US" altLang="en-US" sz="2800" dirty="0" smtClean="0">
                <a:latin typeface="Calibri" pitchFamily="34" charset="0"/>
                <a:ea typeface="ＭＳ Ｐゴシック" pitchFamily="34" charset="-128"/>
              </a:rPr>
              <a:t> psychological “bodies don’t lie”</a:t>
            </a:r>
          </a:p>
          <a:p>
            <a:pPr marL="0" indent="0">
              <a:spcBef>
                <a:spcPts val="24"/>
              </a:spcBef>
              <a:spcAft>
                <a:spcPts val="1200"/>
              </a:spcAft>
              <a:buNone/>
            </a:pPr>
            <a:endParaRPr lang="en-US" altLang="en-US" sz="2800" dirty="0" smtClean="0">
              <a:latin typeface="Calibri" pitchFamily="34" charset="0"/>
              <a:ea typeface="ＭＳ Ｐゴシック" pitchFamily="34" charset="-128"/>
            </a:endParaRPr>
          </a:p>
          <a:p>
            <a:pPr>
              <a:spcBef>
                <a:spcPts val="24"/>
              </a:spcBef>
              <a:spcAft>
                <a:spcPts val="1200"/>
              </a:spcAft>
            </a:pPr>
            <a:r>
              <a:rPr lang="en-US" altLang="en-US" sz="2800" dirty="0" smtClean="0">
                <a:latin typeface="Calibri" pitchFamily="34" charset="0"/>
                <a:ea typeface="ＭＳ Ｐゴシック" pitchFamily="34" charset="-128"/>
              </a:rPr>
              <a:t>Help them tolerate uncertainty and practice patience</a:t>
            </a:r>
          </a:p>
          <a:p>
            <a:pPr>
              <a:spcBef>
                <a:spcPts val="24"/>
              </a:spcBef>
            </a:pPr>
            <a:endParaRPr lang="en-US" altLang="en-US" sz="2800" dirty="0" smtClean="0">
              <a:latin typeface="Calibri" pitchFamily="34" charset="0"/>
              <a:ea typeface="ＭＳ Ｐゴシック" pitchFamily="34" charset="-128"/>
            </a:endParaRPr>
          </a:p>
          <a:p>
            <a:pPr>
              <a:spcBef>
                <a:spcPts val="24"/>
              </a:spcBef>
            </a:pPr>
            <a:r>
              <a:rPr lang="en-US" altLang="en-US" sz="2800" dirty="0" smtClean="0">
                <a:latin typeface="Calibri" pitchFamily="34" charset="0"/>
                <a:ea typeface="ＭＳ Ｐゴシック" pitchFamily="34" charset="-128"/>
              </a:rPr>
              <a:t>Elicit any recent stressful events, life cycle transitions or unresolved family problems</a:t>
            </a:r>
          </a:p>
          <a:p>
            <a:pPr>
              <a:buFont typeface="Wingdings" pitchFamily="2" charset="2"/>
              <a:buNone/>
            </a:pPr>
            <a:endParaRPr lang="en-US" altLang="en-US" dirty="0" smtClean="0">
              <a:ea typeface="ＭＳ Ｐゴシック" pitchFamily="34" charset="-128"/>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02545AC4-0D8B-4FFD-A75A-46B2B5BCB9FA}" type="slidenum">
              <a:rPr lang="en-US" altLang="en-US" sz="1100">
                <a:solidFill>
                  <a:srgbClr val="7F7F7F"/>
                </a:solidFill>
              </a:rPr>
              <a:pPr/>
              <a:t>37</a:t>
            </a:fld>
            <a:endParaRPr lang="en-US" altLang="en-US" sz="1100">
              <a:solidFill>
                <a:srgbClr val="7F7F7F"/>
              </a:solidFill>
            </a:endParaRPr>
          </a:p>
        </p:txBody>
      </p:sp>
    </p:spTree>
    <p:extLst>
      <p:ext uri="{BB962C8B-B14F-4D97-AF65-F5344CB8AC3E}">
        <p14:creationId xmlns:p14="http://schemas.microsoft.com/office/powerpoint/2010/main" val="2476059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457200" y="2236789"/>
            <a:ext cx="7696200" cy="1362075"/>
          </a:xfrm>
        </p:spPr>
        <p:txBody>
          <a:bodyPr/>
          <a:lstStyle/>
          <a:p>
            <a:pPr eaLnBrk="1" hangingPunct="1"/>
            <a:r>
              <a:rPr lang="it-IT" altLang="en-US" sz="4000" b="1" cap="none" dirty="0" smtClean="0">
                <a:latin typeface="Calibri" pitchFamily="34" charset="0"/>
                <a:ea typeface="ＭＳ Ｐゴシック" pitchFamily="34" charset="-128"/>
              </a:rPr>
              <a:t/>
            </a:r>
            <a:br>
              <a:rPr lang="it-IT" altLang="en-US" sz="4000" b="1" cap="none" dirty="0" smtClean="0">
                <a:latin typeface="Calibri" pitchFamily="34" charset="0"/>
                <a:ea typeface="ＭＳ Ｐゴシック" pitchFamily="34" charset="-128"/>
              </a:rPr>
            </a:br>
            <a:r>
              <a:rPr lang="it-IT" altLang="en-US" sz="4000" b="1" cap="none" dirty="0" smtClean="0">
                <a:latin typeface="Calibri" pitchFamily="34" charset="0"/>
                <a:ea typeface="ＭＳ Ｐゴシック" pitchFamily="34" charset="-128"/>
              </a:rPr>
              <a:t>The link with childhood stress</a:t>
            </a:r>
            <a:r>
              <a:rPr lang="it-IT" altLang="en-US" sz="4000" cap="none" dirty="0" smtClean="0">
                <a:latin typeface="Calibri" pitchFamily="34" charset="0"/>
                <a:ea typeface="ＭＳ Ｐゴシック" pitchFamily="34" charset="-128"/>
              </a:rPr>
              <a:t> </a:t>
            </a:r>
            <a:endParaRPr lang="en-US" altLang="en-US" sz="4000" cap="none" dirty="0" smtClean="0">
              <a:latin typeface="Calibri" pitchFamily="34" charset="0"/>
              <a:ea typeface="ＭＳ Ｐゴシック" pitchFamily="34" charset="-128"/>
            </a:endParaRP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5E828EA4-2B5E-4244-BFA1-ED7FE29640E8}" type="slidenum">
              <a:rPr lang="en-US" altLang="en-US" sz="1100">
                <a:solidFill>
                  <a:schemeClr val="bg1"/>
                </a:solidFill>
              </a:rPr>
              <a:pPr/>
              <a:t>38</a:t>
            </a:fld>
            <a:endParaRPr lang="en-US" altLang="en-US" sz="1100">
              <a:solidFill>
                <a:schemeClr val="bg1"/>
              </a:solidFill>
            </a:endParaRPr>
          </a:p>
        </p:txBody>
      </p:sp>
      <p:sp>
        <p:nvSpPr>
          <p:cNvPr id="2" name="Text Placeholder 1"/>
          <p:cNvSpPr>
            <a:spLocks noGrp="1"/>
          </p:cNvSpPr>
          <p:nvPr>
            <p:ph type="body" idx="1"/>
          </p:nvPr>
        </p:nvSpPr>
        <p:spPr/>
        <p:txBody>
          <a:bodyPr/>
          <a:lstStyle/>
          <a:p>
            <a:r>
              <a:rPr lang="en-GB" dirty="0" smtClean="0"/>
              <a:t>Dr David Clark - Portland Oregon</a:t>
            </a:r>
            <a:endParaRPr lang="en-GB" dirty="0"/>
          </a:p>
        </p:txBody>
      </p:sp>
    </p:spTree>
    <p:extLst>
      <p:ext uri="{BB962C8B-B14F-4D97-AF65-F5344CB8AC3E}">
        <p14:creationId xmlns:p14="http://schemas.microsoft.com/office/powerpoint/2010/main" val="26572180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1600200" y="0"/>
            <a:ext cx="6324600" cy="1066800"/>
          </a:xfrm>
        </p:spPr>
        <p:txBody>
          <a:bodyPr lIns="92075" tIns="46038" rIns="92075" bIns="46038" anchor="b"/>
          <a:lstStyle/>
          <a:p>
            <a:pPr eaLnBrk="1" hangingPunct="1"/>
            <a:r>
              <a:rPr lang="en-US" altLang="en-US" sz="3600" b="1" dirty="0" smtClean="0">
                <a:latin typeface="Calibri" pitchFamily="34" charset="0"/>
                <a:ea typeface="ＭＳ Ｐゴシック" pitchFamily="34" charset="-128"/>
              </a:rPr>
              <a:t>A baffling illness</a:t>
            </a:r>
          </a:p>
        </p:txBody>
      </p:sp>
      <p:sp>
        <p:nvSpPr>
          <p:cNvPr id="40963" name="Rectangle 1027"/>
          <p:cNvSpPr>
            <a:spLocks noGrp="1" noChangeArrowheads="1"/>
          </p:cNvSpPr>
          <p:nvPr>
            <p:ph idx="1"/>
          </p:nvPr>
        </p:nvSpPr>
        <p:spPr>
          <a:xfrm>
            <a:off x="1761067" y="1828800"/>
            <a:ext cx="7086600" cy="4267200"/>
          </a:xfrm>
        </p:spPr>
        <p:txBody>
          <a:bodyPr lIns="92075" tIns="46038" rIns="92075" bIns="46038"/>
          <a:lstStyle/>
          <a:p>
            <a:pPr eaLnBrk="1" hangingPunct="1">
              <a:buFont typeface="Wingdings" pitchFamily="2" charset="2"/>
              <a:buNone/>
            </a:pPr>
            <a:endParaRPr lang="en-US" altLang="en-US" smtClean="0">
              <a:ea typeface="ＭＳ Ｐゴシック" pitchFamily="34" charset="-128"/>
            </a:endParaRPr>
          </a:p>
          <a:p>
            <a:pPr eaLnBrk="1" hangingPunct="1">
              <a:buFont typeface="Wingdings" pitchFamily="2" charset="2"/>
              <a:buNone/>
            </a:pPr>
            <a:endParaRPr lang="en-US" altLang="en-US" sz="3600" smtClean="0">
              <a:ea typeface="ＭＳ Ｐゴシック" pitchFamily="34" charset="-128"/>
            </a:endParaRPr>
          </a:p>
          <a:p>
            <a:pPr eaLnBrk="1" hangingPunct="1">
              <a:buFont typeface="Wingdings" pitchFamily="2" charset="2"/>
              <a:buNone/>
            </a:pPr>
            <a:endParaRPr lang="en-US" altLang="en-US" sz="3600" smtClean="0">
              <a:ea typeface="ＭＳ Ｐゴシック" pitchFamily="34" charset="-128"/>
            </a:endParaRPr>
          </a:p>
          <a:p>
            <a:pPr eaLnBrk="1" hangingPunct="1">
              <a:buFont typeface="Wingdings" pitchFamily="2" charset="2"/>
              <a:buNone/>
            </a:pPr>
            <a:endParaRPr lang="en-US" altLang="en-US" smtClean="0">
              <a:ea typeface="ＭＳ Ｐゴシック" pitchFamily="34" charset="-128"/>
            </a:endParaRPr>
          </a:p>
        </p:txBody>
      </p:sp>
      <p:sp>
        <p:nvSpPr>
          <p:cNvPr id="409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A7B57CA5-E1D4-4266-8FEE-BE90F104F375}" type="slidenum">
              <a:rPr lang="en-US" altLang="en-US" sz="1100">
                <a:solidFill>
                  <a:srgbClr val="7F7F7F"/>
                </a:solidFill>
              </a:rPr>
              <a:pPr/>
              <a:t>39</a:t>
            </a:fld>
            <a:endParaRPr lang="en-US" altLang="en-US" sz="1100">
              <a:solidFill>
                <a:srgbClr val="7F7F7F"/>
              </a:solidFill>
            </a:endParaRPr>
          </a:p>
        </p:txBody>
      </p:sp>
      <p:pic>
        <p:nvPicPr>
          <p:cNvPr id="40965" name="Picture 1028" descr="SM Mystery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534" y="2286001"/>
            <a:ext cx="4875389"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257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248400" cy="1143000"/>
          </a:xfrm>
        </p:spPr>
        <p:txBody>
          <a:bodyPr rtlCol="0">
            <a:noAutofit/>
          </a:bodyPr>
          <a:lstStyle/>
          <a:p>
            <a:pPr eaLnBrk="1" fontAlgn="auto" hangingPunct="1">
              <a:spcAft>
                <a:spcPts val="0"/>
              </a:spcAft>
              <a:defRPr/>
            </a:pPr>
            <a:r>
              <a:rPr lang="en-US" sz="3600" b="1" dirty="0" smtClean="0">
                <a:latin typeface="Calibri"/>
                <a:ea typeface="+mj-ea"/>
                <a:cs typeface="Calibri"/>
              </a:rPr>
              <a:t>Some key evidence</a:t>
            </a:r>
          </a:p>
        </p:txBody>
      </p:sp>
      <p:sp>
        <p:nvSpPr>
          <p:cNvPr id="11267" name="Content Placeholder 2"/>
          <p:cNvSpPr>
            <a:spLocks noGrp="1"/>
          </p:cNvSpPr>
          <p:nvPr>
            <p:ph idx="1"/>
          </p:nvPr>
        </p:nvSpPr>
        <p:spPr>
          <a:xfrm>
            <a:off x="457200" y="1371600"/>
            <a:ext cx="8229600" cy="4525963"/>
          </a:xfrm>
        </p:spPr>
        <p:txBody>
          <a:bodyPr/>
          <a:lstStyle/>
          <a:p>
            <a:r>
              <a:rPr lang="en-GB" sz="1600" dirty="0"/>
              <a:t>EDWARDS, T. M., STERN, A., CLARKE, D. D., IVBIJARO, G. &amp; KASNEY, L. M. 2010. The treatment of patients with medically unexplained symptoms in primary care: a review of the literature. </a:t>
            </a:r>
            <a:r>
              <a:rPr lang="en-GB" sz="1600" i="1" dirty="0" smtClean="0"/>
              <a:t>Mental </a:t>
            </a:r>
            <a:r>
              <a:rPr lang="en-GB" sz="1600" i="1" dirty="0"/>
              <a:t>Health Fam Med,</a:t>
            </a:r>
            <a:r>
              <a:rPr lang="en-GB" sz="1600" dirty="0"/>
              <a:t> 7</a:t>
            </a:r>
            <a:r>
              <a:rPr lang="en-GB" sz="1600" b="1" dirty="0"/>
              <a:t>,</a:t>
            </a:r>
            <a:r>
              <a:rPr lang="en-GB" sz="1600" dirty="0"/>
              <a:t> 209-21</a:t>
            </a:r>
            <a:r>
              <a:rPr lang="en-GB" sz="1600" dirty="0" smtClean="0"/>
              <a:t>.</a:t>
            </a:r>
          </a:p>
          <a:p>
            <a:r>
              <a:rPr lang="en-GB" sz="1600" dirty="0" smtClean="0"/>
              <a:t>BERMINGHAM</a:t>
            </a:r>
            <a:r>
              <a:rPr lang="en-GB" sz="1600" dirty="0"/>
              <a:t>, S. L., COHEN, A., HAGUE, J. &amp; PARSONAGE, M. 2010. The cost of somatisation </a:t>
            </a:r>
            <a:r>
              <a:rPr lang="en-GB" sz="1600" dirty="0" smtClean="0"/>
              <a:t>among </a:t>
            </a:r>
            <a:r>
              <a:rPr lang="en-GB" sz="1600" dirty="0"/>
              <a:t>the working-age population in England for the year 2008-2009. </a:t>
            </a:r>
            <a:r>
              <a:rPr lang="en-GB" sz="1600" i="1" dirty="0" err="1"/>
              <a:t>Ment</a:t>
            </a:r>
            <a:r>
              <a:rPr lang="en-GB" sz="1600" i="1" dirty="0"/>
              <a:t> Health Fam Med,</a:t>
            </a:r>
            <a:r>
              <a:rPr lang="en-GB" sz="1600" dirty="0"/>
              <a:t> 7</a:t>
            </a:r>
            <a:r>
              <a:rPr lang="en-GB" sz="1600" b="1" dirty="0"/>
              <a:t>,</a:t>
            </a:r>
            <a:r>
              <a:rPr lang="en-GB" sz="1600" dirty="0"/>
              <a:t> 71-84.</a:t>
            </a:r>
          </a:p>
          <a:p>
            <a:r>
              <a:rPr lang="en-GB" sz="1600" dirty="0"/>
              <a:t>DE GUCHT, V. &amp; HEISER, W. 2003. Alexithymia and somatisation: quantitative review of the literature. </a:t>
            </a:r>
            <a:r>
              <a:rPr lang="en-GB" sz="1600" i="1" dirty="0"/>
              <a:t>J </a:t>
            </a:r>
            <a:r>
              <a:rPr lang="en-GB" sz="1600" i="1" dirty="0" err="1"/>
              <a:t>Psychosom</a:t>
            </a:r>
            <a:r>
              <a:rPr lang="en-GB" sz="1600" i="1" dirty="0"/>
              <a:t> Res,</a:t>
            </a:r>
            <a:r>
              <a:rPr lang="en-GB" sz="1600" dirty="0"/>
              <a:t> 54</a:t>
            </a:r>
            <a:r>
              <a:rPr lang="en-GB" sz="1600" b="1" dirty="0"/>
              <a:t>,</a:t>
            </a:r>
            <a:r>
              <a:rPr lang="en-GB" sz="1600" dirty="0"/>
              <a:t> 425-34.</a:t>
            </a:r>
          </a:p>
          <a:p>
            <a:r>
              <a:rPr lang="en-GB" sz="1600" dirty="0"/>
              <a:t>DWAMENA, F. C., LYLES, J. S., FRANKEL, R. M. &amp; SMITH, R. C. 2009. In their own words: qualitative study of high-utilising primary care patients with medically unexplained symptoms. </a:t>
            </a:r>
            <a:r>
              <a:rPr lang="en-GB" sz="1600" i="1" dirty="0"/>
              <a:t>BMC Fam </a:t>
            </a:r>
            <a:r>
              <a:rPr lang="en-GB" sz="1600" i="1" dirty="0" err="1"/>
              <a:t>Pract</a:t>
            </a:r>
            <a:r>
              <a:rPr lang="en-GB" sz="1600" i="1" dirty="0"/>
              <a:t>,</a:t>
            </a:r>
            <a:r>
              <a:rPr lang="en-GB" sz="1600" dirty="0"/>
              <a:t> 10</a:t>
            </a:r>
            <a:r>
              <a:rPr lang="en-GB" sz="1600" b="1" dirty="0"/>
              <a:t>,</a:t>
            </a:r>
            <a:r>
              <a:rPr lang="en-GB" sz="1600" dirty="0"/>
              <a:t> 67.</a:t>
            </a:r>
          </a:p>
          <a:p>
            <a:r>
              <a:rPr lang="en-GB" sz="1600" dirty="0" smtClean="0"/>
              <a:t>HAWKES</a:t>
            </a:r>
            <a:r>
              <a:rPr lang="en-GB" sz="1600" dirty="0"/>
              <a:t>, N. 2011. Dangers of research into chronic fatigue syndrome. </a:t>
            </a:r>
            <a:r>
              <a:rPr lang="en-GB" sz="1600" i="1" dirty="0"/>
              <a:t>BMJ,</a:t>
            </a:r>
            <a:r>
              <a:rPr lang="en-GB" sz="1600" dirty="0"/>
              <a:t> 342</a:t>
            </a:r>
            <a:r>
              <a:rPr lang="en-GB" sz="1600" b="1" dirty="0"/>
              <a:t>,</a:t>
            </a:r>
            <a:r>
              <a:rPr lang="en-GB" sz="1600" dirty="0"/>
              <a:t> d3780.</a:t>
            </a:r>
          </a:p>
          <a:p>
            <a:r>
              <a:rPr lang="en-GB" sz="1600" dirty="0"/>
              <a:t>KROENKE, K. &amp; MANGELSDORFF, A. D. 1989. Common symptoms in ambulatory care: incidence, evaluation, therapy, and outcome. </a:t>
            </a:r>
            <a:r>
              <a:rPr lang="en-GB" sz="1600" i="1" dirty="0"/>
              <a:t>Am J Med,</a:t>
            </a:r>
            <a:r>
              <a:rPr lang="en-GB" sz="1600" dirty="0"/>
              <a:t> 86</a:t>
            </a:r>
            <a:r>
              <a:rPr lang="en-GB" sz="1600" b="1" dirty="0"/>
              <a:t>,</a:t>
            </a:r>
            <a:r>
              <a:rPr lang="en-GB" sz="1600" dirty="0"/>
              <a:t> 262-6.</a:t>
            </a:r>
          </a:p>
          <a:p>
            <a:r>
              <a:rPr lang="en-GB" sz="1600" dirty="0"/>
              <a:t>STEINBRECHER, N., KOERBER, S., FRIESER, D. &amp; HILLER, W. 2011. The prevalence of medically unexplained symptoms in primary care. </a:t>
            </a:r>
            <a:r>
              <a:rPr lang="en-GB" sz="1600" i="1" dirty="0"/>
              <a:t>Psychosomatics,</a:t>
            </a:r>
            <a:r>
              <a:rPr lang="en-GB" sz="1600" dirty="0"/>
              <a:t> 52</a:t>
            </a:r>
            <a:r>
              <a:rPr lang="en-GB" sz="1600" b="1" dirty="0"/>
              <a:t>,</a:t>
            </a:r>
            <a:r>
              <a:rPr lang="en-GB" sz="1600" dirty="0"/>
              <a:t> 263-71.</a:t>
            </a:r>
          </a:p>
          <a:p>
            <a:r>
              <a:rPr lang="en-GB" sz="1600" dirty="0"/>
              <a:t>TAYLOR, R. E., MARSHALL, T., MANN, A. &amp; GOLDBERG, D. P. 2012. Insecure attachment and frequent attendance in primary care: a longitudinal cohort study of medically unexplained symptom presentations in ten UK general practices. </a:t>
            </a:r>
            <a:r>
              <a:rPr lang="en-GB" sz="1600" i="1" dirty="0" err="1"/>
              <a:t>Psychol</a:t>
            </a:r>
            <a:r>
              <a:rPr lang="en-GB" sz="1600" i="1" dirty="0"/>
              <a:t> Med,</a:t>
            </a:r>
            <a:r>
              <a:rPr lang="en-GB" sz="1600" dirty="0"/>
              <a:t> 42</a:t>
            </a:r>
            <a:r>
              <a:rPr lang="en-GB" sz="1600" b="1" dirty="0"/>
              <a:t>,</a:t>
            </a:r>
            <a:r>
              <a:rPr lang="en-GB" sz="1600" dirty="0"/>
              <a:t> 855-64.</a:t>
            </a:r>
          </a:p>
          <a:p>
            <a:endParaRPr lang="en-US" altLang="en-US" sz="2800" dirty="0" smtClean="0">
              <a:latin typeface="Calibri" pitchFamily="34" charset="0"/>
              <a:ea typeface="ＭＳ Ｐゴシック" pitchFamily="34" charset="-128"/>
            </a:endParaRPr>
          </a:p>
          <a:p>
            <a:pPr eaLnBrk="1" hangingPunct="1"/>
            <a:endParaRPr lang="en-US" altLang="en-US" dirty="0" smtClean="0">
              <a:ea typeface="ＭＳ Ｐゴシック" pitchFamily="34" charset="-128"/>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DA672B5F-0E1B-48F4-87D6-6265F25FAF84}" type="slidenum">
              <a:rPr lang="en-US" altLang="en-US" sz="1100">
                <a:solidFill>
                  <a:srgbClr val="7F7F7F"/>
                </a:solidFill>
              </a:rPr>
              <a:pPr/>
              <a:t>4</a:t>
            </a:fld>
            <a:endParaRPr lang="en-US" altLang="en-US" sz="1100">
              <a:solidFill>
                <a:srgbClr val="7F7F7F"/>
              </a:solidFill>
            </a:endParaRPr>
          </a:p>
        </p:txBody>
      </p:sp>
    </p:spTree>
    <p:extLst>
      <p:ext uri="{BB962C8B-B14F-4D97-AF65-F5344CB8AC3E}">
        <p14:creationId xmlns:p14="http://schemas.microsoft.com/office/powerpoint/2010/main" val="35211068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1600200" y="0"/>
            <a:ext cx="6324600" cy="1066800"/>
          </a:xfrm>
        </p:spPr>
        <p:txBody>
          <a:bodyPr anchor="b"/>
          <a:lstStyle/>
          <a:p>
            <a:pPr eaLnBrk="1" hangingPunct="1"/>
            <a:r>
              <a:rPr lang="en-US" altLang="en-US" sz="3600" b="1" dirty="0" smtClean="0">
                <a:latin typeface="Calibri" pitchFamily="34" charset="0"/>
                <a:ea typeface="ＭＳ Ｐゴシック" pitchFamily="34" charset="-128"/>
              </a:rPr>
              <a:t>A stress illness</a:t>
            </a:r>
          </a:p>
        </p:txBody>
      </p:sp>
      <p:sp>
        <p:nvSpPr>
          <p:cNvPr id="41987" name="Rectangle 1027"/>
          <p:cNvSpPr>
            <a:spLocks noGrp="1" noChangeArrowheads="1"/>
          </p:cNvSpPr>
          <p:nvPr>
            <p:ph type="body" sz="half" idx="1"/>
          </p:nvPr>
        </p:nvSpPr>
        <p:spPr>
          <a:xfrm>
            <a:off x="457201" y="1828800"/>
            <a:ext cx="4770968" cy="4267200"/>
          </a:xfrm>
        </p:spPr>
        <p:txBody>
          <a:bodyPr anchor="ctr"/>
          <a:lstStyle/>
          <a:p>
            <a:pPr>
              <a:spcBef>
                <a:spcPts val="24"/>
              </a:spcBef>
            </a:pPr>
            <a:r>
              <a:rPr lang="en-US" altLang="en-US" dirty="0" smtClean="0">
                <a:latin typeface="Calibri" pitchFamily="34" charset="0"/>
                <a:ea typeface="ＭＳ Ｐゴシック" pitchFamily="34" charset="-128"/>
              </a:rPr>
              <a:t>Illness caused by past or present psycho-social stress</a:t>
            </a:r>
          </a:p>
        </p:txBody>
      </p:sp>
      <p:pic>
        <p:nvPicPr>
          <p:cNvPr id="41988" name="Picture 1030" descr="SM Mystery Patient"/>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l="20163" r="20163"/>
          <a:stretch>
            <a:fillRect/>
          </a:stretch>
        </p:blipFill>
        <p:spPr>
          <a:xfrm>
            <a:off x="5363634" y="1828800"/>
            <a:ext cx="3475566" cy="4267200"/>
          </a:xfrm>
        </p:spPr>
      </p:pic>
      <p:sp>
        <p:nvSpPr>
          <p:cNvPr id="4198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B37B906D-1D9B-4100-A243-E898FE5D078A}" type="slidenum">
              <a:rPr lang="en-US" altLang="en-US" sz="1100">
                <a:solidFill>
                  <a:srgbClr val="7F7F7F"/>
                </a:solidFill>
              </a:rPr>
              <a:pPr/>
              <a:t>40</a:t>
            </a:fld>
            <a:endParaRPr lang="en-US" altLang="en-US" sz="1100">
              <a:solidFill>
                <a:srgbClr val="7F7F7F"/>
              </a:solidFill>
            </a:endParaRPr>
          </a:p>
        </p:txBody>
      </p:sp>
    </p:spTree>
    <p:extLst>
      <p:ext uri="{BB962C8B-B14F-4D97-AF65-F5344CB8AC3E}">
        <p14:creationId xmlns:p14="http://schemas.microsoft.com/office/powerpoint/2010/main" val="21863694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00200" y="0"/>
            <a:ext cx="6324600" cy="1143000"/>
          </a:xfrm>
        </p:spPr>
        <p:txBody>
          <a:bodyPr lIns="92075" tIns="46038" rIns="92075" bIns="46038" anchor="b"/>
          <a:lstStyle/>
          <a:p>
            <a:pPr eaLnBrk="1" hangingPunct="1"/>
            <a:r>
              <a:rPr lang="en-US" altLang="en-US" sz="3600" b="1" dirty="0" smtClean="0">
                <a:latin typeface="Calibri" pitchFamily="34" charset="0"/>
                <a:ea typeface="ＭＳ Ｐゴシック" pitchFamily="34" charset="-128"/>
              </a:rPr>
              <a:t>Women undergoing laparoscopy</a:t>
            </a:r>
          </a:p>
        </p:txBody>
      </p:sp>
      <p:graphicFrame>
        <p:nvGraphicFramePr>
          <p:cNvPr id="45059" name="Object 3"/>
          <p:cNvGraphicFramePr>
            <a:graphicFrameLocks noGrp="1"/>
          </p:cNvGraphicFramePr>
          <p:nvPr>
            <p:ph type="chart" idx="1"/>
            <p:extLst>
              <p:ext uri="{D42A27DB-BD31-4B8C-83A1-F6EECF244321}">
                <p14:modId xmlns:p14="http://schemas.microsoft.com/office/powerpoint/2010/main" val="524951518"/>
              </p:ext>
            </p:extLst>
          </p:nvPr>
        </p:nvGraphicFramePr>
        <p:xfrm>
          <a:off x="1554480" y="1737360"/>
          <a:ext cx="6160945" cy="4450640"/>
        </p:xfrm>
        <a:graphic>
          <a:graphicData uri="http://schemas.openxmlformats.org/presentationml/2006/ole">
            <mc:AlternateContent xmlns:mc="http://schemas.openxmlformats.org/markup-compatibility/2006">
              <mc:Choice xmlns:v="urn:schemas-microsoft-com:vml" Requires="v">
                <p:oleObj spid="_x0000_s3122" name="Chart" r:id="rId4" imgW="8677387" imgH="5934187" progId="MSGraph.Chart.8">
                  <p:embed followColorScheme="full"/>
                </p:oleObj>
              </mc:Choice>
              <mc:Fallback>
                <p:oleObj name="Chart" r:id="rId4" imgW="8677387" imgH="5934187" progId="MSGraph.Chart.8">
                  <p:embed followColorScheme="full"/>
                  <p:pic>
                    <p:nvPicPr>
                      <p:cNvPr id="0" name=""/>
                      <p:cNvPicPr>
                        <a:picLocks noGrp="1" noChangeArrowheads="1"/>
                      </p:cNvPicPr>
                      <p:nvPr/>
                    </p:nvPicPr>
                    <p:blipFill>
                      <a:blip r:embed="rId5"/>
                      <a:srcRect/>
                      <a:stretch>
                        <a:fillRect/>
                      </a:stretch>
                    </p:blipFill>
                    <p:spPr bwMode="auto">
                      <a:xfrm>
                        <a:off x="1554480" y="1737360"/>
                        <a:ext cx="6160945" cy="44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1958C144-85B2-44BA-9C4E-D06C8D5BD2A0}" type="slidenum">
              <a:rPr lang="en-US" altLang="en-US" sz="1100">
                <a:solidFill>
                  <a:srgbClr val="7F7F7F"/>
                </a:solidFill>
              </a:rPr>
              <a:pPr/>
              <a:t>41</a:t>
            </a:fld>
            <a:endParaRPr lang="en-US" altLang="en-US" sz="1100">
              <a:solidFill>
                <a:srgbClr val="7F7F7F"/>
              </a:solidFill>
            </a:endParaRPr>
          </a:p>
        </p:txBody>
      </p:sp>
    </p:spTree>
    <p:extLst>
      <p:ext uri="{BB962C8B-B14F-4D97-AF65-F5344CB8AC3E}">
        <p14:creationId xmlns:p14="http://schemas.microsoft.com/office/powerpoint/2010/main" val="31586770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1676400" y="0"/>
            <a:ext cx="6248400" cy="1143000"/>
          </a:xfrm>
        </p:spPr>
        <p:txBody>
          <a:bodyPr rtlCol="0">
            <a:noAutofit/>
          </a:bodyPr>
          <a:lstStyle/>
          <a:p>
            <a:pPr eaLnBrk="1" fontAlgn="auto" hangingPunct="1">
              <a:spcAft>
                <a:spcPts val="0"/>
              </a:spcAft>
              <a:defRPr/>
            </a:pPr>
            <a:r>
              <a:rPr lang="en-US" sz="3600" b="1" dirty="0" smtClean="0">
                <a:latin typeface="Calibri"/>
                <a:ea typeface="+mj-ea"/>
                <a:cs typeface="Calibri"/>
              </a:rPr>
              <a:t>Symptoms relieved after a nine month negative work-up</a:t>
            </a:r>
          </a:p>
        </p:txBody>
      </p:sp>
      <p:sp>
        <p:nvSpPr>
          <p:cNvPr id="471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0EEF9E59-D952-4AE1-9A88-2B1CA63C9D61}" type="slidenum">
              <a:rPr lang="en-US" altLang="en-US" sz="1100">
                <a:solidFill>
                  <a:srgbClr val="7F7F7F"/>
                </a:solidFill>
              </a:rPr>
              <a:pPr/>
              <a:t>42</a:t>
            </a:fld>
            <a:endParaRPr lang="en-US" altLang="en-US" sz="1100">
              <a:solidFill>
                <a:srgbClr val="7F7F7F"/>
              </a:solidFill>
            </a:endParaRPr>
          </a:p>
        </p:txBody>
      </p:sp>
      <p:pic>
        <p:nvPicPr>
          <p:cNvPr id="47108" name="Picture 1027" descr="SM Female IPV Vict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2438401"/>
            <a:ext cx="4267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0263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00200" y="0"/>
            <a:ext cx="6248400" cy="1143000"/>
          </a:xfrm>
        </p:spPr>
        <p:txBody>
          <a:bodyPr lIns="92075" tIns="46038" rIns="92075" bIns="46038" rtlCol="0">
            <a:noAutofit/>
          </a:bodyPr>
          <a:lstStyle/>
          <a:p>
            <a:pPr eaLnBrk="1" fontAlgn="auto" hangingPunct="1">
              <a:spcAft>
                <a:spcPts val="0"/>
              </a:spcAft>
              <a:defRPr/>
            </a:pPr>
            <a:r>
              <a:rPr lang="en-US" sz="3600" b="1" dirty="0" smtClean="0">
                <a:latin typeface="Calibri"/>
                <a:ea typeface="+mj-ea"/>
                <a:cs typeface="Calibri"/>
              </a:rPr>
              <a:t>A note from the </a:t>
            </a:r>
            <a:br>
              <a:rPr lang="en-US" sz="3600" b="1" dirty="0" smtClean="0">
                <a:latin typeface="Calibri"/>
                <a:ea typeface="+mj-ea"/>
                <a:cs typeface="Calibri"/>
              </a:rPr>
            </a:br>
            <a:r>
              <a:rPr lang="en-US" sz="3600" b="1" dirty="0">
                <a:latin typeface="Calibri"/>
                <a:cs typeface="Calibri"/>
              </a:rPr>
              <a:t>r</a:t>
            </a:r>
            <a:r>
              <a:rPr lang="en-US" sz="3600" b="1" dirty="0" smtClean="0">
                <a:latin typeface="Calibri"/>
                <a:ea typeface="+mj-ea"/>
                <a:cs typeface="Calibri"/>
              </a:rPr>
              <a:t>eferring </a:t>
            </a:r>
            <a:r>
              <a:rPr lang="en-US" sz="3600" b="1" dirty="0">
                <a:latin typeface="Calibri"/>
                <a:cs typeface="Calibri"/>
              </a:rPr>
              <a:t>p</a:t>
            </a:r>
            <a:r>
              <a:rPr lang="en-US" sz="3600" b="1" dirty="0" smtClean="0">
                <a:latin typeface="Calibri"/>
                <a:ea typeface="+mj-ea"/>
                <a:cs typeface="Calibri"/>
              </a:rPr>
              <a:t>hysician</a:t>
            </a:r>
          </a:p>
        </p:txBody>
      </p:sp>
      <p:sp>
        <p:nvSpPr>
          <p:cNvPr id="48131" name="Rectangle 3"/>
          <p:cNvSpPr>
            <a:spLocks noGrp="1" noChangeArrowheads="1"/>
          </p:cNvSpPr>
          <p:nvPr>
            <p:ph idx="1"/>
          </p:nvPr>
        </p:nvSpPr>
        <p:spPr/>
        <p:txBody>
          <a:bodyPr lIns="92075" tIns="46038" rIns="92075" bIns="46038"/>
          <a:lstStyle/>
          <a:p>
            <a:pPr eaLnBrk="1" hangingPunct="1">
              <a:lnSpc>
                <a:spcPct val="110000"/>
              </a:lnSpc>
              <a:buFont typeface="Wingdings" pitchFamily="2" charset="2"/>
              <a:buNone/>
            </a:pPr>
            <a:endParaRPr lang="en-US" altLang="en-US" sz="3200" dirty="0" smtClean="0">
              <a:ea typeface="ＭＳ Ｐゴシック" pitchFamily="34" charset="-128"/>
            </a:endParaRPr>
          </a:p>
          <a:p>
            <a:pPr algn="ctr" eaLnBrk="1" hangingPunct="1">
              <a:lnSpc>
                <a:spcPct val="120000"/>
              </a:lnSpc>
              <a:buFont typeface="Wingdings" pitchFamily="2" charset="2"/>
              <a:buNone/>
            </a:pPr>
            <a:r>
              <a:rPr lang="ja-JP" altLang="en-US" sz="3600" dirty="0" smtClean="0">
                <a:ea typeface="ＭＳ 明朝" charset="-128"/>
              </a:rPr>
              <a:t>“</a:t>
            </a:r>
            <a:r>
              <a:rPr lang="en-US" altLang="ja-JP" sz="3600" dirty="0" smtClean="0">
                <a:latin typeface="Calibri" pitchFamily="34" charset="0"/>
                <a:ea typeface="ＭＳ Ｐゴシック" pitchFamily="34" charset="-128"/>
              </a:rPr>
              <a:t>Thank you for helping her.  It is reassuring to know that I didn</a:t>
            </a:r>
            <a:r>
              <a:rPr lang="en-US" altLang="en-US" sz="3600" dirty="0" smtClean="0">
                <a:latin typeface="Calibri" pitchFamily="34" charset="0"/>
                <a:ea typeface="ＭＳ Ｐゴシック" pitchFamily="34" charset="-128"/>
              </a:rPr>
              <a:t>’</a:t>
            </a:r>
            <a:r>
              <a:rPr lang="en-US" altLang="ja-JP" sz="3600" dirty="0" smtClean="0">
                <a:latin typeface="Calibri" pitchFamily="34" charset="0"/>
                <a:ea typeface="ＭＳ Ｐゴシック" pitchFamily="34" charset="-128"/>
              </a:rPr>
              <a:t>t miss anything important.</a:t>
            </a:r>
            <a:r>
              <a:rPr lang="ja-JP" altLang="en-US" sz="3600" dirty="0" smtClean="0">
                <a:latin typeface="Calibri" pitchFamily="34" charset="0"/>
                <a:ea typeface="ＭＳ 明朝" charset="-128"/>
              </a:rPr>
              <a:t>”</a:t>
            </a:r>
            <a:endParaRPr lang="en-US" altLang="en-US" sz="3600" dirty="0" smtClean="0">
              <a:latin typeface="Calibri" pitchFamily="34" charset="0"/>
              <a:ea typeface="ＭＳ Ｐゴシック" pitchFamily="34" charset="-128"/>
            </a:endParaRPr>
          </a:p>
        </p:txBody>
      </p:sp>
      <p:sp>
        <p:nvSpPr>
          <p:cNvPr id="481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C4E5CA67-6B50-4A90-B92D-A064C5E79310}" type="slidenum">
              <a:rPr lang="en-US" altLang="en-US" sz="1100">
                <a:solidFill>
                  <a:srgbClr val="7F7F7F"/>
                </a:solidFill>
              </a:rPr>
              <a:pPr/>
              <a:t>43</a:t>
            </a:fld>
            <a:endParaRPr lang="en-US" altLang="en-US" sz="1100">
              <a:solidFill>
                <a:srgbClr val="7F7F7F"/>
              </a:solidFill>
            </a:endParaRPr>
          </a:p>
        </p:txBody>
      </p:sp>
    </p:spTree>
    <p:extLst>
      <p:ext uri="{BB962C8B-B14F-4D97-AF65-F5344CB8AC3E}">
        <p14:creationId xmlns:p14="http://schemas.microsoft.com/office/powerpoint/2010/main" val="15876063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00200" y="0"/>
            <a:ext cx="6248400" cy="1143000"/>
          </a:xfrm>
        </p:spPr>
        <p:txBody>
          <a:bodyPr/>
          <a:lstStyle/>
          <a:p>
            <a:pPr eaLnBrk="1" hangingPunct="1"/>
            <a:r>
              <a:rPr lang="en-US" altLang="en-US" sz="3600" b="1" dirty="0" smtClean="0">
                <a:latin typeface="Calibri" pitchFamily="34" charset="0"/>
                <a:ea typeface="ＭＳ Ｐゴシック" pitchFamily="34" charset="-128"/>
              </a:rPr>
              <a:t>Treatment of childhood stress</a:t>
            </a:r>
          </a:p>
        </p:txBody>
      </p:sp>
      <p:sp>
        <p:nvSpPr>
          <p:cNvPr id="67587" name="Rectangle 3"/>
          <p:cNvSpPr>
            <a:spLocks noGrp="1" noChangeArrowheads="1"/>
          </p:cNvSpPr>
          <p:nvPr>
            <p:ph type="body" sz="half" idx="1"/>
          </p:nvPr>
        </p:nvSpPr>
        <p:spPr>
          <a:xfrm>
            <a:off x="609601" y="1828800"/>
            <a:ext cx="4618568" cy="4267200"/>
          </a:xfrm>
        </p:spPr>
        <p:txBody>
          <a:bodyPr anchor="ctr"/>
          <a:lstStyle/>
          <a:p>
            <a:r>
              <a:rPr lang="en-US" altLang="en-US" dirty="0" smtClean="0">
                <a:latin typeface="Calibri" pitchFamily="34" charset="0"/>
                <a:ea typeface="ＭＳ Ｐゴシック" pitchFamily="34" charset="-128"/>
              </a:rPr>
              <a:t>Support groups work in all age groups </a:t>
            </a:r>
          </a:p>
        </p:txBody>
      </p:sp>
      <p:pic>
        <p:nvPicPr>
          <p:cNvPr id="67588" name="Picture 6" descr="SM Support Grou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9476" r="19476"/>
          <a:stretch>
            <a:fillRect/>
          </a:stretch>
        </p:blipFill>
        <p:spPr>
          <a:xfrm>
            <a:off x="5363634" y="1828800"/>
            <a:ext cx="3475566" cy="4267200"/>
          </a:xfrm>
        </p:spPr>
      </p:pic>
      <p:sp>
        <p:nvSpPr>
          <p:cNvPr id="6758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DE6C1970-0F7D-4014-A242-BC5BAC723FA2}" type="slidenum">
              <a:rPr lang="en-US" altLang="en-US" sz="1100">
                <a:solidFill>
                  <a:srgbClr val="7F7F7F"/>
                </a:solidFill>
              </a:rPr>
              <a:pPr/>
              <a:t>44</a:t>
            </a:fld>
            <a:endParaRPr lang="en-US" altLang="en-US" sz="1100">
              <a:solidFill>
                <a:srgbClr val="7F7F7F"/>
              </a:solidFill>
            </a:endParaRPr>
          </a:p>
        </p:txBody>
      </p:sp>
    </p:spTree>
    <p:extLst>
      <p:ext uri="{BB962C8B-B14F-4D97-AF65-F5344CB8AC3E}">
        <p14:creationId xmlns:p14="http://schemas.microsoft.com/office/powerpoint/2010/main" val="30032588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600200" y="0"/>
            <a:ext cx="6248400" cy="1143000"/>
          </a:xfrm>
        </p:spPr>
        <p:txBody>
          <a:bodyPr rtlCol="0">
            <a:noAutofit/>
          </a:bodyPr>
          <a:lstStyle/>
          <a:p>
            <a:pPr eaLnBrk="1" fontAlgn="auto" hangingPunct="1">
              <a:spcAft>
                <a:spcPts val="0"/>
              </a:spcAft>
              <a:defRPr/>
            </a:pPr>
            <a:r>
              <a:rPr lang="en-US" sz="3600" b="1" dirty="0" smtClean="0">
                <a:latin typeface="Calibri"/>
                <a:ea typeface="+mj-ea"/>
                <a:cs typeface="Calibri"/>
              </a:rPr>
              <a:t>Empathy skills</a:t>
            </a:r>
            <a:br>
              <a:rPr lang="en-US" sz="3600" b="1" dirty="0" smtClean="0">
                <a:latin typeface="Calibri"/>
                <a:ea typeface="+mj-ea"/>
                <a:cs typeface="Calibri"/>
              </a:rPr>
            </a:br>
            <a:endParaRPr lang="en-US" sz="3600" b="1" dirty="0" smtClean="0">
              <a:latin typeface="Calibri"/>
              <a:ea typeface="+mj-ea"/>
              <a:cs typeface="Calibri"/>
            </a:endParaRPr>
          </a:p>
        </p:txBody>
      </p:sp>
      <p:pic>
        <p:nvPicPr>
          <p:cNvPr id="72707" name="Picture 5" descr="SM Woman Covers Eye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32504" b="32504"/>
          <a:stretch>
            <a:fillRect/>
          </a:stretch>
        </p:blipFill>
        <p:spPr>
          <a:xfrm>
            <a:off x="1752601" y="1828800"/>
            <a:ext cx="3475567" cy="2057400"/>
          </a:xfrm>
        </p:spPr>
      </p:pic>
      <p:pic>
        <p:nvPicPr>
          <p:cNvPr id="72708" name="Picture 8" descr="SM Stress Laptop Woman"/>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689600" y="1828800"/>
            <a:ext cx="2167467" cy="2057400"/>
          </a:xfrm>
        </p:spPr>
      </p:pic>
      <p:sp>
        <p:nvSpPr>
          <p:cNvPr id="72709" name="Rectangle 7"/>
          <p:cNvSpPr>
            <a:spLocks noGrp="1" noChangeArrowheads="1"/>
          </p:cNvSpPr>
          <p:nvPr>
            <p:ph type="body" sz="half" idx="3"/>
          </p:nvPr>
        </p:nvSpPr>
        <p:spPr>
          <a:xfrm>
            <a:off x="533400" y="4038600"/>
            <a:ext cx="8305800" cy="2057400"/>
          </a:xfrm>
        </p:spPr>
        <p:txBody>
          <a:bodyPr anchor="ctr"/>
          <a:lstStyle/>
          <a:p>
            <a:r>
              <a:rPr lang="en-US" altLang="en-US" sz="2800" dirty="0" smtClean="0">
                <a:latin typeface="Calibri" pitchFamily="34" charset="0"/>
                <a:ea typeface="ＭＳ Ｐゴシック" pitchFamily="34" charset="-128"/>
              </a:rPr>
              <a:t>How does it feel to be the patient?</a:t>
            </a:r>
          </a:p>
          <a:p>
            <a:pPr marL="0" indent="0">
              <a:buNone/>
            </a:pPr>
            <a:endParaRPr lang="en-US" altLang="en-US" sz="2800" dirty="0" smtClean="0">
              <a:latin typeface="Calibri" pitchFamily="34" charset="0"/>
              <a:ea typeface="ＭＳ Ｐゴシック" pitchFamily="34" charset="-128"/>
            </a:endParaRPr>
          </a:p>
          <a:p>
            <a:r>
              <a:rPr lang="en-US" altLang="en-US" sz="2800" dirty="0" smtClean="0">
                <a:latin typeface="Calibri" pitchFamily="34" charset="0"/>
                <a:ea typeface="ＭＳ Ｐゴシック" pitchFamily="34" charset="-128"/>
              </a:rPr>
              <a:t>Help to fight the stigma </a:t>
            </a:r>
          </a:p>
        </p:txBody>
      </p:sp>
      <p:sp>
        <p:nvSpPr>
          <p:cNvPr id="7271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DCAF59F6-E401-4AE7-9F46-18F2D4BF5DA3}" type="slidenum">
              <a:rPr lang="en-US" altLang="en-US" sz="1100">
                <a:solidFill>
                  <a:srgbClr val="7F7F7F"/>
                </a:solidFill>
              </a:rPr>
              <a:pPr/>
              <a:t>45</a:t>
            </a:fld>
            <a:endParaRPr lang="en-US" altLang="en-US" sz="1100">
              <a:solidFill>
                <a:srgbClr val="7F7F7F"/>
              </a:solidFill>
            </a:endParaRPr>
          </a:p>
        </p:txBody>
      </p:sp>
    </p:spTree>
    <p:extLst>
      <p:ext uri="{BB962C8B-B14F-4D97-AF65-F5344CB8AC3E}">
        <p14:creationId xmlns:p14="http://schemas.microsoft.com/office/powerpoint/2010/main" val="29421813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600200" y="228600"/>
            <a:ext cx="6248400" cy="715962"/>
          </a:xfrm>
        </p:spPr>
        <p:txBody>
          <a:bodyPr/>
          <a:lstStyle/>
          <a:p>
            <a:pPr eaLnBrk="1" hangingPunct="1"/>
            <a:r>
              <a:rPr lang="en-US" altLang="en-US" sz="3600" b="1" dirty="0" smtClean="0">
                <a:latin typeface="Calibri" pitchFamily="34" charset="0"/>
                <a:ea typeface="ＭＳ Ｐゴシック" pitchFamily="34" charset="-128"/>
              </a:rPr>
              <a:t>The label is a problem in primary care </a:t>
            </a:r>
          </a:p>
        </p:txBody>
      </p:sp>
      <p:pic>
        <p:nvPicPr>
          <p:cNvPr id="77827" name="Picture 5" descr="SM Patient Nur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1562" b="21562"/>
          <a:stretch>
            <a:fillRect/>
          </a:stretch>
        </p:blipFill>
        <p:spPr>
          <a:xfrm>
            <a:off x="457200" y="1447800"/>
            <a:ext cx="8193024" cy="3104633"/>
          </a:xfrm>
        </p:spPr>
      </p:pic>
      <p:sp>
        <p:nvSpPr>
          <p:cNvPr id="778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ADBF107F-8A5E-4B4C-82BC-8FCEADED3EEA}" type="slidenum">
              <a:rPr lang="en-US" altLang="en-US" sz="1100">
                <a:solidFill>
                  <a:srgbClr val="7F7F7F"/>
                </a:solidFill>
              </a:rPr>
              <a:pPr/>
              <a:t>46</a:t>
            </a:fld>
            <a:endParaRPr lang="en-US" altLang="en-US" sz="1100">
              <a:solidFill>
                <a:srgbClr val="7F7F7F"/>
              </a:solidFill>
            </a:endParaRPr>
          </a:p>
        </p:txBody>
      </p:sp>
      <p:sp>
        <p:nvSpPr>
          <p:cNvPr id="5" name="Rectangle 4"/>
          <p:cNvSpPr/>
          <p:nvPr/>
        </p:nvSpPr>
        <p:spPr>
          <a:xfrm>
            <a:off x="762000" y="4876800"/>
            <a:ext cx="75438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rgbClr val="FF0000"/>
                </a:solidFill>
              </a:rPr>
              <a:t>Symptoms are not a barrier to recovery, attitude is </a:t>
            </a:r>
            <a:endParaRPr lang="en-GB" sz="2400" b="1" dirty="0">
              <a:solidFill>
                <a:srgbClr val="FF0000"/>
              </a:solidFill>
            </a:endParaRPr>
          </a:p>
        </p:txBody>
      </p:sp>
    </p:spTree>
    <p:extLst>
      <p:ext uri="{BB962C8B-B14F-4D97-AF65-F5344CB8AC3E}">
        <p14:creationId xmlns:p14="http://schemas.microsoft.com/office/powerpoint/2010/main" val="12402610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0"/>
            <a:ext cx="6248400" cy="1143000"/>
          </a:xfrm>
        </p:spPr>
        <p:txBody>
          <a:bodyPr/>
          <a:lstStyle/>
          <a:p>
            <a:r>
              <a:rPr lang="en-GB" sz="3600" b="1" dirty="0"/>
              <a:t>Mrs CD</a:t>
            </a:r>
            <a:endParaRPr lang="en-GB" sz="3600" dirty="0"/>
          </a:p>
        </p:txBody>
      </p:sp>
      <p:sp>
        <p:nvSpPr>
          <p:cNvPr id="2" name="Slide Number Placeholder 1"/>
          <p:cNvSpPr>
            <a:spLocks noGrp="1"/>
          </p:cNvSpPr>
          <p:nvPr>
            <p:ph type="sldNum" sz="quarter" idx="12"/>
          </p:nvPr>
        </p:nvSpPr>
        <p:spPr/>
        <p:txBody>
          <a:bodyPr/>
          <a:lstStyle/>
          <a:p>
            <a:pPr>
              <a:defRPr/>
            </a:pPr>
            <a:fld id="{2A8F0D6F-B5A9-4128-A72C-A56630E1D060}" type="slidenum">
              <a:rPr lang="en-GB" smtClean="0"/>
              <a:pPr>
                <a:defRPr/>
              </a:pPr>
              <a:t>47</a:t>
            </a:fld>
            <a:endParaRPr lang="en-GB"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 y="1188720"/>
            <a:ext cx="7770971" cy="568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9404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400"/>
            <a:ext cx="6324600" cy="1143000"/>
          </a:xfrm>
        </p:spPr>
        <p:txBody>
          <a:bodyPr/>
          <a:lstStyle/>
          <a:p>
            <a:r>
              <a:rPr lang="en-GB" sz="3600" b="1" dirty="0"/>
              <a:t>Mrs CD</a:t>
            </a:r>
            <a:endParaRPr lang="en-GB" sz="3600"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48</a:t>
            </a:fld>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 y="1280160"/>
            <a:ext cx="8025289" cy="53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1200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700"/>
            <a:ext cx="6324600" cy="1143000"/>
          </a:xfrm>
        </p:spPr>
        <p:txBody>
          <a:bodyPr/>
          <a:lstStyle/>
          <a:p>
            <a:r>
              <a:rPr lang="en-GB" sz="3600" b="1" dirty="0" smtClean="0"/>
              <a:t>Lack of concordance </a:t>
            </a:r>
            <a:endParaRPr lang="en-GB" sz="3600" b="1" dirty="0"/>
          </a:p>
        </p:txBody>
      </p:sp>
      <p:sp>
        <p:nvSpPr>
          <p:cNvPr id="3" name="Content Placeholder 2"/>
          <p:cNvSpPr>
            <a:spLocks noGrp="1"/>
          </p:cNvSpPr>
          <p:nvPr>
            <p:ph idx="1"/>
          </p:nvPr>
        </p:nvSpPr>
        <p:spPr>
          <a:xfrm>
            <a:off x="457200" y="1295400"/>
            <a:ext cx="8229600" cy="4830763"/>
          </a:xfrm>
        </p:spPr>
        <p:txBody>
          <a:bodyPr/>
          <a:lstStyle/>
          <a:p>
            <a:r>
              <a:rPr lang="en-GB" sz="2800" dirty="0" smtClean="0"/>
              <a:t>Patients often have something wrong</a:t>
            </a:r>
          </a:p>
          <a:p>
            <a:r>
              <a:rPr lang="en-GB" sz="2800" dirty="0" smtClean="0"/>
              <a:t>They don’t like the label MUS ‘medically unexplained symptoms’</a:t>
            </a:r>
          </a:p>
          <a:p>
            <a:r>
              <a:rPr lang="en-GB" sz="2800" dirty="0" smtClean="0"/>
              <a:t>The diagnosis leads to prejudice from clinical staff</a:t>
            </a:r>
          </a:p>
          <a:p>
            <a:r>
              <a:rPr lang="en-GB" sz="2800" dirty="0" smtClean="0"/>
              <a:t>Health care investment in MUS does not reflect the cost of managing the problems </a:t>
            </a:r>
          </a:p>
          <a:p>
            <a:r>
              <a:rPr lang="en-GB" sz="2800" dirty="0" smtClean="0"/>
              <a:t>Not enough primary care training &amp; awareness</a:t>
            </a:r>
          </a:p>
          <a:p>
            <a:r>
              <a:rPr lang="en-GB" sz="2800" dirty="0" smtClean="0"/>
              <a:t>IAPT can integrate better with primary care </a:t>
            </a:r>
          </a:p>
          <a:p>
            <a:r>
              <a:rPr lang="en-GB" sz="2800" dirty="0" smtClean="0"/>
              <a:t>A&amp;E and out of hours services need to integrate better    </a:t>
            </a:r>
            <a:endParaRPr lang="en-GB" sz="2800"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49</a:t>
            </a:fld>
            <a:endParaRPr lang="en-GB" dirty="0"/>
          </a:p>
        </p:txBody>
      </p:sp>
    </p:spTree>
    <p:extLst>
      <p:ext uri="{BB962C8B-B14F-4D97-AF65-F5344CB8AC3E}">
        <p14:creationId xmlns:p14="http://schemas.microsoft.com/office/powerpoint/2010/main" val="1026333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2657"/>
            <a:ext cx="6324600" cy="1143000"/>
          </a:xfrm>
        </p:spPr>
        <p:txBody>
          <a:bodyPr/>
          <a:lstStyle/>
          <a:p>
            <a:r>
              <a:rPr lang="en-GB" sz="3600" b="1" dirty="0" smtClean="0"/>
              <a:t>Plan </a:t>
            </a:r>
            <a:endParaRPr lang="en-GB" sz="3600" b="1" dirty="0"/>
          </a:p>
        </p:txBody>
      </p:sp>
      <p:sp>
        <p:nvSpPr>
          <p:cNvPr id="3" name="Content Placeholder 2"/>
          <p:cNvSpPr>
            <a:spLocks noGrp="1"/>
          </p:cNvSpPr>
          <p:nvPr>
            <p:ph idx="1"/>
          </p:nvPr>
        </p:nvSpPr>
        <p:spPr>
          <a:xfrm>
            <a:off x="457200" y="1295400"/>
            <a:ext cx="8229600" cy="4830763"/>
          </a:xfrm>
        </p:spPr>
        <p:txBody>
          <a:bodyPr/>
          <a:lstStyle/>
          <a:p>
            <a:pPr>
              <a:spcAft>
                <a:spcPts val="1800"/>
              </a:spcAft>
            </a:pPr>
            <a:r>
              <a:rPr lang="en-GB" dirty="0" smtClean="0"/>
              <a:t>Why this condition is important in primary care </a:t>
            </a:r>
          </a:p>
          <a:p>
            <a:pPr>
              <a:spcAft>
                <a:spcPts val="1800"/>
              </a:spcAft>
            </a:pPr>
            <a:r>
              <a:rPr lang="en-GB" dirty="0" smtClean="0"/>
              <a:t>What is the scale of the problem</a:t>
            </a:r>
          </a:p>
          <a:p>
            <a:pPr>
              <a:spcAft>
                <a:spcPts val="1800"/>
              </a:spcAft>
            </a:pPr>
            <a:r>
              <a:rPr lang="en-GB" dirty="0" smtClean="0"/>
              <a:t>Types of patients seen in primary care </a:t>
            </a:r>
          </a:p>
          <a:p>
            <a:pPr>
              <a:spcAft>
                <a:spcPts val="1800"/>
              </a:spcAft>
            </a:pPr>
            <a:r>
              <a:rPr lang="en-GB" dirty="0" smtClean="0"/>
              <a:t>Addressing the stigma associated with ‘medically unexplained symptoms’</a:t>
            </a:r>
          </a:p>
          <a:p>
            <a:endParaRPr lang="en-GB" dirty="0" smtClean="0"/>
          </a:p>
          <a:p>
            <a:pPr marL="914400" lvl="1" indent="-514350">
              <a:buFont typeface="+mj-lt"/>
              <a:buAutoNum type="alphaLcParenR"/>
            </a:pPr>
            <a:endParaRPr lang="en-GB" dirty="0" smtClean="0"/>
          </a:p>
          <a:p>
            <a:pPr marL="514350" indent="-514350">
              <a:buFont typeface="+mj-lt"/>
              <a:buAutoNum type="alphaLcParenR"/>
            </a:pPr>
            <a:endParaRPr lang="en-GB"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5</a:t>
            </a:fld>
            <a:endParaRPr lang="en-GB" dirty="0"/>
          </a:p>
        </p:txBody>
      </p:sp>
    </p:spTree>
    <p:extLst>
      <p:ext uri="{BB962C8B-B14F-4D97-AF65-F5344CB8AC3E}">
        <p14:creationId xmlns:p14="http://schemas.microsoft.com/office/powerpoint/2010/main" val="3339243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0FCE5A3E-7A94-44AD-AC56-1EBAF3E0ACDB}" type="slidenum">
              <a:rPr lang="en-GB" smtClean="0"/>
              <a:pPr>
                <a:defRPr/>
              </a:pPr>
              <a:t>50</a:t>
            </a:fld>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480" y="0"/>
            <a:ext cx="6281261" cy="386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 y="4114800"/>
            <a:ext cx="8458200"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May be easier to access health funding</a:t>
            </a:r>
          </a:p>
          <a:p>
            <a:pPr marL="457200" indent="-457200">
              <a:buFont typeface="Arial" panose="020B0604020202020204" pitchFamily="34" charset="0"/>
              <a:buChar char="•"/>
            </a:pPr>
            <a:r>
              <a:rPr lang="en-GB" sz="2800" dirty="0" smtClean="0"/>
              <a:t>May reduce frustration between patients and doctors </a:t>
            </a:r>
          </a:p>
          <a:p>
            <a:pPr marL="457200" indent="-457200">
              <a:buFont typeface="Arial" panose="020B0604020202020204" pitchFamily="34" charset="0"/>
              <a:buChar char="•"/>
            </a:pPr>
            <a:r>
              <a:rPr lang="en-GB" sz="2800" dirty="0" smtClean="0"/>
              <a:t>Better family understanding</a:t>
            </a:r>
          </a:p>
          <a:p>
            <a:pPr marL="457200" indent="-457200">
              <a:buFont typeface="Arial" panose="020B0604020202020204" pitchFamily="34" charset="0"/>
              <a:buChar char="•"/>
            </a:pPr>
            <a:r>
              <a:rPr lang="en-GB" sz="2800" dirty="0" smtClean="0"/>
              <a:t>More acceptable diagnosis   </a:t>
            </a:r>
            <a:endParaRPr lang="en-GB" sz="2800" dirty="0"/>
          </a:p>
        </p:txBody>
      </p:sp>
    </p:spTree>
    <p:extLst>
      <p:ext uri="{BB962C8B-B14F-4D97-AF65-F5344CB8AC3E}">
        <p14:creationId xmlns:p14="http://schemas.microsoft.com/office/powerpoint/2010/main" val="40315188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19672" y="158292"/>
            <a:ext cx="6305128" cy="1143000"/>
          </a:xfrm>
        </p:spPr>
        <p:txBody>
          <a:bodyPr>
            <a:normAutofit fontScale="90000"/>
          </a:bodyPr>
          <a:lstStyle/>
          <a:p>
            <a:r>
              <a:rPr lang="en-GB" sz="3600" b="1" dirty="0" smtClean="0"/>
              <a:t>Classification:</a:t>
            </a:r>
            <a:br>
              <a:rPr lang="en-GB" sz="3600" b="1" dirty="0" smtClean="0"/>
            </a:br>
            <a:r>
              <a:rPr lang="en-GB" sz="3600" b="1" dirty="0" smtClean="0"/>
              <a:t> future WHO ICD11-PHC</a:t>
            </a:r>
            <a:endParaRPr lang="en-GB" sz="3600" b="1" dirty="0"/>
          </a:p>
        </p:txBody>
      </p:sp>
      <p:sp>
        <p:nvSpPr>
          <p:cNvPr id="9" name="Content Placeholder 8"/>
          <p:cNvSpPr>
            <a:spLocks noGrp="1"/>
          </p:cNvSpPr>
          <p:nvPr>
            <p:ph sz="half" idx="1"/>
          </p:nvPr>
        </p:nvSpPr>
        <p:spPr/>
        <p:txBody>
          <a:bodyPr/>
          <a:lstStyle/>
          <a:p>
            <a:endParaRPr lang="en-GB" dirty="0"/>
          </a:p>
        </p:txBody>
      </p:sp>
      <p:sp>
        <p:nvSpPr>
          <p:cNvPr id="10" name="Content Placeholder 9"/>
          <p:cNvSpPr>
            <a:spLocks noGrp="1"/>
          </p:cNvSpPr>
          <p:nvPr>
            <p:ph sz="half" idx="2"/>
          </p:nvPr>
        </p:nvSpPr>
        <p:spPr/>
        <p:txBody>
          <a:bodyPr/>
          <a:lstStyle/>
          <a:p>
            <a:endParaRPr lang="en-GB" dirty="0"/>
          </a:p>
        </p:txBody>
      </p:sp>
      <p:sp>
        <p:nvSpPr>
          <p:cNvPr id="4" name="Slide Number Placeholder 3"/>
          <p:cNvSpPr>
            <a:spLocks noGrp="1"/>
          </p:cNvSpPr>
          <p:nvPr>
            <p:ph type="sldNum" sz="quarter" idx="12"/>
          </p:nvPr>
        </p:nvSpPr>
        <p:spPr/>
        <p:txBody>
          <a:bodyPr/>
          <a:lstStyle/>
          <a:p>
            <a:fld id="{454D33FF-A06C-4F4F-B82C-74C5E0BC6459}" type="slidenum">
              <a:rPr lang="en-GB" smtClean="0"/>
              <a:t>51</a:t>
            </a:fld>
            <a:endParaRPr lang="en-GB"/>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84000"/>
            <a:ext cx="4149662" cy="400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174" y="1584000"/>
            <a:ext cx="4585907" cy="409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8224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52</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0"/>
            <a:ext cx="6231922" cy="666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4239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A8F0D6F-B5A9-4128-A72C-A56630E1D060}" type="slidenum">
              <a:rPr lang="en-GB" smtClean="0"/>
              <a:pPr>
                <a:defRPr/>
              </a:pPr>
              <a:t>53</a:t>
            </a:fld>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640080"/>
            <a:ext cx="6301359" cy="587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2694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ctrTitle"/>
          </p:nvPr>
        </p:nvSpPr>
        <p:spPr>
          <a:xfrm>
            <a:off x="457201" y="1295401"/>
            <a:ext cx="8228189" cy="1927225"/>
          </a:xfrm>
        </p:spPr>
        <p:txBody>
          <a:bodyPr/>
          <a:lstStyle/>
          <a:p>
            <a:r>
              <a:rPr lang="en-US" altLang="en-US" b="1" dirty="0" smtClean="0">
                <a:latin typeface="Calibri" pitchFamily="34" charset="0"/>
                <a:ea typeface="ＭＳ Ｐゴシック" pitchFamily="34" charset="-128"/>
              </a:rPr>
              <a:t>Thank you </a:t>
            </a:r>
          </a:p>
        </p:txBody>
      </p:sp>
      <p:sp>
        <p:nvSpPr>
          <p:cNvPr id="6" name="Subtitle 5"/>
          <p:cNvSpPr>
            <a:spLocks noGrp="1"/>
          </p:cNvSpPr>
          <p:nvPr>
            <p:ph type="subTitle" idx="1"/>
          </p:nvPr>
        </p:nvSpPr>
        <p:spPr>
          <a:xfrm>
            <a:off x="457201" y="3308350"/>
            <a:ext cx="8228189" cy="1066800"/>
          </a:xfrm>
        </p:spPr>
        <p:txBody>
          <a:bodyPr/>
          <a:lstStyle/>
          <a:p>
            <a:pPr>
              <a:buFont typeface="Wingdings" charset="0"/>
              <a:buNone/>
              <a:defRPr/>
            </a:pPr>
            <a:r>
              <a:rPr lang="en-US" sz="3600" dirty="0" smtClean="0">
                <a:hlinkClick r:id="rId2"/>
              </a:rPr>
              <a:t>gabriel.ivbijaro@gmail.com</a:t>
            </a:r>
            <a:endParaRPr lang="en-US" sz="3600" dirty="0" smtClean="0"/>
          </a:p>
          <a:p>
            <a:pPr>
              <a:buFont typeface="Wingdings" charset="0"/>
              <a:buNone/>
              <a:defRPr/>
            </a:pPr>
            <a:endParaRPr lang="en-US" dirty="0"/>
          </a:p>
          <a:p>
            <a:pPr>
              <a:defRPr/>
            </a:pPr>
            <a:r>
              <a:rPr lang="en-GB" sz="2800" i="1" dirty="0">
                <a:hlinkClick r:id="rId3"/>
              </a:rPr>
              <a:t>www.worlddignityproject.com</a:t>
            </a:r>
            <a:endParaRPr lang="en-US" sz="2800" dirty="0" smtClean="0"/>
          </a:p>
          <a:p>
            <a:pPr>
              <a:buFont typeface="Wingdings" charset="0"/>
              <a:buNone/>
              <a:defRPr/>
            </a:pPr>
            <a:endParaRPr lang="en-US" dirty="0"/>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978CD056-70A5-4D50-AE47-2DF775C8B2C3}" type="slidenum">
              <a:rPr lang="en-US" altLang="en-US" sz="1100">
                <a:solidFill>
                  <a:srgbClr val="7F7F7F"/>
                </a:solidFill>
              </a:rPr>
              <a:pPr/>
              <a:t>54</a:t>
            </a:fld>
            <a:endParaRPr lang="en-US" altLang="en-US" sz="1100" dirty="0">
              <a:solidFill>
                <a:srgbClr val="7F7F7F"/>
              </a:solidFill>
            </a:endParaRPr>
          </a:p>
        </p:txBody>
      </p:sp>
    </p:spTree>
    <p:extLst>
      <p:ext uri="{BB962C8B-B14F-4D97-AF65-F5344CB8AC3E}">
        <p14:creationId xmlns:p14="http://schemas.microsoft.com/office/powerpoint/2010/main" val="12606160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57200" y="2236789"/>
            <a:ext cx="6400800" cy="1362075"/>
          </a:xfrm>
        </p:spPr>
        <p:txBody>
          <a:bodyPr/>
          <a:lstStyle/>
          <a:p>
            <a:pPr eaLnBrk="1" hangingPunct="1"/>
            <a:r>
              <a:rPr lang="it-IT" altLang="en-US" sz="3600" b="1" cap="none" dirty="0" smtClean="0">
                <a:latin typeface="Calibri" pitchFamily="34" charset="0"/>
                <a:ea typeface="ＭＳ Ｐゴシック" pitchFamily="34" charset="-128"/>
              </a:rPr>
              <a:t>Why is this condition important in primary care</a:t>
            </a:r>
            <a:r>
              <a:rPr lang="it-IT" altLang="en-US" sz="3600" b="1" dirty="0" smtClean="0">
                <a:latin typeface="Calibri" pitchFamily="34" charset="0"/>
                <a:ea typeface="ＭＳ Ｐゴシック" pitchFamily="34" charset="-128"/>
              </a:rPr>
              <a:t>?</a:t>
            </a:r>
            <a:endParaRPr lang="en-US" altLang="en-US" sz="3600" dirty="0" smtClean="0">
              <a:latin typeface="Calibri" pitchFamily="34" charset="0"/>
              <a:ea typeface="ＭＳ Ｐゴシック" pitchFamily="34" charset="-128"/>
            </a:endParaRPr>
          </a:p>
        </p:txBody>
      </p:sp>
      <p:sp>
        <p:nvSpPr>
          <p:cNvPr id="6" name="Subtitle 5"/>
          <p:cNvSpPr>
            <a:spLocks noGrp="1"/>
          </p:cNvSpPr>
          <p:nvPr>
            <p:ph type="body" idx="1"/>
          </p:nvPr>
        </p:nvSpPr>
        <p:spPr>
          <a:xfrm>
            <a:off x="1676400" y="3609975"/>
            <a:ext cx="5181600" cy="1500188"/>
          </a:xfrm>
        </p:spPr>
        <p:txBody>
          <a:bodyPr rtlCol="0">
            <a:normAutofit/>
          </a:bodyPr>
          <a:lstStyle/>
          <a:p>
            <a:pPr eaLnBrk="1" fontAlgn="auto" hangingPunct="1">
              <a:spcAft>
                <a:spcPts val="0"/>
              </a:spcAft>
              <a:defRPr/>
            </a:pPr>
            <a:endParaRPr lang="it-IT" sz="2400" dirty="0" smtClean="0">
              <a:ea typeface="+mn-ea"/>
              <a:cs typeface="+mn-cs"/>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marL="742950" indent="-285750">
              <a:defRPr sz="3200">
                <a:solidFill>
                  <a:schemeClr val="tx1"/>
                </a:solidFill>
                <a:latin typeface="Arial" pitchFamily="34" charset="0"/>
                <a:ea typeface="ＭＳ Ｐゴシック" pitchFamily="34" charset="-128"/>
              </a:defRPr>
            </a:lvl2pPr>
            <a:lvl3pPr marL="1143000" indent="-228600">
              <a:defRPr sz="3200">
                <a:solidFill>
                  <a:schemeClr val="tx1"/>
                </a:solidFill>
                <a:latin typeface="Arial" pitchFamily="34" charset="0"/>
                <a:ea typeface="ＭＳ Ｐゴシック" pitchFamily="34" charset="-128"/>
              </a:defRPr>
            </a:lvl3pPr>
            <a:lvl4pPr marL="1600200" indent="-228600">
              <a:defRPr sz="3200">
                <a:solidFill>
                  <a:schemeClr val="tx1"/>
                </a:solidFill>
                <a:latin typeface="Arial" pitchFamily="34" charset="0"/>
                <a:ea typeface="ＭＳ Ｐゴシック" pitchFamily="34" charset="-128"/>
              </a:defRPr>
            </a:lvl4pPr>
            <a:lvl5pPr marL="2057400" indent="-22860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fld id="{3ED18A68-9305-453B-A1FF-9E0417CB37F8}" type="slidenum">
              <a:rPr lang="en-US" altLang="en-US" sz="1100">
                <a:solidFill>
                  <a:schemeClr val="bg1"/>
                </a:solidFill>
              </a:rPr>
              <a:pPr/>
              <a:t>6</a:t>
            </a:fld>
            <a:endParaRPr lang="en-US" altLang="en-US" sz="1100">
              <a:solidFill>
                <a:schemeClr val="bg1"/>
              </a:solidFill>
            </a:endParaRPr>
          </a:p>
        </p:txBody>
      </p:sp>
    </p:spTree>
    <p:extLst>
      <p:ext uri="{BB962C8B-B14F-4D97-AF65-F5344CB8AC3E}">
        <p14:creationId xmlns:p14="http://schemas.microsoft.com/office/powerpoint/2010/main" val="2422384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5400"/>
            <a:ext cx="6324600" cy="1143000"/>
          </a:xfrm>
        </p:spPr>
        <p:txBody>
          <a:bodyPr/>
          <a:lstStyle/>
          <a:p>
            <a:r>
              <a:rPr lang="en-GB" sz="3600" b="1" dirty="0" smtClean="0"/>
              <a:t>Ms JD</a:t>
            </a:r>
            <a:endParaRPr lang="en-GB" sz="3600" b="1" dirty="0"/>
          </a:p>
        </p:txBody>
      </p:sp>
      <p:sp>
        <p:nvSpPr>
          <p:cNvPr id="6" name="Content Placeholder 5"/>
          <p:cNvSpPr>
            <a:spLocks noGrp="1"/>
          </p:cNvSpPr>
          <p:nvPr>
            <p:ph idx="1"/>
          </p:nvPr>
        </p:nvSpPr>
        <p:spPr>
          <a:xfrm>
            <a:off x="457200" y="1295400"/>
            <a:ext cx="8229600" cy="4830763"/>
          </a:xfrm>
        </p:spPr>
        <p:txBody>
          <a:bodyPr/>
          <a:lstStyle/>
          <a:p>
            <a:r>
              <a:rPr lang="en-GB" sz="2800" dirty="0" smtClean="0"/>
              <a:t>White 38 </a:t>
            </a:r>
            <a:r>
              <a:rPr lang="en-GB" sz="2800" dirty="0" err="1" smtClean="0"/>
              <a:t>yr</a:t>
            </a:r>
            <a:r>
              <a:rPr lang="en-GB" sz="2800" dirty="0" smtClean="0"/>
              <a:t> old separated mother of two</a:t>
            </a:r>
          </a:p>
          <a:p>
            <a:r>
              <a:rPr lang="en-GB" sz="2800" dirty="0" smtClean="0"/>
              <a:t>Moved to a new practice 18 month ago </a:t>
            </a:r>
          </a:p>
          <a:p>
            <a:r>
              <a:rPr lang="en-GB" sz="2800" dirty="0" smtClean="0"/>
              <a:t>Complaining of dissatisfaction with previous GP practice </a:t>
            </a:r>
          </a:p>
          <a:p>
            <a:r>
              <a:rPr lang="en-GB" sz="2800" dirty="0" smtClean="0"/>
              <a:t>Chronic pelvic pain</a:t>
            </a:r>
          </a:p>
          <a:p>
            <a:r>
              <a:rPr lang="en-GB" sz="2800" dirty="0" smtClean="0"/>
              <a:t>Attending gynaecology clinic &gt; 5yrs</a:t>
            </a:r>
          </a:p>
          <a:p>
            <a:r>
              <a:rPr lang="en-GB" sz="2800" dirty="0" smtClean="0"/>
              <a:t>GU clinic multiple attender</a:t>
            </a:r>
          </a:p>
          <a:p>
            <a:r>
              <a:rPr lang="en-GB" sz="2800" dirty="0" smtClean="0"/>
              <a:t>Dyspareunia</a:t>
            </a:r>
          </a:p>
          <a:p>
            <a:r>
              <a:rPr lang="en-GB" sz="2800" dirty="0" smtClean="0"/>
              <a:t>1 episode of candida otherwise all investigations negative including pelvic USS</a:t>
            </a:r>
            <a:endParaRPr lang="en-GB" sz="2800" dirty="0"/>
          </a:p>
        </p:txBody>
      </p:sp>
      <p:sp>
        <p:nvSpPr>
          <p:cNvPr id="4" name="Slide Number Placeholder 3"/>
          <p:cNvSpPr>
            <a:spLocks noGrp="1"/>
          </p:cNvSpPr>
          <p:nvPr>
            <p:ph type="sldNum" sz="quarter" idx="12"/>
          </p:nvPr>
        </p:nvSpPr>
        <p:spPr/>
        <p:txBody>
          <a:bodyPr/>
          <a:lstStyle/>
          <a:p>
            <a:pPr>
              <a:defRPr/>
            </a:pPr>
            <a:fld id="{4D050AE1-569E-4621-896E-54403507CEC6}" type="slidenum">
              <a:rPr lang="en-GB" smtClean="0"/>
              <a:pPr>
                <a:defRPr/>
              </a:pPr>
              <a:t>7</a:t>
            </a:fld>
            <a:endParaRPr lang="en-GB" dirty="0"/>
          </a:p>
        </p:txBody>
      </p:sp>
    </p:spTree>
    <p:extLst>
      <p:ext uri="{BB962C8B-B14F-4D97-AF65-F5344CB8AC3E}">
        <p14:creationId xmlns:p14="http://schemas.microsoft.com/office/powerpoint/2010/main" val="2652308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248400" cy="1417638"/>
          </a:xfrm>
        </p:spPr>
        <p:txBody>
          <a:bodyPr/>
          <a:lstStyle/>
          <a:p>
            <a:r>
              <a:rPr lang="en-GB" sz="3600" b="1" dirty="0"/>
              <a:t>Ms JD</a:t>
            </a:r>
            <a:endParaRPr lang="en-GB" sz="3600" dirty="0"/>
          </a:p>
        </p:txBody>
      </p:sp>
      <p:sp>
        <p:nvSpPr>
          <p:cNvPr id="3" name="Content Placeholder 2"/>
          <p:cNvSpPr>
            <a:spLocks noGrp="1"/>
          </p:cNvSpPr>
          <p:nvPr>
            <p:ph idx="1"/>
          </p:nvPr>
        </p:nvSpPr>
        <p:spPr>
          <a:xfrm>
            <a:off x="457200" y="1143000"/>
            <a:ext cx="8229600" cy="4983163"/>
          </a:xfrm>
        </p:spPr>
        <p:txBody>
          <a:bodyPr/>
          <a:lstStyle/>
          <a:p>
            <a:r>
              <a:rPr lang="en-GB" dirty="0" smtClean="0"/>
              <a:t>Since registering 18/12 ago:</a:t>
            </a:r>
          </a:p>
          <a:p>
            <a:pPr lvl="1"/>
            <a:r>
              <a:rPr lang="en-GB" dirty="0" smtClean="0"/>
              <a:t>Attends GP out of hours x 1 weekly for non specific abdominal pain</a:t>
            </a:r>
          </a:p>
          <a:p>
            <a:pPr lvl="1"/>
            <a:r>
              <a:rPr lang="en-GB" dirty="0" smtClean="0"/>
              <a:t>Attends GP emergency </a:t>
            </a:r>
            <a:r>
              <a:rPr lang="en-GB" dirty="0" err="1" smtClean="0"/>
              <a:t>appt</a:t>
            </a:r>
            <a:r>
              <a:rPr lang="en-GB" dirty="0" smtClean="0"/>
              <a:t> x 1 weekly </a:t>
            </a:r>
          </a:p>
          <a:p>
            <a:pPr lvl="1"/>
            <a:r>
              <a:rPr lang="en-GB" dirty="0" smtClean="0"/>
              <a:t>Attends A&amp;E x 1 every 2 months for acute abdomen</a:t>
            </a:r>
          </a:p>
          <a:p>
            <a:r>
              <a:rPr lang="en-GB" dirty="0" smtClean="0"/>
              <a:t>New diagnosis ? oesophageal reflux &amp; rule out gall bladder disease</a:t>
            </a:r>
          </a:p>
          <a:p>
            <a:r>
              <a:rPr lang="en-GB" dirty="0" smtClean="0"/>
              <a:t>Referred to secondary care for further investigation </a:t>
            </a:r>
            <a:endParaRPr lang="en-GB"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8</a:t>
            </a:fld>
            <a:endParaRPr lang="en-GB" dirty="0"/>
          </a:p>
        </p:txBody>
      </p:sp>
    </p:spTree>
    <p:extLst>
      <p:ext uri="{BB962C8B-B14F-4D97-AF65-F5344CB8AC3E}">
        <p14:creationId xmlns:p14="http://schemas.microsoft.com/office/powerpoint/2010/main" val="22859670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172200" cy="1219200"/>
          </a:xfrm>
        </p:spPr>
        <p:txBody>
          <a:bodyPr/>
          <a:lstStyle/>
          <a:p>
            <a:r>
              <a:rPr lang="en-GB" sz="3600" b="1" dirty="0"/>
              <a:t>Ms JD</a:t>
            </a:r>
            <a:endParaRPr lang="en-GB" sz="3600" dirty="0"/>
          </a:p>
        </p:txBody>
      </p:sp>
      <p:sp>
        <p:nvSpPr>
          <p:cNvPr id="3" name="Content Placeholder 2"/>
          <p:cNvSpPr>
            <a:spLocks noGrp="1"/>
          </p:cNvSpPr>
          <p:nvPr>
            <p:ph idx="1"/>
          </p:nvPr>
        </p:nvSpPr>
        <p:spPr>
          <a:xfrm>
            <a:off x="457200" y="1295400"/>
            <a:ext cx="8229600" cy="4830763"/>
          </a:xfrm>
        </p:spPr>
        <p:txBody>
          <a:bodyPr/>
          <a:lstStyle/>
          <a:p>
            <a:r>
              <a:rPr lang="en-GB" dirty="0" smtClean="0"/>
              <a:t>Summary of consultant letter:</a:t>
            </a:r>
          </a:p>
          <a:p>
            <a:pPr lvl="1"/>
            <a:r>
              <a:rPr lang="en-GB" dirty="0" smtClean="0"/>
              <a:t>Pleasant lady, looks anxious, nothing serious found on investigation except marginally elevated glucose level. Please investigate and advise patient</a:t>
            </a:r>
          </a:p>
          <a:p>
            <a:r>
              <a:rPr lang="en-GB" dirty="0" smtClean="0"/>
              <a:t>GP review with GP trainee</a:t>
            </a:r>
          </a:p>
          <a:p>
            <a:r>
              <a:rPr lang="en-GB" dirty="0" smtClean="0"/>
              <a:t>GTT requested – normal</a:t>
            </a:r>
          </a:p>
          <a:p>
            <a:pPr marL="0" indent="0">
              <a:buNone/>
            </a:pPr>
            <a:endParaRPr lang="en-GB" dirty="0" smtClean="0"/>
          </a:p>
          <a:p>
            <a:r>
              <a:rPr lang="en-GB" dirty="0" smtClean="0"/>
              <a:t>Patient advised that IAPT may help</a:t>
            </a:r>
            <a:endParaRPr lang="en-GB" dirty="0"/>
          </a:p>
        </p:txBody>
      </p:sp>
      <p:sp>
        <p:nvSpPr>
          <p:cNvPr id="4" name="Slide Number Placeholder 3"/>
          <p:cNvSpPr>
            <a:spLocks noGrp="1"/>
          </p:cNvSpPr>
          <p:nvPr>
            <p:ph type="sldNum" sz="quarter" idx="12"/>
          </p:nvPr>
        </p:nvSpPr>
        <p:spPr/>
        <p:txBody>
          <a:bodyPr/>
          <a:lstStyle/>
          <a:p>
            <a:pPr>
              <a:defRPr/>
            </a:pPr>
            <a:fld id="{C250C63D-31DD-4890-9EB9-FC825625DC55}" type="slidenum">
              <a:rPr lang="en-GB" smtClean="0"/>
              <a:pPr>
                <a:defRPr/>
              </a:pPr>
              <a:t>9</a:t>
            </a:fld>
            <a:endParaRPr lang="en-GB" dirty="0"/>
          </a:p>
        </p:txBody>
      </p:sp>
    </p:spTree>
    <p:extLst>
      <p:ext uri="{BB962C8B-B14F-4D97-AF65-F5344CB8AC3E}">
        <p14:creationId xmlns:p14="http://schemas.microsoft.com/office/powerpoint/2010/main" val="40746513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Logo"/>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heme/theme1.xml><?xml version="1.0" encoding="utf-8"?>
<a:theme xmlns:a="http://schemas.openxmlformats.org/drawingml/2006/main" name="Ivbijaro-engaging communities &amp; governments 14 04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Ivbijaro-engaging communities &amp; governments 14 04 2016</Template>
  <TotalTime>639</TotalTime>
  <Words>2798</Words>
  <Application>Microsoft Macintosh PowerPoint</Application>
  <PresentationFormat>On-screen Show (4:3)</PresentationFormat>
  <Paragraphs>406</Paragraphs>
  <Slides>54</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Ivbijaro-engaging communities &amp; governments 14 04 2016</vt:lpstr>
      <vt:lpstr>blank</vt:lpstr>
      <vt:lpstr>Chart</vt:lpstr>
      <vt:lpstr>The treatment of patients with medically unexplained symptoms in primary care:  a review of the literature </vt:lpstr>
      <vt:lpstr>Acknowledgements</vt:lpstr>
      <vt:lpstr>My collaborators </vt:lpstr>
      <vt:lpstr>Some key evidence</vt:lpstr>
      <vt:lpstr>Plan </vt:lpstr>
      <vt:lpstr>Why is this condition important in primary care?</vt:lpstr>
      <vt:lpstr>Ms JD</vt:lpstr>
      <vt:lpstr>Ms JD</vt:lpstr>
      <vt:lpstr>Ms JD</vt:lpstr>
      <vt:lpstr>PowerPoint Presentation</vt:lpstr>
      <vt:lpstr>Multiple somatic complaints </vt:lpstr>
      <vt:lpstr>A wide range of presentations</vt:lpstr>
      <vt:lpstr>Types of symptoms </vt:lpstr>
      <vt:lpstr>Doctors Communication </vt:lpstr>
      <vt:lpstr>Family communication &amp; frustrations  </vt:lpstr>
      <vt:lpstr>Summary of the literature </vt:lpstr>
      <vt:lpstr>Characteristics &amp; needs of patients with MUS</vt:lpstr>
      <vt:lpstr>What do GP’s say about the patients </vt:lpstr>
      <vt:lpstr>What the GP’s think about the patients  </vt:lpstr>
      <vt:lpstr>What the patients need </vt:lpstr>
      <vt:lpstr>Primary care treatments </vt:lpstr>
      <vt:lpstr>Outline</vt:lpstr>
      <vt:lpstr>Cognitive-behavioral therapy</vt:lpstr>
      <vt:lpstr>Central treatment goal</vt:lpstr>
      <vt:lpstr>Daily Diary Keeping</vt:lpstr>
      <vt:lpstr>Extended single session CBT: collaborative care </vt:lpstr>
      <vt:lpstr>A single one hour interview: collaborative/integrated care</vt:lpstr>
      <vt:lpstr>Your letter can make a difference </vt:lpstr>
      <vt:lpstr>Medication options</vt:lpstr>
      <vt:lpstr>Medication options for MUS</vt:lpstr>
      <vt:lpstr>Other medication </vt:lpstr>
      <vt:lpstr>What is important when using medication?</vt:lpstr>
      <vt:lpstr> Family considerations in treatment  </vt:lpstr>
      <vt:lpstr>Family research</vt:lpstr>
      <vt:lpstr>Families and MUS</vt:lpstr>
      <vt:lpstr>Helping families</vt:lpstr>
      <vt:lpstr>Helping families</vt:lpstr>
      <vt:lpstr> The link with childhood stress </vt:lpstr>
      <vt:lpstr>A baffling illness</vt:lpstr>
      <vt:lpstr>A stress illness</vt:lpstr>
      <vt:lpstr>Women undergoing laparoscopy</vt:lpstr>
      <vt:lpstr>Symptoms relieved after a nine month negative work-up</vt:lpstr>
      <vt:lpstr>A note from the  referring physician</vt:lpstr>
      <vt:lpstr>Treatment of childhood stress</vt:lpstr>
      <vt:lpstr>Empathy skills </vt:lpstr>
      <vt:lpstr>The label is a problem in primary care </vt:lpstr>
      <vt:lpstr>Mrs CD</vt:lpstr>
      <vt:lpstr>Mrs CD</vt:lpstr>
      <vt:lpstr>Lack of concordance </vt:lpstr>
      <vt:lpstr>PowerPoint Presentation</vt:lpstr>
      <vt:lpstr>Classification:  future WHO ICD11-PHC</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Discussion   Engaging Communities, Engaging Governments: Taking Action for Mental Health</dc:title>
  <dc:creator>Owner</dc:creator>
  <cp:lastModifiedBy>Frank Roehricht</cp:lastModifiedBy>
  <cp:revision>60</cp:revision>
  <cp:lastPrinted>2016-05-05T07:42:38Z</cp:lastPrinted>
  <dcterms:created xsi:type="dcterms:W3CDTF">2016-04-12T06:38:16Z</dcterms:created>
  <dcterms:modified xsi:type="dcterms:W3CDTF">2016-05-05T13:00:26Z</dcterms:modified>
</cp:coreProperties>
</file>