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8"/>
  </p:notesMasterIdLst>
  <p:handoutMasterIdLst>
    <p:handoutMasterId r:id="rId9"/>
  </p:handoutMasterIdLst>
  <p:sldIdLst>
    <p:sldId id="256" r:id="rId3"/>
    <p:sldId id="301" r:id="rId4"/>
    <p:sldId id="302" r:id="rId5"/>
    <p:sldId id="303" r:id="rId6"/>
    <p:sldId id="29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20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80C4E6-21A3-314C-9FB0-0F4052A408F2}" type="datetimeFigureOut">
              <a:rPr lang="en-US" smtClean="0"/>
              <a:t>27/04/16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9999C-D4DC-894E-8AAA-A6D43E803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06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74F8C9-3ADF-0D4A-862F-23A363AAC563}" type="datetimeFigureOut">
              <a:rPr lang="en-US" smtClean="0"/>
              <a:t>27/04/16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C9068-9901-124B-B5B6-1BC91D7CC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679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GB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27/04/16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27/04/16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27/04/16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15/05/2008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East London NHS Foundation Trust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Page </a:t>
            </a:r>
            <a:fld id="{8CEF153D-209A-4A24-AD2B-55EEE8142D3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9281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15/05/2008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East London NHS Foundation Trust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Page </a:t>
            </a:r>
            <a:fld id="{5FA73497-489E-448B-8DD0-64F9E65F08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230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15/05/2008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East London NHS Foundation Trust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Page </a:t>
            </a:r>
            <a:fld id="{29749CF3-11A7-4643-BAD1-9DD9F4B724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0185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15/05/2008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East London NHS Foundation Trust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Page </a:t>
            </a:r>
            <a:fld id="{93235ED0-168B-4F06-A14C-9CDCAD351E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0344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15/05/2008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East London NHS Foundation Trust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Page </a:t>
            </a:r>
            <a:fld id="{0ED297A0-3991-43AD-9327-9C035D4541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5938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15/05/2008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East London NHS Foundation Trust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Page </a:t>
            </a:r>
            <a:fld id="{5321B330-EE9F-4AC1-AEC8-1CF7A3C5D3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814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15/05/2008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East London NHS Foundation Trust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Page </a:t>
            </a:r>
            <a:fld id="{F423DDC5-FB89-423F-BE41-33BCAFDA8F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815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15/05/2008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East London NHS Foundation Trust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Page </a:t>
            </a:r>
            <a:fld id="{4FFABDAE-86DE-45DF-A598-01C186C6B73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124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27/04/16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15/05/2008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East London NHS Foundation Trust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Page </a:t>
            </a:r>
            <a:fld id="{530B07F5-05AA-4768-BC3B-4670341EB5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0951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15/05/2008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East London NHS Foundation Trust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Page </a:t>
            </a:r>
            <a:fld id="{A8692BCB-5E21-4D11-876F-92A4A21D919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7602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15/05/2008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East London NHS Foundation Trust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Page </a:t>
            </a:r>
            <a:fld id="{0FB98082-A9F7-4222-B38C-8930855EEC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3364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524000"/>
            <a:ext cx="7772400" cy="41910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419600" y="6400800"/>
            <a:ext cx="1219200" cy="38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15/05/2008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400800"/>
            <a:ext cx="2209800" cy="38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East London NHS Foundation Trust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6400800"/>
            <a:ext cx="762000" cy="38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Page </a:t>
            </a:r>
            <a:fld id="{E5FCE94F-2209-4BF8-A2D0-C0E4B81040A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5017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524000"/>
            <a:ext cx="7772400" cy="41910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419600" y="6400800"/>
            <a:ext cx="1219200" cy="38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15/05/2008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400800"/>
            <a:ext cx="2209800" cy="38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East London NHS Foundation Trust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6400800"/>
            <a:ext cx="762000" cy="38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Page </a:t>
            </a:r>
            <a:fld id="{098CBD7C-3137-4776-8AE2-E0FF37CACF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021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27/04/16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27/04/16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27/04/16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27/04/16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27/04/16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27/04/16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GB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27/04/16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<Relationship Id="rId14" Type="http://schemas.openxmlformats.org/officeDocument/2006/relationships/theme" Target="../theme/theme2.xml"/><Relationship Id="rId15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27/04/16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GB" smtClean="0"/>
              <a:t>Click to edit Master text styles</a:t>
            </a:r>
          </a:p>
          <a:p>
            <a:pPr lvl="1" eaLnBrk="1" latinLnBrk="0" hangingPunct="1"/>
            <a:r>
              <a:rPr kumimoji="0" lang="en-GB" smtClean="0"/>
              <a:t>Second level</a:t>
            </a:r>
          </a:p>
          <a:p>
            <a:pPr lvl="2" eaLnBrk="1" latinLnBrk="0" hangingPunct="1"/>
            <a:r>
              <a:rPr kumimoji="0" lang="en-GB" smtClean="0"/>
              <a:t>Third level</a:t>
            </a:r>
          </a:p>
          <a:p>
            <a:pPr lvl="3" eaLnBrk="1" latinLnBrk="0" hangingPunct="1"/>
            <a:r>
              <a:rPr kumimoji="0" lang="en-GB" smtClean="0"/>
              <a:t>Fourth level</a:t>
            </a:r>
          </a:p>
          <a:p>
            <a:pPr lvl="4" eaLnBrk="1" latinLnBrk="0" hangingPunct="1"/>
            <a:r>
              <a:rPr kumimoji="0" lang="en-GB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East London Template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0" y="5715000"/>
            <a:ext cx="9144000" cy="733425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19600" y="6400800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3B5A6F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/>
              <a:t>15/05/2008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638800" y="6400800"/>
            <a:ext cx="2209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3B5A6F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/>
              <a:t>East London NHS Foundation Trust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48600" y="6400800"/>
            <a:ext cx="76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3B5A6F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/>
              <a:t>Page </a:t>
            </a:r>
            <a:fld id="{974CF809-49DA-49CB-8351-D40C0B73615C}" type="slidenum">
              <a:rPr lang="en-US"/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252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rgbClr val="0096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rgbClr val="009600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rgbClr val="009600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rgbClr val="009600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rgbClr val="009600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009600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009600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009600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009600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rgbClr val="3B5A6F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3B5A6F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3B5A6F"/>
          </a:solidFill>
          <a:latin typeface="+mn-lt"/>
        </a:defRPr>
      </a:lvl3pPr>
      <a:lvl4pPr marL="15621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3B5A6F"/>
          </a:solidFill>
          <a:latin typeface="+mn-lt"/>
        </a:defRPr>
      </a:lvl4pPr>
      <a:lvl5pPr marL="1981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3B5A6F"/>
          </a:solidFill>
          <a:latin typeface="+mn-lt"/>
        </a:defRPr>
      </a:lvl5pPr>
      <a:lvl6pPr marL="2438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3B5A6F"/>
          </a:solidFill>
          <a:latin typeface="+mn-lt"/>
        </a:defRPr>
      </a:lvl6pPr>
      <a:lvl7pPr marL="2895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3B5A6F"/>
          </a:solidFill>
          <a:latin typeface="+mn-lt"/>
        </a:defRPr>
      </a:lvl7pPr>
      <a:lvl8pPr marL="3352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3B5A6F"/>
          </a:solidFill>
          <a:latin typeface="+mn-lt"/>
        </a:defRPr>
      </a:lvl8pPr>
      <a:lvl9pPr marL="3810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3B5A6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4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9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logo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611" y="5595892"/>
            <a:ext cx="8775035" cy="1057469"/>
          </a:xfrm>
          <a:prstGeom prst="rect">
            <a:avLst/>
          </a:prstGeom>
        </p:spPr>
      </p:pic>
      <p:pic>
        <p:nvPicPr>
          <p:cNvPr id="5" name="Picture 4" descr="health_foundation_logo_rg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611" y="893648"/>
            <a:ext cx="2598428" cy="1304696"/>
          </a:xfrm>
          <a:prstGeom prst="rect">
            <a:avLst/>
          </a:prstGeom>
        </p:spPr>
      </p:pic>
      <p:pic>
        <p:nvPicPr>
          <p:cNvPr id="4" name="Picture 3" descr="Marketing1_(12)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1849" y="1752600"/>
            <a:ext cx="5084796" cy="3843292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168165" y="406339"/>
            <a:ext cx="6778481" cy="1420091"/>
          </a:xfrm>
        </p:spPr>
        <p:txBody>
          <a:bodyPr>
            <a:normAutofit fontScale="90000"/>
          </a:bodyPr>
          <a:lstStyle/>
          <a:p>
            <a:pPr algn="r"/>
            <a:r>
              <a:rPr lang="en-US" b="1" dirty="0" smtClean="0"/>
              <a:t>Symposium:</a:t>
            </a:r>
            <a:br>
              <a:rPr lang="en-US" b="1" dirty="0" smtClean="0"/>
            </a:br>
            <a:r>
              <a:rPr lang="en-US" b="1" dirty="0" smtClean="0"/>
              <a:t>Somatic Distress Disorder</a:t>
            </a:r>
            <a:br>
              <a:rPr lang="en-US" b="1" dirty="0" smtClean="0"/>
            </a:br>
            <a:r>
              <a:rPr lang="en-US" b="1" dirty="0" smtClean="0"/>
              <a:t>MUS in Primary Care </a:t>
            </a:r>
            <a:endParaRPr lang="en-US" b="1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71611" y="3270960"/>
            <a:ext cx="3930531" cy="17526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800" dirty="0" smtClean="0"/>
              <a:t>Bart’s</a:t>
            </a:r>
          </a:p>
          <a:p>
            <a:r>
              <a:rPr lang="en-US" sz="2800" dirty="0" smtClean="0"/>
              <a:t>6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May 2016</a:t>
            </a:r>
          </a:p>
          <a:p>
            <a:endParaRPr lang="en-US" sz="1050" i="1" dirty="0" smtClean="0"/>
          </a:p>
        </p:txBody>
      </p:sp>
    </p:spTree>
    <p:extLst>
      <p:ext uri="{BB962C8B-B14F-4D97-AF65-F5344CB8AC3E}">
        <p14:creationId xmlns:p14="http://schemas.microsoft.com/office/powerpoint/2010/main" val="3278259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Mind and or over matter?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8254" y="1526309"/>
            <a:ext cx="4064000" cy="406400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23273" y="1524000"/>
            <a:ext cx="4172527" cy="4191000"/>
          </a:xfrm>
        </p:spPr>
        <p:txBody>
          <a:bodyPr/>
          <a:lstStyle/>
          <a:p>
            <a:r>
              <a:rPr lang="en-GB" dirty="0" smtClean="0"/>
              <a:t>“Parity of esteem”</a:t>
            </a:r>
          </a:p>
          <a:p>
            <a:r>
              <a:rPr lang="en-GB" dirty="0" smtClean="0"/>
              <a:t>Improving physical health care for patients with SMI</a:t>
            </a:r>
          </a:p>
          <a:p>
            <a:r>
              <a:rPr lang="en-GB" dirty="0" smtClean="0"/>
              <a:t>Embodied cognition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04262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1637" y="0"/>
            <a:ext cx="8819852" cy="59205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57576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Therefore: we need…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051800" cy="4191000"/>
          </a:xfrm>
        </p:spPr>
        <p:txBody>
          <a:bodyPr/>
          <a:lstStyle/>
          <a:p>
            <a:r>
              <a:rPr lang="en-GB" dirty="0" smtClean="0"/>
              <a:t>resources </a:t>
            </a:r>
            <a:r>
              <a:rPr lang="en-GB" dirty="0"/>
              <a:t>to be more economically </a:t>
            </a:r>
            <a:r>
              <a:rPr lang="en-GB" dirty="0" smtClean="0"/>
              <a:t>allocated; more </a:t>
            </a:r>
            <a:r>
              <a:rPr lang="en-GB" dirty="0"/>
              <a:t>effective treatments and support systems</a:t>
            </a:r>
          </a:p>
          <a:p>
            <a:r>
              <a:rPr lang="en-GB" dirty="0" smtClean="0"/>
              <a:t>Care to be better </a:t>
            </a:r>
            <a:r>
              <a:rPr lang="en-GB" dirty="0"/>
              <a:t>integrate between primary and secondary care</a:t>
            </a:r>
          </a:p>
          <a:p>
            <a:r>
              <a:rPr lang="en-GB" dirty="0" smtClean="0"/>
              <a:t>a </a:t>
            </a:r>
            <a:r>
              <a:rPr lang="en-GB" dirty="0"/>
              <a:t>better match of professional and patient perspectives towards the nature of somatic distress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9450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967601"/>
              </p:ext>
            </p:extLst>
          </p:nvPr>
        </p:nvGraphicFramePr>
        <p:xfrm>
          <a:off x="561975" y="595313"/>
          <a:ext cx="8020050" cy="566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Acrobat Document" r:id="rId3" imgW="8020016" imgH="5667355" progId="AcroExch.Document.7">
                  <p:embed/>
                </p:oleObj>
              </mc:Choice>
              <mc:Fallback>
                <p:oleObj name="Acrobat Document" r:id="rId3" imgW="8020016" imgH="566735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1975" y="595313"/>
                        <a:ext cx="8020050" cy="566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1147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5840</TotalTime>
  <Words>69</Words>
  <Application>Microsoft Macintosh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Civic</vt:lpstr>
      <vt:lpstr>Blank Presentation</vt:lpstr>
      <vt:lpstr>Acrobat Document</vt:lpstr>
      <vt:lpstr>Symposium: Somatic Distress Disorder MUS in Primary Care </vt:lpstr>
      <vt:lpstr>Mind and or over matter?</vt:lpstr>
      <vt:lpstr>PowerPoint Presentation</vt:lpstr>
      <vt:lpstr>Therefore: we need…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 primary care service - “one-stop-shop”</dc:title>
  <dc:creator>Frank &amp; Katja Röhricht</dc:creator>
  <cp:lastModifiedBy>Frank Roehricht</cp:lastModifiedBy>
  <cp:revision>69</cp:revision>
  <cp:lastPrinted>2014-07-08T22:38:27Z</cp:lastPrinted>
  <dcterms:created xsi:type="dcterms:W3CDTF">2014-07-08T11:15:34Z</dcterms:created>
  <dcterms:modified xsi:type="dcterms:W3CDTF">2016-04-27T19:36:06Z</dcterms:modified>
</cp:coreProperties>
</file>