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89" r:id="rId3"/>
    <p:sldId id="303" r:id="rId4"/>
    <p:sldId id="287" r:id="rId5"/>
    <p:sldId id="290" r:id="rId6"/>
    <p:sldId id="292" r:id="rId7"/>
    <p:sldId id="259" r:id="rId8"/>
    <p:sldId id="285" r:id="rId9"/>
    <p:sldId id="291" r:id="rId10"/>
    <p:sldId id="276" r:id="rId11"/>
    <p:sldId id="307" r:id="rId12"/>
    <p:sldId id="308" r:id="rId13"/>
    <p:sldId id="309" r:id="rId14"/>
    <p:sldId id="263" r:id="rId15"/>
    <p:sldId id="262" r:id="rId16"/>
    <p:sldId id="293" r:id="rId17"/>
    <p:sldId id="306" r:id="rId18"/>
    <p:sldId id="272" r:id="rId19"/>
    <p:sldId id="296" r:id="rId20"/>
    <p:sldId id="294" r:id="rId21"/>
    <p:sldId id="302" r:id="rId22"/>
    <p:sldId id="295" r:id="rId23"/>
    <p:sldId id="298" r:id="rId24"/>
    <p:sldId id="310" r:id="rId25"/>
    <p:sldId id="311" r:id="rId26"/>
    <p:sldId id="280" r:id="rId27"/>
    <p:sldId id="300" r:id="rId28"/>
    <p:sldId id="301" r:id="rId29"/>
    <p:sldId id="281" r:id="rId30"/>
    <p:sldId id="305" r:id="rId31"/>
    <p:sldId id="304" r:id="rId32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46395361936013"/>
          <c:y val="0.148548297718064"/>
          <c:w val="0.780741319798435"/>
          <c:h val="0.73676893313575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746686534407903"/>
                  <c:y val="0.15303739462712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18.3</a:t>
                    </a:r>
                    <a:endParaRPr lang="en-US" sz="1400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0896023841289484"/>
                  <c:y val="0.1918068679326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119469845505265"/>
                  <c:y val="0.308115287849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0597349227526323"/>
                  <c:y val="0.3244392766095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PHQ-15 Total</c:v>
                </c:pt>
                <c:pt idx="1">
                  <c:v>SF-36, QoL-PH</c:v>
                </c:pt>
                <c:pt idx="2">
                  <c:v>SF-36, QoL-MH</c:v>
                </c:pt>
                <c:pt idx="3">
                  <c:v>EQ5 Health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18.3</c:v>
                </c:pt>
                <c:pt idx="1">
                  <c:v>25.7</c:v>
                </c:pt>
                <c:pt idx="2">
                  <c:v>36.6</c:v>
                </c:pt>
                <c:pt idx="3">
                  <c:v>39.9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 b="1" i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PHQ-15 Total</c:v>
                </c:pt>
                <c:pt idx="1">
                  <c:v>SF-36, QoL-PH</c:v>
                </c:pt>
                <c:pt idx="2">
                  <c:v>SF-36, QoL-MH</c:v>
                </c:pt>
                <c:pt idx="3">
                  <c:v>EQ5 Health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14.9</c:v>
                </c:pt>
                <c:pt idx="1">
                  <c:v>34.4</c:v>
                </c:pt>
                <c:pt idx="2">
                  <c:v>45.0</c:v>
                </c:pt>
                <c:pt idx="3">
                  <c:v>45.9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3546728"/>
        <c:axId val="2083595976"/>
        <c:axId val="2083592440"/>
      </c:bar3DChart>
      <c:catAx>
        <c:axId val="2083546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3595976"/>
        <c:crosses val="autoZero"/>
        <c:auto val="1"/>
        <c:lblAlgn val="ctr"/>
        <c:lblOffset val="100"/>
        <c:noMultiLvlLbl val="0"/>
      </c:catAx>
      <c:valAx>
        <c:axId val="2083595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3546728"/>
        <c:crosses val="autoZero"/>
        <c:crossBetween val="between"/>
      </c:valAx>
      <c:serAx>
        <c:axId val="2083592440"/>
        <c:scaling>
          <c:orientation val="minMax"/>
        </c:scaling>
        <c:delete val="1"/>
        <c:axPos val="b"/>
        <c:majorTickMark val="out"/>
        <c:minorTickMark val="none"/>
        <c:tickLblPos val="nextTo"/>
        <c:crossAx val="2083595976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980522417176"/>
          <c:y val="0.165547773131856"/>
          <c:w val="0.782836745632001"/>
          <c:h val="0.8110916265142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Contacts specialists</c:v>
                </c:pt>
                <c:pt idx="1">
                  <c:v>A&amp;E visits</c:v>
                </c:pt>
                <c:pt idx="2">
                  <c:v>Physiotherapy sessions</c:v>
                </c:pt>
                <c:pt idx="3">
                  <c:v>Prescribed medications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3.1</c:v>
                </c:pt>
                <c:pt idx="1">
                  <c:v>0.9</c:v>
                </c:pt>
                <c:pt idx="2">
                  <c:v>1.8</c:v>
                </c:pt>
                <c:pt idx="3">
                  <c:v>4.1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Contacts specialists</c:v>
                </c:pt>
                <c:pt idx="1">
                  <c:v>A&amp;E visits</c:v>
                </c:pt>
                <c:pt idx="2">
                  <c:v>Physiotherapy sessions</c:v>
                </c:pt>
                <c:pt idx="3">
                  <c:v>Prescribed medications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0.4</c:v>
                </c:pt>
                <c:pt idx="2">
                  <c:v>0.4</c:v>
                </c:pt>
                <c:pt idx="3">
                  <c:v>4.3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3525048"/>
        <c:axId val="2083532104"/>
        <c:axId val="2083535144"/>
      </c:bar3DChart>
      <c:catAx>
        <c:axId val="2083525048"/>
        <c:scaling>
          <c:orientation val="minMax"/>
        </c:scaling>
        <c:delete val="1"/>
        <c:axPos val="b"/>
        <c:majorTickMark val="out"/>
        <c:minorTickMark val="none"/>
        <c:tickLblPos val="nextTo"/>
        <c:crossAx val="2083532104"/>
        <c:crosses val="autoZero"/>
        <c:auto val="1"/>
        <c:lblAlgn val="ctr"/>
        <c:lblOffset val="100"/>
        <c:noMultiLvlLbl val="0"/>
      </c:catAx>
      <c:valAx>
        <c:axId val="2083532104"/>
        <c:scaling>
          <c:orientation val="minMax"/>
          <c:max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3525048"/>
        <c:crosses val="autoZero"/>
        <c:crossBetween val="between"/>
      </c:valAx>
      <c:serAx>
        <c:axId val="2083535144"/>
        <c:scaling>
          <c:orientation val="minMax"/>
        </c:scaling>
        <c:delete val="1"/>
        <c:axPos val="b"/>
        <c:majorTickMark val="out"/>
        <c:minorTickMark val="none"/>
        <c:tickLblPos val="nextTo"/>
        <c:crossAx val="2083532104"/>
        <c:crosses val="autoZero"/>
      </c:ser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980522417176"/>
          <c:y val="0.165547773131856"/>
          <c:w val="0.782836745632001"/>
          <c:h val="0.81109162651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Contacts specialists</c:v>
                </c:pt>
                <c:pt idx="1">
                  <c:v>A&amp;E visits</c:v>
                </c:pt>
                <c:pt idx="2">
                  <c:v>Physiotherapy sessions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3.1</c:v>
                </c:pt>
                <c:pt idx="1">
                  <c:v>0.9</c:v>
                </c:pt>
                <c:pt idx="2">
                  <c:v>1.8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Contacts specialists</c:v>
                </c:pt>
                <c:pt idx="1">
                  <c:v>A&amp;E visits</c:v>
                </c:pt>
                <c:pt idx="2">
                  <c:v>Physiotherapy sessions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SDC-BL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Contacts specialists</c:v>
                </c:pt>
                <c:pt idx="1">
                  <c:v>A&amp;E visits</c:v>
                </c:pt>
                <c:pt idx="2">
                  <c:v>Physiotherapy sessions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3.4</c:v>
                </c:pt>
                <c:pt idx="1">
                  <c:v>2.5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SDC-FU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Contacts specialists</c:v>
                </c:pt>
                <c:pt idx="1">
                  <c:v>A&amp;E visits</c:v>
                </c:pt>
                <c:pt idx="2">
                  <c:v>Physiotherapy sessions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1.2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4636040"/>
        <c:axId val="2114639032"/>
      </c:barChart>
      <c:catAx>
        <c:axId val="2114636040"/>
        <c:scaling>
          <c:orientation val="minMax"/>
        </c:scaling>
        <c:delete val="1"/>
        <c:axPos val="b"/>
        <c:majorTickMark val="out"/>
        <c:minorTickMark val="none"/>
        <c:tickLblPos val="nextTo"/>
        <c:crossAx val="2114639032"/>
        <c:crosses val="autoZero"/>
        <c:auto val="1"/>
        <c:lblAlgn val="ctr"/>
        <c:lblOffset val="100"/>
        <c:noMultiLvlLbl val="0"/>
      </c:catAx>
      <c:valAx>
        <c:axId val="2114639032"/>
        <c:scaling>
          <c:orientation val="minMax"/>
          <c:max val="3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636040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Number contacts with GP</c:v>
                </c:pt>
                <c:pt idx="1">
                  <c:v>Number hours _x000d_Family support_x000d_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14.5</c:v>
                </c:pt>
                <c:pt idx="1">
                  <c:v>16.6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Number contacts with GP</c:v>
                </c:pt>
                <c:pt idx="1">
                  <c:v>Number hours _x000d_Family support_x000d_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9.8</c:v>
                </c:pt>
                <c:pt idx="1">
                  <c:v>15.1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SDC-BL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Number contacts with GP</c:v>
                </c:pt>
                <c:pt idx="1">
                  <c:v>Number hours _x000d_Family support_x000d_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17.8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SDC-FU</c:v>
                </c:pt>
              </c:strCache>
            </c:strRef>
          </c:tx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Number contacts with GP</c:v>
                </c:pt>
                <c:pt idx="1">
                  <c:v>Number hours _x000d_Family support_x000d_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8290376"/>
        <c:axId val="2138293512"/>
      </c:barChart>
      <c:catAx>
        <c:axId val="21382903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38293512"/>
        <c:crosses val="autoZero"/>
        <c:auto val="1"/>
        <c:lblAlgn val="ctr"/>
        <c:lblOffset val="100"/>
        <c:noMultiLvlLbl val="0"/>
      </c:catAx>
      <c:valAx>
        <c:axId val="2138293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82903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0.63443</cdr:x>
      <cdr:y>0.40443</cdr:y>
    </cdr:from>
    <cdr:to>
      <cdr:x>0.77571</cdr:x>
      <cdr:y>0.52299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395366" y="2517174"/>
          <a:ext cx="1201464" cy="7379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err="1" smtClean="0"/>
            <a:t>n.s</a:t>
          </a:r>
          <a:r>
            <a:rPr lang="en-US" sz="2000" b="1" dirty="0" smtClean="0"/>
            <a:t>.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0.4649</cdr:x>
      <cdr:y>0.38215</cdr:y>
    </cdr:from>
    <cdr:to>
      <cdr:x>0.60618</cdr:x>
      <cdr:y>0.51726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53609" y="2378517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T=2.2</a:t>
          </a:r>
        </a:p>
        <a:p xmlns:a="http://schemas.openxmlformats.org/drawingml/2006/main">
          <a:r>
            <a:rPr lang="en-US" sz="1600" b="1" dirty="0" smtClean="0"/>
            <a:t>P=.056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0.31151</cdr:x>
      <cdr:y>0.45109</cdr:y>
    </cdr:from>
    <cdr:to>
      <cdr:x>0.45279</cdr:x>
      <cdr:y>0.58619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49162" y="2807545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 smtClean="0"/>
            <a:t>T=2.1</a:t>
          </a:r>
        </a:p>
        <a:p xmlns:a="http://schemas.openxmlformats.org/drawingml/2006/main">
          <a:r>
            <a:rPr lang="en-US" sz="1600" b="1" dirty="0" smtClean="0"/>
            <a:t>P=.045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0.10565</cdr:x>
      <cdr:y>0.27186</cdr:y>
    </cdr:from>
    <cdr:to>
      <cdr:x>0.24693</cdr:x>
      <cdr:y>0.40697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98457" y="1692074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T=3.7</a:t>
          </a:r>
        </a:p>
        <a:p xmlns:a="http://schemas.openxmlformats.org/drawingml/2006/main">
          <a:r>
            <a:rPr lang="en-US" sz="2000" b="1" dirty="0" smtClean="0"/>
            <a:t>P=.001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0.1825</cdr:x>
      <cdr:y>0.35919</cdr:y>
    </cdr:from>
    <cdr:to>
      <cdr:x>0.32378</cdr:x>
      <cdr:y>0.49813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52063" y="2173951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T=2.3</a:t>
          </a:r>
        </a:p>
        <a:p xmlns:a="http://schemas.openxmlformats.org/drawingml/2006/main">
          <a:r>
            <a:rPr lang="en-US" sz="2000" b="1" dirty="0" smtClean="0"/>
            <a:t>P=.002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0.3237</cdr:x>
      <cdr:y>0.52637</cdr:y>
    </cdr:from>
    <cdr:to>
      <cdr:x>0.46498</cdr:x>
      <cdr:y>0.66531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52836" y="3185772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T=2.8</a:t>
          </a:r>
        </a:p>
        <a:p xmlns:a="http://schemas.openxmlformats.org/drawingml/2006/main">
          <a:r>
            <a:rPr lang="en-US" sz="2000" b="1" dirty="0" smtClean="0"/>
            <a:t>P=.007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0.68085</cdr:x>
      <cdr:y>0.56312</cdr:y>
    </cdr:from>
    <cdr:to>
      <cdr:x>0.82213</cdr:x>
      <cdr:y>0.70205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90132" y="3408184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err="1" smtClean="0"/>
            <a:t>n.s</a:t>
          </a:r>
          <a:r>
            <a:rPr lang="en-US" sz="2000" b="1" dirty="0" smtClean="0"/>
            <a:t>.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0.4871</cdr:x>
      <cdr:y>0.54894</cdr:y>
    </cdr:from>
    <cdr:to>
      <cdr:x>0.62838</cdr:x>
      <cdr:y>0.68788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142410" y="3322378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T=4.3</a:t>
          </a:r>
        </a:p>
        <a:p xmlns:a="http://schemas.openxmlformats.org/drawingml/2006/main">
          <a:r>
            <a:rPr lang="en-US" sz="2000" b="1" dirty="0" smtClean="0"/>
            <a:t>P=.000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0.18436</cdr:x>
      <cdr:y>0.61032</cdr:y>
    </cdr:from>
    <cdr:to>
      <cdr:x>0.32564</cdr:x>
      <cdr:y>0.79424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67844" y="2790383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smtClean="0"/>
            <a:t>T=4.9</a:t>
          </a:r>
        </a:p>
        <a:p xmlns:a="http://schemas.openxmlformats.org/drawingml/2006/main">
          <a:r>
            <a:rPr lang="en-US" sz="2000" b="1" dirty="0" smtClean="0"/>
            <a:t>P=.000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0.56581</cdr:x>
      <cdr:y>0.61032</cdr:y>
    </cdr:from>
    <cdr:to>
      <cdr:x>0.70709</cdr:x>
      <cdr:y>0.79424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11797" y="2790384"/>
          <a:ext cx="1201464" cy="840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000" b="1" dirty="0" err="1" smtClean="0"/>
            <a:t>n.s</a:t>
          </a:r>
          <a:r>
            <a:rPr lang="en-US" sz="2000" b="1" dirty="0" smtClean="0"/>
            <a:t>.</a:t>
          </a:r>
          <a:endParaRPr lang="en-U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C4E6-21A3-314C-9FB0-0F4052A408F2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9999C-D4DC-894E-8AAA-A6D43E803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4F8C9-3ADF-0D4A-862F-23A363AAC563}" type="datetimeFigureOut">
              <a:rPr lang="en-US" smtClean="0"/>
              <a:t>23/05/16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C9068-9901-124B-B5B6-1BC91D7CC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7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9068-9901-124B-B5B6-1BC91D7CC7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01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9068-9901-124B-B5B6-1BC91D7CC7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9068-9901-124B-B5B6-1BC91D7CC7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52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C9068-9901-124B-B5B6-1BC91D7CC76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8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23/05/16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23/05/16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9.emf"/><Relationship Id="rId6" Type="http://schemas.openxmlformats.org/officeDocument/2006/relationships/package" Target="../embeddings/Microsoft_Word_Document2.docx"/><Relationship Id="rId7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1" y="5595892"/>
            <a:ext cx="8775035" cy="1057469"/>
          </a:xfrm>
          <a:prstGeom prst="rect">
            <a:avLst/>
          </a:prstGeom>
        </p:spPr>
      </p:pic>
      <p:pic>
        <p:nvPicPr>
          <p:cNvPr id="5" name="Picture 4" descr="health_foundation_logo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3009900" cy="1511300"/>
          </a:xfrm>
          <a:prstGeom prst="rect">
            <a:avLst/>
          </a:prstGeom>
        </p:spPr>
      </p:pic>
      <p:pic>
        <p:nvPicPr>
          <p:cNvPr id="4" name="Picture 3" descr="Marketing1_(12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849" y="1752600"/>
            <a:ext cx="5084796" cy="38432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49680" y="0"/>
            <a:ext cx="7772400" cy="1752600"/>
          </a:xfrm>
        </p:spPr>
        <p:txBody>
          <a:bodyPr/>
          <a:lstStyle/>
          <a:p>
            <a:pPr algn="r"/>
            <a:r>
              <a:rPr lang="en-US" dirty="0" smtClean="0"/>
              <a:t>MUS primary care service</a:t>
            </a:r>
            <a:br>
              <a:rPr lang="en-US" dirty="0" smtClean="0"/>
            </a:br>
            <a:r>
              <a:rPr lang="en-US" dirty="0" smtClean="0"/>
              <a:t>- “one-stop-shop”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1611" y="3270960"/>
            <a:ext cx="3930531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800" dirty="0" smtClean="0"/>
              <a:t>Frank </a:t>
            </a:r>
            <a:r>
              <a:rPr lang="en-US" sz="2800" dirty="0" err="1" smtClean="0"/>
              <a:t>Röhricht</a:t>
            </a:r>
            <a:endParaRPr lang="en-US" sz="2800" dirty="0" smtClean="0"/>
          </a:p>
          <a:p>
            <a:endParaRPr lang="en-US" sz="1050" i="1" dirty="0" smtClean="0"/>
          </a:p>
        </p:txBody>
      </p:sp>
    </p:spTree>
    <p:extLst>
      <p:ext uri="{BB962C8B-B14F-4D97-AF65-F5344CB8AC3E}">
        <p14:creationId xmlns:p14="http://schemas.microsoft.com/office/powerpoint/2010/main" val="327825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Setting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507921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cluster of PC sites in Newham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/>
              <a:t>Simple </a:t>
            </a:r>
            <a:r>
              <a:rPr lang="en-GB" dirty="0" smtClean="0"/>
              <a:t>flexible referral process </a:t>
            </a:r>
            <a:r>
              <a:rPr lang="en-GB" dirty="0"/>
              <a:t>with minimum </a:t>
            </a:r>
            <a:r>
              <a:rPr lang="en-GB" dirty="0" smtClean="0"/>
              <a:t>administration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Inclusion criteria: patients in primary care (18+) </a:t>
            </a:r>
            <a:r>
              <a:rPr lang="en-GB" dirty="0"/>
              <a:t>whose physical symptoms </a:t>
            </a:r>
            <a:r>
              <a:rPr lang="en-GB" dirty="0" smtClean="0"/>
              <a:t>don’t match with organic pathology (nature AND degree)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Exclusion criteria: established diagnosis of severe mental illness 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704848"/>
            <a:ext cx="3062432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9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689"/>
            <a:ext cx="8534400" cy="758952"/>
          </a:xfrm>
        </p:spPr>
        <p:txBody>
          <a:bodyPr/>
          <a:lstStyle/>
          <a:p>
            <a:r>
              <a:rPr lang="en-US" b="1" dirty="0" smtClean="0"/>
              <a:t>Recruitment and Referrals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22014" cy="4572000"/>
          </a:xfrm>
        </p:spPr>
        <p:txBody>
          <a:bodyPr/>
          <a:lstStyle/>
          <a:p>
            <a:r>
              <a:rPr lang="en-GB" dirty="0" smtClean="0"/>
              <a:t>Simple process – minimum admin</a:t>
            </a:r>
          </a:p>
          <a:p>
            <a:r>
              <a:rPr lang="en-GB" dirty="0" smtClean="0"/>
              <a:t>active </a:t>
            </a:r>
            <a:r>
              <a:rPr lang="en-GB" dirty="0"/>
              <a:t>identification through data-base and subsequent </a:t>
            </a:r>
            <a:r>
              <a:rPr lang="en-GB" dirty="0" smtClean="0"/>
              <a:t>“referral” </a:t>
            </a:r>
            <a:r>
              <a:rPr lang="en-GB" dirty="0"/>
              <a:t>from primary </a:t>
            </a:r>
            <a:r>
              <a:rPr lang="en-GB" dirty="0" smtClean="0"/>
              <a:t>care professionals</a:t>
            </a:r>
            <a:endParaRPr lang="en-GB" dirty="0"/>
          </a:p>
          <a:p>
            <a:r>
              <a:rPr lang="en-GB" dirty="0"/>
              <a:t>potentially suitable patients will be contacted </a:t>
            </a:r>
            <a:r>
              <a:rPr lang="en-GB" dirty="0" smtClean="0"/>
              <a:t>in different ways by PC staff: via </a:t>
            </a:r>
            <a:r>
              <a:rPr lang="en-GB" dirty="0"/>
              <a:t>telephone contact, letter or direct face to face conversation during routine consultation </a:t>
            </a:r>
            <a:r>
              <a:rPr lang="en-GB" dirty="0" smtClean="0"/>
              <a:t>(obtaining verbal consent)</a:t>
            </a:r>
          </a:p>
          <a:p>
            <a:r>
              <a:rPr lang="en-GB" dirty="0" smtClean="0"/>
              <a:t>Patients can self refer (posters and leaflets provided)</a:t>
            </a:r>
          </a:p>
          <a:p>
            <a:r>
              <a:rPr lang="en-US" dirty="0" smtClean="0"/>
              <a:t>Patients who are identified as suitable will be offered participation in group intervention (choice)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9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1"/>
          <p:cNvGraphicFramePr>
            <a:graphicFrameLocks noChangeAspect="1"/>
          </p:cNvGraphicFramePr>
          <p:nvPr/>
        </p:nvGraphicFramePr>
        <p:xfrm>
          <a:off x="379413" y="473075"/>
          <a:ext cx="3897312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Document" r:id="rId4" imgW="6484687" imgH="8504275" progId="Word.Document.12">
                  <p:embed/>
                </p:oleObj>
              </mc:Choice>
              <mc:Fallback>
                <p:oleObj name="Document" r:id="rId4" imgW="6484687" imgH="850427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473075"/>
                        <a:ext cx="3897312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2"/>
          <p:cNvGraphicFramePr>
            <a:graphicFrameLocks noChangeAspect="1"/>
          </p:cNvGraphicFramePr>
          <p:nvPr/>
        </p:nvGraphicFramePr>
        <p:xfrm>
          <a:off x="4930775" y="454025"/>
          <a:ext cx="384175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6" imgW="6337067" imgH="8318194" progId="Word.Document.12">
                  <p:embed/>
                </p:oleObj>
              </mc:Choice>
              <mc:Fallback>
                <p:oleObj name="Document" r:id="rId6" imgW="6337067" imgH="8318194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454025"/>
                        <a:ext cx="384175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4397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0330" y="476888"/>
            <a:ext cx="8340520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baseline="30000" dirty="0">
                <a:solidFill>
                  <a:srgbClr val="0000FF"/>
                </a:solidFill>
              </a:rPr>
              <a:t>Are you suffering from chronic pain, stomach-ache, headaches or other troubling </a:t>
            </a:r>
            <a:endParaRPr lang="en-US" sz="3200" b="1" baseline="30000" dirty="0" smtClean="0">
              <a:solidFill>
                <a:srgbClr val="0000FF"/>
              </a:solidFill>
            </a:endParaRPr>
          </a:p>
          <a:p>
            <a:pPr algn="ctr"/>
            <a:r>
              <a:rPr lang="en-US" sz="3200" b="1" baseline="30000" dirty="0" smtClean="0">
                <a:solidFill>
                  <a:srgbClr val="0000FF"/>
                </a:solidFill>
              </a:rPr>
              <a:t>persistent </a:t>
            </a:r>
            <a:r>
              <a:rPr lang="en-US" sz="3200" b="1" baseline="30000" dirty="0">
                <a:solidFill>
                  <a:srgbClr val="0000FF"/>
                </a:solidFill>
              </a:rPr>
              <a:t>physical symptoms</a:t>
            </a:r>
          </a:p>
          <a:p>
            <a:pPr algn="ctr"/>
            <a:r>
              <a:rPr lang="en-US" sz="3200" b="1" baseline="30000" dirty="0">
                <a:solidFill>
                  <a:srgbClr val="0000FF"/>
                </a:solidFill>
              </a:rPr>
              <a:t>that have not been helped by treatment so far?</a:t>
            </a:r>
          </a:p>
          <a:p>
            <a:pPr algn="ctr"/>
            <a:endParaRPr lang="en-US" sz="3200" baseline="30000" dirty="0" smtClean="0"/>
          </a:p>
          <a:p>
            <a:pPr algn="ctr"/>
            <a:r>
              <a:rPr lang="en-US" sz="3200" baseline="30000" dirty="0" smtClean="0"/>
              <a:t>If </a:t>
            </a:r>
            <a:r>
              <a:rPr lang="en-US" sz="3200" baseline="30000" dirty="0"/>
              <a:t>so our new </a:t>
            </a:r>
            <a:r>
              <a:rPr lang="en-US" sz="3200" b="1" baseline="30000" dirty="0">
                <a:solidFill>
                  <a:srgbClr val="FF0000"/>
                </a:solidFill>
              </a:rPr>
              <a:t>WELL-BEING PROGRAMME </a:t>
            </a:r>
            <a:r>
              <a:rPr lang="en-US" sz="3200" baseline="30000" dirty="0"/>
              <a:t>is for you!</a:t>
            </a:r>
          </a:p>
          <a:p>
            <a:pPr algn="ctr"/>
            <a:endParaRPr lang="en-US" sz="3200" b="1" baseline="30000" dirty="0" smtClean="0"/>
          </a:p>
          <a:p>
            <a:pPr algn="ctr"/>
            <a:r>
              <a:rPr lang="en-US" sz="3200" b="1" baseline="30000" dirty="0" smtClean="0"/>
              <a:t>You can </a:t>
            </a:r>
            <a:r>
              <a:rPr lang="en-US" sz="3200" b="1" baseline="30000" dirty="0"/>
              <a:t>attend </a:t>
            </a:r>
            <a:r>
              <a:rPr lang="en-US" sz="3200" b="1" baseline="30000" dirty="0">
                <a:solidFill>
                  <a:srgbClr val="008000"/>
                </a:solidFill>
              </a:rPr>
              <a:t>INFORMATION EVENTS </a:t>
            </a:r>
            <a:r>
              <a:rPr lang="en-US" sz="3200" b="1" baseline="30000" dirty="0"/>
              <a:t>to help you understand your </a:t>
            </a:r>
            <a:r>
              <a:rPr lang="en-US" sz="3200" b="1" baseline="30000" dirty="0" smtClean="0"/>
              <a:t>symptoms</a:t>
            </a:r>
            <a:endParaRPr lang="en-US" sz="3200" b="1" baseline="30000" dirty="0"/>
          </a:p>
          <a:p>
            <a:pPr algn="ctr"/>
            <a:endParaRPr lang="en-US" sz="3200" b="1" baseline="30000" dirty="0" smtClean="0"/>
          </a:p>
          <a:p>
            <a:pPr algn="ctr"/>
            <a:r>
              <a:rPr lang="en-US" sz="3200" b="1" baseline="30000" dirty="0" smtClean="0">
                <a:solidFill>
                  <a:srgbClr val="008000"/>
                </a:solidFill>
              </a:rPr>
              <a:t>You can </a:t>
            </a:r>
            <a:r>
              <a:rPr lang="en-US" sz="3200" b="1" baseline="30000" dirty="0">
                <a:solidFill>
                  <a:srgbClr val="008000"/>
                </a:solidFill>
              </a:rPr>
              <a:t>attend a </a:t>
            </a:r>
            <a:endParaRPr lang="en-US" sz="3200" b="1" baseline="30000" dirty="0" smtClean="0">
              <a:solidFill>
                <a:srgbClr val="008000"/>
              </a:solidFill>
            </a:endParaRPr>
          </a:p>
          <a:p>
            <a:pPr algn="ctr"/>
            <a:r>
              <a:rPr lang="en-US" sz="3200" b="1" baseline="30000" dirty="0" smtClean="0">
                <a:solidFill>
                  <a:srgbClr val="008000"/>
                </a:solidFill>
              </a:rPr>
              <a:t>“</a:t>
            </a:r>
            <a:r>
              <a:rPr lang="en-US" sz="3200" b="1" baseline="30000" dirty="0">
                <a:solidFill>
                  <a:srgbClr val="008000"/>
                </a:solidFill>
              </a:rPr>
              <a:t>STRATEGIES FOR BETTER LIVING” Group</a:t>
            </a:r>
            <a:r>
              <a:rPr lang="en-US" sz="3200" b="1" baseline="30000" dirty="0"/>
              <a:t> </a:t>
            </a:r>
            <a:endParaRPr lang="en-US" sz="3200" b="1" baseline="30000" dirty="0" smtClean="0"/>
          </a:p>
          <a:p>
            <a:pPr algn="ctr"/>
            <a:r>
              <a:rPr lang="en-US" sz="3200" b="1" baseline="30000" dirty="0" smtClean="0">
                <a:solidFill>
                  <a:srgbClr val="008000"/>
                </a:solidFill>
              </a:rPr>
              <a:t>Or</a:t>
            </a:r>
          </a:p>
          <a:p>
            <a:pPr algn="ctr"/>
            <a:r>
              <a:rPr lang="en-US" sz="3200" b="1" baseline="30000" dirty="0" smtClean="0">
                <a:solidFill>
                  <a:srgbClr val="008000"/>
                </a:solidFill>
              </a:rPr>
              <a:t> </a:t>
            </a:r>
            <a:r>
              <a:rPr lang="en-US" sz="3200" b="1" baseline="30000" dirty="0">
                <a:solidFill>
                  <a:srgbClr val="008000"/>
                </a:solidFill>
              </a:rPr>
              <a:t>“MINDFULNESS-BASED STRESS REDUCTION</a:t>
            </a:r>
            <a:r>
              <a:rPr lang="en-US" sz="3200" b="1" baseline="30000" dirty="0" smtClean="0">
                <a:solidFill>
                  <a:srgbClr val="008000"/>
                </a:solidFill>
              </a:rPr>
              <a:t>”</a:t>
            </a:r>
          </a:p>
          <a:p>
            <a:pPr algn="ctr"/>
            <a:r>
              <a:rPr lang="en-US" sz="3200" b="1" baseline="30000" dirty="0" smtClean="0"/>
              <a:t>To help </a:t>
            </a:r>
            <a:r>
              <a:rPr lang="en-US" sz="3200" b="1" baseline="30000" dirty="0"/>
              <a:t>you manage your symptoms</a:t>
            </a:r>
          </a:p>
          <a:p>
            <a:pPr algn="ctr"/>
            <a:r>
              <a:rPr lang="en-US" sz="3200" b="1" baseline="30000" dirty="0" smtClean="0"/>
              <a:t> </a:t>
            </a:r>
          </a:p>
          <a:p>
            <a:pPr algn="ctr"/>
            <a:r>
              <a:rPr lang="en-US" sz="3200" b="1" baseline="30000" dirty="0" smtClean="0"/>
              <a:t>Medical </a:t>
            </a:r>
            <a:r>
              <a:rPr lang="en-US" sz="3200" b="1" baseline="30000" dirty="0"/>
              <a:t>Centre </a:t>
            </a:r>
            <a:r>
              <a:rPr lang="en-US" sz="3200" baseline="30000" dirty="0"/>
              <a:t>121 Star Lane, Canning Town, London E16 4QH </a:t>
            </a:r>
            <a:r>
              <a:rPr lang="en-US" sz="3200" b="1" baseline="30000" dirty="0"/>
              <a:t>Times: Mondays 11.30am -13.00; 13.30pm – </a:t>
            </a:r>
            <a:r>
              <a:rPr lang="en-US" sz="3200" b="1" baseline="30000" dirty="0" smtClean="0"/>
              <a:t>15.00</a:t>
            </a:r>
          </a:p>
        </p:txBody>
      </p:sp>
    </p:spTree>
    <p:extLst>
      <p:ext uri="{BB962C8B-B14F-4D97-AF65-F5344CB8AC3E}">
        <p14:creationId xmlns:p14="http://schemas.microsoft.com/office/powerpoint/2010/main" val="109774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694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Clinical </a:t>
            </a:r>
            <a:r>
              <a:rPr lang="en-US" b="1" dirty="0" err="1" smtClean="0"/>
              <a:t>Algorhithm</a:t>
            </a:r>
            <a:r>
              <a:rPr lang="en-US" b="1" dirty="0" smtClean="0"/>
              <a:t> </a:t>
            </a:r>
            <a:r>
              <a:rPr lang="en-US" b="1" dirty="0" smtClean="0"/>
              <a:t>for Screening / </a:t>
            </a:r>
            <a:br>
              <a:rPr lang="en-US" b="1" dirty="0" smtClean="0"/>
            </a:br>
            <a:r>
              <a:rPr lang="en-US" b="1" dirty="0" smtClean="0"/>
              <a:t>Identifying suitable patients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pain </a:t>
            </a:r>
            <a:r>
              <a:rPr lang="en-GB" dirty="0"/>
              <a:t>in different </a:t>
            </a:r>
            <a:r>
              <a:rPr lang="en-GB" dirty="0" smtClean="0"/>
              <a:t>locations (unspecific, unexplained)</a:t>
            </a:r>
          </a:p>
          <a:p>
            <a:r>
              <a:rPr lang="en-GB" dirty="0" smtClean="0"/>
              <a:t>non</a:t>
            </a:r>
            <a:r>
              <a:rPr lang="en-GB" dirty="0"/>
              <a:t>-specific complaints affecting multiple organ </a:t>
            </a:r>
            <a:r>
              <a:rPr lang="en-GB" dirty="0" smtClean="0"/>
              <a:t>systems</a:t>
            </a:r>
            <a:r>
              <a:rPr lang="en-GB" dirty="0"/>
              <a:t> (unspecific, unexplained</a:t>
            </a:r>
            <a:r>
              <a:rPr lang="en-GB" dirty="0" smtClean="0"/>
              <a:t>)</a:t>
            </a:r>
          </a:p>
          <a:p>
            <a:r>
              <a:rPr lang="en-GB" dirty="0" smtClean="0"/>
              <a:t>repeated complaints of fatigue or exhaustion</a:t>
            </a:r>
          </a:p>
          <a:p>
            <a:r>
              <a:rPr lang="en-GB" dirty="0" smtClean="0"/>
              <a:t>Physical symptoms occurring </a:t>
            </a:r>
            <a:r>
              <a:rPr lang="en-GB" dirty="0"/>
              <a:t>in the context of a stressful lifestyle or stressful life </a:t>
            </a:r>
            <a:r>
              <a:rPr lang="en-GB" dirty="0" smtClean="0"/>
              <a:t>events</a:t>
            </a:r>
          </a:p>
          <a:p>
            <a:r>
              <a:rPr lang="en-GB" dirty="0" smtClean="0"/>
              <a:t>somatisation </a:t>
            </a:r>
            <a:r>
              <a:rPr lang="en-GB" dirty="0"/>
              <a:t>“plus” </a:t>
            </a:r>
            <a:r>
              <a:rPr lang="en-GB" dirty="0" smtClean="0"/>
              <a:t>(anxiety/low mood/tension)</a:t>
            </a:r>
          </a:p>
          <a:p>
            <a:r>
              <a:rPr lang="en-GB" dirty="0" smtClean="0"/>
              <a:t>Frequent attending for PC consultations</a:t>
            </a:r>
          </a:p>
          <a:p>
            <a:r>
              <a:rPr lang="en-GB" dirty="0" smtClean="0"/>
              <a:t>Frequent requests for investigations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57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Assessments and Evaluation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Patients who agreed to take part in group intervention will be seen by project doctor for assessments (</a:t>
            </a:r>
            <a:r>
              <a:rPr lang="en-US" dirty="0" err="1" smtClean="0"/>
              <a:t>appr</a:t>
            </a:r>
            <a:r>
              <a:rPr lang="en-US" dirty="0" smtClean="0"/>
              <a:t>. 45-60 mins) pre group intervention and for follow-up again after 6 months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 smtClean="0"/>
              <a:t>Measures: PHQ</a:t>
            </a:r>
            <a:r>
              <a:rPr lang="en-GB" dirty="0"/>
              <a:t>−</a:t>
            </a:r>
            <a:r>
              <a:rPr lang="en-GB" dirty="0" smtClean="0"/>
              <a:t>15 </a:t>
            </a:r>
            <a:r>
              <a:rPr lang="en-GB" dirty="0"/>
              <a:t>and </a:t>
            </a:r>
            <a:r>
              <a:rPr lang="en-GB" dirty="0" smtClean="0"/>
              <a:t>SOMS</a:t>
            </a:r>
            <a:r>
              <a:rPr lang="en-GB" dirty="0"/>
              <a:t>−</a:t>
            </a:r>
            <a:r>
              <a:rPr lang="en-GB" dirty="0" smtClean="0"/>
              <a:t>7 </a:t>
            </a:r>
            <a:r>
              <a:rPr lang="en-GB" dirty="0"/>
              <a:t>score </a:t>
            </a:r>
            <a:r>
              <a:rPr lang="en-GB" dirty="0" smtClean="0"/>
              <a:t>re somatic symptoms; </a:t>
            </a:r>
            <a:r>
              <a:rPr lang="en-GB" dirty="0"/>
              <a:t>EQ-</a:t>
            </a:r>
            <a:r>
              <a:rPr lang="en-GB" dirty="0" smtClean="0"/>
              <a:t>5D, SF-36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US" dirty="0" smtClean="0"/>
              <a:t>CAT </a:t>
            </a:r>
            <a:r>
              <a:rPr lang="en-US" dirty="0"/>
              <a:t>re satisfaction with </a:t>
            </a:r>
            <a:r>
              <a:rPr lang="en-US" dirty="0" smtClean="0"/>
              <a:t>intervention post group; modified version CSRI re service </a:t>
            </a:r>
            <a:r>
              <a:rPr lang="en-US" dirty="0" err="1" smtClean="0"/>
              <a:t>utilisation</a:t>
            </a:r>
            <a:r>
              <a:rPr lang="en-US" dirty="0" smtClean="0"/>
              <a:t> (six months prior and after participation)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53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741562"/>
              </p:ext>
            </p:extLst>
          </p:nvPr>
        </p:nvGraphicFramePr>
        <p:xfrm>
          <a:off x="1340776" y="73810"/>
          <a:ext cx="6350596" cy="6443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Document" r:id="rId4" imgW="6921500" imgH="7023100" progId="Word.Document.12">
                  <p:embed/>
                </p:oleObj>
              </mc:Choice>
              <mc:Fallback>
                <p:oleObj name="Document" r:id="rId4" imgW="6921500" imgH="702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0776" y="73810"/>
                        <a:ext cx="6350596" cy="644372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4552911" y="951345"/>
            <a:ext cx="582507" cy="277091"/>
          </a:xfrm>
          <a:custGeom>
            <a:avLst/>
            <a:gdLst>
              <a:gd name="connsiteX0" fmla="*/ 443962 w 582507"/>
              <a:gd name="connsiteY0" fmla="*/ 27710 h 277091"/>
              <a:gd name="connsiteX1" fmla="*/ 443962 w 582507"/>
              <a:gd name="connsiteY1" fmla="*/ 27710 h 277091"/>
              <a:gd name="connsiteX2" fmla="*/ 360834 w 582507"/>
              <a:gd name="connsiteY2" fmla="*/ 18473 h 277091"/>
              <a:gd name="connsiteX3" fmla="*/ 333125 w 582507"/>
              <a:gd name="connsiteY3" fmla="*/ 9237 h 277091"/>
              <a:gd name="connsiteX4" fmla="*/ 259234 w 582507"/>
              <a:gd name="connsiteY4" fmla="*/ 0 h 277091"/>
              <a:gd name="connsiteX5" fmla="*/ 83744 w 582507"/>
              <a:gd name="connsiteY5" fmla="*/ 9237 h 277091"/>
              <a:gd name="connsiteX6" fmla="*/ 56034 w 582507"/>
              <a:gd name="connsiteY6" fmla="*/ 18473 h 277091"/>
              <a:gd name="connsiteX7" fmla="*/ 28325 w 582507"/>
              <a:gd name="connsiteY7" fmla="*/ 36946 h 277091"/>
              <a:gd name="connsiteX8" fmla="*/ 19089 w 582507"/>
              <a:gd name="connsiteY8" fmla="*/ 203200 h 277091"/>
              <a:gd name="connsiteX9" fmla="*/ 37562 w 582507"/>
              <a:gd name="connsiteY9" fmla="*/ 230910 h 277091"/>
              <a:gd name="connsiteX10" fmla="*/ 65271 w 582507"/>
              <a:gd name="connsiteY10" fmla="*/ 240146 h 277091"/>
              <a:gd name="connsiteX11" fmla="*/ 92980 w 582507"/>
              <a:gd name="connsiteY11" fmla="*/ 258619 h 277091"/>
              <a:gd name="connsiteX12" fmla="*/ 139162 w 582507"/>
              <a:gd name="connsiteY12" fmla="*/ 267855 h 277091"/>
              <a:gd name="connsiteX13" fmla="*/ 166871 w 582507"/>
              <a:gd name="connsiteY13" fmla="*/ 277091 h 277091"/>
              <a:gd name="connsiteX14" fmla="*/ 277707 w 582507"/>
              <a:gd name="connsiteY14" fmla="*/ 267855 h 277091"/>
              <a:gd name="connsiteX15" fmla="*/ 305416 w 582507"/>
              <a:gd name="connsiteY15" fmla="*/ 258619 h 277091"/>
              <a:gd name="connsiteX16" fmla="*/ 342362 w 582507"/>
              <a:gd name="connsiteY16" fmla="*/ 249382 h 277091"/>
              <a:gd name="connsiteX17" fmla="*/ 370071 w 582507"/>
              <a:gd name="connsiteY17" fmla="*/ 240146 h 277091"/>
              <a:gd name="connsiteX18" fmla="*/ 443962 w 582507"/>
              <a:gd name="connsiteY18" fmla="*/ 230910 h 277091"/>
              <a:gd name="connsiteX19" fmla="*/ 508616 w 582507"/>
              <a:gd name="connsiteY19" fmla="*/ 221673 h 277091"/>
              <a:gd name="connsiteX20" fmla="*/ 582507 w 582507"/>
              <a:gd name="connsiteY20" fmla="*/ 175491 h 277091"/>
              <a:gd name="connsiteX21" fmla="*/ 573271 w 582507"/>
              <a:gd name="connsiteY21" fmla="*/ 64655 h 277091"/>
              <a:gd name="connsiteX22" fmla="*/ 554798 w 582507"/>
              <a:gd name="connsiteY22" fmla="*/ 36946 h 277091"/>
              <a:gd name="connsiteX23" fmla="*/ 527089 w 582507"/>
              <a:gd name="connsiteY23" fmla="*/ 27710 h 277091"/>
              <a:gd name="connsiteX24" fmla="*/ 443962 w 582507"/>
              <a:gd name="connsiteY24" fmla="*/ 18473 h 277091"/>
              <a:gd name="connsiteX25" fmla="*/ 370071 w 582507"/>
              <a:gd name="connsiteY25" fmla="*/ 18473 h 277091"/>
              <a:gd name="connsiteX26" fmla="*/ 370071 w 582507"/>
              <a:gd name="connsiteY26" fmla="*/ 18473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82507" h="277091">
                <a:moveTo>
                  <a:pt x="443962" y="27710"/>
                </a:moveTo>
                <a:lnTo>
                  <a:pt x="443962" y="27710"/>
                </a:lnTo>
                <a:cubicBezTo>
                  <a:pt x="416253" y="24631"/>
                  <a:pt x="388335" y="23056"/>
                  <a:pt x="360834" y="18473"/>
                </a:cubicBezTo>
                <a:cubicBezTo>
                  <a:pt x="351231" y="16872"/>
                  <a:pt x="342704" y="10979"/>
                  <a:pt x="333125" y="9237"/>
                </a:cubicBezTo>
                <a:cubicBezTo>
                  <a:pt x="308703" y="4797"/>
                  <a:pt x="283864" y="3079"/>
                  <a:pt x="259234" y="0"/>
                </a:cubicBezTo>
                <a:cubicBezTo>
                  <a:pt x="200737" y="3079"/>
                  <a:pt x="142081" y="3934"/>
                  <a:pt x="83744" y="9237"/>
                </a:cubicBezTo>
                <a:cubicBezTo>
                  <a:pt x="74048" y="10118"/>
                  <a:pt x="64742" y="14119"/>
                  <a:pt x="56034" y="18473"/>
                </a:cubicBezTo>
                <a:cubicBezTo>
                  <a:pt x="46105" y="23437"/>
                  <a:pt x="37561" y="30788"/>
                  <a:pt x="28325" y="36946"/>
                </a:cubicBezTo>
                <a:cubicBezTo>
                  <a:pt x="-12949" y="98860"/>
                  <a:pt x="-2855" y="71534"/>
                  <a:pt x="19089" y="203200"/>
                </a:cubicBezTo>
                <a:cubicBezTo>
                  <a:pt x="20914" y="214150"/>
                  <a:pt x="28894" y="223975"/>
                  <a:pt x="37562" y="230910"/>
                </a:cubicBezTo>
                <a:cubicBezTo>
                  <a:pt x="45164" y="236992"/>
                  <a:pt x="56035" y="237067"/>
                  <a:pt x="65271" y="240146"/>
                </a:cubicBezTo>
                <a:cubicBezTo>
                  <a:pt x="74507" y="246304"/>
                  <a:pt x="82586" y="254721"/>
                  <a:pt x="92980" y="258619"/>
                </a:cubicBezTo>
                <a:cubicBezTo>
                  <a:pt x="107679" y="264131"/>
                  <a:pt x="123932" y="264048"/>
                  <a:pt x="139162" y="267855"/>
                </a:cubicBezTo>
                <a:cubicBezTo>
                  <a:pt x="148607" y="270216"/>
                  <a:pt x="157635" y="274012"/>
                  <a:pt x="166871" y="277091"/>
                </a:cubicBezTo>
                <a:cubicBezTo>
                  <a:pt x="203816" y="274012"/>
                  <a:pt x="240959" y="272755"/>
                  <a:pt x="277707" y="267855"/>
                </a:cubicBezTo>
                <a:cubicBezTo>
                  <a:pt x="287358" y="266568"/>
                  <a:pt x="296055" y="261294"/>
                  <a:pt x="305416" y="258619"/>
                </a:cubicBezTo>
                <a:cubicBezTo>
                  <a:pt x="317622" y="255132"/>
                  <a:pt x="330156" y="252869"/>
                  <a:pt x="342362" y="249382"/>
                </a:cubicBezTo>
                <a:cubicBezTo>
                  <a:pt x="351723" y="246707"/>
                  <a:pt x="360492" y="241888"/>
                  <a:pt x="370071" y="240146"/>
                </a:cubicBezTo>
                <a:cubicBezTo>
                  <a:pt x="394493" y="235706"/>
                  <a:pt x="419358" y="234191"/>
                  <a:pt x="443962" y="230910"/>
                </a:cubicBezTo>
                <a:lnTo>
                  <a:pt x="508616" y="221673"/>
                </a:lnTo>
                <a:cubicBezTo>
                  <a:pt x="574565" y="199690"/>
                  <a:pt x="553233" y="219402"/>
                  <a:pt x="582507" y="175491"/>
                </a:cubicBezTo>
                <a:cubicBezTo>
                  <a:pt x="579428" y="138546"/>
                  <a:pt x="580542" y="101008"/>
                  <a:pt x="573271" y="64655"/>
                </a:cubicBezTo>
                <a:cubicBezTo>
                  <a:pt x="571094" y="53770"/>
                  <a:pt x="563466" y="43881"/>
                  <a:pt x="554798" y="36946"/>
                </a:cubicBezTo>
                <a:cubicBezTo>
                  <a:pt x="547195" y="30864"/>
                  <a:pt x="536692" y="29311"/>
                  <a:pt x="527089" y="27710"/>
                </a:cubicBezTo>
                <a:cubicBezTo>
                  <a:pt x="499589" y="23127"/>
                  <a:pt x="471793" y="20110"/>
                  <a:pt x="443962" y="18473"/>
                </a:cubicBezTo>
                <a:cubicBezTo>
                  <a:pt x="419374" y="17027"/>
                  <a:pt x="394701" y="18473"/>
                  <a:pt x="370071" y="18473"/>
                </a:cubicBezTo>
                <a:lnTo>
                  <a:pt x="370071" y="18473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620699" y="1777799"/>
            <a:ext cx="529559" cy="263437"/>
          </a:xfrm>
          <a:custGeom>
            <a:avLst/>
            <a:gdLst>
              <a:gd name="connsiteX0" fmla="*/ 408174 w 529559"/>
              <a:gd name="connsiteY0" fmla="*/ 60237 h 263437"/>
              <a:gd name="connsiteX1" fmla="*/ 408174 w 529559"/>
              <a:gd name="connsiteY1" fmla="*/ 60237 h 263437"/>
              <a:gd name="connsiteX2" fmla="*/ 343519 w 529559"/>
              <a:gd name="connsiteY2" fmla="*/ 4819 h 263437"/>
              <a:gd name="connsiteX3" fmla="*/ 168028 w 529559"/>
              <a:gd name="connsiteY3" fmla="*/ 32528 h 263437"/>
              <a:gd name="connsiteX4" fmla="*/ 140319 w 529559"/>
              <a:gd name="connsiteY4" fmla="*/ 41765 h 263437"/>
              <a:gd name="connsiteX5" fmla="*/ 57192 w 529559"/>
              <a:gd name="connsiteY5" fmla="*/ 69474 h 263437"/>
              <a:gd name="connsiteX6" fmla="*/ 29483 w 529559"/>
              <a:gd name="connsiteY6" fmla="*/ 78710 h 263437"/>
              <a:gd name="connsiteX7" fmla="*/ 20246 w 529559"/>
              <a:gd name="connsiteY7" fmla="*/ 198783 h 263437"/>
              <a:gd name="connsiteX8" fmla="*/ 75665 w 529559"/>
              <a:gd name="connsiteY8" fmla="*/ 217256 h 263437"/>
              <a:gd name="connsiteX9" fmla="*/ 168028 w 529559"/>
              <a:gd name="connsiteY9" fmla="*/ 244965 h 263437"/>
              <a:gd name="connsiteX10" fmla="*/ 204974 w 529559"/>
              <a:gd name="connsiteY10" fmla="*/ 254201 h 263437"/>
              <a:gd name="connsiteX11" fmla="*/ 269628 w 529559"/>
              <a:gd name="connsiteY11" fmla="*/ 263437 h 263437"/>
              <a:gd name="connsiteX12" fmla="*/ 454356 w 529559"/>
              <a:gd name="connsiteY12" fmla="*/ 235728 h 263437"/>
              <a:gd name="connsiteX13" fmla="*/ 509774 w 529559"/>
              <a:gd name="connsiteY13" fmla="*/ 198783 h 263437"/>
              <a:gd name="connsiteX14" fmla="*/ 528246 w 529559"/>
              <a:gd name="connsiteY14" fmla="*/ 171074 h 263437"/>
              <a:gd name="connsiteX15" fmla="*/ 500537 w 529559"/>
              <a:gd name="connsiteY15" fmla="*/ 51001 h 263437"/>
              <a:gd name="connsiteX16" fmla="*/ 445119 w 529559"/>
              <a:gd name="connsiteY16" fmla="*/ 23292 h 263437"/>
              <a:gd name="connsiteX17" fmla="*/ 380465 w 529559"/>
              <a:gd name="connsiteY17" fmla="*/ 14056 h 263437"/>
              <a:gd name="connsiteX18" fmla="*/ 380465 w 529559"/>
              <a:gd name="connsiteY18" fmla="*/ 14056 h 263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9559" h="263437">
                <a:moveTo>
                  <a:pt x="408174" y="60237"/>
                </a:moveTo>
                <a:lnTo>
                  <a:pt x="408174" y="60237"/>
                </a:lnTo>
                <a:cubicBezTo>
                  <a:pt x="386622" y="41764"/>
                  <a:pt x="371057" y="11703"/>
                  <a:pt x="343519" y="4819"/>
                </a:cubicBezTo>
                <a:cubicBezTo>
                  <a:pt x="282210" y="-10508"/>
                  <a:pt x="223607" y="14002"/>
                  <a:pt x="168028" y="32528"/>
                </a:cubicBezTo>
                <a:lnTo>
                  <a:pt x="140319" y="41765"/>
                </a:lnTo>
                <a:lnTo>
                  <a:pt x="57192" y="69474"/>
                </a:lnTo>
                <a:lnTo>
                  <a:pt x="29483" y="78710"/>
                </a:lnTo>
                <a:cubicBezTo>
                  <a:pt x="3410" y="117819"/>
                  <a:pt x="-16752" y="135358"/>
                  <a:pt x="20246" y="198783"/>
                </a:cubicBezTo>
                <a:cubicBezTo>
                  <a:pt x="30058" y="215603"/>
                  <a:pt x="59463" y="206455"/>
                  <a:pt x="75665" y="217256"/>
                </a:cubicBezTo>
                <a:cubicBezTo>
                  <a:pt x="124587" y="249869"/>
                  <a:pt x="86308" y="230107"/>
                  <a:pt x="168028" y="244965"/>
                </a:cubicBezTo>
                <a:cubicBezTo>
                  <a:pt x="180518" y="247236"/>
                  <a:pt x="192484" y="251930"/>
                  <a:pt x="204974" y="254201"/>
                </a:cubicBezTo>
                <a:cubicBezTo>
                  <a:pt x="226393" y="258095"/>
                  <a:pt x="248077" y="260358"/>
                  <a:pt x="269628" y="263437"/>
                </a:cubicBezTo>
                <a:cubicBezTo>
                  <a:pt x="298542" y="261372"/>
                  <a:pt x="411933" y="264010"/>
                  <a:pt x="454356" y="235728"/>
                </a:cubicBezTo>
                <a:lnTo>
                  <a:pt x="509774" y="198783"/>
                </a:lnTo>
                <a:cubicBezTo>
                  <a:pt x="515931" y="189547"/>
                  <a:pt x="527395" y="182142"/>
                  <a:pt x="528246" y="171074"/>
                </a:cubicBezTo>
                <a:cubicBezTo>
                  <a:pt x="531346" y="130768"/>
                  <a:pt x="531351" y="81815"/>
                  <a:pt x="500537" y="51001"/>
                </a:cubicBezTo>
                <a:cubicBezTo>
                  <a:pt x="486914" y="37378"/>
                  <a:pt x="463900" y="27048"/>
                  <a:pt x="445119" y="23292"/>
                </a:cubicBezTo>
                <a:cubicBezTo>
                  <a:pt x="423772" y="19023"/>
                  <a:pt x="380465" y="14056"/>
                  <a:pt x="380465" y="14056"/>
                </a:cubicBezTo>
                <a:lnTo>
                  <a:pt x="380465" y="14056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1"/>
          <p:cNvSpPr/>
          <p:nvPr/>
        </p:nvSpPr>
        <p:spPr>
          <a:xfrm>
            <a:off x="2401455" y="3342261"/>
            <a:ext cx="489527" cy="232212"/>
          </a:xfrm>
          <a:custGeom>
            <a:avLst/>
            <a:gdLst>
              <a:gd name="connsiteX0" fmla="*/ 443345 w 489527"/>
              <a:gd name="connsiteY0" fmla="*/ 10539 h 232212"/>
              <a:gd name="connsiteX1" fmla="*/ 443345 w 489527"/>
              <a:gd name="connsiteY1" fmla="*/ 10539 h 232212"/>
              <a:gd name="connsiteX2" fmla="*/ 314036 w 489527"/>
              <a:gd name="connsiteY2" fmla="*/ 19775 h 232212"/>
              <a:gd name="connsiteX3" fmla="*/ 0 w 489527"/>
              <a:gd name="connsiteY3" fmla="*/ 56721 h 232212"/>
              <a:gd name="connsiteX4" fmla="*/ 9236 w 489527"/>
              <a:gd name="connsiteY4" fmla="*/ 112139 h 232212"/>
              <a:gd name="connsiteX5" fmla="*/ 83127 w 489527"/>
              <a:gd name="connsiteY5" fmla="*/ 186030 h 232212"/>
              <a:gd name="connsiteX6" fmla="*/ 110836 w 489527"/>
              <a:gd name="connsiteY6" fmla="*/ 195266 h 232212"/>
              <a:gd name="connsiteX7" fmla="*/ 138545 w 489527"/>
              <a:gd name="connsiteY7" fmla="*/ 213739 h 232212"/>
              <a:gd name="connsiteX8" fmla="*/ 193963 w 489527"/>
              <a:gd name="connsiteY8" fmla="*/ 232212 h 232212"/>
              <a:gd name="connsiteX9" fmla="*/ 406400 w 489527"/>
              <a:gd name="connsiteY9" fmla="*/ 222975 h 232212"/>
              <a:gd name="connsiteX10" fmla="*/ 434109 w 489527"/>
              <a:gd name="connsiteY10" fmla="*/ 213739 h 232212"/>
              <a:gd name="connsiteX11" fmla="*/ 480290 w 489527"/>
              <a:gd name="connsiteY11" fmla="*/ 158321 h 232212"/>
              <a:gd name="connsiteX12" fmla="*/ 489527 w 489527"/>
              <a:gd name="connsiteY12" fmla="*/ 130612 h 232212"/>
              <a:gd name="connsiteX13" fmla="*/ 480290 w 489527"/>
              <a:gd name="connsiteY13" fmla="*/ 19775 h 232212"/>
              <a:gd name="connsiteX14" fmla="*/ 452581 w 489527"/>
              <a:gd name="connsiteY14" fmla="*/ 10539 h 232212"/>
              <a:gd name="connsiteX15" fmla="*/ 304800 w 489527"/>
              <a:gd name="connsiteY15" fmla="*/ 10539 h 232212"/>
              <a:gd name="connsiteX16" fmla="*/ 314036 w 489527"/>
              <a:gd name="connsiteY16" fmla="*/ 19775 h 232212"/>
              <a:gd name="connsiteX17" fmla="*/ 286327 w 489527"/>
              <a:gd name="connsiteY17" fmla="*/ 19775 h 23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89527" h="232212">
                <a:moveTo>
                  <a:pt x="443345" y="10539"/>
                </a:moveTo>
                <a:lnTo>
                  <a:pt x="443345" y="10539"/>
                </a:lnTo>
                <a:cubicBezTo>
                  <a:pt x="400242" y="13618"/>
                  <a:pt x="357208" y="17898"/>
                  <a:pt x="314036" y="19775"/>
                </a:cubicBezTo>
                <a:cubicBezTo>
                  <a:pt x="4803" y="33220"/>
                  <a:pt x="73437" y="-53438"/>
                  <a:pt x="0" y="56721"/>
                </a:cubicBezTo>
                <a:cubicBezTo>
                  <a:pt x="3079" y="75194"/>
                  <a:pt x="2033" y="94852"/>
                  <a:pt x="9236" y="112139"/>
                </a:cubicBezTo>
                <a:cubicBezTo>
                  <a:pt x="30147" y="162326"/>
                  <a:pt x="41004" y="167978"/>
                  <a:pt x="83127" y="186030"/>
                </a:cubicBezTo>
                <a:cubicBezTo>
                  <a:pt x="92076" y="189865"/>
                  <a:pt x="101600" y="192187"/>
                  <a:pt x="110836" y="195266"/>
                </a:cubicBezTo>
                <a:cubicBezTo>
                  <a:pt x="120072" y="201424"/>
                  <a:pt x="128401" y="209230"/>
                  <a:pt x="138545" y="213739"/>
                </a:cubicBezTo>
                <a:cubicBezTo>
                  <a:pt x="156339" y="221647"/>
                  <a:pt x="193963" y="232212"/>
                  <a:pt x="193963" y="232212"/>
                </a:cubicBezTo>
                <a:cubicBezTo>
                  <a:pt x="264775" y="229133"/>
                  <a:pt x="335730" y="228411"/>
                  <a:pt x="406400" y="222975"/>
                </a:cubicBezTo>
                <a:cubicBezTo>
                  <a:pt x="416107" y="222228"/>
                  <a:pt x="426008" y="219139"/>
                  <a:pt x="434109" y="213739"/>
                </a:cubicBezTo>
                <a:cubicBezTo>
                  <a:pt x="449431" y="203525"/>
                  <a:pt x="471770" y="175361"/>
                  <a:pt x="480290" y="158321"/>
                </a:cubicBezTo>
                <a:cubicBezTo>
                  <a:pt x="484644" y="149613"/>
                  <a:pt x="486448" y="139848"/>
                  <a:pt x="489527" y="130612"/>
                </a:cubicBezTo>
                <a:cubicBezTo>
                  <a:pt x="486448" y="93666"/>
                  <a:pt x="491193" y="55209"/>
                  <a:pt x="480290" y="19775"/>
                </a:cubicBezTo>
                <a:cubicBezTo>
                  <a:pt x="477427" y="10470"/>
                  <a:pt x="462303" y="11051"/>
                  <a:pt x="452581" y="10539"/>
                </a:cubicBezTo>
                <a:cubicBezTo>
                  <a:pt x="403389" y="7950"/>
                  <a:pt x="354060" y="10539"/>
                  <a:pt x="304800" y="10539"/>
                </a:cubicBezTo>
                <a:lnTo>
                  <a:pt x="314036" y="19775"/>
                </a:lnTo>
                <a:lnTo>
                  <a:pt x="286327" y="1977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6142181" y="3329546"/>
            <a:ext cx="452837" cy="211946"/>
          </a:xfrm>
          <a:custGeom>
            <a:avLst/>
            <a:gdLst>
              <a:gd name="connsiteX0" fmla="*/ 203200 w 452837"/>
              <a:gd name="connsiteY0" fmla="*/ 4779 h 227715"/>
              <a:gd name="connsiteX1" fmla="*/ 203200 w 452837"/>
              <a:gd name="connsiteY1" fmla="*/ 4779 h 227715"/>
              <a:gd name="connsiteX2" fmla="*/ 18473 w 452837"/>
              <a:gd name="connsiteY2" fmla="*/ 14015 h 227715"/>
              <a:gd name="connsiteX3" fmla="*/ 0 w 452837"/>
              <a:gd name="connsiteY3" fmla="*/ 69434 h 227715"/>
              <a:gd name="connsiteX4" fmla="*/ 9236 w 452837"/>
              <a:gd name="connsiteY4" fmla="*/ 143324 h 227715"/>
              <a:gd name="connsiteX5" fmla="*/ 18473 w 452837"/>
              <a:gd name="connsiteY5" fmla="*/ 171034 h 227715"/>
              <a:gd name="connsiteX6" fmla="*/ 101600 w 452837"/>
              <a:gd name="connsiteY6" fmla="*/ 217215 h 227715"/>
              <a:gd name="connsiteX7" fmla="*/ 397164 w 452837"/>
              <a:gd name="connsiteY7" fmla="*/ 189506 h 227715"/>
              <a:gd name="connsiteX8" fmla="*/ 434109 w 452837"/>
              <a:gd name="connsiteY8" fmla="*/ 152561 h 227715"/>
              <a:gd name="connsiteX9" fmla="*/ 443346 w 452837"/>
              <a:gd name="connsiteY9" fmla="*/ 60197 h 227715"/>
              <a:gd name="connsiteX10" fmla="*/ 415636 w 452837"/>
              <a:gd name="connsiteY10" fmla="*/ 32488 h 227715"/>
              <a:gd name="connsiteX11" fmla="*/ 360218 w 452837"/>
              <a:gd name="connsiteY11" fmla="*/ 23252 h 227715"/>
              <a:gd name="connsiteX12" fmla="*/ 304800 w 452837"/>
              <a:gd name="connsiteY12" fmla="*/ 4779 h 227715"/>
              <a:gd name="connsiteX13" fmla="*/ 203200 w 452837"/>
              <a:gd name="connsiteY13" fmla="*/ 4779 h 22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2837" h="227715">
                <a:moveTo>
                  <a:pt x="203200" y="4779"/>
                </a:moveTo>
                <a:lnTo>
                  <a:pt x="203200" y="4779"/>
                </a:lnTo>
                <a:cubicBezTo>
                  <a:pt x="141624" y="7858"/>
                  <a:pt x="77223" y="-4678"/>
                  <a:pt x="18473" y="14015"/>
                </a:cubicBezTo>
                <a:cubicBezTo>
                  <a:pt x="-83" y="19919"/>
                  <a:pt x="0" y="69434"/>
                  <a:pt x="0" y="69434"/>
                </a:cubicBezTo>
                <a:cubicBezTo>
                  <a:pt x="3079" y="94064"/>
                  <a:pt x="4796" y="118903"/>
                  <a:pt x="9236" y="143324"/>
                </a:cubicBezTo>
                <a:cubicBezTo>
                  <a:pt x="10978" y="152903"/>
                  <a:pt x="11588" y="164149"/>
                  <a:pt x="18473" y="171034"/>
                </a:cubicBezTo>
                <a:cubicBezTo>
                  <a:pt x="50232" y="202793"/>
                  <a:pt x="66756" y="205601"/>
                  <a:pt x="101600" y="217215"/>
                </a:cubicBezTo>
                <a:cubicBezTo>
                  <a:pt x="190413" y="214153"/>
                  <a:pt x="318747" y="256721"/>
                  <a:pt x="397164" y="189506"/>
                </a:cubicBezTo>
                <a:cubicBezTo>
                  <a:pt x="410387" y="178172"/>
                  <a:pt x="421794" y="164876"/>
                  <a:pt x="434109" y="152561"/>
                </a:cubicBezTo>
                <a:cubicBezTo>
                  <a:pt x="446453" y="115529"/>
                  <a:pt x="463917" y="96196"/>
                  <a:pt x="443346" y="60197"/>
                </a:cubicBezTo>
                <a:cubicBezTo>
                  <a:pt x="436865" y="48856"/>
                  <a:pt x="427573" y="37793"/>
                  <a:pt x="415636" y="32488"/>
                </a:cubicBezTo>
                <a:cubicBezTo>
                  <a:pt x="398523" y="24882"/>
                  <a:pt x="378691" y="26331"/>
                  <a:pt x="360218" y="23252"/>
                </a:cubicBezTo>
                <a:lnTo>
                  <a:pt x="304800" y="4779"/>
                </a:lnTo>
                <a:cubicBezTo>
                  <a:pt x="272539" y="-5975"/>
                  <a:pt x="220133" y="4779"/>
                  <a:pt x="203200" y="4779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3583150" y="5328029"/>
            <a:ext cx="1635395" cy="620189"/>
          </a:xfrm>
          <a:custGeom>
            <a:avLst/>
            <a:gdLst>
              <a:gd name="connsiteX0" fmla="*/ 878014 w 1635395"/>
              <a:gd name="connsiteY0" fmla="*/ 10589 h 620189"/>
              <a:gd name="connsiteX1" fmla="*/ 878014 w 1635395"/>
              <a:gd name="connsiteY1" fmla="*/ 10589 h 620189"/>
              <a:gd name="connsiteX2" fmla="*/ 249941 w 1635395"/>
              <a:gd name="connsiteY2" fmla="*/ 19826 h 620189"/>
              <a:gd name="connsiteX3" fmla="*/ 194523 w 1635395"/>
              <a:gd name="connsiteY3" fmla="*/ 47535 h 620189"/>
              <a:gd name="connsiteX4" fmla="*/ 157577 w 1635395"/>
              <a:gd name="connsiteY4" fmla="*/ 56771 h 620189"/>
              <a:gd name="connsiteX5" fmla="*/ 55977 w 1635395"/>
              <a:gd name="connsiteY5" fmla="*/ 130662 h 620189"/>
              <a:gd name="connsiteX6" fmla="*/ 28268 w 1635395"/>
              <a:gd name="connsiteY6" fmla="*/ 167607 h 620189"/>
              <a:gd name="connsiteX7" fmla="*/ 19032 w 1635395"/>
              <a:gd name="connsiteY7" fmla="*/ 204553 h 620189"/>
              <a:gd name="connsiteX8" fmla="*/ 559 w 1635395"/>
              <a:gd name="connsiteY8" fmla="*/ 232262 h 620189"/>
              <a:gd name="connsiteX9" fmla="*/ 28268 w 1635395"/>
              <a:gd name="connsiteY9" fmla="*/ 407753 h 620189"/>
              <a:gd name="connsiteX10" fmla="*/ 92923 w 1635395"/>
              <a:gd name="connsiteY10" fmla="*/ 444698 h 620189"/>
              <a:gd name="connsiteX11" fmla="*/ 120632 w 1635395"/>
              <a:gd name="connsiteY11" fmla="*/ 463171 h 620189"/>
              <a:gd name="connsiteX12" fmla="*/ 194523 w 1635395"/>
              <a:gd name="connsiteY12" fmla="*/ 481644 h 620189"/>
              <a:gd name="connsiteX13" fmla="*/ 231468 w 1635395"/>
              <a:gd name="connsiteY13" fmla="*/ 500116 h 620189"/>
              <a:gd name="connsiteX14" fmla="*/ 296123 w 1635395"/>
              <a:gd name="connsiteY14" fmla="*/ 509353 h 620189"/>
              <a:gd name="connsiteX15" fmla="*/ 342305 w 1635395"/>
              <a:gd name="connsiteY15" fmla="*/ 518589 h 620189"/>
              <a:gd name="connsiteX16" fmla="*/ 370014 w 1635395"/>
              <a:gd name="connsiteY16" fmla="*/ 527826 h 620189"/>
              <a:gd name="connsiteX17" fmla="*/ 406959 w 1635395"/>
              <a:gd name="connsiteY17" fmla="*/ 537062 h 620189"/>
              <a:gd name="connsiteX18" fmla="*/ 517795 w 1635395"/>
              <a:gd name="connsiteY18" fmla="*/ 555535 h 620189"/>
              <a:gd name="connsiteX19" fmla="*/ 619395 w 1635395"/>
              <a:gd name="connsiteY19" fmla="*/ 583244 h 620189"/>
              <a:gd name="connsiteX20" fmla="*/ 702523 w 1635395"/>
              <a:gd name="connsiteY20" fmla="*/ 592480 h 620189"/>
              <a:gd name="connsiteX21" fmla="*/ 748705 w 1635395"/>
              <a:gd name="connsiteY21" fmla="*/ 601716 h 620189"/>
              <a:gd name="connsiteX22" fmla="*/ 841068 w 1635395"/>
              <a:gd name="connsiteY22" fmla="*/ 610953 h 620189"/>
              <a:gd name="connsiteX23" fmla="*/ 924195 w 1635395"/>
              <a:gd name="connsiteY23" fmla="*/ 620189 h 620189"/>
              <a:gd name="connsiteX24" fmla="*/ 1201286 w 1635395"/>
              <a:gd name="connsiteY24" fmla="*/ 610953 h 620189"/>
              <a:gd name="connsiteX25" fmla="*/ 1228995 w 1635395"/>
              <a:gd name="connsiteY25" fmla="*/ 592480 h 620189"/>
              <a:gd name="connsiteX26" fmla="*/ 1275177 w 1635395"/>
              <a:gd name="connsiteY26" fmla="*/ 574007 h 620189"/>
              <a:gd name="connsiteX27" fmla="*/ 1358305 w 1635395"/>
              <a:gd name="connsiteY27" fmla="*/ 555535 h 620189"/>
              <a:gd name="connsiteX28" fmla="*/ 1386014 w 1635395"/>
              <a:gd name="connsiteY28" fmla="*/ 546298 h 620189"/>
              <a:gd name="connsiteX29" fmla="*/ 1413723 w 1635395"/>
              <a:gd name="connsiteY29" fmla="*/ 527826 h 620189"/>
              <a:gd name="connsiteX30" fmla="*/ 1506086 w 1635395"/>
              <a:gd name="connsiteY30" fmla="*/ 490880 h 620189"/>
              <a:gd name="connsiteX31" fmla="*/ 1579977 w 1635395"/>
              <a:gd name="connsiteY31" fmla="*/ 444698 h 620189"/>
              <a:gd name="connsiteX32" fmla="*/ 1598450 w 1635395"/>
              <a:gd name="connsiteY32" fmla="*/ 416989 h 620189"/>
              <a:gd name="connsiteX33" fmla="*/ 1635395 w 1635395"/>
              <a:gd name="connsiteY33" fmla="*/ 352335 h 620189"/>
              <a:gd name="connsiteX34" fmla="*/ 1626159 w 1635395"/>
              <a:gd name="connsiteY34" fmla="*/ 241498 h 620189"/>
              <a:gd name="connsiteX35" fmla="*/ 1552268 w 1635395"/>
              <a:gd name="connsiteY35" fmla="*/ 195316 h 620189"/>
              <a:gd name="connsiteX36" fmla="*/ 1524559 w 1635395"/>
              <a:gd name="connsiteY36" fmla="*/ 167607 h 620189"/>
              <a:gd name="connsiteX37" fmla="*/ 1469141 w 1635395"/>
              <a:gd name="connsiteY37" fmla="*/ 130662 h 620189"/>
              <a:gd name="connsiteX38" fmla="*/ 1441432 w 1635395"/>
              <a:gd name="connsiteY38" fmla="*/ 112189 h 620189"/>
              <a:gd name="connsiteX39" fmla="*/ 1404486 w 1635395"/>
              <a:gd name="connsiteY39" fmla="*/ 84480 h 620189"/>
              <a:gd name="connsiteX40" fmla="*/ 1358305 w 1635395"/>
              <a:gd name="connsiteY40" fmla="*/ 66007 h 620189"/>
              <a:gd name="connsiteX41" fmla="*/ 1330595 w 1635395"/>
              <a:gd name="connsiteY41" fmla="*/ 47535 h 620189"/>
              <a:gd name="connsiteX42" fmla="*/ 1247468 w 1635395"/>
              <a:gd name="connsiteY42" fmla="*/ 29062 h 620189"/>
              <a:gd name="connsiteX43" fmla="*/ 1035032 w 1635395"/>
              <a:gd name="connsiteY43" fmla="*/ 10589 h 620189"/>
              <a:gd name="connsiteX44" fmla="*/ 878014 w 1635395"/>
              <a:gd name="connsiteY44" fmla="*/ 10589 h 62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35395" h="620189">
                <a:moveTo>
                  <a:pt x="878014" y="10589"/>
                </a:moveTo>
                <a:lnTo>
                  <a:pt x="878014" y="10589"/>
                </a:lnTo>
                <a:lnTo>
                  <a:pt x="249941" y="19826"/>
                </a:lnTo>
                <a:cubicBezTo>
                  <a:pt x="222167" y="20608"/>
                  <a:pt x="218399" y="37302"/>
                  <a:pt x="194523" y="47535"/>
                </a:cubicBezTo>
                <a:cubicBezTo>
                  <a:pt x="182855" y="52535"/>
                  <a:pt x="169892" y="53692"/>
                  <a:pt x="157577" y="56771"/>
                </a:cubicBezTo>
                <a:cubicBezTo>
                  <a:pt x="104251" y="92322"/>
                  <a:pt x="138749" y="68584"/>
                  <a:pt x="55977" y="130662"/>
                </a:cubicBezTo>
                <a:cubicBezTo>
                  <a:pt x="43662" y="139898"/>
                  <a:pt x="37504" y="155292"/>
                  <a:pt x="28268" y="167607"/>
                </a:cubicBezTo>
                <a:cubicBezTo>
                  <a:pt x="25189" y="179922"/>
                  <a:pt x="24032" y="192885"/>
                  <a:pt x="19032" y="204553"/>
                </a:cubicBezTo>
                <a:cubicBezTo>
                  <a:pt x="14659" y="214756"/>
                  <a:pt x="1211" y="221180"/>
                  <a:pt x="559" y="232262"/>
                </a:cubicBezTo>
                <a:cubicBezTo>
                  <a:pt x="-913" y="257285"/>
                  <a:pt x="-1692" y="367806"/>
                  <a:pt x="28268" y="407753"/>
                </a:cubicBezTo>
                <a:cubicBezTo>
                  <a:pt x="46908" y="432605"/>
                  <a:pt x="67114" y="436095"/>
                  <a:pt x="92923" y="444698"/>
                </a:cubicBezTo>
                <a:cubicBezTo>
                  <a:pt x="102159" y="450856"/>
                  <a:pt x="110703" y="458207"/>
                  <a:pt x="120632" y="463171"/>
                </a:cubicBezTo>
                <a:cubicBezTo>
                  <a:pt x="139564" y="472637"/>
                  <a:pt x="176963" y="478132"/>
                  <a:pt x="194523" y="481644"/>
                </a:cubicBezTo>
                <a:cubicBezTo>
                  <a:pt x="206838" y="487801"/>
                  <a:pt x="218185" y="496493"/>
                  <a:pt x="231468" y="500116"/>
                </a:cubicBezTo>
                <a:cubicBezTo>
                  <a:pt x="252471" y="505844"/>
                  <a:pt x="274649" y="505774"/>
                  <a:pt x="296123" y="509353"/>
                </a:cubicBezTo>
                <a:cubicBezTo>
                  <a:pt x="311608" y="511934"/>
                  <a:pt x="327075" y="514781"/>
                  <a:pt x="342305" y="518589"/>
                </a:cubicBezTo>
                <a:cubicBezTo>
                  <a:pt x="351750" y="520950"/>
                  <a:pt x="360653" y="525151"/>
                  <a:pt x="370014" y="527826"/>
                </a:cubicBezTo>
                <a:cubicBezTo>
                  <a:pt x="382220" y="531313"/>
                  <a:pt x="394567" y="534308"/>
                  <a:pt x="406959" y="537062"/>
                </a:cubicBezTo>
                <a:cubicBezTo>
                  <a:pt x="455575" y="547865"/>
                  <a:pt x="463828" y="547825"/>
                  <a:pt x="517795" y="555535"/>
                </a:cubicBezTo>
                <a:cubicBezTo>
                  <a:pt x="563808" y="570872"/>
                  <a:pt x="573710" y="576717"/>
                  <a:pt x="619395" y="583244"/>
                </a:cubicBezTo>
                <a:cubicBezTo>
                  <a:pt x="646995" y="587187"/>
                  <a:pt x="674923" y="588537"/>
                  <a:pt x="702523" y="592480"/>
                </a:cubicBezTo>
                <a:cubicBezTo>
                  <a:pt x="718064" y="594700"/>
                  <a:pt x="733144" y="599641"/>
                  <a:pt x="748705" y="601716"/>
                </a:cubicBezTo>
                <a:cubicBezTo>
                  <a:pt x="779375" y="605805"/>
                  <a:pt x="810297" y="607714"/>
                  <a:pt x="841068" y="610953"/>
                </a:cubicBezTo>
                <a:lnTo>
                  <a:pt x="924195" y="620189"/>
                </a:lnTo>
                <a:cubicBezTo>
                  <a:pt x="1016559" y="617110"/>
                  <a:pt x="1109251" y="619320"/>
                  <a:pt x="1201286" y="610953"/>
                </a:cubicBezTo>
                <a:cubicBezTo>
                  <a:pt x="1212341" y="609948"/>
                  <a:pt x="1219066" y="597444"/>
                  <a:pt x="1228995" y="592480"/>
                </a:cubicBezTo>
                <a:cubicBezTo>
                  <a:pt x="1243824" y="585065"/>
                  <a:pt x="1259448" y="579250"/>
                  <a:pt x="1275177" y="574007"/>
                </a:cubicBezTo>
                <a:cubicBezTo>
                  <a:pt x="1303621" y="564526"/>
                  <a:pt x="1329024" y="562855"/>
                  <a:pt x="1358305" y="555535"/>
                </a:cubicBezTo>
                <a:cubicBezTo>
                  <a:pt x="1367750" y="553174"/>
                  <a:pt x="1377306" y="550652"/>
                  <a:pt x="1386014" y="546298"/>
                </a:cubicBezTo>
                <a:cubicBezTo>
                  <a:pt x="1395943" y="541334"/>
                  <a:pt x="1403579" y="532334"/>
                  <a:pt x="1413723" y="527826"/>
                </a:cubicBezTo>
                <a:cubicBezTo>
                  <a:pt x="1471123" y="502315"/>
                  <a:pt x="1459560" y="519959"/>
                  <a:pt x="1506086" y="490880"/>
                </a:cubicBezTo>
                <a:cubicBezTo>
                  <a:pt x="1602007" y="430929"/>
                  <a:pt x="1486367" y="491504"/>
                  <a:pt x="1579977" y="444698"/>
                </a:cubicBezTo>
                <a:cubicBezTo>
                  <a:pt x="1586135" y="435462"/>
                  <a:pt x="1592942" y="426627"/>
                  <a:pt x="1598450" y="416989"/>
                </a:cubicBezTo>
                <a:cubicBezTo>
                  <a:pt x="1645332" y="334947"/>
                  <a:pt x="1590384" y="419854"/>
                  <a:pt x="1635395" y="352335"/>
                </a:cubicBezTo>
                <a:cubicBezTo>
                  <a:pt x="1632316" y="315389"/>
                  <a:pt x="1637883" y="276669"/>
                  <a:pt x="1626159" y="241498"/>
                </a:cubicBezTo>
                <a:cubicBezTo>
                  <a:pt x="1620094" y="223303"/>
                  <a:pt x="1565510" y="204774"/>
                  <a:pt x="1552268" y="195316"/>
                </a:cubicBezTo>
                <a:cubicBezTo>
                  <a:pt x="1541639" y="187724"/>
                  <a:pt x="1534870" y="175626"/>
                  <a:pt x="1524559" y="167607"/>
                </a:cubicBezTo>
                <a:cubicBezTo>
                  <a:pt x="1507034" y="153977"/>
                  <a:pt x="1487614" y="142977"/>
                  <a:pt x="1469141" y="130662"/>
                </a:cubicBezTo>
                <a:lnTo>
                  <a:pt x="1441432" y="112189"/>
                </a:lnTo>
                <a:cubicBezTo>
                  <a:pt x="1428623" y="103650"/>
                  <a:pt x="1417943" y="91956"/>
                  <a:pt x="1404486" y="84480"/>
                </a:cubicBezTo>
                <a:cubicBezTo>
                  <a:pt x="1389993" y="76428"/>
                  <a:pt x="1373134" y="73422"/>
                  <a:pt x="1358305" y="66007"/>
                </a:cubicBezTo>
                <a:cubicBezTo>
                  <a:pt x="1348376" y="61043"/>
                  <a:pt x="1340798" y="51908"/>
                  <a:pt x="1330595" y="47535"/>
                </a:cubicBezTo>
                <a:cubicBezTo>
                  <a:pt x="1318459" y="42334"/>
                  <a:pt x="1256581" y="31087"/>
                  <a:pt x="1247468" y="29062"/>
                </a:cubicBezTo>
                <a:cubicBezTo>
                  <a:pt x="1138333" y="4811"/>
                  <a:pt x="1294086" y="24224"/>
                  <a:pt x="1035032" y="10589"/>
                </a:cubicBezTo>
                <a:cubicBezTo>
                  <a:pt x="943565" y="-7704"/>
                  <a:pt x="1004549" y="1353"/>
                  <a:pt x="878014" y="10589"/>
                </a:cubicBezTo>
                <a:close/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4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findings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5" y="1625600"/>
            <a:ext cx="7250546" cy="4689093"/>
          </a:xfrm>
        </p:spPr>
      </p:pic>
    </p:spTree>
    <p:extLst>
      <p:ext uri="{BB962C8B-B14F-4D97-AF65-F5344CB8AC3E}">
        <p14:creationId xmlns:p14="http://schemas.microsoft.com/office/powerpoint/2010/main" val="62000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Data highlights baseline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1054" y="1527047"/>
            <a:ext cx="8365098" cy="5040590"/>
          </a:xfrm>
        </p:spPr>
        <p:txBody>
          <a:bodyPr>
            <a:normAutofit fontScale="77500" lnSpcReduction="20000"/>
          </a:bodyPr>
          <a:lstStyle/>
          <a:p>
            <a:r>
              <a:rPr lang="en-CA" sz="3600" dirty="0" smtClean="0"/>
              <a:t>Mean age 50.3 (15-92); </a:t>
            </a:r>
            <a:r>
              <a:rPr lang="en-CA" sz="3600" b="1" dirty="0" smtClean="0">
                <a:solidFill>
                  <a:srgbClr val="FF0000"/>
                </a:solidFill>
              </a:rPr>
              <a:t>72 (77%) female</a:t>
            </a:r>
            <a:endParaRPr lang="en-CA" sz="3600" dirty="0" smtClean="0"/>
          </a:p>
          <a:p>
            <a:r>
              <a:rPr lang="en-GB" sz="3600" dirty="0"/>
              <a:t>White British/other  25.8%, Afro-Caribbean 6.5%, Black African 10.8%, </a:t>
            </a:r>
            <a:r>
              <a:rPr lang="en-GB" sz="3600" b="1" dirty="0">
                <a:solidFill>
                  <a:srgbClr val="FF0000"/>
                </a:solidFill>
              </a:rPr>
              <a:t>Asian 53.7</a:t>
            </a:r>
            <a:r>
              <a:rPr lang="en-GB" sz="3600" b="1" dirty="0" smtClean="0">
                <a:solidFill>
                  <a:srgbClr val="FF0000"/>
                </a:solidFill>
              </a:rPr>
              <a:t>%.</a:t>
            </a:r>
            <a:endParaRPr lang="en-CA" sz="3600" b="1" dirty="0" smtClean="0">
              <a:solidFill>
                <a:srgbClr val="FF0000"/>
              </a:solidFill>
            </a:endParaRPr>
          </a:p>
          <a:p>
            <a:r>
              <a:rPr lang="en-CA" sz="3600" dirty="0" smtClean="0"/>
              <a:t>service utilisation last 6 months</a:t>
            </a:r>
            <a:r>
              <a:rPr lang="en-CA" sz="3600" b="1" dirty="0" smtClean="0">
                <a:solidFill>
                  <a:srgbClr val="FF0000"/>
                </a:solidFill>
              </a:rPr>
              <a:t>: number GP consultations 15.2 </a:t>
            </a:r>
            <a:r>
              <a:rPr lang="en-CA" sz="3600" dirty="0" smtClean="0"/>
              <a:t>(0-60); contacts with specialists 2.8 (0-12) </a:t>
            </a:r>
          </a:p>
          <a:p>
            <a:r>
              <a:rPr lang="en-CA" sz="3600" b="1" dirty="0" smtClean="0">
                <a:solidFill>
                  <a:srgbClr val="FF0000"/>
                </a:solidFill>
              </a:rPr>
              <a:t>19.2 weekly hours support from friends/family </a:t>
            </a:r>
            <a:r>
              <a:rPr lang="en-CA" sz="3600" dirty="0" smtClean="0"/>
              <a:t>(0-84); 2/3 receiving benefits</a:t>
            </a:r>
          </a:p>
          <a:p>
            <a:r>
              <a:rPr lang="en-CA" sz="3600" dirty="0" smtClean="0"/>
              <a:t>number of </a:t>
            </a:r>
            <a:r>
              <a:rPr lang="en-CA" sz="3600" b="1" dirty="0" smtClean="0">
                <a:solidFill>
                  <a:srgbClr val="FF0000"/>
                </a:solidFill>
              </a:rPr>
              <a:t>non-specific drugs prescribed 4.7 </a:t>
            </a:r>
            <a:r>
              <a:rPr lang="en-CA" sz="3600" dirty="0" smtClean="0"/>
              <a:t>(0-13; 0-7 different painkillers)</a:t>
            </a:r>
          </a:p>
          <a:p>
            <a:r>
              <a:rPr lang="en-CA" sz="3600" dirty="0" smtClean="0"/>
              <a:t>SOMS-7:  compared with literature very </a:t>
            </a:r>
            <a:r>
              <a:rPr lang="en-CA" sz="3600" dirty="0" smtClean="0">
                <a:solidFill>
                  <a:srgbClr val="FF0000"/>
                </a:solidFill>
              </a:rPr>
              <a:t>high somatic symptom levels across multiple organs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416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46" y="339436"/>
            <a:ext cx="8716006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Somatic symptom levels and QOL (N=88)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49237446"/>
              </p:ext>
            </p:extLst>
          </p:nvPr>
        </p:nvGraphicFramePr>
        <p:xfrm>
          <a:off x="331914" y="166255"/>
          <a:ext cx="8504238" cy="644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354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is it about?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19588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cs typeface="Times New Roman"/>
              </a:rPr>
              <a:t>P</a:t>
            </a:r>
            <a:r>
              <a:rPr lang="en-US" sz="2800" dirty="0" smtClean="0">
                <a:cs typeface="Times New Roman"/>
              </a:rPr>
              <a:t>atients complaining of physical symptoms that </a:t>
            </a:r>
            <a:r>
              <a:rPr lang="en-US" sz="2800" dirty="0" smtClean="0"/>
              <a:t>cannot </a:t>
            </a:r>
            <a:r>
              <a:rPr lang="en-US" sz="2800" dirty="0"/>
              <a:t>be explained by organic pathology</a:t>
            </a:r>
            <a:r>
              <a:rPr lang="en-US" sz="2800" dirty="0" smtClean="0"/>
              <a:t>, causing </a:t>
            </a:r>
            <a:r>
              <a:rPr lang="en-US" sz="2800" dirty="0"/>
              <a:t>distress or impair the functioning of the patient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1400" dirty="0" smtClean="0">
              <a:cs typeface="Times New Roman"/>
            </a:endParaRPr>
          </a:p>
          <a:p>
            <a:r>
              <a:rPr lang="en-US" sz="2800" dirty="0" smtClean="0"/>
              <a:t>It’s costly to patients, providers &amp; society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GB" sz="2800" dirty="0" smtClean="0"/>
              <a:t>Most frequent are: unexplained headaches, back and pelvic pain; non-cardiac chest pain/pressure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800" dirty="0" smtClean="0"/>
              <a:t>symptoms are PSYCHO-SOMATIC, not exclusively psychogenic in nature</a:t>
            </a:r>
            <a:endParaRPr lang="en-GB" sz="2800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79598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Service </a:t>
            </a:r>
            <a:r>
              <a:rPr lang="en-US" dirty="0" err="1" smtClean="0"/>
              <a:t>utilisation</a:t>
            </a:r>
            <a:r>
              <a:rPr lang="en-US" dirty="0" smtClean="0"/>
              <a:t> (N=88)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48538151"/>
              </p:ext>
            </p:extLst>
          </p:nvPr>
        </p:nvGraphicFramePr>
        <p:xfrm>
          <a:off x="301625" y="228600"/>
          <a:ext cx="8504238" cy="605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7664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1" y="385618"/>
            <a:ext cx="8864242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Changes in Service </a:t>
            </a:r>
            <a:r>
              <a:rPr lang="en-US" dirty="0" err="1" smtClean="0"/>
              <a:t>utilisation</a:t>
            </a:r>
            <a:r>
              <a:rPr lang="en-US" dirty="0" smtClean="0"/>
              <a:t> – comparison with: </a:t>
            </a:r>
            <a:r>
              <a:rPr lang="en-US" sz="2700" dirty="0" smtClean="0"/>
              <a:t>Somatoform Disorder clinic sample receiving BOPT </a:t>
            </a:r>
            <a:r>
              <a:rPr lang="en-US" sz="1100" dirty="0" smtClean="0"/>
              <a:t>R</a:t>
            </a:r>
            <a:r>
              <a:rPr lang="en-GB" sz="1050" dirty="0" smtClean="0"/>
              <a:t>ö</a:t>
            </a:r>
            <a:r>
              <a:rPr lang="en-US" sz="1100" dirty="0" err="1" smtClean="0"/>
              <a:t>hricht</a:t>
            </a:r>
            <a:r>
              <a:rPr lang="en-US" sz="1100" dirty="0" smtClean="0"/>
              <a:t> &amp; </a:t>
            </a:r>
            <a:r>
              <a:rPr lang="en-US" sz="1100" dirty="0" err="1" smtClean="0"/>
              <a:t>Elanjithara</a:t>
            </a:r>
            <a:r>
              <a:rPr lang="en-US" sz="1100" dirty="0" smtClean="0"/>
              <a:t> 2014</a:t>
            </a:r>
            <a:endParaRPr lang="en-US" sz="1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60663439"/>
              </p:ext>
            </p:extLst>
          </p:nvPr>
        </p:nvGraphicFramePr>
        <p:xfrm>
          <a:off x="301625" y="1217654"/>
          <a:ext cx="8504238" cy="539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145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Changes GP contacts &amp; support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4606792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93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Some other 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2232" y="1630287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Reduction in symptom levels not correlated with number of sessions in intervention group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GB" dirty="0" smtClean="0"/>
              <a:t>Qualitative data re patients </a:t>
            </a:r>
            <a:r>
              <a:rPr lang="en-GB" dirty="0"/>
              <a:t>who participated in the </a:t>
            </a:r>
            <a:r>
              <a:rPr lang="en-GB" dirty="0" smtClean="0"/>
              <a:t>intervention: additional </a:t>
            </a:r>
            <a:r>
              <a:rPr lang="en-GB" dirty="0"/>
              <a:t>health </a:t>
            </a:r>
            <a:r>
              <a:rPr lang="en-GB" dirty="0" smtClean="0"/>
              <a:t>benefits (more </a:t>
            </a:r>
            <a:r>
              <a:rPr lang="en-GB" dirty="0"/>
              <a:t>inclusive understanding of </a:t>
            </a:r>
            <a:r>
              <a:rPr lang="en-GB" dirty="0" smtClean="0"/>
              <a:t>their </a:t>
            </a:r>
            <a:r>
              <a:rPr lang="en-GB" dirty="0"/>
              <a:t>health condition and improved self-management </a:t>
            </a:r>
            <a:r>
              <a:rPr lang="en-GB" dirty="0" smtClean="0"/>
              <a:t>&amp; coping)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/>
              <a:t>75% of patients </a:t>
            </a:r>
            <a:r>
              <a:rPr lang="en-GB" dirty="0" smtClean="0"/>
              <a:t>BME background and </a:t>
            </a:r>
            <a:r>
              <a:rPr lang="en-GB" dirty="0"/>
              <a:t>a high percentage had very limited English language </a:t>
            </a:r>
            <a:r>
              <a:rPr lang="en-GB" dirty="0" smtClean="0"/>
              <a:t>skills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902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Barriers and 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Identification / liaising with primary care system and people (time/space constraints, knowledge/skills, IT) </a:t>
            </a:r>
          </a:p>
          <a:p>
            <a:r>
              <a:rPr lang="en-GB" dirty="0" smtClean="0"/>
              <a:t>Attendance to assessment / Recruitment to interventions</a:t>
            </a:r>
          </a:p>
          <a:p>
            <a:r>
              <a:rPr lang="en-GB" dirty="0" smtClean="0"/>
              <a:t>Psychoeducation</a:t>
            </a:r>
          </a:p>
          <a:p>
            <a:r>
              <a:rPr lang="en-GB" dirty="0" smtClean="0"/>
              <a:t>Adherence to intervention</a:t>
            </a:r>
          </a:p>
          <a:p>
            <a:r>
              <a:rPr lang="en-GB" dirty="0" smtClean="0"/>
              <a:t>Ethnic minority / culture / language barriers</a:t>
            </a:r>
          </a:p>
          <a:p>
            <a:r>
              <a:rPr lang="en-GB" dirty="0" smtClean="0"/>
              <a:t>Open trial with limited capacity (logistic challenges, limited researchers time, no funding for prospective cover arrangements)</a:t>
            </a:r>
          </a:p>
        </p:txBody>
      </p:sp>
    </p:spTree>
    <p:extLst>
      <p:ext uri="{BB962C8B-B14F-4D97-AF65-F5344CB8AC3E}">
        <p14:creationId xmlns:p14="http://schemas.microsoft.com/office/powerpoint/2010/main" val="367912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Recruited dedicated enthusiastic staff who acted as champions throughout</a:t>
            </a:r>
          </a:p>
          <a:p>
            <a:r>
              <a:rPr lang="en-US" dirty="0" smtClean="0"/>
              <a:t>Identified two committed GPs early after project commenced who supported the trial throughout</a:t>
            </a:r>
          </a:p>
          <a:p>
            <a:r>
              <a:rPr lang="en-US" dirty="0" smtClean="0"/>
              <a:t>Flexible engagement strategy (longer surgery hours/weekends) and inclusive definition of entry criteria</a:t>
            </a:r>
          </a:p>
          <a:p>
            <a:r>
              <a:rPr lang="en-US" dirty="0" smtClean="0"/>
              <a:t>Engaged patients’ </a:t>
            </a:r>
            <a:r>
              <a:rPr lang="en-US" dirty="0" err="1" smtClean="0"/>
              <a:t>carers</a:t>
            </a:r>
            <a:r>
              <a:rPr lang="en-US" dirty="0" smtClean="0"/>
              <a:t> flexibly as required / requested (communicating with patients through </a:t>
            </a:r>
            <a:r>
              <a:rPr lang="en-US" dirty="0" err="1" smtClean="0"/>
              <a:t>carers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Availability for patients to ask questions over the phone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016"/>
            <a:ext cx="8229600" cy="1143000"/>
          </a:xfrm>
        </p:spPr>
        <p:txBody>
          <a:bodyPr/>
          <a:lstStyle/>
          <a:p>
            <a:r>
              <a:rPr lang="en-US" dirty="0" smtClean="0"/>
              <a:t>Some quotes from patients after taking part in one of the two intervention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0110"/>
            <a:ext cx="8625357" cy="484839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“I am now helping my self rather than depending completely on family and I'm able to cope better with the symptoms</a:t>
            </a:r>
            <a:r>
              <a:rPr lang="en-US" sz="2400" dirty="0" smtClean="0"/>
              <a:t>.”</a:t>
            </a:r>
          </a:p>
          <a:p>
            <a:endParaRPr lang="en-GB" sz="1200" dirty="0"/>
          </a:p>
          <a:p>
            <a:r>
              <a:rPr lang="en-US" sz="2400" dirty="0" smtClean="0"/>
              <a:t>“I </a:t>
            </a:r>
            <a:r>
              <a:rPr lang="en-US" sz="2400" dirty="0"/>
              <a:t>started getting my tension under control and things didn't get to me no </a:t>
            </a:r>
            <a:r>
              <a:rPr lang="en-US" sz="2400" dirty="0" smtClean="0"/>
              <a:t>more.”</a:t>
            </a:r>
          </a:p>
          <a:p>
            <a:endParaRPr lang="en-US" sz="1200" dirty="0" smtClean="0"/>
          </a:p>
          <a:p>
            <a:r>
              <a:rPr lang="en-US" sz="2400" dirty="0" smtClean="0"/>
              <a:t>“When </a:t>
            </a:r>
            <a:r>
              <a:rPr lang="en-US" sz="2400" dirty="0"/>
              <a:t>I was there I found I was not the only one going through these problems which I think are unexplained</a:t>
            </a:r>
            <a:r>
              <a:rPr lang="en-US" sz="2400" dirty="0" smtClean="0"/>
              <a:t>.”</a:t>
            </a:r>
          </a:p>
          <a:p>
            <a:endParaRPr lang="en-US" sz="1200" dirty="0" smtClean="0"/>
          </a:p>
          <a:p>
            <a:r>
              <a:rPr lang="en-US" sz="2400" dirty="0"/>
              <a:t>“It made me </a:t>
            </a:r>
            <a:r>
              <a:rPr lang="en-US" sz="2400" dirty="0" err="1"/>
              <a:t>realise</a:t>
            </a:r>
            <a:r>
              <a:rPr lang="en-US" sz="2400" dirty="0"/>
              <a:t> I was in denial about the wider picture of my life</a:t>
            </a:r>
            <a:r>
              <a:rPr lang="en-US" sz="2400" dirty="0" smtClean="0"/>
              <a:t>.”</a:t>
            </a:r>
          </a:p>
          <a:p>
            <a:endParaRPr lang="en-GB" sz="1200" dirty="0" smtClean="0"/>
          </a:p>
          <a:p>
            <a:r>
              <a:rPr lang="en-US" sz="2400" dirty="0" smtClean="0"/>
              <a:t>“</a:t>
            </a:r>
            <a:r>
              <a:rPr lang="en-US" sz="2400" dirty="0"/>
              <a:t>I learned to be kind to myself….It has really turned my life around and empowered me.... </a:t>
            </a:r>
            <a:r>
              <a:rPr lang="en-US" sz="2400" dirty="0" smtClean="0"/>
              <a:t>“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62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692065" cy="758952"/>
          </a:xfrm>
        </p:spPr>
        <p:txBody>
          <a:bodyPr>
            <a:normAutofit/>
          </a:bodyPr>
          <a:lstStyle/>
          <a:p>
            <a:r>
              <a:rPr lang="en-US" b="1" dirty="0" smtClean="0"/>
              <a:t>Service </a:t>
            </a:r>
            <a:r>
              <a:rPr lang="en-US" b="1" dirty="0" err="1" smtClean="0"/>
              <a:t>utilisation</a:t>
            </a:r>
            <a:r>
              <a:rPr lang="en-US" b="1" dirty="0" smtClean="0"/>
              <a:t> cost analysis (N=88)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068515"/>
              </p:ext>
            </p:extLst>
          </p:nvPr>
        </p:nvGraphicFramePr>
        <p:xfrm>
          <a:off x="153923" y="1527047"/>
          <a:ext cx="8839894" cy="5181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Document" r:id="rId4" imgW="6045200" imgH="3911600" progId="Word.Document.12">
                  <p:embed/>
                </p:oleObj>
              </mc:Choice>
              <mc:Fallback>
                <p:oleObj name="Document" r:id="rId4" imgW="6045200" imgH="3911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3923" y="1527047"/>
                        <a:ext cx="8839894" cy="5181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8455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Health economy impact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7"/>
            <a:ext cx="8611339" cy="4787357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Findings re cost consistent with NHS Commissioning support pilot 2008/9: </a:t>
            </a:r>
            <a:r>
              <a:rPr lang="en-GB" sz="2400" dirty="0" err="1" smtClean="0"/>
              <a:t>appr</a:t>
            </a:r>
            <a:r>
              <a:rPr lang="en-GB" sz="2400" dirty="0" smtClean="0"/>
              <a:t>. £2k estimated annual average per patient (GP contacts and secondary referrals)</a:t>
            </a:r>
          </a:p>
          <a:p>
            <a:r>
              <a:rPr lang="en-GB" sz="2400" dirty="0" smtClean="0"/>
              <a:t>NHS Barnet CSU pilot enhanced GP care: reduction in GP appointments 33</a:t>
            </a:r>
            <a:r>
              <a:rPr lang="en-GB" sz="2400" dirty="0"/>
              <a:t>% </a:t>
            </a:r>
            <a:r>
              <a:rPr lang="en-GB" sz="2400" dirty="0" smtClean="0"/>
              <a:t>and 25</a:t>
            </a:r>
            <a:r>
              <a:rPr lang="en-GB" sz="2400" dirty="0"/>
              <a:t>% investigations. </a:t>
            </a:r>
            <a:endParaRPr lang="en-GB" sz="2400" dirty="0" smtClean="0"/>
          </a:p>
          <a:p>
            <a:r>
              <a:rPr lang="en-GB" sz="2400" dirty="0" smtClean="0"/>
              <a:t>This trial: 33/22%; £378 cost reduction in 6 months</a:t>
            </a:r>
            <a:endParaRPr lang="en-GB" sz="2400" dirty="0"/>
          </a:p>
          <a:p>
            <a:r>
              <a:rPr lang="en-GB" sz="2400" dirty="0" smtClean="0"/>
              <a:t>Potential for savings: </a:t>
            </a:r>
            <a:r>
              <a:rPr lang="en-GB" sz="2400" dirty="0" err="1" smtClean="0"/>
              <a:t>appr</a:t>
            </a:r>
            <a:r>
              <a:rPr lang="en-GB" sz="2400" dirty="0" smtClean="0"/>
              <a:t>. £5-700 per patient/year  </a:t>
            </a:r>
          </a:p>
          <a:p>
            <a:r>
              <a:rPr lang="en-GB" sz="2400" dirty="0"/>
              <a:t>0.5 </a:t>
            </a:r>
            <a:r>
              <a:rPr lang="en-GB" sz="2400" dirty="0" err="1"/>
              <a:t>wte</a:t>
            </a:r>
            <a:r>
              <a:rPr lang="en-GB" sz="2400" dirty="0"/>
              <a:t> Band 7 </a:t>
            </a:r>
            <a:r>
              <a:rPr lang="en-GB" sz="2400" dirty="0" smtClean="0"/>
              <a:t>Psychologist, </a:t>
            </a:r>
            <a:r>
              <a:rPr lang="en-GB" sz="2400" dirty="0" err="1" smtClean="0"/>
              <a:t>appr</a:t>
            </a:r>
            <a:r>
              <a:rPr lang="en-GB" sz="2400" dirty="0"/>
              <a:t>. £</a:t>
            </a:r>
            <a:r>
              <a:rPr lang="en-GB" sz="2400" dirty="0" smtClean="0"/>
              <a:t>25k, could </a:t>
            </a:r>
            <a:r>
              <a:rPr lang="en-GB" sz="2400" dirty="0"/>
              <a:t>deliver </a:t>
            </a:r>
            <a:r>
              <a:rPr lang="en-GB" sz="2400" dirty="0" smtClean="0"/>
              <a:t>care </a:t>
            </a:r>
            <a:r>
              <a:rPr lang="en-GB" sz="2400" dirty="0"/>
              <a:t>pathway as per study population </a:t>
            </a:r>
            <a:r>
              <a:rPr lang="en-GB" sz="2400" dirty="0" smtClean="0"/>
              <a:t>(+ baseline on-cost). </a:t>
            </a:r>
          </a:p>
          <a:p>
            <a:r>
              <a:rPr lang="en-GB" sz="2400" dirty="0" smtClean="0"/>
              <a:t>Numbers needed to treat to break even: 30-40!!!</a:t>
            </a:r>
          </a:p>
          <a:p>
            <a:r>
              <a:rPr lang="en-GB" sz="2400" dirty="0" smtClean="0"/>
              <a:t>In other words: cost per patient £246, return per £ = 2-3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472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Discussion / Key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5874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Managing MUS in PC: it is not, never was/will be easy</a:t>
            </a:r>
          </a:p>
          <a:p>
            <a:r>
              <a:rPr lang="en-US" dirty="0" smtClean="0"/>
              <a:t>It is possible to engage patients from all backgrounds</a:t>
            </a:r>
          </a:p>
          <a:p>
            <a:r>
              <a:rPr lang="en-US" dirty="0" smtClean="0"/>
              <a:t>Teaching/</a:t>
            </a:r>
            <a:r>
              <a:rPr lang="en-US" dirty="0" err="1" smtClean="0"/>
              <a:t>Psychoeducation</a:t>
            </a:r>
            <a:r>
              <a:rPr lang="en-US" dirty="0" smtClean="0"/>
              <a:t> in groups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work</a:t>
            </a:r>
          </a:p>
          <a:p>
            <a:r>
              <a:rPr lang="en-US" dirty="0" smtClean="0"/>
              <a:t>Additional efforts are necessary: more GP/PC time dedicated to active patient follow-up</a:t>
            </a:r>
          </a:p>
          <a:p>
            <a:r>
              <a:rPr lang="en-US" dirty="0" smtClean="0"/>
              <a:t>High level of flexibility required: cultural, social, personal </a:t>
            </a:r>
          </a:p>
          <a:p>
            <a:r>
              <a:rPr lang="en-US" dirty="0" smtClean="0"/>
              <a:t>Embodied approach accepted by 2/3 of patients with significant benefits re symptom levels &amp; service cost</a:t>
            </a:r>
          </a:p>
          <a:p>
            <a:r>
              <a:rPr lang="en-US" dirty="0" smtClean="0"/>
              <a:t>Majority (2/3) chose SBLG and attendance much better</a:t>
            </a:r>
          </a:p>
          <a:p>
            <a:r>
              <a:rPr lang="en-US" dirty="0" smtClean="0"/>
              <a:t>Once engaged even low level inputs make a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r>
              <a:rPr lang="en-GB" b="1" dirty="0" smtClean="0"/>
              <a:t>What works well in Primary Care: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572000"/>
          </a:xfrm>
        </p:spPr>
        <p:txBody>
          <a:bodyPr/>
          <a:lstStyle/>
          <a:p>
            <a:r>
              <a:rPr lang="en-US" sz="2800" dirty="0" smtClean="0"/>
              <a:t>GPs well placed to manage MUS patients</a:t>
            </a:r>
          </a:p>
          <a:p>
            <a:r>
              <a:rPr lang="en-US" sz="2800" dirty="0" smtClean="0"/>
              <a:t>Enhanced PC with specialist input works best  </a:t>
            </a:r>
          </a:p>
          <a:p>
            <a:r>
              <a:rPr lang="en-US" sz="2800" dirty="0" smtClean="0"/>
              <a:t>Diagnostic openness important </a:t>
            </a:r>
            <a:r>
              <a:rPr lang="en-US" sz="1400" dirty="0" smtClean="0"/>
              <a:t>(Cochrane 2013)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therapeutic relationship, therapeutic listening, and </a:t>
            </a:r>
            <a:r>
              <a:rPr lang="en-US" sz="2800" dirty="0" smtClean="0"/>
              <a:t>flexibility are important </a:t>
            </a:r>
            <a:r>
              <a:rPr lang="en-US" sz="1400" dirty="0" smtClean="0"/>
              <a:t>(</a:t>
            </a:r>
            <a:r>
              <a:rPr lang="en-US" sz="1400" dirty="0" err="1" smtClean="0"/>
              <a:t>Nunes</a:t>
            </a:r>
            <a:r>
              <a:rPr lang="en-US" sz="1400" dirty="0" smtClean="0"/>
              <a:t> et al. 2013)</a:t>
            </a:r>
          </a:p>
          <a:p>
            <a:pPr marL="0" indent="0">
              <a:buNone/>
            </a:pPr>
            <a:endParaRPr lang="en-US" sz="1400" dirty="0" smtClean="0"/>
          </a:p>
          <a:p>
            <a:r>
              <a:rPr lang="en-US" sz="2800" dirty="0" smtClean="0"/>
              <a:t>Flexible treatments with evidence including:     reattribution</a:t>
            </a:r>
            <a:r>
              <a:rPr lang="en-US" sz="2800" dirty="0"/>
              <a:t>, progressive muscle relaxation and related techniques, </a:t>
            </a:r>
            <a:r>
              <a:rPr lang="en-US" sz="2800" dirty="0" smtClean="0"/>
              <a:t>CBT </a:t>
            </a:r>
            <a:r>
              <a:rPr lang="en-US" sz="1400" dirty="0" smtClean="0"/>
              <a:t>(Edwards et al. 2013)</a:t>
            </a:r>
            <a:endParaRPr lang="en-US" sz="1400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328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9993" y="269413"/>
            <a:ext cx="3136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accent3"/>
                </a:solidFill>
              </a:rPr>
              <a:t>Quo </a:t>
            </a:r>
            <a:r>
              <a:rPr lang="en-US" sz="4000" b="1" i="1" dirty="0" err="1">
                <a:solidFill>
                  <a:schemeClr val="accent3"/>
                </a:solidFill>
              </a:rPr>
              <a:t>vadis</a:t>
            </a:r>
            <a:r>
              <a:rPr lang="en-US" sz="4000" b="1" i="1" dirty="0">
                <a:solidFill>
                  <a:schemeClr val="accent3"/>
                </a:solidFill>
              </a:rPr>
              <a:t>? </a:t>
            </a:r>
          </a:p>
        </p:txBody>
      </p:sp>
      <p:pic>
        <p:nvPicPr>
          <p:cNvPr id="11" name="Picture 10" descr="id-100100048-2-300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91" y="0"/>
            <a:ext cx="3651945" cy="3651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9993" y="1075189"/>
            <a:ext cx="3713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Controlled trial… </a:t>
            </a:r>
            <a:r>
              <a:rPr lang="en-US" sz="2800" dirty="0" smtClean="0"/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Replicable </a:t>
            </a:r>
            <a:r>
              <a:rPr lang="en-US" sz="2800" dirty="0"/>
              <a:t>outside research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23" name="Content Placeholder 4" descr="dlya-chego-my-jivem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7" r="6867"/>
          <a:stretch>
            <a:fillRect/>
          </a:stretch>
        </p:blipFill>
        <p:spPr>
          <a:xfrm>
            <a:off x="0" y="3059760"/>
            <a:ext cx="3276609" cy="379824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2428336" y="3309929"/>
            <a:ext cx="6553200" cy="3124134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Commissioning: “Invest to safe”</a:t>
            </a:r>
          </a:p>
          <a:p>
            <a:pPr algn="r"/>
            <a:r>
              <a:rPr lang="en-US" sz="2800" dirty="0" smtClean="0"/>
              <a:t>Primary Care Settings</a:t>
            </a:r>
          </a:p>
          <a:p>
            <a:pPr algn="r"/>
            <a:r>
              <a:rPr lang="en-US" sz="2800" dirty="0" smtClean="0"/>
              <a:t>Engagement Skills (Time &amp; Body) </a:t>
            </a:r>
          </a:p>
          <a:p>
            <a:pPr algn="r"/>
            <a:r>
              <a:rPr lang="en-US" sz="2800" dirty="0" smtClean="0"/>
              <a:t>Workforce: Train DMPs </a:t>
            </a:r>
          </a:p>
          <a:p>
            <a:pPr algn="r"/>
            <a:r>
              <a:rPr lang="en-US" sz="2800" dirty="0" smtClean="0"/>
              <a:t>Individual </a:t>
            </a:r>
            <a:r>
              <a:rPr lang="en-US" sz="2800" u="sng" dirty="0"/>
              <a:t>&amp;</a:t>
            </a:r>
            <a:r>
              <a:rPr lang="en-US" sz="2800" dirty="0" smtClean="0"/>
              <a:t> Groups</a:t>
            </a:r>
          </a:p>
          <a:p>
            <a:pPr algn="r"/>
            <a:r>
              <a:rPr lang="en-US" sz="2800" dirty="0" smtClean="0"/>
              <a:t>Gender / BME specific groups</a:t>
            </a:r>
          </a:p>
        </p:txBody>
      </p:sp>
    </p:spTree>
    <p:extLst>
      <p:ext uri="{BB962C8B-B14F-4D97-AF65-F5344CB8AC3E}">
        <p14:creationId xmlns:p14="http://schemas.microsoft.com/office/powerpoint/2010/main" val="1456127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h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17" y="1508979"/>
            <a:ext cx="6140161" cy="47889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57732" cy="758952"/>
          </a:xfrm>
        </p:spPr>
        <p:txBody>
          <a:bodyPr>
            <a:normAutofit/>
          </a:bodyPr>
          <a:lstStyle/>
          <a:p>
            <a:r>
              <a:rPr lang="en-US" b="1" dirty="0" smtClean="0"/>
              <a:t>Working together: Dumping Descartes…  </a:t>
            </a:r>
            <a:endParaRPr lang="en-US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88679" y="1387917"/>
            <a:ext cx="236905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4400" dirty="0">
                <a:latin typeface="Garamond" charset="0"/>
              </a:rPr>
              <a:t>Thank you for your attention</a:t>
            </a:r>
            <a:r>
              <a:rPr lang="en-GB" sz="4400" dirty="0" smtClean="0">
                <a:latin typeface="Garamond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917" y="5774672"/>
            <a:ext cx="4202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www.mus.elft.nhs.uk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5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MUS: a “mismatch” syndrome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73491" cy="45720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B</a:t>
            </a:r>
            <a:r>
              <a:rPr lang="en-US" b="1" dirty="0" smtClean="0"/>
              <a:t>eliefs / explanatory model: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“it’s all in the mind ≠ the body”</a:t>
            </a:r>
          </a:p>
          <a:p>
            <a:r>
              <a:rPr lang="en-US" b="1" dirty="0"/>
              <a:t>L</a:t>
            </a:r>
            <a:r>
              <a:rPr lang="en-US" b="1" dirty="0" smtClean="0"/>
              <a:t>anguage / terminology: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“</a:t>
            </a:r>
            <a:r>
              <a:rPr lang="en-US" dirty="0"/>
              <a:t>unmet need  ≠ health anxiety”</a:t>
            </a:r>
            <a:endParaRPr lang="en-US" dirty="0" smtClean="0"/>
          </a:p>
          <a:p>
            <a:r>
              <a:rPr lang="en-US" b="1" dirty="0" smtClean="0"/>
              <a:t>Emphasis in therapy:</a:t>
            </a:r>
          </a:p>
          <a:p>
            <a:pPr marL="0" indent="0">
              <a:buNone/>
            </a:pPr>
            <a:r>
              <a:rPr lang="en-US" dirty="0" smtClean="0"/>
              <a:t>“I </a:t>
            </a:r>
            <a:r>
              <a:rPr lang="en-US" u="sng" dirty="0" smtClean="0"/>
              <a:t>am</a:t>
            </a:r>
            <a:r>
              <a:rPr lang="en-US" dirty="0" smtClean="0"/>
              <a:t> in pain – We talk </a:t>
            </a:r>
            <a:r>
              <a:rPr lang="en-US" u="sng" dirty="0" smtClean="0"/>
              <a:t>about</a:t>
            </a:r>
            <a:r>
              <a:rPr lang="en-US" dirty="0" smtClean="0"/>
              <a:t> pain”</a:t>
            </a:r>
          </a:p>
          <a:p>
            <a:r>
              <a:rPr lang="en-US" b="1" dirty="0"/>
              <a:t>E</a:t>
            </a:r>
            <a:r>
              <a:rPr lang="en-US" b="1" dirty="0" smtClean="0"/>
              <a:t>ffects </a:t>
            </a:r>
            <a:r>
              <a:rPr lang="en-US" b="1" dirty="0"/>
              <a:t>/</a:t>
            </a:r>
            <a:r>
              <a:rPr lang="en-US" b="1" dirty="0" smtClean="0"/>
              <a:t> Money invested:</a:t>
            </a:r>
          </a:p>
          <a:p>
            <a:pPr marL="0" indent="0">
              <a:buNone/>
            </a:pPr>
            <a:r>
              <a:rPr lang="en-US" dirty="0" smtClean="0"/>
              <a:t>Poor </a:t>
            </a:r>
            <a:r>
              <a:rPr lang="en-US" dirty="0"/>
              <a:t>outcomes </a:t>
            </a:r>
            <a:r>
              <a:rPr lang="en-US" dirty="0" smtClean="0"/>
              <a:t>≠ High costs</a:t>
            </a:r>
          </a:p>
          <a:p>
            <a:r>
              <a:rPr lang="en-US" b="1" dirty="0" smtClean="0"/>
              <a:t>Desired location:</a:t>
            </a:r>
          </a:p>
          <a:p>
            <a:r>
              <a:rPr lang="en-US" dirty="0"/>
              <a:t>In ≠ </a:t>
            </a:r>
            <a:r>
              <a:rPr lang="en-US" dirty="0" smtClean="0"/>
              <a:t>Out (of services) </a:t>
            </a:r>
          </a:p>
        </p:txBody>
      </p:sp>
      <p:pic>
        <p:nvPicPr>
          <p:cNvPr id="5" name="Content Placeholder 4" descr="puzzle-288x300.jpg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5070"/>
          <a:stretch>
            <a:fillRect/>
          </a:stretch>
        </p:blipFill>
        <p:spPr>
          <a:xfrm>
            <a:off x="5334000" y="1371600"/>
            <a:ext cx="3810000" cy="4681538"/>
          </a:xfrm>
        </p:spPr>
      </p:pic>
    </p:spTree>
    <p:extLst>
      <p:ext uri="{BB962C8B-B14F-4D97-AF65-F5344CB8AC3E}">
        <p14:creationId xmlns:p14="http://schemas.microsoft.com/office/powerpoint/2010/main" val="344509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3" y="228600"/>
            <a:ext cx="8805015" cy="758952"/>
          </a:xfrm>
        </p:spPr>
        <p:txBody>
          <a:bodyPr>
            <a:normAutofit/>
          </a:bodyPr>
          <a:lstStyle/>
          <a:p>
            <a:r>
              <a:rPr lang="en-GB" b="1" dirty="0" smtClean="0"/>
              <a:t>SDD/MUS and Embodiment?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4400" cy="474642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predisposing biological </a:t>
            </a:r>
            <a:r>
              <a:rPr lang="en-GB" sz="2800" dirty="0" smtClean="0"/>
              <a:t>vulnerability, low pain</a:t>
            </a:r>
            <a:r>
              <a:rPr lang="en-GB" sz="2800" dirty="0"/>
              <a:t> </a:t>
            </a:r>
            <a:r>
              <a:rPr lang="en-GB" sz="2800" dirty="0" smtClean="0"/>
              <a:t>threshold</a:t>
            </a:r>
          </a:p>
          <a:p>
            <a:endParaRPr lang="en-GB" sz="1400" dirty="0" smtClean="0"/>
          </a:p>
          <a:p>
            <a:r>
              <a:rPr lang="en-GB" sz="2800" dirty="0" smtClean="0"/>
              <a:t>hyperarousal, “amplifying” </a:t>
            </a:r>
            <a:r>
              <a:rPr lang="en-GB" sz="2800" dirty="0"/>
              <a:t>somatic style of </a:t>
            </a:r>
            <a:r>
              <a:rPr lang="en-GB" sz="2800" dirty="0" smtClean="0"/>
              <a:t>coping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800" dirty="0" smtClean="0"/>
              <a:t>focused </a:t>
            </a:r>
            <a:r>
              <a:rPr lang="en-GB" sz="2800" dirty="0"/>
              <a:t>awareness / attention towards distressing bodily </a:t>
            </a:r>
            <a:r>
              <a:rPr lang="en-GB" sz="2800" dirty="0" smtClean="0"/>
              <a:t>sensations (hypervigilance)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800" dirty="0" smtClean="0"/>
              <a:t>Alexithymia: difficulties expressing emotions</a:t>
            </a:r>
          </a:p>
          <a:p>
            <a:pPr marL="0" indent="0">
              <a:buNone/>
            </a:pPr>
            <a:endParaRPr lang="en-GB" sz="1400" dirty="0" smtClean="0"/>
          </a:p>
          <a:p>
            <a:r>
              <a:rPr lang="en-GB" sz="2800" dirty="0" smtClean="0"/>
              <a:t>Nonverbal (somatic) communication of distress: “body language”, postures</a:t>
            </a:r>
            <a:r>
              <a:rPr lang="en-GB" sz="2800" dirty="0"/>
              <a:t>, </a:t>
            </a:r>
            <a:r>
              <a:rPr lang="en-GB" sz="2800" dirty="0" smtClean="0"/>
              <a:t>gestures, movements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7893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1" y="228600"/>
            <a:ext cx="8683515" cy="7589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Putting the pieces of the puzzle together… </a:t>
            </a:r>
          </a:p>
        </p:txBody>
      </p:sp>
      <p:pic>
        <p:nvPicPr>
          <p:cNvPr id="4" name="Content Placeholder 3" descr="23439155-Four-3d-people-putting-the-4-puzzle-pieces-together-Stock-Photo.jpg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2" b="14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32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AIM of “SHINE-MUS”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Health Foundation funded (independent charity) through innovation grant (“SHINE” programme)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This project established and evaluated </a:t>
            </a:r>
            <a:r>
              <a:rPr lang="en-GB" dirty="0"/>
              <a:t>a care pathway that provides a holistic Primary Care service, </a:t>
            </a:r>
            <a:r>
              <a:rPr lang="en-GB" dirty="0" smtClean="0"/>
              <a:t>which offers </a:t>
            </a:r>
            <a:r>
              <a:rPr lang="en-GB" dirty="0"/>
              <a:t>Identification, Assessment, </a:t>
            </a:r>
            <a:r>
              <a:rPr lang="en-GB" dirty="0" smtClean="0"/>
              <a:t>Engagement, Interventions to </a:t>
            </a:r>
            <a:r>
              <a:rPr lang="en-GB" dirty="0"/>
              <a:t>patients with MUS.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expected </a:t>
            </a:r>
            <a:r>
              <a:rPr lang="en-GB" dirty="0" smtClean="0"/>
              <a:t>outcomes: </a:t>
            </a:r>
            <a:r>
              <a:rPr lang="en-GB" dirty="0"/>
              <a:t>improved </a:t>
            </a:r>
            <a:r>
              <a:rPr lang="en-GB" dirty="0" smtClean="0"/>
              <a:t>health, </a:t>
            </a:r>
            <a:r>
              <a:rPr lang="en-GB" dirty="0"/>
              <a:t>increased patient </a:t>
            </a:r>
            <a:r>
              <a:rPr lang="en-GB" dirty="0" smtClean="0"/>
              <a:t>satisfaction, reduction </a:t>
            </a:r>
            <a:r>
              <a:rPr lang="en-GB" dirty="0"/>
              <a:t>in unnecessary patient attendance to primary and secondary </a:t>
            </a:r>
            <a:r>
              <a:rPr lang="en-GB" dirty="0" smtClean="0"/>
              <a:t>care.</a:t>
            </a:r>
            <a:endParaRPr lang="en-G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3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275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/>
              <a:t>Meeting the patients “at home”…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8674901" cy="4719588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Engagement: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interest in and time for the physical complaints (how, when, where, under which circumstances, when less…)</a:t>
            </a:r>
          </a:p>
          <a:p>
            <a:r>
              <a:rPr lang="en-US" u="sng" dirty="0" smtClean="0"/>
              <a:t>Assessment:  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Range of in-debt somatic symptom questionnaires, health related quality of life measures, treatment satisfaction</a:t>
            </a:r>
          </a:p>
          <a:p>
            <a:r>
              <a:rPr lang="en-US" u="sng" dirty="0" smtClean="0"/>
              <a:t>Treatment/Interventions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patient choice</a:t>
            </a:r>
            <a:r>
              <a:rPr lang="en-US" dirty="0" smtClean="0"/>
              <a:t>; 8-10 sessions):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explicitly </a:t>
            </a:r>
            <a:r>
              <a:rPr lang="en-US" dirty="0"/>
              <a:t>focusing upon and engaging with bodily symptoms in </a:t>
            </a:r>
            <a:r>
              <a:rPr lang="en-US" dirty="0" smtClean="0"/>
              <a:t>therapy (</a:t>
            </a:r>
            <a:r>
              <a:rPr lang="en-US" dirty="0" err="1" smtClean="0"/>
              <a:t>Psychoeducation</a:t>
            </a:r>
            <a:r>
              <a:rPr lang="en-US" dirty="0" smtClean="0"/>
              <a:t>, Mindfulness Based Stress Reduction and Body Oriented Psychological Interventions)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9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49" y="257416"/>
            <a:ext cx="8280977" cy="82132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400" b="1" dirty="0">
                <a:solidFill>
                  <a:schemeClr val="accent3"/>
                </a:solidFill>
                <a:ea typeface="+mj-ea"/>
                <a:cs typeface="+mj-cs"/>
              </a:rPr>
              <a:t>Why </a:t>
            </a:r>
            <a:r>
              <a:rPr lang="en-GB" altLang="en-US" sz="3400" b="1" dirty="0" smtClean="0">
                <a:solidFill>
                  <a:schemeClr val="accent3"/>
                </a:solidFill>
                <a:ea typeface="+mj-ea"/>
                <a:cs typeface="+mj-cs"/>
              </a:rPr>
              <a:t>Body oriented interventions?</a:t>
            </a:r>
            <a:endParaRPr lang="en-US" altLang="en-US" sz="3400" b="1" dirty="0">
              <a:solidFill>
                <a:schemeClr val="accent3"/>
              </a:solidFill>
              <a:ea typeface="+mj-ea"/>
              <a:cs typeface="+mj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52600"/>
            <a:ext cx="8640763" cy="47720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z="2800" dirty="0">
                <a:latin typeface="Century Gothic" charset="0"/>
              </a:rPr>
              <a:t>“The patient has got to be addressed on the level of his/her complaints” </a:t>
            </a:r>
            <a:r>
              <a:rPr lang="en-GB" sz="1600" dirty="0">
                <a:latin typeface="Century Gothic" charset="0"/>
              </a:rPr>
              <a:t>(</a:t>
            </a:r>
            <a:r>
              <a:rPr lang="en-GB" sz="1600" dirty="0" err="1">
                <a:latin typeface="Century Gothic" charset="0"/>
              </a:rPr>
              <a:t>Egle</a:t>
            </a:r>
            <a:r>
              <a:rPr lang="en-GB" sz="1600" dirty="0">
                <a:latin typeface="Century Gothic" charset="0"/>
              </a:rPr>
              <a:t> &amp; Nickel 2001</a:t>
            </a:r>
            <a:r>
              <a:rPr lang="en-GB" sz="1600" dirty="0" smtClean="0">
                <a:latin typeface="Century Gothic" charset="0"/>
              </a:rPr>
              <a:t>)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GB" sz="1600" dirty="0">
              <a:latin typeface="Century Gothic" charset="0"/>
            </a:endParaRPr>
          </a:p>
          <a:p>
            <a:pPr eaLnBrk="1" hangingPunct="1"/>
            <a:r>
              <a:rPr lang="en-GB" sz="2800" dirty="0">
                <a:latin typeface="Century Gothic" charset="0"/>
              </a:rPr>
              <a:t>“Without inclusion of bodily reality patients (with SD) often regard their main issues unrecognised   </a:t>
            </a:r>
            <a:r>
              <a:rPr lang="en-GB" sz="1600" dirty="0">
                <a:latin typeface="Century Gothic" charset="0"/>
              </a:rPr>
              <a:t>(</a:t>
            </a:r>
            <a:r>
              <a:rPr lang="en-GB" sz="1600" dirty="0" err="1">
                <a:latin typeface="Century Gothic" charset="0"/>
              </a:rPr>
              <a:t>Joraschky</a:t>
            </a:r>
            <a:r>
              <a:rPr lang="en-GB" sz="1600" dirty="0">
                <a:latin typeface="Century Gothic" charset="0"/>
              </a:rPr>
              <a:t> 2001</a:t>
            </a:r>
            <a:r>
              <a:rPr lang="en-GB" sz="1600" dirty="0" smtClean="0">
                <a:latin typeface="Century Gothic" charset="0"/>
              </a:rPr>
              <a:t>)</a:t>
            </a:r>
          </a:p>
          <a:p>
            <a:pPr marL="0" indent="0" eaLnBrk="1" hangingPunct="1">
              <a:buNone/>
            </a:pPr>
            <a:endParaRPr lang="de-DE" sz="1600" dirty="0">
              <a:latin typeface="Century Gothic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e-DE" sz="2800" dirty="0" err="1" smtClean="0">
                <a:latin typeface="Century Gothic" charset="0"/>
              </a:rPr>
              <a:t>Conceptualisation</a:t>
            </a:r>
            <a:r>
              <a:rPr lang="de-DE" sz="2800" dirty="0" smtClean="0">
                <a:latin typeface="Century Gothic" charset="0"/>
              </a:rPr>
              <a:t> </a:t>
            </a:r>
            <a:r>
              <a:rPr lang="de-DE" sz="2800" dirty="0" err="1">
                <a:latin typeface="Century Gothic" charset="0"/>
              </a:rPr>
              <a:t>of</a:t>
            </a:r>
            <a:r>
              <a:rPr lang="de-DE" sz="2800" dirty="0">
                <a:latin typeface="Century Gothic" charset="0"/>
              </a:rPr>
              <a:t> </a:t>
            </a:r>
            <a:r>
              <a:rPr lang="de-DE" sz="2800" dirty="0" err="1">
                <a:latin typeface="Century Gothic" charset="0"/>
              </a:rPr>
              <a:t>somatoform</a:t>
            </a:r>
            <a:r>
              <a:rPr lang="de-DE" sz="2800" dirty="0">
                <a:latin typeface="Century Gothic" charset="0"/>
              </a:rPr>
              <a:t> </a:t>
            </a:r>
            <a:r>
              <a:rPr lang="de-DE" sz="2800" dirty="0" err="1">
                <a:latin typeface="Century Gothic" charset="0"/>
              </a:rPr>
              <a:t>disorder</a:t>
            </a:r>
            <a:r>
              <a:rPr lang="en-GB" sz="2800" dirty="0">
                <a:latin typeface="Century Gothic" charset="0"/>
              </a:rPr>
              <a:t> as body image disorder</a:t>
            </a:r>
            <a:r>
              <a:rPr lang="de-DE" sz="2800" dirty="0">
                <a:latin typeface="Century Gothic" charset="0"/>
              </a:rPr>
              <a:t> </a:t>
            </a:r>
            <a:r>
              <a:rPr lang="de-DE" sz="1600" dirty="0">
                <a:latin typeface="Century Gothic" charset="0"/>
              </a:rPr>
              <a:t>(Henningsen 2007)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28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7.2|19.5|1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13891</TotalTime>
  <Words>1721</Words>
  <Application>Microsoft Macintosh PowerPoint</Application>
  <PresentationFormat>On-screen Show (4:3)</PresentationFormat>
  <Paragraphs>201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Civic</vt:lpstr>
      <vt:lpstr>Document</vt:lpstr>
      <vt:lpstr>Microsoft Word Document</vt:lpstr>
      <vt:lpstr>MUS primary care service - “one-stop-shop”</vt:lpstr>
      <vt:lpstr>What is it about?</vt:lpstr>
      <vt:lpstr>What works well in Primary Care:</vt:lpstr>
      <vt:lpstr>MUS: a “mismatch” syndrome </vt:lpstr>
      <vt:lpstr>SDD/MUS and Embodiment?</vt:lpstr>
      <vt:lpstr>Putting the pieces of the puzzle together… </vt:lpstr>
      <vt:lpstr>AIM of “SHINE-MUS” project</vt:lpstr>
      <vt:lpstr>Meeting the patients “at home”… </vt:lpstr>
      <vt:lpstr>Why Body oriented interventions?</vt:lpstr>
      <vt:lpstr>Setting</vt:lpstr>
      <vt:lpstr>Recruitment and Referrals</vt:lpstr>
      <vt:lpstr>PowerPoint Presentation</vt:lpstr>
      <vt:lpstr>PowerPoint Presentation</vt:lpstr>
      <vt:lpstr>Clinical Algorhithm for Screening /  Identifying suitable patients </vt:lpstr>
      <vt:lpstr>Assessments and Evaluation</vt:lpstr>
      <vt:lpstr>PowerPoint Presentation</vt:lpstr>
      <vt:lpstr>Our findings</vt:lpstr>
      <vt:lpstr>Data highlights baseline</vt:lpstr>
      <vt:lpstr>Changes in Somatic symptom levels and QOL (N=88)</vt:lpstr>
      <vt:lpstr>Changes in Service utilisation (N=88) </vt:lpstr>
      <vt:lpstr>Changes in Service utilisation – comparison with: Somatoform Disorder clinic sample receiving BOPT Röhricht &amp; Elanjithara 2014</vt:lpstr>
      <vt:lpstr>Changes GP contacts &amp; support</vt:lpstr>
      <vt:lpstr>Some other key findings</vt:lpstr>
      <vt:lpstr>Barriers and challenges</vt:lpstr>
      <vt:lpstr>Enablers</vt:lpstr>
      <vt:lpstr>Some quotes from patients after taking part in one of the two intervention groups</vt:lpstr>
      <vt:lpstr>Service utilisation cost analysis (N=88)</vt:lpstr>
      <vt:lpstr>Health economy impact </vt:lpstr>
      <vt:lpstr>Discussion / Key findings</vt:lpstr>
      <vt:lpstr>PowerPoint Presentation</vt:lpstr>
      <vt:lpstr>Working together: Dumping Descartes…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 primary care service - “one-stop-shop”</dc:title>
  <dc:creator>Frank &amp; Katja Röhricht</dc:creator>
  <cp:lastModifiedBy>Frank Roehricht</cp:lastModifiedBy>
  <cp:revision>109</cp:revision>
  <cp:lastPrinted>2016-05-04T09:49:26Z</cp:lastPrinted>
  <dcterms:created xsi:type="dcterms:W3CDTF">2014-07-08T11:15:34Z</dcterms:created>
  <dcterms:modified xsi:type="dcterms:W3CDTF">2016-05-23T18:34:47Z</dcterms:modified>
</cp:coreProperties>
</file>