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sldIdLst>
    <p:sldId id="260" r:id="rId2"/>
    <p:sldId id="333" r:id="rId3"/>
    <p:sldId id="265" r:id="rId4"/>
    <p:sldId id="336" r:id="rId5"/>
    <p:sldId id="276" r:id="rId6"/>
    <p:sldId id="340" r:id="rId7"/>
    <p:sldId id="381" r:id="rId8"/>
    <p:sldId id="341" r:id="rId9"/>
    <p:sldId id="348" r:id="rId10"/>
    <p:sldId id="343" r:id="rId11"/>
    <p:sldId id="344" r:id="rId12"/>
    <p:sldId id="378" r:id="rId13"/>
    <p:sldId id="359" r:id="rId14"/>
    <p:sldId id="347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74" r:id="rId25"/>
    <p:sldId id="358" r:id="rId26"/>
    <p:sldId id="367" r:id="rId27"/>
    <p:sldId id="319" r:id="rId28"/>
    <p:sldId id="379" r:id="rId29"/>
    <p:sldId id="380" r:id="rId30"/>
    <p:sldId id="360" r:id="rId31"/>
    <p:sldId id="361" r:id="rId32"/>
    <p:sldId id="362" r:id="rId33"/>
    <p:sldId id="363" r:id="rId34"/>
    <p:sldId id="364" r:id="rId35"/>
    <p:sldId id="368" r:id="rId36"/>
    <p:sldId id="369" r:id="rId37"/>
    <p:sldId id="370" r:id="rId38"/>
    <p:sldId id="371" r:id="rId39"/>
    <p:sldId id="372" r:id="rId40"/>
    <p:sldId id="376" r:id="rId41"/>
    <p:sldId id="377" r:id="rId42"/>
    <p:sldId id="365" r:id="rId43"/>
    <p:sldId id="366" r:id="rId44"/>
    <p:sldId id="373" r:id="rId45"/>
    <p:sldId id="375" r:id="rId46"/>
    <p:sldId id="26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4FAFE"/>
    <a:srgbClr val="FFA725"/>
    <a:srgbClr val="FFFFFF"/>
    <a:srgbClr val="FFEED5"/>
    <a:srgbClr val="FFDFAF"/>
    <a:srgbClr val="339966"/>
    <a:srgbClr val="1B7749"/>
    <a:srgbClr val="F0FAF5"/>
    <a:srgbClr val="D0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4" autoAdjust="0"/>
    <p:restoredTop sz="96844" autoAdjust="0"/>
  </p:normalViewPr>
  <p:slideViewPr>
    <p:cSldViewPr>
      <p:cViewPr varScale="1">
        <p:scale>
          <a:sx n="71" d="100"/>
          <a:sy n="71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DAE6B-EA81-4C41-81EC-9E9F3EE114E2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C9589-5BEA-46DF-B619-A787AB40AA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9589-5BEA-46DF-B619-A787AB40AAA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7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9589-5BEA-46DF-B619-A787AB40AAA0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9589-5BEA-46DF-B619-A787AB40AAA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22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9589-5BEA-46DF-B619-A787AB40AAA0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9589-5BEA-46DF-B619-A787AB40AAA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96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C9589-5BEA-46DF-B619-A787AB40AAA0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8.xml"/><Relationship Id="rId7" Type="http://schemas.openxmlformats.org/officeDocument/2006/relationships/image" Target="../media/image1.jpe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3.xml"/><Relationship Id="rId7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6.xml"/><Relationship Id="rId7" Type="http://schemas.openxmlformats.org/officeDocument/2006/relationships/image" Target="../media/image1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jpeg"/><Relationship Id="rId11" Type="http://schemas.openxmlformats.org/officeDocument/2006/relationships/image" Target="../media/image8.jp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7.jpeg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122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5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0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cK Document type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5845642"/>
            <a:ext cx="5036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</a:rPr>
              <a:t>Document type</a:t>
            </a:r>
          </a:p>
        </p:txBody>
      </p:sp>
      <p:sp>
        <p:nvSpPr>
          <p:cNvPr id="8" name="McK Dat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6114538"/>
            <a:ext cx="5036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</a:rPr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7" r="5498"/>
          <a:stretch/>
        </p:blipFill>
        <p:spPr>
          <a:xfrm>
            <a:off x="-11596" y="0"/>
            <a:ext cx="9155596" cy="479715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2" y="3212976"/>
            <a:ext cx="3865959" cy="12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8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122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0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cK Document type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5845642"/>
            <a:ext cx="5036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</a:rPr>
              <a:t>Document type</a:t>
            </a:r>
          </a:p>
        </p:txBody>
      </p:sp>
      <p:sp>
        <p:nvSpPr>
          <p:cNvPr id="8" name="McK Dat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6114538"/>
            <a:ext cx="5036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</a:rPr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7" r="5498"/>
          <a:stretch/>
        </p:blipFill>
        <p:spPr>
          <a:xfrm>
            <a:off x="-11596" y="0"/>
            <a:ext cx="9155596" cy="4797152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2" y="3212976"/>
            <a:ext cx="3865959" cy="12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2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122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0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cK Document type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5845642"/>
            <a:ext cx="5036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</a:rPr>
              <a:t>Document type</a:t>
            </a:r>
          </a:p>
        </p:txBody>
      </p:sp>
      <p:sp>
        <p:nvSpPr>
          <p:cNvPr id="8" name="McK Dat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6114538"/>
            <a:ext cx="5036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</a:rPr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7" r="5498"/>
          <a:stretch/>
        </p:blipFill>
        <p:spPr>
          <a:xfrm>
            <a:off x="-11596" y="-32959"/>
            <a:ext cx="9155596" cy="346196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6"/>
            <a:ext cx="2122436" cy="6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5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7" r="5498"/>
          <a:stretch/>
        </p:blipFill>
        <p:spPr>
          <a:xfrm>
            <a:off x="-11596" y="1412776"/>
            <a:ext cx="9155596" cy="35283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Rectangle 122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cK Document type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5845642"/>
            <a:ext cx="5036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</a:rPr>
              <a:t>Document type</a:t>
            </a:r>
          </a:p>
        </p:txBody>
      </p:sp>
      <p:sp>
        <p:nvSpPr>
          <p:cNvPr id="8" name="McK Dat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6114538"/>
            <a:ext cx="5036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</a:rPr>
              <a:t>Date</a:t>
            </a:r>
          </a:p>
        </p:txBody>
      </p:sp>
      <p:pic>
        <p:nvPicPr>
          <p:cNvPr id="10762" name="Picture 52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59" y="1632139"/>
            <a:ext cx="4638181" cy="308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90" y="225155"/>
            <a:ext cx="2625622" cy="827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12229" cy="864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89" y="231936"/>
            <a:ext cx="1972391" cy="8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0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7" r="5498"/>
          <a:stretch/>
        </p:blipFill>
        <p:spPr>
          <a:xfrm>
            <a:off x="0" y="411"/>
            <a:ext cx="9155596" cy="1052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6146"/>
            <a:ext cx="1430533" cy="453548"/>
          </a:xfrm>
          <a:prstGeom prst="rect">
            <a:avLst/>
          </a:prstGeom>
        </p:spPr>
      </p:pic>
      <p:sp>
        <p:nvSpPr>
          <p:cNvPr id="8" name="Title Placeholder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07088" cy="706090"/>
          </a:xfrm>
          <a:prstGeom prst="rect">
            <a:avLst/>
          </a:prstGeom>
        </p:spPr>
        <p:txBody>
          <a:bodyPr vert="horz" lIns="90000" tIns="36000" rIns="90000" bIns="360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3528" y="1916113"/>
            <a:ext cx="8415337" cy="4465637"/>
          </a:xfrm>
        </p:spPr>
        <p:txBody>
          <a:bodyPr lIns="90000" tIns="36000" rIns="90000" bIns="36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5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49" y="4407327"/>
            <a:ext cx="7771995" cy="1261884"/>
          </a:xfrm>
          <a:prstGeom prst="rect">
            <a:avLst/>
          </a:prstGeo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49" y="2907444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481" indent="0">
              <a:buNone/>
              <a:defRPr sz="1800"/>
            </a:lvl2pPr>
            <a:lvl3pPr marL="932962" indent="0">
              <a:buNone/>
              <a:defRPr sz="1600"/>
            </a:lvl3pPr>
            <a:lvl4pPr marL="1399443" indent="0">
              <a:buNone/>
              <a:defRPr sz="1400"/>
            </a:lvl4pPr>
            <a:lvl5pPr marL="1865925" indent="0">
              <a:buNone/>
              <a:defRPr sz="1400"/>
            </a:lvl5pPr>
            <a:lvl6pPr marL="2332406" indent="0">
              <a:buNone/>
              <a:defRPr sz="1400"/>
            </a:lvl6pPr>
            <a:lvl7pPr marL="2798887" indent="0">
              <a:buNone/>
              <a:defRPr sz="1400"/>
            </a:lvl7pPr>
            <a:lvl8pPr marL="3265368" indent="0">
              <a:buNone/>
              <a:defRPr sz="1400"/>
            </a:lvl8pPr>
            <a:lvl9pPr marL="373184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41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6" y="1990668"/>
            <a:ext cx="2117131" cy="12472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1" y="1990668"/>
            <a:ext cx="2117132" cy="124720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070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6" y="1535520"/>
            <a:ext cx="4039883" cy="6398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6" y="2175319"/>
            <a:ext cx="4039883" cy="3950557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535520"/>
            <a:ext cx="4041503" cy="6398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66481" indent="0">
              <a:buNone/>
              <a:defRPr sz="2000" b="1"/>
            </a:lvl2pPr>
            <a:lvl3pPr marL="932962" indent="0">
              <a:buNone/>
              <a:defRPr sz="1800" b="1"/>
            </a:lvl3pPr>
            <a:lvl4pPr marL="1399443" indent="0">
              <a:buNone/>
              <a:defRPr sz="1600" b="1"/>
            </a:lvl4pPr>
            <a:lvl5pPr marL="1865925" indent="0">
              <a:buNone/>
              <a:defRPr sz="1600" b="1"/>
            </a:lvl5pPr>
            <a:lvl6pPr marL="2332406" indent="0">
              <a:buNone/>
              <a:defRPr sz="1600" b="1"/>
            </a:lvl6pPr>
            <a:lvl7pPr marL="2798887" indent="0">
              <a:buNone/>
              <a:defRPr sz="1600" b="1"/>
            </a:lvl7pPr>
            <a:lvl8pPr marL="3265368" indent="0">
              <a:buNone/>
              <a:defRPr sz="1600" b="1"/>
            </a:lvl8pPr>
            <a:lvl9pPr marL="373184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19"/>
            <a:ext cx="4041503" cy="3950557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070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070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8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070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3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122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0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cK Document type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5845642"/>
            <a:ext cx="5036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</a:rPr>
              <a:t>Document type</a:t>
            </a:r>
          </a:p>
        </p:txBody>
      </p:sp>
      <p:sp>
        <p:nvSpPr>
          <p:cNvPr id="8" name="McK Date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795" y="6114538"/>
            <a:ext cx="50360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00"/>
                </a:solidFill>
              </a:rPr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7" r="5498"/>
          <a:stretch/>
        </p:blipFill>
        <p:spPr>
          <a:xfrm>
            <a:off x="-11596" y="-32959"/>
            <a:ext cx="9155596" cy="346196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6"/>
            <a:ext cx="2122436" cy="6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4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98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1" name="think-cell Slide" r:id="rId20" imgW="0" imgH="0" progId="">
                  <p:embed/>
                </p:oleObj>
              </mc:Choice>
              <mc:Fallback>
                <p:oleObj name="think-cell Slide" r:id="rId20" imgW="0" imgH="0" progId="">
                  <p:embed/>
                  <p:pic>
                    <p:nvPicPr>
                      <p:cNvPr id="0" name="AutoShape 10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1490" y="27537"/>
            <a:ext cx="85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1490" y="542615"/>
            <a:ext cx="37304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526">
              <a:defRPr/>
            </a:pPr>
            <a:r>
              <a:rPr lang="en-GB" sz="140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1489" y="5803554"/>
            <a:ext cx="8722840" cy="396838"/>
            <a:chOff x="75" y="3583"/>
            <a:chExt cx="5385" cy="245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583"/>
              <a:ext cx="538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902" indent="-106902" defTabSz="913526">
                <a:defRPr/>
              </a:pPr>
              <a:r>
                <a:rPr lang="en-GB" sz="1000">
                  <a:solidFill>
                    <a:srgbClr val="000000"/>
                  </a:solidFill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3733"/>
              <a:ext cx="4323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  <a:defRPr/>
              </a:pPr>
              <a:r>
                <a:rPr lang="en-GB" sz="100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482155" y="1281219"/>
            <a:ext cx="4352512" cy="571771"/>
            <a:chOff x="915" y="677"/>
            <a:chExt cx="2687" cy="353"/>
          </a:xfrm>
        </p:grpSpPr>
        <p:cxnSp>
          <p:nvCxnSpPr>
            <p:cNvPr id="1037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 rot="16200000" flipH="1">
              <a:off x="2258" y="-313"/>
              <a:ext cx="1" cy="26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en-GB" b="1">
                  <a:solidFill>
                    <a:srgbClr val="000000"/>
                  </a:solidFill>
                </a:rPr>
                <a:t>Title</a:t>
              </a:r>
            </a:p>
            <a:p>
              <a:pPr>
                <a:defRPr/>
              </a:pPr>
              <a:r>
                <a:rPr lang="en-GB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8884826" y="6653913"/>
            <a:ext cx="19438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fld id="{2C4D8520-FDFA-47B1-A3DC-6842F88E3A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5" name="Rectangle 286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323527" y="1990668"/>
            <a:ext cx="8487317" cy="403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0" y="411"/>
            <a:ext cx="9155596" cy="1052325"/>
            <a:chOff x="0" y="411"/>
            <a:chExt cx="9155596" cy="1052325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787" r="5498"/>
            <a:stretch/>
          </p:blipFill>
          <p:spPr>
            <a:xfrm>
              <a:off x="0" y="411"/>
              <a:ext cx="9155596" cy="10523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266146"/>
              <a:ext cx="1430533" cy="453548"/>
            </a:xfrm>
            <a:prstGeom prst="rect">
              <a:avLst/>
            </a:prstGeom>
          </p:spPr>
        </p:pic>
      </p:grp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670708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5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3" r:id="rId9"/>
    <p:sldLayoutId id="2147483674" r:id="rId10"/>
    <p:sldLayoutId id="21474836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9861" indent="-349861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268288" indent="-26670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Tx/>
        <a:buBlip>
          <a:blip r:embed="rId23"/>
        </a:buBlip>
        <a:defRPr sz="1600">
          <a:solidFill>
            <a:schemeClr val="tx1"/>
          </a:solidFill>
          <a:latin typeface="Calibri" pitchFamily="34" charset="0"/>
        </a:defRPr>
      </a:lvl2pPr>
      <a:lvl3pPr marL="444500" indent="-246063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&gt;"/>
        <a:defRPr sz="1600">
          <a:solidFill>
            <a:schemeClr val="tx1"/>
          </a:solidFill>
          <a:latin typeface="Calibri" pitchFamily="34" charset="0"/>
        </a:defRPr>
      </a:lvl3pPr>
      <a:lvl4pPr marL="804863" indent="-244475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−"/>
        <a:defRPr sz="1600">
          <a:solidFill>
            <a:schemeClr val="tx1"/>
          </a:solidFill>
          <a:latin typeface="Calibri" pitchFamily="34" charset="0"/>
        </a:defRPr>
      </a:lvl4pPr>
      <a:lvl5pPr marL="990600" indent="-228600" algn="l" defTabSz="913526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5pPr>
      <a:lvl6pPr marL="1227752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4234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60715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7196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alsmi.webeden.co.uk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5085184"/>
            <a:ext cx="83164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Physical Health in Mental Illness</a:t>
            </a:r>
            <a:endParaRPr lang="en-GB" sz="2800" b="1" dirty="0" smtClean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Presenter name, position, trust</a:t>
            </a:r>
          </a:p>
          <a:p>
            <a:r>
              <a:rPr lang="en-GB" sz="2400" dirty="0" smtClean="0">
                <a:latin typeface="Calibri"/>
                <a:ea typeface="ＭＳ Ｐゴシック" pitchFamily="34" charset="-128"/>
              </a:rPr>
              <a:t>Date</a:t>
            </a:r>
            <a:endParaRPr lang="en-GB" sz="2400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0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Schizophrenia</a:t>
            </a:r>
            <a:endParaRPr lang="en-GB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359994"/>
              </p:ext>
            </p:extLst>
          </p:nvPr>
        </p:nvGraphicFramePr>
        <p:xfrm>
          <a:off x="324000" y="1555200"/>
          <a:ext cx="8568480" cy="4379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15"/>
                <a:gridCol w="4377465"/>
              </a:tblGrid>
              <a:tr h="486385">
                <a:tc gridSpan="2"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Lifetime prevalence is 0.4%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4056">
                <a:tc gridSpan="2">
                  <a:txBody>
                    <a:bodyPr/>
                    <a:lstStyle/>
                    <a:p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Peak of onset is around late adolescence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and early adulthood</a:t>
                      </a:r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35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Positive symptoms (those that are additional to normal for the person)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Hallucinations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Delusions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Thought disorder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Negative symptoms (those that appear to take away from what the person once experienced) 	</a:t>
                      </a:r>
                    </a:p>
                    <a:p>
                      <a:pPr marL="34290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latin typeface="Calibri" panose="020F0502020204030204" pitchFamily="34" charset="0"/>
                        </a:rPr>
                        <a:t>Poor motivation</a:t>
                      </a:r>
                    </a:p>
                    <a:p>
                      <a:pPr marL="34290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latin typeface="Calibri" panose="020F0502020204030204" pitchFamily="34" charset="0"/>
                        </a:rPr>
                        <a:t>Social isolation</a:t>
                      </a:r>
                    </a:p>
                    <a:p>
                      <a:pPr marL="34290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latin typeface="Calibri" panose="020F0502020204030204" pitchFamily="34" charset="0"/>
                        </a:rPr>
                        <a:t>Withdrawal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353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Cognitive symptoms</a:t>
                      </a:r>
                    </a:p>
                    <a:p>
                      <a:pPr marL="34290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latin typeface="Calibri" panose="020F0502020204030204" pitchFamily="34" charset="0"/>
                        </a:rPr>
                        <a:t>Impaired attention and memory</a:t>
                      </a:r>
                    </a:p>
                    <a:p>
                      <a:pPr marL="34290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latin typeface="Calibri" panose="020F0502020204030204" pitchFamily="34" charset="0"/>
                        </a:rPr>
                        <a:t>Difficulty forward planning and   problem solving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Affective or mood symptoms</a:t>
                      </a:r>
                    </a:p>
                    <a:p>
                      <a:pPr marL="34290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latin typeface="Calibri" panose="020F0502020204030204" pitchFamily="34" charset="0"/>
                        </a:rPr>
                        <a:t>Signs of depression and/or anxiety are common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3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Bipolar disorder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70082"/>
              </p:ext>
            </p:extLst>
          </p:nvPr>
        </p:nvGraphicFramePr>
        <p:xfrm>
          <a:off x="324000" y="1343744"/>
          <a:ext cx="856848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374"/>
                <a:gridCol w="4358106"/>
              </a:tblGrid>
              <a:tr h="304919">
                <a:tc gridSpan="2"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Lifetime prevalence is 1%, but it is underdiagnosed </a:t>
                      </a:r>
                      <a:endParaRPr lang="en-GB" sz="1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4919">
                <a:tc gridSpan="2">
                  <a:txBody>
                    <a:bodyPr/>
                    <a:lstStyle/>
                    <a:p>
                      <a:r>
                        <a:rPr lang="en-GB" sz="1500" dirty="0" smtClean="0">
                          <a:latin typeface="Calibri" panose="020F0502020204030204" pitchFamily="34" charset="0"/>
                        </a:rPr>
                        <a:t>Peak of onset is between 15 and 19 years of age</a:t>
                      </a:r>
                      <a:endParaRPr lang="en-GB" sz="15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81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Calibri" panose="020F0502020204030204" pitchFamily="34" charset="0"/>
                        </a:rPr>
                        <a:t>Depression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Feeling sad and hopeless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Lack of energy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Finding it difficult to concentrate and remember things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Loss of interest and enjoyment in everyday activities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Feelings of emptiness or worthlessness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Feelings of guilt and despair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Feeling pessimistic about everything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Self-doubt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Difficulty sleeping and waking up early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Suicidal thoughts</a:t>
                      </a:r>
                    </a:p>
                    <a:p>
                      <a:endParaRPr lang="en-GB" sz="15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Calibri" panose="020F0502020204030204" pitchFamily="34" charset="0"/>
                        </a:rPr>
                        <a:t>Mania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Feeling extremely happy, elated or euphoric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Talking quickly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Feeling full of energy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Feeling self-important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Feeling full of great new ideas and having important plans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Being easily distracted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Being easily irritated or agitated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Not sleeping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Not eating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Doing pleasurable things with disastrous consequences, such as spending money they haven’t got or engaging in unwise sexual relationships </a:t>
                      </a:r>
                      <a:endParaRPr lang="en-GB" sz="15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4028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latin typeface="Calibri" panose="020F0502020204030204" pitchFamily="34" charset="0"/>
                        </a:rPr>
                        <a:t>Other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Psychosis – may have hallucinations (seeing, smelling or hearing things that aren't there) </a:t>
                      </a:r>
                    </a:p>
                    <a:p>
                      <a:pPr marL="342900" lvl="0" indent="-342900" algn="l" defTabSz="932962" rtl="0" eaLnBrk="1" latinLnBrk="0" hangingPunct="1">
                        <a:spcAft>
                          <a:spcPts val="0"/>
                        </a:spcAft>
                        <a:buClr>
                          <a:schemeClr val="tx2"/>
                        </a:buClr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 dirty="0" smtClean="0">
                          <a:latin typeface="Calibri" panose="020F0502020204030204" pitchFamily="34" charset="0"/>
                        </a:rPr>
                        <a:t>Self-harm can be used as a distraction from mental pain and distress</a:t>
                      </a:r>
                      <a:endParaRPr lang="en-GB" sz="15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8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2420888"/>
            <a:ext cx="8415337" cy="3960862"/>
          </a:xfrm>
        </p:spPr>
        <p:txBody>
          <a:bodyPr/>
          <a:lstStyle/>
          <a:p>
            <a:pPr marL="0" indent="3175" algn="ctr"/>
            <a:r>
              <a:rPr lang="en-GB" sz="4000" dirty="0" smtClean="0">
                <a:solidFill>
                  <a:schemeClr val="tx2"/>
                </a:solidFill>
              </a:rPr>
              <a:t>Effect of mental illness on physical health and morbidity</a:t>
            </a:r>
            <a:endParaRPr lang="en-GB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expectancy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/>
            <a:r>
              <a:rPr lang="en-GB" sz="2600" dirty="0" smtClean="0"/>
              <a:t>Someone with a mental illness will die 12–19 years earlier than the general population (</a:t>
            </a:r>
            <a:r>
              <a:rPr lang="en-US" sz="2600" dirty="0" smtClean="0"/>
              <a:t>Chang </a:t>
            </a:r>
            <a:r>
              <a:rPr lang="en-US" sz="2600" dirty="0"/>
              <a:t>et al</a:t>
            </a:r>
            <a:r>
              <a:rPr lang="en-US" sz="2600" i="1" dirty="0"/>
              <a:t>.</a:t>
            </a:r>
            <a:r>
              <a:rPr lang="en-US" sz="2600" dirty="0"/>
              <a:t> </a:t>
            </a:r>
            <a:r>
              <a:rPr lang="en-US" sz="2600" dirty="0" smtClean="0"/>
              <a:t>2011</a:t>
            </a:r>
            <a:r>
              <a:rPr lang="en-US" sz="2600" dirty="0"/>
              <a:t>) </a:t>
            </a:r>
            <a:endParaRPr lang="en-GB" sz="2600" dirty="0" smtClean="0"/>
          </a:p>
          <a:p>
            <a:endParaRPr lang="en-GB" sz="2600" dirty="0"/>
          </a:p>
          <a:p>
            <a:pPr marL="0" indent="0"/>
            <a:r>
              <a:rPr lang="en-GB" sz="2600" dirty="0" smtClean="0"/>
              <a:t>The main cause is due to a physical disease (rather than suicide or accident; Colton </a:t>
            </a:r>
            <a:r>
              <a:rPr lang="en-GB" sz="2600" dirty="0"/>
              <a:t>and Manderscheid </a:t>
            </a:r>
            <a:r>
              <a:rPr lang="en-GB" sz="2600" dirty="0" smtClean="0"/>
              <a:t>2006)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2014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Physical illness</a:t>
            </a:r>
            <a:endParaRPr lang="en-GB" dirty="0"/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323528" y="1579592"/>
            <a:ext cx="8380040" cy="4945752"/>
          </a:xfrm>
          <a:prstGeom prst="rect">
            <a:avLst/>
          </a:prstGeom>
        </p:spPr>
        <p:txBody>
          <a:bodyPr/>
          <a:lstStyle>
            <a:lvl1pPr marL="349861" indent="-349861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268288" indent="-2667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444500" indent="-24606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804863" indent="-24447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990600" indent="-22860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1227752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94234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60715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627196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0" dirty="0" smtClean="0"/>
              <a:t>Tuberculosis</a:t>
            </a:r>
            <a:endParaRPr lang="en-GB" sz="24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0" dirty="0" smtClean="0"/>
              <a:t>Chronic obstructive pulmonary disease (COPD)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0" dirty="0" smtClean="0"/>
              <a:t>Sexually transmitted infections</a:t>
            </a:r>
            <a:endParaRPr lang="en-GB" sz="24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0" dirty="0" smtClean="0"/>
              <a:t>Hepatitis B/C</a:t>
            </a:r>
            <a:endParaRPr lang="en-GB" sz="24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0" dirty="0" smtClean="0"/>
              <a:t>Sexual </a:t>
            </a:r>
            <a:r>
              <a:rPr lang="en-GB" sz="2400" kern="0" dirty="0"/>
              <a:t>d</a:t>
            </a:r>
            <a:r>
              <a:rPr lang="en-GB" sz="2400" kern="0" dirty="0" smtClean="0"/>
              <a:t>ysfunction</a:t>
            </a:r>
            <a:endParaRPr lang="en-GB" sz="24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0" dirty="0" smtClean="0"/>
              <a:t>Obstetric </a:t>
            </a:r>
            <a:r>
              <a:rPr lang="en-GB" sz="2400" kern="0" dirty="0"/>
              <a:t>complications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0" dirty="0" smtClean="0"/>
              <a:t>Cancer</a:t>
            </a:r>
            <a:endParaRPr lang="en-GB" sz="2400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0" dirty="0" smtClean="0"/>
              <a:t>Dental </a:t>
            </a:r>
            <a:r>
              <a:rPr lang="en-GB" sz="2400" kern="0" dirty="0"/>
              <a:t>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kern="0" dirty="0" smtClean="0"/>
              <a:t>Cardiovascular disease</a:t>
            </a:r>
          </a:p>
          <a:p>
            <a:pPr marL="0" indent="0"/>
            <a:endParaRPr lang="en-GB" sz="2400" kern="0" dirty="0"/>
          </a:p>
          <a:p>
            <a:pPr marL="0" indent="0"/>
            <a:r>
              <a:rPr lang="en-GB" sz="2400" kern="0" dirty="0" smtClean="0"/>
              <a:t>(De Hert et al.</a:t>
            </a:r>
            <a:r>
              <a:rPr lang="en-GB" sz="2400" i="1" kern="0" dirty="0" smtClean="0"/>
              <a:t> </a:t>
            </a:r>
            <a:r>
              <a:rPr lang="en-GB" sz="2400" kern="0" dirty="0" smtClean="0"/>
              <a:t>2011)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8842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Tuberculosis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/>
            <a:r>
              <a:rPr lang="en-GB" sz="2600" dirty="0" smtClean="0"/>
              <a:t>Higher prevalence of tuberculosis in people with schizophrenia</a:t>
            </a:r>
          </a:p>
          <a:p>
            <a:pPr marL="0" indent="0"/>
            <a:endParaRPr lang="en-GB" sz="2600" dirty="0"/>
          </a:p>
          <a:p>
            <a:pPr marL="0" indent="0"/>
            <a:r>
              <a:rPr lang="en-GB" sz="2600" dirty="0" smtClean="0"/>
              <a:t>Few </a:t>
            </a:r>
            <a:r>
              <a:rPr lang="en-GB" sz="2600" dirty="0"/>
              <a:t>studies only </a:t>
            </a:r>
            <a:r>
              <a:rPr lang="da-DK" sz="2600" dirty="0"/>
              <a:t>(Cavanaugh et al. </a:t>
            </a:r>
            <a:r>
              <a:rPr lang="da-DK" sz="2600" dirty="0" smtClean="0"/>
              <a:t>2012, </a:t>
            </a:r>
            <a:r>
              <a:rPr lang="da-DK" sz="2600" dirty="0"/>
              <a:t>Zeenreich et al. </a:t>
            </a:r>
            <a:r>
              <a:rPr lang="da-DK" sz="2600" dirty="0" smtClean="0"/>
              <a:t>1998, Fisher </a:t>
            </a:r>
            <a:r>
              <a:rPr lang="da-DK" sz="2600" dirty="0"/>
              <a:t>et al. </a:t>
            </a:r>
            <a:r>
              <a:rPr lang="da-DK" sz="2600" dirty="0" smtClean="0"/>
              <a:t>1996, </a:t>
            </a:r>
            <a:r>
              <a:rPr lang="en-GB" sz="2600" dirty="0" smtClean="0"/>
              <a:t>Ohta </a:t>
            </a:r>
            <a:r>
              <a:rPr lang="en-GB" sz="2600" dirty="0"/>
              <a:t>et al. </a:t>
            </a:r>
            <a:r>
              <a:rPr lang="en-GB" sz="2600" dirty="0" smtClean="0"/>
              <a:t>1988, Baldwin </a:t>
            </a:r>
            <a:r>
              <a:rPr lang="en-GB" sz="2600" dirty="0"/>
              <a:t>1979</a:t>
            </a:r>
            <a:r>
              <a:rPr lang="en-GB" sz="2600" dirty="0" smtClean="0"/>
              <a:t>) </a:t>
            </a:r>
          </a:p>
          <a:p>
            <a:endParaRPr lang="en-GB" sz="2600" dirty="0"/>
          </a:p>
          <a:p>
            <a:r>
              <a:rPr lang="en-GB" sz="2600" dirty="0" smtClean="0"/>
              <a:t>Inpatient settings</a:t>
            </a:r>
          </a:p>
          <a:p>
            <a:endParaRPr lang="en-GB" sz="2600" dirty="0"/>
          </a:p>
          <a:p>
            <a:r>
              <a:rPr lang="en-GB" sz="2600" dirty="0" smtClean="0"/>
              <a:t>Is it due to the setting or the mental illness?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4635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</a:t>
            </a:r>
            <a:r>
              <a:rPr lang="en-GB" dirty="0" smtClean="0"/>
              <a:t>obstructive pulmonary disease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/>
            <a:r>
              <a:rPr lang="en-GB" sz="2600" dirty="0"/>
              <a:t>S</a:t>
            </a:r>
            <a:r>
              <a:rPr lang="en-GB" sz="2600" dirty="0" smtClean="0"/>
              <a:t>ystematic </a:t>
            </a:r>
            <a:r>
              <a:rPr lang="en-GB" sz="2600" dirty="0"/>
              <a:t>review </a:t>
            </a:r>
            <a:r>
              <a:rPr lang="en-GB" sz="2600" dirty="0" smtClean="0"/>
              <a:t>– COPD most </a:t>
            </a:r>
            <a:r>
              <a:rPr lang="en-GB" sz="2600" dirty="0"/>
              <a:t>prevalent disease in </a:t>
            </a:r>
            <a:r>
              <a:rPr lang="en-GB" sz="2600" dirty="0" smtClean="0"/>
              <a:t>people with mental illness </a:t>
            </a:r>
            <a:r>
              <a:rPr lang="en-GB" sz="2600" dirty="0"/>
              <a:t>(Oud and Meyboom-de Jong 2009). </a:t>
            </a:r>
            <a:endParaRPr lang="en-GB" sz="2600" dirty="0" smtClean="0"/>
          </a:p>
          <a:p>
            <a:pPr marL="0" indent="0"/>
            <a:endParaRPr lang="en-GB" sz="2600" dirty="0"/>
          </a:p>
          <a:p>
            <a:pPr marL="0" indent="0"/>
            <a:r>
              <a:rPr lang="en-GB" sz="2600" dirty="0" smtClean="0"/>
              <a:t>Why?</a:t>
            </a:r>
          </a:p>
          <a:p>
            <a:pPr marL="0" indent="0"/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Smoking 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Health checks ↓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478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</a:t>
            </a:r>
            <a:r>
              <a:rPr lang="en-GB" dirty="0" smtClean="0"/>
              <a:t>exually transmitted infections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268760"/>
            <a:ext cx="8415337" cy="5112991"/>
          </a:xfrm>
        </p:spPr>
        <p:txBody>
          <a:bodyPr/>
          <a:lstStyle/>
          <a:p>
            <a:pPr marL="0" indent="0"/>
            <a:r>
              <a:rPr lang="en-GB" sz="2100" dirty="0" smtClean="0"/>
              <a:t>Prevalence </a:t>
            </a:r>
            <a:r>
              <a:rPr lang="en-GB" sz="2100" dirty="0"/>
              <a:t>of HIV positivity </a:t>
            </a:r>
            <a:r>
              <a:rPr lang="en-GB" sz="2100" dirty="0" smtClean="0"/>
              <a:t>higher in </a:t>
            </a:r>
            <a:r>
              <a:rPr lang="en-GB" sz="2100" dirty="0"/>
              <a:t>schizophrenia </a:t>
            </a:r>
            <a:r>
              <a:rPr lang="en-GB" sz="2100" dirty="0" smtClean="0"/>
              <a:t>population </a:t>
            </a:r>
            <a:br>
              <a:rPr lang="en-GB" sz="2100" dirty="0" smtClean="0"/>
            </a:br>
            <a:r>
              <a:rPr lang="en-GB" sz="2100" dirty="0" smtClean="0"/>
              <a:t>(</a:t>
            </a:r>
            <a:r>
              <a:rPr lang="en-GB" sz="2100" dirty="0"/>
              <a:t>Leucht e</a:t>
            </a:r>
            <a:r>
              <a:rPr lang="en-GB" sz="2100" dirty="0" smtClean="0"/>
              <a:t>t </a:t>
            </a:r>
            <a:r>
              <a:rPr lang="en-GB" sz="2100" dirty="0"/>
              <a:t>al. 2007</a:t>
            </a:r>
            <a:r>
              <a:rPr lang="en-GB" sz="2100" dirty="0" smtClean="0"/>
              <a:t>)</a:t>
            </a:r>
          </a:p>
          <a:p>
            <a:endParaRPr lang="en-GB" sz="2100" dirty="0"/>
          </a:p>
          <a:p>
            <a:pPr marL="0" indent="12700"/>
            <a:r>
              <a:rPr lang="en-GB" sz="2100" dirty="0" smtClean="0"/>
              <a:t>Risky </a:t>
            </a:r>
            <a:r>
              <a:rPr lang="en-GB" sz="2100" dirty="0"/>
              <a:t>sexual behaviour in people with </a:t>
            </a:r>
            <a:r>
              <a:rPr lang="en-GB" sz="2100" dirty="0" smtClean="0"/>
              <a:t>mental illness, </a:t>
            </a:r>
            <a:r>
              <a:rPr lang="en-GB" sz="2100" dirty="0"/>
              <a:t>particularly mood </a:t>
            </a:r>
            <a:r>
              <a:rPr lang="en-GB" sz="2100" dirty="0" smtClean="0"/>
              <a:t>disorders (Carey </a:t>
            </a:r>
            <a:r>
              <a:rPr lang="en-GB" sz="2100" dirty="0"/>
              <a:t>et al. 2004) </a:t>
            </a:r>
            <a:endParaRPr lang="en-GB" sz="2100" dirty="0" smtClean="0"/>
          </a:p>
          <a:p>
            <a:endParaRPr lang="en-GB" sz="2100" dirty="0"/>
          </a:p>
          <a:p>
            <a:pPr marL="0" indent="0"/>
            <a:r>
              <a:rPr lang="en-GB" sz="2100" dirty="0" smtClean="0"/>
              <a:t>People </a:t>
            </a:r>
            <a:r>
              <a:rPr lang="en-GB" sz="2100" dirty="0"/>
              <a:t>with a substance use disorder </a:t>
            </a:r>
            <a:r>
              <a:rPr lang="en-GB" sz="2100" dirty="0" smtClean="0"/>
              <a:t>(and mental illness) more </a:t>
            </a:r>
            <a:r>
              <a:rPr lang="en-GB" sz="2100" dirty="0"/>
              <a:t>vulnerable to HIV and </a:t>
            </a:r>
            <a:r>
              <a:rPr lang="en-GB" sz="2100" dirty="0" smtClean="0"/>
              <a:t>STI in general </a:t>
            </a:r>
            <a:r>
              <a:rPr lang="en-GB" sz="2100" dirty="0"/>
              <a:t>(Cournos et al. 1994, Gray et al. 2002</a:t>
            </a:r>
            <a:r>
              <a:rPr lang="en-GB" sz="2100" dirty="0" smtClean="0"/>
              <a:t>)</a:t>
            </a:r>
          </a:p>
          <a:p>
            <a:pPr marL="0" indent="0"/>
            <a:endParaRPr lang="en-GB" sz="2100" dirty="0" smtClean="0"/>
          </a:p>
          <a:p>
            <a:pPr marL="0" indent="0"/>
            <a:r>
              <a:rPr lang="en-GB" sz="2100" dirty="0" smtClean="0"/>
              <a:t>Why do you think this 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Poor </a:t>
            </a:r>
            <a:r>
              <a:rPr lang="en-GB" sz="2100" dirty="0"/>
              <a:t>decision-making about safe </a:t>
            </a:r>
            <a:r>
              <a:rPr lang="en-GB" sz="2100" dirty="0" smtClean="0"/>
              <a:t>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Increased </a:t>
            </a:r>
            <a:r>
              <a:rPr lang="en-GB" sz="2100" dirty="0"/>
              <a:t>likelihood of </a:t>
            </a:r>
            <a:r>
              <a:rPr lang="en-GB" sz="2100" dirty="0" smtClean="0"/>
              <a:t>sex </a:t>
            </a:r>
            <a:r>
              <a:rPr lang="en-GB" sz="2100" dirty="0"/>
              <a:t>with someone who is injecting </a:t>
            </a:r>
            <a:r>
              <a:rPr lang="en-GB" sz="2100" dirty="0" smtClean="0"/>
              <a:t>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Hypersexuality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Neglecting </a:t>
            </a:r>
            <a:r>
              <a:rPr lang="en-GB" sz="2100" dirty="0"/>
              <a:t>to use a </a:t>
            </a:r>
            <a:r>
              <a:rPr lang="en-GB" sz="2100" dirty="0" smtClean="0"/>
              <a:t>condom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Vulnerability </a:t>
            </a:r>
            <a:r>
              <a:rPr lang="en-GB" sz="2100" dirty="0"/>
              <a:t>to coercion </a:t>
            </a:r>
            <a:r>
              <a:rPr lang="en-GB" sz="2100" dirty="0" smtClean="0"/>
              <a:t>into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Selling/swapping sex </a:t>
            </a:r>
            <a:r>
              <a:rPr lang="en-GB" sz="2100" dirty="0"/>
              <a:t>for cash or </a:t>
            </a:r>
            <a:r>
              <a:rPr lang="en-GB" sz="2100" dirty="0" smtClean="0"/>
              <a:t>drugs 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7698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Hepatitis B/C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/>
            <a:r>
              <a:rPr lang="en-GB" sz="2600" dirty="0" smtClean="0"/>
              <a:t>More prevalent in </a:t>
            </a:r>
            <a:r>
              <a:rPr lang="en-GB" sz="2600" dirty="0"/>
              <a:t>people with schizophrenia compared to the general population </a:t>
            </a:r>
            <a:r>
              <a:rPr lang="en-GB" sz="2600" dirty="0" smtClean="0"/>
              <a:t>(Nakamura </a:t>
            </a:r>
            <a:r>
              <a:rPr lang="en-GB" sz="2600" dirty="0"/>
              <a:t>et al. 2004, Kalkan et al. 2005</a:t>
            </a:r>
            <a:r>
              <a:rPr lang="en-GB" sz="2600" dirty="0" smtClean="0"/>
              <a:t>)</a:t>
            </a:r>
          </a:p>
          <a:p>
            <a:pPr marL="0" indent="0"/>
            <a:endParaRPr lang="en-GB" sz="2600" dirty="0"/>
          </a:p>
          <a:p>
            <a:pPr marL="0" indent="0"/>
            <a:r>
              <a:rPr lang="en-GB" sz="2600" dirty="0" smtClean="0"/>
              <a:t>Further increase if substance </a:t>
            </a:r>
            <a:r>
              <a:rPr lang="en-GB" sz="2600" dirty="0"/>
              <a:t>abuse </a:t>
            </a:r>
            <a:r>
              <a:rPr lang="en-GB" sz="2600" dirty="0" smtClean="0"/>
              <a:t>disorder is also present </a:t>
            </a:r>
            <a:r>
              <a:rPr lang="en-GB" sz="2600" dirty="0"/>
              <a:t>(Rosenburg et al. 2005</a:t>
            </a:r>
            <a:r>
              <a:rPr lang="en-GB" sz="2600" dirty="0" smtClean="0"/>
              <a:t>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7795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Sexual dysfunction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/>
            <a:r>
              <a:rPr lang="en-GB" sz="2600" dirty="0" smtClean="0"/>
              <a:t>Higher incidence in people </a:t>
            </a:r>
            <a:r>
              <a:rPr lang="en-GB" sz="2600" dirty="0"/>
              <a:t>with schizophrenia </a:t>
            </a:r>
            <a:r>
              <a:rPr lang="en-GB" sz="2600" dirty="0" smtClean="0"/>
              <a:t>(Smith </a:t>
            </a:r>
            <a:r>
              <a:rPr lang="en-GB" sz="2600" dirty="0"/>
              <a:t>et al. </a:t>
            </a:r>
            <a:r>
              <a:rPr lang="en-GB" sz="2600" dirty="0" smtClean="0"/>
              <a:t>2002, </a:t>
            </a:r>
            <a:r>
              <a:rPr lang="en-GB" sz="2600" dirty="0"/>
              <a:t>McDonald et al. 2003</a:t>
            </a:r>
            <a:r>
              <a:rPr lang="en-GB" sz="2600" dirty="0" smtClean="0"/>
              <a:t>)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</a:t>
            </a:r>
            <a:r>
              <a:rPr lang="en-GB" sz="2600" dirty="0" smtClean="0"/>
              <a:t>ntipsychotic are drugs associated </a:t>
            </a:r>
            <a:r>
              <a:rPr lang="en-GB" sz="2600" dirty="0"/>
              <a:t>with sexual dysfunction as </a:t>
            </a:r>
            <a:r>
              <a:rPr lang="en-GB" sz="2600" dirty="0" smtClean="0"/>
              <a:t>they can </a:t>
            </a:r>
            <a:r>
              <a:rPr lang="en-GB" sz="2600" dirty="0"/>
              <a:t>cause hyperprolactinaemia (Kasperek-Zimowska et al. 2008</a:t>
            </a:r>
            <a:r>
              <a:rPr lang="en-GB" sz="26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Is this also due to cardiovascular disease?</a:t>
            </a:r>
          </a:p>
          <a:p>
            <a:pPr marL="0" indent="0"/>
            <a:endParaRPr lang="en-GB" sz="2600" dirty="0"/>
          </a:p>
          <a:p>
            <a:pPr marL="0" indent="0"/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323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242484"/>
            <a:ext cx="83529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</a:tabLst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We would like to thank:</a:t>
            </a:r>
            <a:endParaRPr kumimoji="0" lang="en-GB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-226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>
                <a:tab pos="2857500" algn="l"/>
              </a:tabLst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Dr Sheila Hardy,</a:t>
            </a:r>
            <a:r>
              <a:rPr kumimoji="0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Education Fellow at UCLPartners, and author of these materials.</a:t>
            </a:r>
          </a:p>
          <a:p>
            <a:pPr marL="0" marR="0" lvl="0" indent="-226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>
                <a:tab pos="2857500" algn="l"/>
              </a:tabLst>
            </a:pPr>
            <a:r>
              <a:rPr lang="en-US" altLang="ja-JP" sz="1600" dirty="0" smtClean="0">
                <a:latin typeface="Calibri" panose="020F0502020204030204" pitchFamily="34" charset="0"/>
              </a:rPr>
              <a:t>The expert reference group, steering group and project team: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0" algn="l"/>
              </a:tabLst>
            </a:pP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0" algn="l"/>
              </a:tabLst>
            </a:pPr>
            <a:endParaRPr lang="en-US" altLang="ja-JP" sz="16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46997"/>
              </p:ext>
            </p:extLst>
          </p:nvPr>
        </p:nvGraphicFramePr>
        <p:xfrm>
          <a:off x="215516" y="2132856"/>
          <a:ext cx="8712968" cy="4562536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7128792"/>
              </a:tblGrid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Michael Benson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Lead Nurse Education and Practice Development, Barnet, Enfield and Haringey Mental Health NHS Trust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Stephanie Bridger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Director of Nursing, North East London NHS Foundation Trust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Eileen Bryant 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Primary Care Nurse Advisor, NHS England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Stephen Cook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Interim Deputy Director of Nursing and Clinical Governance, Barnet, Enfield and Haringey Mental Health NHS Trust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 Rhiannon England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CCG Mental Health GP Lead	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Professor Peter Fonagy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Director, Integrated Mental Health Programme, UCLPartners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Kate Hall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Director of Education, UCLPartners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314066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Gemma Houghton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Project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Coordinator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rPr>
                        <a:t>,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"/>
                          <a:cs typeface=""/>
                        </a:rPr>
                        <a:t>UCLPartners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 Henrietta Hughes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Medical Director, North and East London, NHS England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Claire Johnston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Director of Nursing, Camden and </a:t>
                      </a:r>
                      <a:r>
                        <a:rPr lang="en-GB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Islington </a:t>
                      </a:r>
                      <a:r>
                        <a:rPr lang="en-GB" sz="1200" kern="120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NHS Foundation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Trust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Becky Kingsnorth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Programme Manager, Adult Mental Health, UCLPartners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/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Fatema Limbada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Coordinator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UCLPartners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 Anna Moore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Director, Integrated Mental Health Programme,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UCLPartners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 Fiona Nolan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Deputy Director of Nursing, Camden and Islington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NHS Foundation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Trust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Gill Rogers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Londonwide LMCs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Antony Senner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Head of Development, Health Education North Central and East London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 Geraldine Strathdee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National Clinical Director, NHS England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  <a:tr h="249910"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Jonathan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Warren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66481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32962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99443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65925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332406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98887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65368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731849" algn="l" defTabSz="93296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l" defTabSz="932962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Director of Nursing, East London NHS Foundation Trust </a:t>
                      </a:r>
                    </a:p>
                  </a:txBody>
                  <a:tcPr marL="14701" marR="567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BA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0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Obstetric complications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340768"/>
            <a:ext cx="8415337" cy="4465637"/>
          </a:xfrm>
        </p:spPr>
        <p:txBody>
          <a:bodyPr/>
          <a:lstStyle/>
          <a:p>
            <a:pPr marL="0" indent="0"/>
            <a:r>
              <a:rPr lang="en-GB" sz="2600" dirty="0" smtClean="0"/>
              <a:t>High incidence of obstetric </a:t>
            </a:r>
            <a:r>
              <a:rPr lang="en-GB" sz="2600" dirty="0"/>
              <a:t>complications </a:t>
            </a:r>
            <a:r>
              <a:rPr lang="en-GB" sz="2600" dirty="0" smtClean="0"/>
              <a:t>in women with schizophrenia (De </a:t>
            </a:r>
            <a:r>
              <a:rPr lang="en-GB" sz="2600" dirty="0"/>
              <a:t>Hert et al. </a:t>
            </a:r>
            <a:r>
              <a:rPr lang="en-GB" sz="2600" dirty="0" smtClean="0"/>
              <a:t>2011)</a:t>
            </a:r>
          </a:p>
          <a:p>
            <a:endParaRPr lang="en-GB" sz="2600" dirty="0"/>
          </a:p>
          <a:p>
            <a:pPr marL="0" indent="0"/>
            <a:r>
              <a:rPr lang="en-GB" sz="2600" dirty="0" smtClean="0"/>
              <a:t>No </a:t>
            </a:r>
            <a:r>
              <a:rPr lang="en-GB" sz="2600" dirty="0"/>
              <a:t>definitive association between the use of antipsychotics during pregnancy and an increased risk of birth </a:t>
            </a:r>
            <a:r>
              <a:rPr lang="en-GB" sz="2600" dirty="0" smtClean="0"/>
              <a:t>defects </a:t>
            </a:r>
            <a:r>
              <a:rPr lang="en-GB" sz="2600" dirty="0"/>
              <a:t>or other adverse outcomes (Trixler et al. 2005, Einarson and Boskovic 2009</a:t>
            </a:r>
            <a:r>
              <a:rPr lang="en-GB" sz="2600" dirty="0" smtClean="0"/>
              <a:t>) </a:t>
            </a:r>
          </a:p>
          <a:p>
            <a:pPr marL="0" indent="0"/>
            <a:endParaRPr lang="en-GB" sz="2600" dirty="0" smtClean="0"/>
          </a:p>
          <a:p>
            <a:pPr marL="0" indent="0"/>
            <a:r>
              <a:rPr lang="en-GB" sz="2600" dirty="0" smtClean="0"/>
              <a:t>What do you think is causing the obstetric complications?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↑ Smoking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Use of drugs </a:t>
            </a:r>
            <a:r>
              <a:rPr lang="en-GB" sz="2600" dirty="0"/>
              <a:t>and </a:t>
            </a:r>
            <a:r>
              <a:rPr lang="en-GB" sz="2600" dirty="0" smtClean="0"/>
              <a:t>alcohol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L</a:t>
            </a:r>
            <a:r>
              <a:rPr lang="en-GB" sz="2600" dirty="0" smtClean="0"/>
              <a:t>ow </a:t>
            </a:r>
            <a:r>
              <a:rPr lang="en-GB" sz="2600" dirty="0"/>
              <a:t>socio-economic status</a:t>
            </a:r>
          </a:p>
        </p:txBody>
      </p:sp>
    </p:spTree>
    <p:extLst>
      <p:ext uri="{BB962C8B-B14F-4D97-AF65-F5344CB8AC3E}">
        <p14:creationId xmlns:p14="http://schemas.microsoft.com/office/powerpoint/2010/main" val="14627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Osteoporosis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268761"/>
            <a:ext cx="8415337" cy="5112990"/>
          </a:xfrm>
        </p:spPr>
        <p:txBody>
          <a:bodyPr/>
          <a:lstStyle/>
          <a:p>
            <a:pPr marL="0" indent="0">
              <a:tabLst>
                <a:tab pos="0" algn="l"/>
              </a:tabLst>
            </a:pPr>
            <a:r>
              <a:rPr lang="en-GB" sz="2600" dirty="0" smtClean="0"/>
              <a:t>High prevalence </a:t>
            </a:r>
            <a:r>
              <a:rPr lang="en-GB" sz="2600" dirty="0"/>
              <a:t>of osteoporosis in people with mental </a:t>
            </a:r>
            <a:r>
              <a:rPr lang="en-GB" sz="2600" dirty="0" smtClean="0"/>
              <a:t>illness </a:t>
            </a:r>
            <a:r>
              <a:rPr lang="da-DK" sz="2600" dirty="0"/>
              <a:t>(De Hert et al. </a:t>
            </a:r>
            <a:r>
              <a:rPr lang="da-DK" sz="2600" dirty="0" smtClean="0"/>
              <a:t>2011) </a:t>
            </a:r>
          </a:p>
          <a:p>
            <a:endParaRPr lang="da-DK" sz="2600" dirty="0" smtClean="0"/>
          </a:p>
          <a:p>
            <a:pPr marL="0" indent="0"/>
            <a:r>
              <a:rPr lang="da-DK" sz="2600" dirty="0" smtClean="0"/>
              <a:t>Why do you think this is? (Think about the causes of osteoporosis and the symptoms of mental illness)</a:t>
            </a:r>
            <a:endParaRPr lang="da-DK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Sedentary lifestyle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Lack </a:t>
            </a:r>
            <a:r>
              <a:rPr lang="en-GB" sz="2600" dirty="0"/>
              <a:t>of </a:t>
            </a:r>
            <a:r>
              <a:rPr lang="en-GB" sz="2600" dirty="0" smtClean="0"/>
              <a:t>exercise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Smoking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</a:t>
            </a:r>
            <a:r>
              <a:rPr lang="en-GB" sz="2600" dirty="0" smtClean="0"/>
              <a:t>lcohol </a:t>
            </a:r>
            <a:r>
              <a:rPr lang="en-GB" sz="2600" dirty="0"/>
              <a:t>and drug </a:t>
            </a:r>
            <a:r>
              <a:rPr lang="en-GB" sz="2600" dirty="0" smtClean="0"/>
              <a:t>abuse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D</a:t>
            </a:r>
            <a:r>
              <a:rPr lang="en-GB" sz="2600" dirty="0" smtClean="0"/>
              <a:t>ietary </a:t>
            </a:r>
            <a:r>
              <a:rPr lang="en-GB" sz="2600" dirty="0"/>
              <a:t>and vitamin </a:t>
            </a:r>
            <a:r>
              <a:rPr lang="en-GB" sz="2600" dirty="0" smtClean="0"/>
              <a:t>deficiencies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D</a:t>
            </a:r>
            <a:r>
              <a:rPr lang="en-GB" sz="2600" dirty="0" smtClean="0"/>
              <a:t>ecreased </a:t>
            </a:r>
            <a:r>
              <a:rPr lang="en-GB" sz="2600" dirty="0"/>
              <a:t>exposure to sunshine (</a:t>
            </a:r>
            <a:r>
              <a:rPr lang="en-GB" sz="2600" dirty="0" smtClean="0"/>
              <a:t>↓ vitamin D) </a:t>
            </a: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P</a:t>
            </a:r>
            <a:r>
              <a:rPr lang="en-GB" sz="2600" dirty="0" smtClean="0"/>
              <a:t>olydipsia </a:t>
            </a:r>
            <a:r>
              <a:rPr lang="en-GB" sz="2600" dirty="0"/>
              <a:t>inducing electrolyte </a:t>
            </a:r>
            <a:r>
              <a:rPr lang="en-GB" sz="2600" dirty="0" smtClean="0"/>
              <a:t>imbalance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</a:t>
            </a:r>
            <a:r>
              <a:rPr lang="en-GB" sz="2600" dirty="0" smtClean="0"/>
              <a:t>ntipsychotic </a:t>
            </a:r>
            <a:r>
              <a:rPr lang="en-GB" sz="2600" dirty="0"/>
              <a:t>drugs increase prolactin levels </a:t>
            </a:r>
          </a:p>
        </p:txBody>
      </p:sp>
    </p:spTree>
    <p:extLst>
      <p:ext uri="{BB962C8B-B14F-4D97-AF65-F5344CB8AC3E}">
        <p14:creationId xmlns:p14="http://schemas.microsoft.com/office/powerpoint/2010/main" val="19604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Cancer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/>
            <a:r>
              <a:rPr lang="en-GB" sz="2600" dirty="0"/>
              <a:t>P</a:t>
            </a:r>
            <a:r>
              <a:rPr lang="en-GB" sz="2600" dirty="0" smtClean="0"/>
              <a:t>atients with </a:t>
            </a:r>
            <a:r>
              <a:rPr lang="en-GB" sz="2600" dirty="0"/>
              <a:t>schizophrenia have decreased incidences of certain </a:t>
            </a:r>
            <a:r>
              <a:rPr lang="en-GB" sz="2600" dirty="0" smtClean="0"/>
              <a:t>cancers but are more </a:t>
            </a:r>
            <a:r>
              <a:rPr lang="en-GB" sz="2600" dirty="0"/>
              <a:t>likely </a:t>
            </a:r>
            <a:r>
              <a:rPr lang="en-GB" sz="2600" dirty="0" smtClean="0"/>
              <a:t>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Die </a:t>
            </a:r>
            <a:r>
              <a:rPr lang="en-GB" sz="2600" dirty="0"/>
              <a:t>prematurely from cancer than the general </a:t>
            </a:r>
            <a:r>
              <a:rPr lang="en-GB" sz="2600" dirty="0" smtClean="0"/>
              <a:t>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Have </a:t>
            </a:r>
            <a:r>
              <a:rPr lang="en-GB" sz="2600" dirty="0"/>
              <a:t>metastases at </a:t>
            </a:r>
            <a:r>
              <a:rPr lang="en-GB" sz="2600" dirty="0" smtClean="0"/>
              <a:t>diagnosis </a:t>
            </a:r>
          </a:p>
          <a:p>
            <a:pPr marL="0" indent="0"/>
            <a:endParaRPr lang="en-GB" sz="2600" dirty="0" smtClean="0"/>
          </a:p>
          <a:p>
            <a:pPr marL="0" indent="0"/>
            <a:r>
              <a:rPr lang="en-GB" sz="2600" dirty="0" smtClean="0"/>
              <a:t>They are less </a:t>
            </a:r>
            <a:r>
              <a:rPr lang="en-GB" sz="2600" dirty="0"/>
              <a:t>likely </a:t>
            </a:r>
            <a:r>
              <a:rPr lang="en-GB" sz="2600" dirty="0" smtClean="0"/>
              <a:t>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Get </a:t>
            </a:r>
            <a:r>
              <a:rPr lang="en-GB" sz="2600" dirty="0"/>
              <a:t>screened for </a:t>
            </a:r>
            <a:r>
              <a:rPr lang="en-GB" sz="2600" dirty="0" smtClean="0"/>
              <a:t>cancer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Receive </a:t>
            </a:r>
            <a:r>
              <a:rPr lang="en-GB" sz="2600" dirty="0"/>
              <a:t>specialised </a:t>
            </a:r>
            <a:r>
              <a:rPr lang="en-GB" sz="2600" dirty="0" smtClean="0"/>
              <a:t>interventions</a:t>
            </a:r>
          </a:p>
          <a:p>
            <a:pPr marL="0" indent="0"/>
            <a:endParaRPr lang="en-GB" sz="2600" dirty="0" smtClean="0"/>
          </a:p>
          <a:p>
            <a:r>
              <a:rPr lang="en-GB" sz="2600" dirty="0" smtClean="0"/>
              <a:t>Why do you think they do not get screened?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2042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Poor dental status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/>
            <a:r>
              <a:rPr lang="en-GB" sz="2600" dirty="0" smtClean="0"/>
              <a:t>The prevalence of caries</a:t>
            </a:r>
            <a:r>
              <a:rPr lang="en-GB" sz="2600" dirty="0"/>
              <a:t>, gingivitis and periodontal disease </a:t>
            </a:r>
            <a:r>
              <a:rPr lang="en-GB" sz="2600" dirty="0" smtClean="0"/>
              <a:t>is increased in people with mental illness</a:t>
            </a:r>
          </a:p>
          <a:p>
            <a:endParaRPr lang="en-GB" sz="2600" dirty="0" smtClean="0"/>
          </a:p>
          <a:p>
            <a:r>
              <a:rPr lang="en-GB" sz="2600" dirty="0" smtClean="0"/>
              <a:t>Why is this?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Poor diet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N</a:t>
            </a:r>
            <a:r>
              <a:rPr lang="en-GB" sz="2600" dirty="0" smtClean="0"/>
              <a:t>eglecting </a:t>
            </a:r>
            <a:r>
              <a:rPr lang="en-GB" sz="2600" dirty="0"/>
              <a:t>oral </a:t>
            </a:r>
            <a:r>
              <a:rPr lang="en-GB" sz="2600" dirty="0" smtClean="0"/>
              <a:t>hygiene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Smoking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Some antipsychotics, antidepressants and mood stabilisers reduce saliva flow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2921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Cardiovascular disease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340768"/>
            <a:ext cx="8415337" cy="4465637"/>
          </a:xfrm>
        </p:spPr>
        <p:txBody>
          <a:bodyPr/>
          <a:lstStyle/>
          <a:p>
            <a:r>
              <a:rPr lang="en-GB" sz="2600" b="1" dirty="0" smtClean="0"/>
              <a:t>Risk factors that cannot be modified:</a:t>
            </a:r>
          </a:p>
          <a:p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Gender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Ethnicity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Family history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9779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Cardiovascular disease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340768"/>
            <a:ext cx="8415337" cy="5040983"/>
          </a:xfrm>
        </p:spPr>
        <p:txBody>
          <a:bodyPr/>
          <a:lstStyle/>
          <a:p>
            <a:pPr marL="0" indent="0"/>
            <a:r>
              <a:rPr lang="en-GB" sz="2600" b="1" dirty="0" smtClean="0"/>
              <a:t>Modifiable risk </a:t>
            </a:r>
            <a:r>
              <a:rPr lang="en-GB" sz="2600" b="1" dirty="0"/>
              <a:t>factors </a:t>
            </a:r>
            <a:r>
              <a:rPr lang="en-GB" sz="2600" dirty="0"/>
              <a:t>for CVD are significantly increased </a:t>
            </a:r>
            <a:r>
              <a:rPr lang="en-GB" sz="2600" dirty="0" smtClean="0"/>
              <a:t>in people with mental illness</a:t>
            </a:r>
          </a:p>
          <a:p>
            <a:endParaRPr lang="en-GB" sz="2600" dirty="0"/>
          </a:p>
          <a:p>
            <a:r>
              <a:rPr lang="en-GB" sz="2600" dirty="0" smtClean="0"/>
              <a:t>What are these?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Smoking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Poor diet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Low levels of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Diagnostic overshadowing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Antipsychotic medication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Poverty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Alcohol</a:t>
            </a:r>
          </a:p>
        </p:txBody>
      </p:sp>
    </p:spTree>
    <p:extLst>
      <p:ext uri="{BB962C8B-B14F-4D97-AF65-F5344CB8AC3E}">
        <p14:creationId xmlns:p14="http://schemas.microsoft.com/office/powerpoint/2010/main" val="4603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Cardiovascular disease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/>
            <a:r>
              <a:rPr lang="en-GB" sz="2600" dirty="0" smtClean="0"/>
              <a:t>Two meta-analyses of patients with SMI showed: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Half were obese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Two in five had </a:t>
            </a:r>
            <a:r>
              <a:rPr lang="en-GB" sz="2600" dirty="0" err="1" smtClean="0"/>
              <a:t>hypertriglyceridaemia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Two in five had hypertension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O</a:t>
            </a:r>
            <a:r>
              <a:rPr lang="en-GB" sz="2600" dirty="0" smtClean="0"/>
              <a:t>ne </a:t>
            </a:r>
            <a:r>
              <a:rPr lang="en-GB" sz="2600" dirty="0"/>
              <a:t>in three </a:t>
            </a:r>
            <a:r>
              <a:rPr lang="en-GB" sz="2600" dirty="0" smtClean="0"/>
              <a:t>had metabolic </a:t>
            </a:r>
            <a:r>
              <a:rPr lang="en-GB" sz="2600" dirty="0"/>
              <a:t>syndrome, diabetes or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pre-diabetes</a:t>
            </a:r>
            <a:endParaRPr lang="en-GB" sz="2600" dirty="0"/>
          </a:p>
          <a:p>
            <a:endParaRPr lang="en-GB" sz="2600" dirty="0" smtClean="0"/>
          </a:p>
          <a:p>
            <a:r>
              <a:rPr lang="en-GB" sz="2600" dirty="0" smtClean="0"/>
              <a:t>(</a:t>
            </a:r>
            <a:r>
              <a:rPr lang="en-GB" sz="2600" dirty="0" err="1" smtClean="0"/>
              <a:t>Vancampfort</a:t>
            </a:r>
            <a:r>
              <a:rPr lang="en-GB" sz="2600" dirty="0" smtClean="0"/>
              <a:t> </a:t>
            </a:r>
            <a:r>
              <a:rPr lang="en-GB" sz="2600" dirty="0"/>
              <a:t>et al. 2013, Mitchell et al. 2011</a:t>
            </a:r>
            <a:r>
              <a:rPr lang="en-GB" sz="2600" dirty="0" smtClean="0"/>
              <a:t>) 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 break!</a:t>
            </a:r>
            <a:endParaRPr lang="en-GB" dirty="0"/>
          </a:p>
        </p:txBody>
      </p:sp>
      <p:pic>
        <p:nvPicPr>
          <p:cNvPr id="5" name="Content Placeholder 4" descr="AXEXGW_1922167c.jpg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610519" y="2326481"/>
            <a:ext cx="5842000" cy="364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2132856"/>
            <a:ext cx="8415337" cy="4248894"/>
          </a:xfrm>
        </p:spPr>
        <p:txBody>
          <a:bodyPr/>
          <a:lstStyle/>
          <a:p>
            <a:pPr marL="0" indent="3175" algn="ctr"/>
            <a:r>
              <a:rPr lang="en-GB" sz="4000" dirty="0" smtClean="0">
                <a:solidFill>
                  <a:schemeClr val="tx2"/>
                </a:solidFill>
              </a:rPr>
              <a:t>Carrying out a physical health check</a:t>
            </a:r>
            <a:endParaRPr lang="en-GB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600" dirty="0" smtClean="0"/>
              <a:t>Who is responsible for the physical health of people with severe mental illness?</a:t>
            </a:r>
            <a:endParaRPr lang="en-GB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628801"/>
            <a:ext cx="8415337" cy="4752950"/>
          </a:xfrm>
        </p:spPr>
        <p:txBody>
          <a:bodyPr/>
          <a:lstStyle/>
          <a:p>
            <a:r>
              <a:rPr lang="en-GB" sz="2600" dirty="0" smtClean="0"/>
              <a:t>Who do you think is responsible?</a:t>
            </a:r>
          </a:p>
          <a:p>
            <a:endParaRPr lang="en-GB" sz="2600" dirty="0" smtClean="0"/>
          </a:p>
          <a:p>
            <a:r>
              <a:rPr lang="en-GB" sz="2600" dirty="0" smtClean="0"/>
              <a:t>What does NICE say?</a:t>
            </a:r>
          </a:p>
          <a:p>
            <a:endParaRPr lang="en-GB" sz="2600" dirty="0"/>
          </a:p>
          <a:p>
            <a:r>
              <a:rPr lang="en-GB" sz="2600" dirty="0" smtClean="0"/>
              <a:t>What does QOF say?</a:t>
            </a:r>
          </a:p>
          <a:p>
            <a:endParaRPr lang="en-GB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78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8568951" cy="48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6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600" dirty="0" smtClean="0"/>
              <a:t>Tools to help you look after the physical health of people with mental illness</a:t>
            </a:r>
            <a:endParaRPr lang="en-GB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lvl="0" indent="0">
              <a:buClr>
                <a:srgbClr val="0070BA"/>
              </a:buClr>
            </a:pPr>
            <a:r>
              <a:rPr lang="en-GB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A website has been created specifically for practice nurses. It has a best practice manual </a:t>
            </a:r>
            <a:r>
              <a:rPr lang="en-GB" sz="2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– the </a:t>
            </a:r>
            <a:r>
              <a:rPr lang="en-GB" sz="24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Health Improvement Profile for Primary Care (HIP-PC)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 and other useful tools. </a:t>
            </a:r>
            <a:endParaRPr lang="en-GB" sz="2400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0" lvl="0" indent="0">
              <a:buClr>
                <a:srgbClr val="0070BA"/>
              </a:buClr>
            </a:pPr>
            <a:endParaRPr lang="en-GB" sz="240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0" lvl="0" indent="0">
              <a:buClr>
                <a:srgbClr val="0070BA"/>
              </a:buClr>
            </a:pPr>
            <a:endParaRPr lang="en-GB" sz="2400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0" lvl="0" indent="0">
              <a:buClr>
                <a:srgbClr val="0070BA"/>
              </a:buClr>
            </a:pPr>
            <a:r>
              <a:rPr lang="en-GB" sz="2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These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Arial" pitchFamily="34" charset="0"/>
              </a:rPr>
              <a:t>can all be downloaded free:</a:t>
            </a:r>
          </a:p>
          <a:p>
            <a:pPr lvl="0">
              <a:buClr>
                <a:srgbClr val="0070BA"/>
              </a:buClr>
            </a:pPr>
            <a:endParaRPr lang="en-GB" sz="2400" u="sng" dirty="0">
              <a:solidFill>
                <a:srgbClr val="000000"/>
              </a:solidFill>
              <a:latin typeface="Calibri"/>
              <a:cs typeface="Arial" pitchFamily="34" charset="0"/>
              <a:hlinkClick r:id="rId2"/>
            </a:endParaRPr>
          </a:p>
          <a:p>
            <a:pPr lvl="0">
              <a:buClr>
                <a:srgbClr val="0070BA"/>
              </a:buClr>
            </a:pPr>
            <a:r>
              <a:rPr lang="en-GB" sz="2400" u="sng" dirty="0">
                <a:solidFill>
                  <a:srgbClr val="000000"/>
                </a:solidFill>
                <a:latin typeface="Calibri"/>
                <a:cs typeface="Arial" pitchFamily="34" charset="0"/>
                <a:hlinkClick r:id="rId2"/>
              </a:rPr>
              <a:t>http://physicalsmi.webeden.co.uk/</a:t>
            </a:r>
            <a:endParaRPr lang="en-GB" sz="240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5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600" dirty="0"/>
              <a:t>Preparing to carry out health checks for people with severe mental illness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772815"/>
            <a:ext cx="8415337" cy="460893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sz="2600" dirty="0" smtClean="0"/>
              <a:t>Identify </a:t>
            </a:r>
            <a:r>
              <a:rPr lang="en-GB" sz="2600" dirty="0"/>
              <a:t>one or two practice nurses to be responsible for carrying out the health </a:t>
            </a:r>
            <a:r>
              <a:rPr lang="en-GB" sz="2600" dirty="0" smtClean="0"/>
              <a:t>checks</a:t>
            </a:r>
          </a:p>
          <a:p>
            <a:pPr marL="457200" indent="-457200">
              <a:buAutoNum type="arabicPeriod"/>
            </a:pPr>
            <a:r>
              <a:rPr lang="en-GB" sz="2600" dirty="0">
                <a:ea typeface="Calibri"/>
              </a:rPr>
              <a:t>Ensure the practice nurse receives appropriate training to feel confident in carrying out the health checks</a:t>
            </a:r>
            <a:r>
              <a:rPr lang="en-GB" sz="2600" dirty="0" smtClean="0"/>
              <a:t> (you are here!)</a:t>
            </a:r>
          </a:p>
          <a:p>
            <a:pPr marL="457200" indent="-457200">
              <a:buAutoNum type="arabicPeriod"/>
            </a:pPr>
            <a:r>
              <a:rPr lang="en-GB" sz="2600" dirty="0"/>
              <a:t>Check your SMI register for </a:t>
            </a:r>
            <a:r>
              <a:rPr lang="en-GB" sz="2600" dirty="0" smtClean="0"/>
              <a:t>accuracy</a:t>
            </a:r>
            <a:endParaRPr lang="en-GB" sz="2600" dirty="0"/>
          </a:p>
          <a:p>
            <a:pPr marL="457200" indent="-457200">
              <a:buAutoNum type="arabicPeriod"/>
            </a:pPr>
            <a:r>
              <a:rPr lang="en-GB" sz="2600" dirty="0" smtClean="0"/>
              <a:t>If your employer supports you setting up clinics – work </a:t>
            </a:r>
            <a:r>
              <a:rPr lang="en-GB" sz="2600" dirty="0"/>
              <a:t>out how you are going </a:t>
            </a:r>
            <a:r>
              <a:rPr lang="en-GB" sz="2600" dirty="0" smtClean="0"/>
              <a:t>to do this</a:t>
            </a:r>
          </a:p>
          <a:p>
            <a:pPr marL="457200" indent="-457200">
              <a:buAutoNum type="arabicPeriod"/>
            </a:pPr>
            <a:r>
              <a:rPr lang="en-GB" sz="2600" dirty="0" smtClean="0"/>
              <a:t>Identify </a:t>
            </a:r>
            <a:r>
              <a:rPr lang="en-GB" sz="2600" dirty="0"/>
              <a:t>your </a:t>
            </a:r>
            <a:r>
              <a:rPr lang="en-GB" sz="2600" dirty="0" smtClean="0"/>
              <a:t>community mental health worker (CMHW) linked with the practice </a:t>
            </a:r>
          </a:p>
          <a:p>
            <a:pPr marL="457200" indent="-457200">
              <a:buAutoNum type="arabicPeriod"/>
            </a:pPr>
            <a:r>
              <a:rPr lang="en-GB" sz="2600" dirty="0"/>
              <a:t>Prepare your </a:t>
            </a:r>
            <a:r>
              <a:rPr lang="en-GB" sz="2600" dirty="0" smtClean="0"/>
              <a:t>template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3598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Inviting the patient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600" dirty="0" smtClean="0"/>
              <a:t>Inform </a:t>
            </a:r>
            <a:r>
              <a:rPr lang="en-GB" sz="2600" dirty="0"/>
              <a:t>the </a:t>
            </a:r>
            <a:r>
              <a:rPr lang="en-GB" sz="2600" dirty="0" smtClean="0"/>
              <a:t>CMHW of </a:t>
            </a:r>
            <a:r>
              <a:rPr lang="en-GB" sz="2600" dirty="0"/>
              <a:t>the </a:t>
            </a:r>
            <a:r>
              <a:rPr lang="en-GB" sz="2600" dirty="0" smtClean="0"/>
              <a:t>invitation (if they have one)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dirty="0"/>
              <a:t>Send out the invitation letter </a:t>
            </a:r>
            <a:r>
              <a:rPr lang="en-GB" sz="2600" dirty="0" smtClean="0"/>
              <a:t>10–14 </a:t>
            </a:r>
            <a:r>
              <a:rPr lang="en-GB" sz="2600" dirty="0"/>
              <a:t>days before the </a:t>
            </a:r>
            <a:r>
              <a:rPr lang="en-GB" sz="2600" dirty="0" smtClean="0"/>
              <a:t>appointment</a:t>
            </a:r>
            <a:endParaRPr lang="en-GB" sz="2600" dirty="0"/>
          </a:p>
          <a:p>
            <a:pPr marL="457200" indent="-457200">
              <a:buFont typeface="+mj-lt"/>
              <a:buAutoNum type="arabicPeriod"/>
            </a:pPr>
            <a:r>
              <a:rPr lang="en-GB" sz="2600" dirty="0"/>
              <a:t>Consider telephoning </a:t>
            </a:r>
            <a:r>
              <a:rPr lang="en-GB" sz="2600" dirty="0" smtClean="0"/>
              <a:t>the patient </a:t>
            </a:r>
            <a:r>
              <a:rPr lang="en-GB" sz="2600" dirty="0"/>
              <a:t>the day </a:t>
            </a:r>
            <a:r>
              <a:rPr lang="en-GB" sz="2600" dirty="0" smtClean="0"/>
              <a:t>before the appointment </a:t>
            </a:r>
            <a:r>
              <a:rPr lang="en-GB" sz="2600" dirty="0"/>
              <a:t>to remind </a:t>
            </a:r>
            <a:r>
              <a:rPr lang="en-GB" sz="2600" dirty="0" smtClean="0"/>
              <a:t>them</a:t>
            </a:r>
          </a:p>
          <a:p>
            <a:pPr marL="0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3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Carrying out the physical health </a:t>
            </a:r>
            <a:r>
              <a:rPr lang="en-GB" dirty="0" smtClean="0"/>
              <a:t>check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600" dirty="0"/>
              <a:t>Explain to the patient why they </a:t>
            </a:r>
            <a:r>
              <a:rPr lang="en-GB" sz="2600" dirty="0" smtClean="0"/>
              <a:t>have </a:t>
            </a:r>
            <a:r>
              <a:rPr lang="en-GB" sz="2600" dirty="0"/>
              <a:t>been invited </a:t>
            </a:r>
            <a:endParaRPr lang="en-GB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600" dirty="0"/>
              <a:t>Use the </a:t>
            </a:r>
            <a:r>
              <a:rPr lang="en-GB" sz="2600" dirty="0" smtClean="0"/>
              <a:t>HIP-PC manual </a:t>
            </a:r>
            <a:r>
              <a:rPr lang="en-GB" sz="2600" dirty="0"/>
              <a:t>to guide </a:t>
            </a:r>
            <a:r>
              <a:rPr lang="en-GB" sz="2600" dirty="0" smtClean="0"/>
              <a:t>you</a:t>
            </a:r>
            <a:endParaRPr lang="en-GB" sz="2600" dirty="0"/>
          </a:p>
          <a:p>
            <a:pPr marL="457200" indent="-457200">
              <a:buFont typeface="+mj-lt"/>
              <a:buAutoNum type="arabicPeriod"/>
            </a:pPr>
            <a:r>
              <a:rPr lang="en-GB" sz="2600" dirty="0"/>
              <a:t>There are a number of </a:t>
            </a:r>
            <a:r>
              <a:rPr lang="en-GB" sz="2600" dirty="0" smtClean="0"/>
              <a:t>tools on the website </a:t>
            </a:r>
            <a:r>
              <a:rPr lang="en-GB" sz="2600" dirty="0"/>
              <a:t>(letters, </a:t>
            </a:r>
            <a:r>
              <a:rPr lang="en-GB" sz="2600" dirty="0" smtClean="0"/>
              <a:t>care </a:t>
            </a:r>
            <a:r>
              <a:rPr lang="en-GB" sz="2600" dirty="0"/>
              <a:t>plans, scales) which you may find </a:t>
            </a:r>
            <a:r>
              <a:rPr lang="en-GB" sz="2600" dirty="0" smtClean="0"/>
              <a:t>useful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dirty="0"/>
              <a:t>Provide your patient with any relevant leaflets (available from </a:t>
            </a:r>
            <a:r>
              <a:rPr lang="en-GB" sz="2600" dirty="0" smtClean="0"/>
              <a:t>the website)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dirty="0"/>
              <a:t>If the patient needs any </a:t>
            </a:r>
            <a:r>
              <a:rPr lang="en-GB" sz="2600" dirty="0" smtClean="0"/>
              <a:t>follow-up </a:t>
            </a:r>
            <a:r>
              <a:rPr lang="en-GB" sz="2600" dirty="0"/>
              <a:t>appointments, arrange these and explain </a:t>
            </a:r>
            <a:r>
              <a:rPr lang="en-GB" sz="2600" dirty="0" smtClean="0"/>
              <a:t>why</a:t>
            </a:r>
            <a:endParaRPr lang="en-GB" sz="2600" dirty="0"/>
          </a:p>
          <a:p>
            <a:pPr marL="457200" lvl="0" indent="-457200">
              <a:buFont typeface="+mj-lt"/>
              <a:buAutoNum type="arabicPeriod"/>
            </a:pPr>
            <a:r>
              <a:rPr lang="en-GB" sz="2600" dirty="0"/>
              <a:t>Request their permission to share results </a:t>
            </a:r>
            <a:r>
              <a:rPr lang="en-GB" sz="2600" dirty="0" smtClean="0"/>
              <a:t>with </a:t>
            </a:r>
            <a:r>
              <a:rPr lang="en-GB" sz="2600" dirty="0"/>
              <a:t>the </a:t>
            </a:r>
            <a:r>
              <a:rPr lang="en-GB" sz="2600" dirty="0" smtClean="0"/>
              <a:t>CMHW </a:t>
            </a:r>
            <a:r>
              <a:rPr lang="en-GB" sz="2600" dirty="0"/>
              <a:t>where </a:t>
            </a:r>
            <a:r>
              <a:rPr lang="en-GB" sz="2600" dirty="0" smtClean="0"/>
              <a:t>appropriate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5064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7200800" cy="706090"/>
          </a:xfrm>
        </p:spPr>
        <p:txBody>
          <a:bodyPr>
            <a:noAutofit/>
          </a:bodyPr>
          <a:lstStyle/>
          <a:p>
            <a:r>
              <a:rPr lang="en-GB" sz="2600" dirty="0" smtClean="0"/>
              <a:t>Carrying out the health check using the HIP-PC</a:t>
            </a:r>
            <a:endParaRPr lang="en-GB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556793"/>
            <a:ext cx="8415337" cy="4824958"/>
          </a:xfrm>
        </p:spPr>
        <p:txBody>
          <a:bodyPr/>
          <a:lstStyle/>
          <a:p>
            <a:r>
              <a:rPr lang="en-GB" sz="2600" b="1" dirty="0"/>
              <a:t>Measurements				</a:t>
            </a:r>
            <a:r>
              <a:rPr lang="en-GB" sz="2600" dirty="0"/>
              <a:t>	</a:t>
            </a:r>
          </a:p>
          <a:p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Body </a:t>
            </a:r>
            <a:r>
              <a:rPr lang="en-GB" sz="2600" dirty="0"/>
              <a:t>Mass Index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Waist circumference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Pulse rate (ECG)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Blood </a:t>
            </a:r>
            <a:r>
              <a:rPr lang="en-GB" sz="2600" dirty="0"/>
              <a:t>pressure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Temperature</a:t>
            </a:r>
            <a:r>
              <a:rPr lang="en-GB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9378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556369"/>
            <a:ext cx="8415337" cy="5040983"/>
          </a:xfrm>
        </p:spPr>
        <p:txBody>
          <a:bodyPr/>
          <a:lstStyle/>
          <a:p>
            <a:r>
              <a:rPr lang="en-GB" sz="2600" b="1" dirty="0"/>
              <a:t>Blood </a:t>
            </a:r>
            <a:r>
              <a:rPr lang="en-GB" sz="2600" b="1" dirty="0" smtClean="0"/>
              <a:t>tests</a:t>
            </a:r>
            <a:r>
              <a:rPr lang="en-GB" sz="2600" b="1" dirty="0"/>
              <a:t/>
            </a:r>
            <a:br>
              <a:rPr lang="en-GB" sz="2600" b="1" dirty="0"/>
            </a:br>
            <a:r>
              <a:rPr lang="en-GB" sz="2600" b="1" dirty="0"/>
              <a:t>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Liver </a:t>
            </a:r>
            <a:r>
              <a:rPr lang="en-GB" sz="2600" dirty="0"/>
              <a:t>function </a:t>
            </a:r>
            <a:r>
              <a:rPr lang="en-GB" sz="2600" dirty="0" smtClean="0"/>
              <a:t>tests</a:t>
            </a:r>
            <a:r>
              <a:rPr lang="en-GB" sz="2600" dirty="0"/>
              <a:t>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Lipids</a:t>
            </a:r>
            <a:r>
              <a:rPr lang="en-GB" sz="2600" dirty="0"/>
              <a:t>	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Glucose/HbA1c</a:t>
            </a:r>
            <a:r>
              <a:rPr lang="en-GB" sz="2600" dirty="0" smtClean="0"/>
              <a:t>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Prolactin</a:t>
            </a:r>
            <a:r>
              <a:rPr lang="en-GB" sz="2600" dirty="0"/>
              <a:t>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Urea</a:t>
            </a:r>
            <a:r>
              <a:rPr lang="en-GB" sz="2600" dirty="0"/>
              <a:t>, electrolytes </a:t>
            </a:r>
            <a:r>
              <a:rPr lang="en-GB" sz="2600" dirty="0" smtClean="0"/>
              <a:t>and </a:t>
            </a:r>
            <a:r>
              <a:rPr lang="en-GB" sz="2600" dirty="0"/>
              <a:t>calcium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Thyroid </a:t>
            </a:r>
            <a:r>
              <a:rPr lang="en-GB" sz="2600" dirty="0"/>
              <a:t>function test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Full blood count</a:t>
            </a:r>
            <a:r>
              <a:rPr lang="en-GB" sz="2600" dirty="0"/>
              <a:t>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B12 </a:t>
            </a:r>
            <a:r>
              <a:rPr lang="en-GB" sz="2600" dirty="0"/>
              <a:t>and </a:t>
            </a:r>
            <a:r>
              <a:rPr lang="en-GB" sz="2600" dirty="0" smtClean="0"/>
              <a:t>Folate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Lithium</a:t>
            </a:r>
            <a:r>
              <a:rPr lang="en-GB" sz="2600" dirty="0"/>
              <a:t>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Vitamin D</a:t>
            </a:r>
            <a:r>
              <a:rPr lang="en-GB" dirty="0"/>
              <a:t>		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7200800" cy="706090"/>
          </a:xfrm>
        </p:spPr>
        <p:txBody>
          <a:bodyPr>
            <a:noAutofit/>
          </a:bodyPr>
          <a:lstStyle/>
          <a:p>
            <a:r>
              <a:rPr lang="en-GB" sz="2600" dirty="0" smtClean="0"/>
              <a:t>Carrying out the health check using the HIP-PC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885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556370"/>
            <a:ext cx="8415337" cy="4896966"/>
          </a:xfrm>
        </p:spPr>
        <p:txBody>
          <a:bodyPr/>
          <a:lstStyle/>
          <a:p>
            <a:r>
              <a:rPr lang="en-GB" sz="2600" b="1" dirty="0"/>
              <a:t>Screening						</a:t>
            </a:r>
            <a:endParaRPr lang="en-GB" sz="2600" dirty="0"/>
          </a:p>
          <a:p>
            <a:pPr marL="0" indent="0"/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Cervical </a:t>
            </a:r>
            <a:r>
              <a:rPr lang="en-GB" sz="2600" dirty="0"/>
              <a:t>cytology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Prostate and testicular </a:t>
            </a:r>
            <a:r>
              <a:rPr lang="en-GB" sz="2600" dirty="0"/>
              <a:t>examination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Teeth</a:t>
            </a:r>
            <a:r>
              <a:rPr lang="en-GB" sz="2600" dirty="0"/>
              <a:t>	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Eyes</a:t>
            </a:r>
            <a:r>
              <a:rPr lang="en-GB" sz="2600" dirty="0"/>
              <a:t>	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Feet</a:t>
            </a:r>
            <a:r>
              <a:rPr lang="en-GB" sz="2600" dirty="0"/>
              <a:t>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Breasts </a:t>
            </a:r>
            <a:r>
              <a:rPr lang="en-GB" sz="2600" dirty="0"/>
              <a:t>(women)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Breasts </a:t>
            </a:r>
            <a:r>
              <a:rPr lang="en-GB" sz="2600" dirty="0"/>
              <a:t>(men)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Menstrual </a:t>
            </a:r>
            <a:r>
              <a:rPr lang="en-GB" sz="2600" dirty="0"/>
              <a:t>cycle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Urine</a:t>
            </a:r>
            <a:r>
              <a:rPr lang="en-GB" sz="2600" dirty="0"/>
              <a:t>	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Bowels</a:t>
            </a:r>
            <a:r>
              <a:rPr lang="en-GB" sz="2600" dirty="0"/>
              <a:t>		</a:t>
            </a:r>
            <a:r>
              <a:rPr lang="en-GB" dirty="0"/>
              <a:t>		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7200800" cy="706090"/>
          </a:xfrm>
        </p:spPr>
        <p:txBody>
          <a:bodyPr>
            <a:noAutofit/>
          </a:bodyPr>
          <a:lstStyle/>
          <a:p>
            <a:r>
              <a:rPr lang="en-GB" sz="2600" dirty="0" smtClean="0"/>
              <a:t>Carrying out the health check using the HIP-PC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0816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556792"/>
            <a:ext cx="8415337" cy="4465637"/>
          </a:xfrm>
        </p:spPr>
        <p:txBody>
          <a:bodyPr/>
          <a:lstStyle/>
          <a:p>
            <a:r>
              <a:rPr lang="en-GB" sz="2600" b="1" dirty="0" smtClean="0"/>
              <a:t>Lifestyle</a:t>
            </a:r>
            <a:br>
              <a:rPr lang="en-GB" sz="2600" b="1" dirty="0" smtClean="0"/>
            </a:br>
            <a:r>
              <a:rPr lang="en-GB" sz="2600" b="1" dirty="0"/>
              <a:t>					</a:t>
            </a: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Sleep</a:t>
            </a:r>
            <a:r>
              <a:rPr lang="en-GB" sz="2600" dirty="0"/>
              <a:t>	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Smoking</a:t>
            </a:r>
            <a:r>
              <a:rPr lang="en-GB" sz="2600" dirty="0"/>
              <a:t>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Exercise</a:t>
            </a:r>
            <a:r>
              <a:rPr lang="en-GB" sz="2600" dirty="0"/>
              <a:t>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Alcohol intake</a:t>
            </a:r>
            <a:r>
              <a:rPr lang="en-GB" sz="2600" dirty="0"/>
              <a:t>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Diet</a:t>
            </a:r>
            <a:r>
              <a:rPr lang="en-GB" sz="2600" dirty="0"/>
              <a:t>	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Fluid </a:t>
            </a:r>
            <a:r>
              <a:rPr lang="en-GB" sz="2600" dirty="0"/>
              <a:t>intake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Caffeine intake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Safe sex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Sexual </a:t>
            </a:r>
            <a:r>
              <a:rPr lang="en-GB" sz="2600" dirty="0"/>
              <a:t>satisfaction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Cannabis</a:t>
            </a:r>
            <a:r>
              <a:rPr lang="en-GB" sz="2600" dirty="0"/>
              <a:t>			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7200800" cy="706090"/>
          </a:xfrm>
        </p:spPr>
        <p:txBody>
          <a:bodyPr>
            <a:noAutofit/>
          </a:bodyPr>
          <a:lstStyle/>
          <a:p>
            <a:r>
              <a:rPr lang="en-GB" sz="2600" dirty="0" smtClean="0"/>
              <a:t>Carrying out the health check using the HIP-PC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0739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556792"/>
            <a:ext cx="8415337" cy="4465637"/>
          </a:xfrm>
        </p:spPr>
        <p:txBody>
          <a:bodyPr/>
          <a:lstStyle/>
          <a:p>
            <a:r>
              <a:rPr lang="en-GB" sz="2600" b="1" dirty="0"/>
              <a:t>Medication </a:t>
            </a:r>
            <a:r>
              <a:rPr lang="en-GB" sz="2600" b="1" dirty="0" smtClean="0"/>
              <a:t>review</a:t>
            </a:r>
          </a:p>
          <a:p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Antidepressants</a:t>
            </a:r>
            <a:r>
              <a:rPr lang="en-GB" sz="2600" b="1" dirty="0"/>
              <a:t>					</a:t>
            </a: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Antipsychotics</a:t>
            </a:r>
            <a:r>
              <a:rPr lang="en-GB" sz="2600" dirty="0"/>
              <a:t>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Mood stabilisers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Other drugs (e.g. for physical conditions)</a:t>
            </a:r>
          </a:p>
          <a:p>
            <a:endParaRPr lang="en-GB" sz="26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7200800" cy="706090"/>
          </a:xfrm>
        </p:spPr>
        <p:txBody>
          <a:bodyPr>
            <a:noAutofit/>
          </a:bodyPr>
          <a:lstStyle/>
          <a:p>
            <a:r>
              <a:rPr lang="en-GB" sz="2600" dirty="0" smtClean="0"/>
              <a:t>Carrying out the health check using the HIP-PC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266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556792"/>
            <a:ext cx="8415337" cy="4465637"/>
          </a:xfrm>
        </p:spPr>
        <p:txBody>
          <a:bodyPr/>
          <a:lstStyle/>
          <a:p>
            <a:r>
              <a:rPr lang="en-GB" sz="2600" b="1" dirty="0"/>
              <a:t>Additional factors					</a:t>
            </a:r>
            <a:endParaRPr lang="en-GB" sz="2600" dirty="0"/>
          </a:p>
          <a:p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Care </a:t>
            </a:r>
            <a:r>
              <a:rPr lang="en-GB" sz="2600" dirty="0"/>
              <a:t>plan			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Flu </a:t>
            </a:r>
            <a:r>
              <a:rPr lang="en-GB" sz="2600" dirty="0"/>
              <a:t>vaccination		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7200800" cy="706090"/>
          </a:xfrm>
        </p:spPr>
        <p:txBody>
          <a:bodyPr>
            <a:noAutofit/>
          </a:bodyPr>
          <a:lstStyle/>
          <a:p>
            <a:r>
              <a:rPr lang="en-GB" sz="2600" dirty="0" smtClean="0"/>
              <a:t>Carrying out the health check using the HIP-PC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0703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objectives of the training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340769"/>
            <a:ext cx="8640960" cy="5040982"/>
          </a:xfrm>
        </p:spPr>
        <p:txBody>
          <a:bodyPr/>
          <a:lstStyle/>
          <a:p>
            <a:pPr marL="0" lvl="0" indent="0" defTabSz="914400">
              <a:spcBef>
                <a:spcPct val="20000"/>
              </a:spcBef>
              <a:buClrTx/>
            </a:pP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The aim of this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training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is to address the physical health needs of people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with mental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illness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by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training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practice nurses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to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consider these needs opportunistically and to deliver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physical health checks to this group in primary care.</a:t>
            </a:r>
          </a:p>
          <a:p>
            <a:pPr marL="0" lvl="0" indent="0" defTabSz="914400">
              <a:spcBef>
                <a:spcPct val="20000"/>
              </a:spcBef>
              <a:buClrTx/>
            </a:pP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objectives of the training will be assist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practice nurses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to provide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patients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who have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mental illness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with:</a:t>
            </a:r>
          </a:p>
          <a:p>
            <a:pPr marL="457200" lvl="0" indent="-457200" defTabSz="914400">
              <a:spcBef>
                <a:spcPct val="20000"/>
              </a:spcBef>
              <a:buClr>
                <a:srgbClr val="0070C0"/>
              </a:buClr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A reduced risk of cardiovascular disease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(CVD)</a:t>
            </a:r>
          </a:p>
          <a:p>
            <a:pPr marL="457200" lvl="0" indent="-457200" defTabSz="914400">
              <a:spcBef>
                <a:spcPct val="20000"/>
              </a:spcBef>
              <a:buClr>
                <a:srgbClr val="0070C0"/>
              </a:buClr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A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named contact in the practice who offers support for all areas of care</a:t>
            </a:r>
          </a:p>
          <a:p>
            <a:pPr marL="457200" lvl="0" indent="-457200" defTabSz="914400">
              <a:spcBef>
                <a:spcPct val="20000"/>
              </a:spcBef>
              <a:buClr>
                <a:srgbClr val="0070C0"/>
              </a:buClr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Assistance with smoking cessation, diet and exercise planning</a:t>
            </a:r>
          </a:p>
          <a:p>
            <a:pPr marL="457200" lvl="0" indent="-457200" defTabSz="914400">
              <a:spcBef>
                <a:spcPct val="20000"/>
              </a:spcBef>
              <a:buClr>
                <a:srgbClr val="0070C0"/>
              </a:buClr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Prompt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treatment for other physical ailments</a:t>
            </a:r>
          </a:p>
          <a:p>
            <a:pPr marL="457200" lvl="0" indent="-457200" defTabSz="914400">
              <a:spcBef>
                <a:spcPct val="20000"/>
              </a:spcBef>
              <a:buClr>
                <a:srgbClr val="0070C0"/>
              </a:buClr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Treatment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in line with people with physical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long-term conditions, </a:t>
            </a:r>
            <a:r>
              <a:rPr lang="en-GB" sz="2400" dirty="0">
                <a:solidFill>
                  <a:srgbClr val="000000"/>
                </a:solidFill>
                <a:ea typeface="ＭＳ Ｐゴシック"/>
              </a:rPr>
              <a:t>therefore reducing </a:t>
            </a:r>
            <a:r>
              <a:rPr lang="en-GB" sz="2400" dirty="0" smtClean="0">
                <a:solidFill>
                  <a:srgbClr val="000000"/>
                </a:solidFill>
                <a:ea typeface="ＭＳ Ｐゴシック"/>
              </a:rPr>
              <a:t>stigma</a:t>
            </a:r>
            <a:endParaRPr lang="en-GB" sz="2400" dirty="0">
              <a:solidFill>
                <a:srgbClr val="000000"/>
              </a:solidFill>
              <a:ea typeface="ＭＳ Ｐゴシック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work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600" dirty="0" smtClean="0"/>
              <a:t>You will </a:t>
            </a:r>
            <a:r>
              <a:rPr lang="en-US" sz="2600" dirty="0"/>
              <a:t>receive a scenario question to answer.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Use the </a:t>
            </a:r>
            <a:r>
              <a:rPr lang="en-US" sz="2600" dirty="0" smtClean="0"/>
              <a:t>HIP-PC to </a:t>
            </a:r>
            <a:r>
              <a:rPr lang="en-US" sz="2600" dirty="0"/>
              <a:t>help </a:t>
            </a:r>
            <a:r>
              <a:rPr lang="en-US" sz="2600" dirty="0" smtClean="0"/>
              <a:t>you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Also think about how you would </a:t>
            </a:r>
            <a:r>
              <a:rPr lang="en-GB" sz="2600" dirty="0" smtClean="0"/>
              <a:t>organise</a:t>
            </a:r>
            <a:r>
              <a:rPr lang="en-US" sz="2600" dirty="0" smtClean="0"/>
              <a:t> health checks in your own area of practice</a:t>
            </a:r>
            <a:endParaRPr lang="en-US" sz="2600" dirty="0"/>
          </a:p>
          <a:p>
            <a:pPr lvl="1">
              <a:buNone/>
            </a:pPr>
            <a:endParaRPr lang="en-US" sz="2600" dirty="0"/>
          </a:p>
          <a:p>
            <a:r>
              <a:rPr lang="en-US" sz="2600" dirty="0" smtClean="0"/>
              <a:t>Give feedback </a:t>
            </a:r>
            <a:r>
              <a:rPr lang="en-US" sz="2600" dirty="0"/>
              <a:t>to the whole </a:t>
            </a:r>
            <a:r>
              <a:rPr lang="en-US" sz="2600" dirty="0" smtClean="0"/>
              <a:t>group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125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3175"/>
            <a:r>
              <a:rPr lang="en-GB" sz="1500" b="1" dirty="0" smtClean="0"/>
              <a:t>Scenario 1</a:t>
            </a:r>
          </a:p>
          <a:p>
            <a:pPr marL="0" indent="3175"/>
            <a:r>
              <a:rPr lang="en-GB" sz="1500" dirty="0" smtClean="0"/>
              <a:t>What </a:t>
            </a:r>
            <a:r>
              <a:rPr lang="en-GB" sz="1500" dirty="0"/>
              <a:t>antipsychotic medications are commonly associated with </a:t>
            </a:r>
            <a:r>
              <a:rPr lang="en-GB" sz="1500" dirty="0" smtClean="0"/>
              <a:t>diabetes?</a:t>
            </a:r>
          </a:p>
          <a:p>
            <a:pPr marL="0" indent="3175"/>
            <a:r>
              <a:rPr lang="en-GB" sz="1500" dirty="0" smtClean="0"/>
              <a:t>How </a:t>
            </a:r>
            <a:r>
              <a:rPr lang="en-GB" sz="1500" dirty="0"/>
              <a:t>do you think diabetes can be prevented in patients </a:t>
            </a:r>
            <a:r>
              <a:rPr lang="en-GB" sz="1500" dirty="0" smtClean="0"/>
              <a:t>with mental </a:t>
            </a:r>
            <a:r>
              <a:rPr lang="en-GB" sz="1500" dirty="0"/>
              <a:t>illness?</a:t>
            </a:r>
          </a:p>
          <a:p>
            <a:pPr marL="0" indent="3175"/>
            <a:endParaRPr lang="en-GB" sz="1000" dirty="0" smtClean="0"/>
          </a:p>
          <a:p>
            <a:pPr marL="0" indent="3175"/>
            <a:r>
              <a:rPr lang="en-GB" sz="1500" b="1" dirty="0" smtClean="0"/>
              <a:t>Scenario 2</a:t>
            </a:r>
          </a:p>
          <a:p>
            <a:pPr marL="0" indent="3175"/>
            <a:r>
              <a:rPr lang="en-GB" sz="1500" dirty="0"/>
              <a:t>Why do you think patients with </a:t>
            </a:r>
            <a:r>
              <a:rPr lang="en-GB" sz="1500" dirty="0" smtClean="0"/>
              <a:t>mental illness are </a:t>
            </a:r>
            <a:r>
              <a:rPr lang="en-GB" sz="1500" dirty="0"/>
              <a:t>more likely to have a raised </a:t>
            </a:r>
            <a:r>
              <a:rPr lang="en-GB" sz="1500" dirty="0" smtClean="0"/>
              <a:t>blood cholesterol level and </a:t>
            </a:r>
            <a:r>
              <a:rPr lang="en-GB" sz="1500" dirty="0"/>
              <a:t>what information can you exchange with them?</a:t>
            </a:r>
          </a:p>
          <a:p>
            <a:pPr marL="0" indent="3175"/>
            <a:r>
              <a:rPr lang="en-GB" sz="1500" dirty="0" smtClean="0"/>
              <a:t>What </a:t>
            </a:r>
            <a:r>
              <a:rPr lang="en-GB" sz="1500" dirty="0"/>
              <a:t>methods could you use to motivate a patient with </a:t>
            </a:r>
            <a:r>
              <a:rPr lang="en-GB" sz="1500" dirty="0" smtClean="0"/>
              <a:t>mental </a:t>
            </a:r>
            <a:r>
              <a:rPr lang="en-GB" sz="1500" dirty="0"/>
              <a:t>illness to become more active</a:t>
            </a:r>
            <a:r>
              <a:rPr lang="en-GB" sz="1500" dirty="0" smtClean="0"/>
              <a:t>?</a:t>
            </a:r>
          </a:p>
          <a:p>
            <a:pPr marL="0" indent="3175"/>
            <a:endParaRPr lang="en-GB" sz="1000" dirty="0"/>
          </a:p>
          <a:p>
            <a:pPr marL="0" indent="3175"/>
            <a:r>
              <a:rPr lang="en-GB" sz="1500" b="1" dirty="0" smtClean="0"/>
              <a:t>Scenario 3</a:t>
            </a:r>
            <a:endParaRPr lang="en-GB" sz="1500" b="1" dirty="0"/>
          </a:p>
          <a:p>
            <a:pPr marL="0" indent="3175"/>
            <a:r>
              <a:rPr lang="en-GB" sz="1500" dirty="0" smtClean="0"/>
              <a:t>Which </a:t>
            </a:r>
            <a:r>
              <a:rPr lang="en-GB" sz="1500" dirty="0"/>
              <a:t>drugs are associated with QT </a:t>
            </a:r>
            <a:r>
              <a:rPr lang="en-GB" sz="1500" dirty="0" smtClean="0"/>
              <a:t>interval prolongation</a:t>
            </a:r>
            <a:r>
              <a:rPr lang="en-GB" sz="1500" dirty="0"/>
              <a:t>? </a:t>
            </a:r>
          </a:p>
          <a:p>
            <a:pPr marL="0" indent="3175"/>
            <a:r>
              <a:rPr lang="en-GB" sz="1500" dirty="0" smtClean="0"/>
              <a:t>What </a:t>
            </a:r>
            <a:r>
              <a:rPr lang="en-GB" sz="1500" dirty="0"/>
              <a:t>factors should you take into consideration if a patient’s pulse is 114?</a:t>
            </a:r>
          </a:p>
          <a:p>
            <a:pPr marL="0" indent="3175"/>
            <a:r>
              <a:rPr lang="en-GB" sz="1500" dirty="0" smtClean="0"/>
              <a:t>What </a:t>
            </a:r>
            <a:r>
              <a:rPr lang="en-GB" sz="1500" dirty="0"/>
              <a:t>action would you take?</a:t>
            </a:r>
          </a:p>
          <a:p>
            <a:pPr marL="0" indent="3175"/>
            <a:endParaRPr lang="en-GB" sz="1000" dirty="0" smtClean="0"/>
          </a:p>
          <a:p>
            <a:pPr marL="0" indent="3175"/>
            <a:r>
              <a:rPr lang="en-GB" sz="1500" b="1" dirty="0" smtClean="0"/>
              <a:t>Scenario 4</a:t>
            </a:r>
            <a:endParaRPr lang="en-GB" sz="1500" b="1" dirty="0"/>
          </a:p>
          <a:p>
            <a:pPr marL="0" indent="3175"/>
            <a:r>
              <a:rPr lang="en-GB" sz="1500" dirty="0" smtClean="0"/>
              <a:t>How </a:t>
            </a:r>
            <a:r>
              <a:rPr lang="en-GB" sz="1500" dirty="0"/>
              <a:t>would you bring up the subject of testicular self-examination with a </a:t>
            </a:r>
            <a:r>
              <a:rPr lang="en-GB" sz="1500" dirty="0" smtClean="0"/>
              <a:t>24-year-old </a:t>
            </a:r>
            <a:r>
              <a:rPr lang="en-GB" sz="1500" dirty="0"/>
              <a:t>patient with </a:t>
            </a:r>
            <a:r>
              <a:rPr lang="en-GB" sz="1500" dirty="0" smtClean="0"/>
              <a:t>mental illness?</a:t>
            </a:r>
            <a:endParaRPr lang="en-GB" sz="1500" dirty="0"/>
          </a:p>
          <a:p>
            <a:pPr marL="0" indent="3175"/>
            <a:r>
              <a:rPr lang="en-GB" sz="1500" dirty="0" smtClean="0"/>
              <a:t>A </a:t>
            </a:r>
            <a:r>
              <a:rPr lang="en-GB" sz="1500" dirty="0"/>
              <a:t>female patient with bipolar disorder tells you the last time </a:t>
            </a:r>
            <a:r>
              <a:rPr lang="en-GB" sz="1500" dirty="0" smtClean="0"/>
              <a:t>she was high she </a:t>
            </a:r>
            <a:r>
              <a:rPr lang="en-GB" sz="1500" dirty="0"/>
              <a:t>had unprotected sex. What </a:t>
            </a:r>
            <a:r>
              <a:rPr lang="en-GB" sz="1500" dirty="0" smtClean="0"/>
              <a:t>action will </a:t>
            </a:r>
            <a:r>
              <a:rPr lang="en-GB" sz="1500" dirty="0"/>
              <a:t>you take?</a:t>
            </a:r>
          </a:p>
          <a:p>
            <a:pPr marL="0" indent="3175"/>
            <a:endParaRPr lang="en-GB" sz="1000" dirty="0" smtClean="0"/>
          </a:p>
          <a:p>
            <a:pPr marL="0" indent="3175"/>
            <a:r>
              <a:rPr lang="en-GB" sz="1500" b="1" dirty="0" smtClean="0"/>
              <a:t>Scenario 5</a:t>
            </a:r>
          </a:p>
          <a:p>
            <a:pPr marL="0" indent="3175"/>
            <a:r>
              <a:rPr lang="en-GB" sz="1500" dirty="0"/>
              <a:t>Would drinking 3 cups of coffee, 2 cups of tea and 2 cans of cola during one </a:t>
            </a:r>
            <a:r>
              <a:rPr lang="en-GB" sz="1500" dirty="0" smtClean="0"/>
              <a:t>day </a:t>
            </a:r>
            <a:r>
              <a:rPr lang="en-GB" sz="1500" dirty="0"/>
              <a:t>be an excessive intake of caffeine?</a:t>
            </a:r>
          </a:p>
          <a:p>
            <a:pPr marL="0" indent="3175"/>
            <a:r>
              <a:rPr lang="en-GB" sz="1500" dirty="0" smtClean="0"/>
              <a:t>What </a:t>
            </a:r>
            <a:r>
              <a:rPr lang="en-GB" sz="1500" dirty="0"/>
              <a:t>advice would you offer?</a:t>
            </a:r>
          </a:p>
          <a:p>
            <a:pPr marL="0" indent="3175"/>
            <a:r>
              <a:rPr lang="en-GB" sz="1500" dirty="0" smtClean="0"/>
              <a:t>How would </a:t>
            </a:r>
            <a:r>
              <a:rPr lang="en-GB" sz="1500" dirty="0"/>
              <a:t>you </a:t>
            </a:r>
            <a:r>
              <a:rPr lang="en-GB" sz="1500" dirty="0" smtClean="0"/>
              <a:t>react if </a:t>
            </a:r>
            <a:r>
              <a:rPr lang="en-GB" sz="1500" dirty="0"/>
              <a:t>a patient with </a:t>
            </a:r>
            <a:r>
              <a:rPr lang="en-GB" sz="1500" dirty="0" smtClean="0"/>
              <a:t>mental </a:t>
            </a:r>
            <a:r>
              <a:rPr lang="en-GB" sz="1500" dirty="0"/>
              <a:t>illness </a:t>
            </a:r>
            <a:r>
              <a:rPr lang="en-GB" sz="1500" dirty="0" smtClean="0"/>
              <a:t>admitted </a:t>
            </a:r>
            <a:r>
              <a:rPr lang="en-GB" sz="1500" dirty="0"/>
              <a:t>to taking </a:t>
            </a:r>
            <a:r>
              <a:rPr lang="en-GB" sz="1500" dirty="0" smtClean="0"/>
              <a:t>cannabis?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40107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the health check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sz="2600" dirty="0"/>
              <a:t>Inform the patient of the results from blood </a:t>
            </a:r>
            <a:r>
              <a:rPr lang="en-GB" sz="2600" dirty="0" smtClean="0"/>
              <a:t>tests</a:t>
            </a:r>
          </a:p>
          <a:p>
            <a:pPr marL="457200" lvl="0" indent="-457200">
              <a:buFont typeface="+mj-lt"/>
              <a:buAutoNum type="arabicPeriod"/>
            </a:pPr>
            <a:endParaRPr lang="en-GB" sz="2600" dirty="0"/>
          </a:p>
          <a:p>
            <a:pPr marL="457200" lvl="0" indent="-457200">
              <a:buFont typeface="+mj-lt"/>
              <a:buAutoNum type="arabicPeriod"/>
            </a:pPr>
            <a:r>
              <a:rPr lang="en-GB" sz="2600" dirty="0" smtClean="0"/>
              <a:t>If </a:t>
            </a:r>
            <a:r>
              <a:rPr lang="en-GB" sz="2600" dirty="0"/>
              <a:t>appropriate, inform the patient’s </a:t>
            </a:r>
            <a:r>
              <a:rPr lang="en-GB" sz="2600" dirty="0" smtClean="0"/>
              <a:t>CMHW </a:t>
            </a:r>
            <a:r>
              <a:rPr lang="en-GB" sz="2600" dirty="0"/>
              <a:t>of the </a:t>
            </a:r>
            <a:r>
              <a:rPr lang="en-GB" sz="2600" dirty="0" smtClean="0"/>
              <a:t>results</a:t>
            </a:r>
          </a:p>
          <a:p>
            <a:pPr marL="457200" lvl="0" indent="-457200">
              <a:buFont typeface="+mj-lt"/>
              <a:buAutoNum type="arabicPeriod"/>
            </a:pPr>
            <a:endParaRPr lang="en-GB" sz="26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600" dirty="0" smtClean="0"/>
              <a:t>Check </a:t>
            </a:r>
            <a:r>
              <a:rPr lang="en-GB" sz="2600" dirty="0"/>
              <a:t>the patient has attended for </a:t>
            </a:r>
            <a:r>
              <a:rPr lang="en-GB" sz="2600" dirty="0" smtClean="0"/>
              <a:t>follow-up appointments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93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If the patient did not </a:t>
            </a:r>
            <a:r>
              <a:rPr lang="en-GB" dirty="0" smtClean="0"/>
              <a:t>attend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GB" sz="2600" dirty="0"/>
              <a:t>Send a second </a:t>
            </a:r>
            <a:r>
              <a:rPr lang="en-GB" sz="2600" dirty="0" smtClean="0"/>
              <a:t>invitation letter</a:t>
            </a:r>
          </a:p>
          <a:p>
            <a:pPr marL="457200" lvl="0" indent="-514350">
              <a:spcBef>
                <a:spcPts val="0"/>
              </a:spcBef>
              <a:buFont typeface="+mj-lt"/>
              <a:buAutoNum type="arabicPeriod"/>
            </a:pPr>
            <a:endParaRPr lang="en-GB" sz="2600" dirty="0" smtClean="0"/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GB" sz="2600" dirty="0" smtClean="0"/>
              <a:t>Telephone </a:t>
            </a:r>
            <a:r>
              <a:rPr lang="en-GB" sz="2600" dirty="0"/>
              <a:t>the patient, carer or </a:t>
            </a:r>
            <a:r>
              <a:rPr lang="en-GB" sz="2600" dirty="0" smtClean="0"/>
              <a:t>CMHW </a:t>
            </a:r>
            <a:r>
              <a:rPr lang="en-GB" sz="2600" dirty="0"/>
              <a:t>as </a:t>
            </a:r>
            <a:r>
              <a:rPr lang="en-GB" sz="2600" dirty="0" smtClean="0"/>
              <a:t>appropriate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5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9111" y="1196752"/>
            <a:ext cx="8775377" cy="5400599"/>
          </a:xfrm>
        </p:spPr>
        <p:txBody>
          <a:bodyPr/>
          <a:lstStyle/>
          <a:p>
            <a:pPr marL="0" indent="0"/>
            <a:r>
              <a:rPr lang="en-GB" sz="1200" dirty="0" smtClean="0"/>
              <a:t>Baldwin J. (1979). Schizophrenia and physical disease. </a:t>
            </a:r>
            <a:r>
              <a:rPr lang="en-GB" sz="1200" i="1" dirty="0" smtClean="0"/>
              <a:t>Psychological Medicine </a:t>
            </a:r>
            <a:r>
              <a:rPr lang="en-GB" sz="1200" dirty="0" smtClean="0"/>
              <a:t>9 (4): 611-618.</a:t>
            </a:r>
          </a:p>
          <a:p>
            <a:pPr marL="0" indent="0"/>
            <a:endParaRPr lang="en-GB" sz="1000" dirty="0" smtClean="0"/>
          </a:p>
          <a:p>
            <a:pPr marL="0" indent="0"/>
            <a:r>
              <a:rPr lang="en-GB" sz="1200" dirty="0"/>
              <a:t>Carey M, Carey K, Maisto S, Gordon C, Schroder K and </a:t>
            </a:r>
            <a:r>
              <a:rPr lang="en-GB" sz="1200" dirty="0" err="1"/>
              <a:t>Vanable</a:t>
            </a:r>
            <a:r>
              <a:rPr lang="en-GB" sz="1200" dirty="0"/>
              <a:t> PA. (2004) Reducing HIV-risk </a:t>
            </a:r>
            <a:r>
              <a:rPr lang="en-GB" sz="1200" dirty="0" err="1"/>
              <a:t>behavior</a:t>
            </a:r>
            <a:r>
              <a:rPr lang="en-GB" sz="1200" dirty="0"/>
              <a:t> among adults receiving outpatient psychiatric treatment: Results from a randomized controlled trial. </a:t>
            </a:r>
            <a:r>
              <a:rPr lang="en-GB" sz="1200" i="1" dirty="0"/>
              <a:t>Journal of Consulting and Clinical Psychology </a:t>
            </a:r>
            <a:r>
              <a:rPr lang="en-GB" sz="1200" dirty="0"/>
              <a:t>72 (2): 252-268. </a:t>
            </a:r>
          </a:p>
          <a:p>
            <a:pPr marL="0" indent="0"/>
            <a:endParaRPr lang="en-GB" sz="1000" dirty="0"/>
          </a:p>
          <a:p>
            <a:pPr marL="0" indent="0"/>
            <a:r>
              <a:rPr lang="en-GB" sz="1200" dirty="0" smtClean="0"/>
              <a:t>Cavanaugh </a:t>
            </a:r>
            <a:r>
              <a:rPr lang="en-GB" sz="1200" dirty="0"/>
              <a:t>JS, Powell K, Renwick OJ, Davis KL, Hilliard A, Benjamin C, et al. (2012) An outbreak of tuberculosis among adults with mental illness. </a:t>
            </a:r>
            <a:r>
              <a:rPr lang="en-GB" sz="1200" i="1" dirty="0"/>
              <a:t>American Journal of Psychiatry </a:t>
            </a:r>
            <a:r>
              <a:rPr lang="en-GB" sz="1200" dirty="0"/>
              <a:t>169 (6): 569-575</a:t>
            </a:r>
            <a:r>
              <a:rPr lang="en-GB" sz="1200" dirty="0" smtClean="0"/>
              <a:t>.</a:t>
            </a:r>
          </a:p>
          <a:p>
            <a:pPr marL="0" indent="0"/>
            <a:endParaRPr lang="en-GB" sz="1000" dirty="0" smtClean="0"/>
          </a:p>
          <a:p>
            <a:pPr marL="0" indent="0"/>
            <a:r>
              <a:rPr lang="en-GB" sz="1200" dirty="0"/>
              <a:t>Chang CK, Hayes RD, </a:t>
            </a:r>
            <a:r>
              <a:rPr lang="en-GB" sz="1200" dirty="0" err="1"/>
              <a:t>Perera</a:t>
            </a:r>
            <a:r>
              <a:rPr lang="en-GB" sz="1200" dirty="0"/>
              <a:t> G, Broadbent MT, </a:t>
            </a:r>
            <a:r>
              <a:rPr lang="en-GB" sz="1200" dirty="0" err="1"/>
              <a:t>Fernandes</a:t>
            </a:r>
            <a:r>
              <a:rPr lang="en-GB" sz="1200" dirty="0"/>
              <a:t> AC, Lee WE, et al. (2011) Life expectancy at birth for people with serious mental illness and other major disorders from a secondary mental health care case register in London. </a:t>
            </a:r>
            <a:r>
              <a:rPr lang="en-GB" sz="1200" i="1" dirty="0" err="1"/>
              <a:t>PLoS</a:t>
            </a:r>
            <a:r>
              <a:rPr lang="en-GB" sz="1200" i="1" dirty="0"/>
              <a:t> ONE</a:t>
            </a:r>
            <a:r>
              <a:rPr lang="en-GB" sz="1200" dirty="0"/>
              <a:t> 6 (5): e19590</a:t>
            </a:r>
            <a:r>
              <a:rPr lang="en-GB" sz="1200" dirty="0" smtClean="0"/>
              <a:t>.</a:t>
            </a:r>
          </a:p>
          <a:p>
            <a:pPr marL="0" indent="0"/>
            <a:endParaRPr lang="en-GB" sz="1000" dirty="0" smtClean="0"/>
          </a:p>
          <a:p>
            <a:pPr marL="0" indent="0"/>
            <a:r>
              <a:rPr lang="en-GB" sz="1200" dirty="0"/>
              <a:t>Colton CW and Manderscheid RW. (2006) Congruencies in increased mortality rates, years of potential life lost, and causes of death among public mental health clients in eight states. </a:t>
            </a:r>
            <a:r>
              <a:rPr lang="en-GB" sz="1200" i="1" dirty="0"/>
              <a:t>Preventing Chronic Disease </a:t>
            </a:r>
            <a:r>
              <a:rPr lang="en-GB" sz="1200" dirty="0"/>
              <a:t>3 (2): A42.</a:t>
            </a:r>
          </a:p>
          <a:p>
            <a:pPr marL="0" indent="0"/>
            <a:endParaRPr lang="en-GB" sz="1000" dirty="0" smtClean="0"/>
          </a:p>
          <a:p>
            <a:pPr marL="0" indent="0"/>
            <a:r>
              <a:rPr lang="en-GB" sz="1200" dirty="0"/>
              <a:t>Cournos F, Guido J, </a:t>
            </a:r>
            <a:r>
              <a:rPr lang="en-GB" sz="1200" dirty="0" err="1"/>
              <a:t>Coomaraswamy</a:t>
            </a:r>
            <a:r>
              <a:rPr lang="en-GB" sz="1200" dirty="0"/>
              <a:t> S, Meyer-</a:t>
            </a:r>
            <a:r>
              <a:rPr lang="en-GB" sz="1200" dirty="0" err="1"/>
              <a:t>Bahlburg</a:t>
            </a:r>
            <a:r>
              <a:rPr lang="en-GB" sz="1200" dirty="0"/>
              <a:t> H, </a:t>
            </a:r>
            <a:r>
              <a:rPr lang="en-GB" sz="1200" dirty="0" err="1"/>
              <a:t>Sugden</a:t>
            </a:r>
            <a:r>
              <a:rPr lang="en-GB" sz="1200" dirty="0"/>
              <a:t> R and </a:t>
            </a:r>
            <a:r>
              <a:rPr lang="en-GB" sz="1200" dirty="0" err="1"/>
              <a:t>Horwath</a:t>
            </a:r>
            <a:r>
              <a:rPr lang="en-GB" sz="1200" dirty="0"/>
              <a:t> E. (1994) Sexual activity and risk of HIV infection among patients with schizophrenia. </a:t>
            </a:r>
            <a:r>
              <a:rPr lang="en-GB" sz="1200" i="1" dirty="0"/>
              <a:t>American Journal of Psychiatry</a:t>
            </a:r>
            <a:r>
              <a:rPr lang="en-GB" sz="1200" dirty="0"/>
              <a:t> 151 (2): 228-232.</a:t>
            </a:r>
          </a:p>
          <a:p>
            <a:pPr marL="0" indent="0"/>
            <a:endParaRPr lang="en-GB" sz="1000" dirty="0" smtClean="0"/>
          </a:p>
          <a:p>
            <a:pPr marL="0" indent="0"/>
            <a:r>
              <a:rPr lang="en-GB" sz="1200" dirty="0"/>
              <a:t>De Hert M, </a:t>
            </a:r>
            <a:r>
              <a:rPr lang="en-GB" sz="1200" dirty="0" err="1"/>
              <a:t>Correll</a:t>
            </a:r>
            <a:r>
              <a:rPr lang="en-GB" sz="1200" dirty="0"/>
              <a:t> CU, </a:t>
            </a:r>
            <a:r>
              <a:rPr lang="en-GB" sz="1200" dirty="0" err="1"/>
              <a:t>Bobes</a:t>
            </a:r>
            <a:r>
              <a:rPr lang="en-GB" sz="1200" dirty="0"/>
              <a:t> J, </a:t>
            </a:r>
            <a:r>
              <a:rPr lang="en-GB" sz="1200" dirty="0" err="1"/>
              <a:t>Cetkovich-Bakmas</a:t>
            </a:r>
            <a:r>
              <a:rPr lang="en-GB" sz="1200" dirty="0"/>
              <a:t> M, Cohen D, </a:t>
            </a:r>
            <a:r>
              <a:rPr lang="en-GB" sz="1200" dirty="0" err="1"/>
              <a:t>Asai</a:t>
            </a:r>
            <a:r>
              <a:rPr lang="en-GB" sz="1200" dirty="0"/>
              <a:t> I, et al. (2011) Physical illness in patients with severe mental disorders. I. Prevalence, impact of medications and disparities in health care. </a:t>
            </a:r>
            <a:r>
              <a:rPr lang="en-GB" sz="1200" i="1" dirty="0"/>
              <a:t>World Psychiatry</a:t>
            </a:r>
            <a:r>
              <a:rPr lang="en-GB" sz="1200" dirty="0"/>
              <a:t> 10 (1): 52-77.</a:t>
            </a:r>
          </a:p>
          <a:p>
            <a:pPr marL="0" indent="0"/>
            <a:endParaRPr lang="en-GB" sz="1000" dirty="0" smtClean="0"/>
          </a:p>
          <a:p>
            <a:pPr marL="0" indent="0"/>
            <a:r>
              <a:rPr lang="en-GB" sz="1200" dirty="0"/>
              <a:t>Einarson A and Boskovic R. (2009) Use and safety of antipsychotic drugs during pregnancy. </a:t>
            </a:r>
            <a:r>
              <a:rPr lang="en-GB" sz="1200" i="1" dirty="0"/>
              <a:t>Journal of Psychiatric Practice</a:t>
            </a:r>
            <a:r>
              <a:rPr lang="en-GB" sz="1200" dirty="0"/>
              <a:t> 15 (3): 183-192</a:t>
            </a:r>
            <a:r>
              <a:rPr lang="en-GB" sz="1200" dirty="0" smtClean="0"/>
              <a:t>.</a:t>
            </a:r>
          </a:p>
          <a:p>
            <a:pPr marL="0" indent="0"/>
            <a:endParaRPr lang="en-GB" sz="1000" dirty="0" smtClean="0"/>
          </a:p>
          <a:p>
            <a:pPr marL="0" indent="0"/>
            <a:r>
              <a:rPr lang="en-GB" sz="1200" dirty="0"/>
              <a:t>Fisher I, </a:t>
            </a:r>
            <a:r>
              <a:rPr lang="en-GB" sz="1200" dirty="0" err="1"/>
              <a:t>Bienskii</a:t>
            </a:r>
            <a:r>
              <a:rPr lang="en-GB" sz="1200" dirty="0"/>
              <a:t> A, </a:t>
            </a:r>
            <a:r>
              <a:rPr lang="en-GB" sz="1200" dirty="0" err="1"/>
              <a:t>Fedorova</a:t>
            </a:r>
            <a:r>
              <a:rPr lang="en-GB" sz="1200" dirty="0"/>
              <a:t> I. (1996) Experience in using serological tests in detecting tuberculosis in patients with severe mental pathology. </a:t>
            </a:r>
            <a:r>
              <a:rPr lang="en-GB" sz="1200" i="1" dirty="0" err="1"/>
              <a:t>Problemy</a:t>
            </a:r>
            <a:r>
              <a:rPr lang="en-GB" sz="1200" i="1" dirty="0"/>
              <a:t> </a:t>
            </a:r>
            <a:r>
              <a:rPr lang="en-GB" sz="1200" i="1" dirty="0" err="1"/>
              <a:t>Tuberkuleza</a:t>
            </a:r>
            <a:r>
              <a:rPr lang="en-GB" sz="1200" i="1" dirty="0"/>
              <a:t> </a:t>
            </a:r>
            <a:r>
              <a:rPr lang="en-GB" sz="1200" dirty="0"/>
              <a:t>1: 19-20</a:t>
            </a:r>
            <a:r>
              <a:rPr lang="en-GB" sz="1200" dirty="0" smtClean="0"/>
              <a:t>.</a:t>
            </a:r>
          </a:p>
          <a:p>
            <a:pPr marL="0" indent="0"/>
            <a:endParaRPr lang="en-GB" sz="1000" dirty="0"/>
          </a:p>
          <a:p>
            <a:pPr marL="0" indent="0"/>
            <a:r>
              <a:rPr lang="en-GB" sz="1200" dirty="0"/>
              <a:t>Gray R, </a:t>
            </a:r>
            <a:r>
              <a:rPr lang="en-GB" sz="1200" dirty="0" err="1"/>
              <a:t>Brewin</a:t>
            </a:r>
            <a:r>
              <a:rPr lang="en-GB" sz="1200" dirty="0"/>
              <a:t> E, </a:t>
            </a:r>
            <a:r>
              <a:rPr lang="en-GB" sz="1200" dirty="0" err="1"/>
              <a:t>Noak</a:t>
            </a:r>
            <a:r>
              <a:rPr lang="en-GB" sz="1200" dirty="0"/>
              <a:t> J, </a:t>
            </a:r>
            <a:r>
              <a:rPr lang="en-GB" sz="1200" dirty="0" err="1"/>
              <a:t>Wyke</a:t>
            </a:r>
            <a:r>
              <a:rPr lang="en-GB" sz="1200" dirty="0"/>
              <a:t>-Joseph J and </a:t>
            </a:r>
            <a:r>
              <a:rPr lang="en-GB" sz="1200" dirty="0" err="1"/>
              <a:t>Sonik</a:t>
            </a:r>
            <a:r>
              <a:rPr lang="en-GB" sz="1200" dirty="0"/>
              <a:t> B. (2002) A review of the literature on HIV infection and schizophrenia: Implications for research, policy and clinical practice. </a:t>
            </a:r>
            <a:r>
              <a:rPr lang="en-GB" sz="1200" i="1" dirty="0"/>
              <a:t>Journal of Psychiatric and Mental Health Nursin</a:t>
            </a:r>
            <a:r>
              <a:rPr lang="en-GB" sz="1200" dirty="0"/>
              <a:t>g 9 (4): 405-409</a:t>
            </a:r>
            <a:r>
              <a:rPr lang="en-GB" sz="1200" dirty="0" smtClean="0"/>
              <a:t>.</a:t>
            </a:r>
          </a:p>
          <a:p>
            <a:pPr marL="0" indent="0"/>
            <a:endParaRPr lang="en-GB" sz="1000" dirty="0" smtClean="0"/>
          </a:p>
          <a:p>
            <a:pPr marL="0" indent="0"/>
            <a:r>
              <a:rPr lang="en-GB" sz="1200" dirty="0"/>
              <a:t>Kalkan A, </a:t>
            </a:r>
            <a:r>
              <a:rPr lang="en-GB" sz="1200" dirty="0" err="1"/>
              <a:t>Ozdarendeli</a:t>
            </a:r>
            <a:r>
              <a:rPr lang="en-GB" sz="1200" dirty="0"/>
              <a:t> A, </a:t>
            </a:r>
            <a:r>
              <a:rPr lang="en-GB" sz="1200" dirty="0" err="1"/>
              <a:t>Bulut</a:t>
            </a:r>
            <a:r>
              <a:rPr lang="en-GB" sz="1200" dirty="0"/>
              <a:t> Y, </a:t>
            </a:r>
            <a:r>
              <a:rPr lang="en-GB" sz="1200" dirty="0" err="1"/>
              <a:t>Saral</a:t>
            </a:r>
            <a:r>
              <a:rPr lang="en-GB" sz="1200" dirty="0"/>
              <a:t> Y, </a:t>
            </a:r>
            <a:r>
              <a:rPr lang="en-GB" sz="1200" dirty="0" err="1"/>
              <a:t>Ozden</a:t>
            </a:r>
            <a:r>
              <a:rPr lang="en-GB" sz="1200" dirty="0"/>
              <a:t> M, </a:t>
            </a:r>
            <a:r>
              <a:rPr lang="en-GB" sz="1200" dirty="0" err="1"/>
              <a:t>Keleştimur</a:t>
            </a:r>
            <a:r>
              <a:rPr lang="en-GB" sz="1200" dirty="0"/>
              <a:t> N and </a:t>
            </a:r>
            <a:r>
              <a:rPr lang="en-GB" sz="1200" dirty="0" err="1"/>
              <a:t>Toraman</a:t>
            </a:r>
            <a:r>
              <a:rPr lang="en-GB" sz="1200" dirty="0"/>
              <a:t> ZA. (2005) Prevalence and genotypic distribution of hepatitis GB-C ⁄HG and TT viruses in blood donors, mentally retarded children and four groups of patients in eastern Anatolia, Turkey. </a:t>
            </a:r>
            <a:r>
              <a:rPr lang="en-GB" sz="1200" i="1" dirty="0"/>
              <a:t>Japanese Journal of Infectious Diseases </a:t>
            </a:r>
            <a:r>
              <a:rPr lang="en-GB" sz="1200" dirty="0"/>
              <a:t> 58 (4): </a:t>
            </a:r>
            <a:r>
              <a:rPr lang="en-GB" sz="1200" dirty="0" smtClean="0"/>
              <a:t>222-227.</a:t>
            </a:r>
          </a:p>
        </p:txBody>
      </p:sp>
    </p:spTree>
    <p:extLst>
      <p:ext uri="{BB962C8B-B14F-4D97-AF65-F5344CB8AC3E}">
        <p14:creationId xmlns:p14="http://schemas.microsoft.com/office/powerpoint/2010/main" val="41731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9512" y="1196752"/>
            <a:ext cx="8784976" cy="5257007"/>
          </a:xfrm>
        </p:spPr>
        <p:txBody>
          <a:bodyPr/>
          <a:lstStyle/>
          <a:p>
            <a:pPr marL="0" indent="0"/>
            <a:r>
              <a:rPr lang="en-GB" sz="1200" dirty="0" smtClean="0"/>
              <a:t>Kasperek-Zimowska B, </a:t>
            </a:r>
            <a:r>
              <a:rPr lang="en-GB" sz="1200" dirty="0" err="1" smtClean="0"/>
              <a:t>Brodniak</a:t>
            </a:r>
            <a:r>
              <a:rPr lang="en-GB" sz="1200" dirty="0" smtClean="0"/>
              <a:t> WA and </a:t>
            </a:r>
            <a:r>
              <a:rPr lang="en-GB" sz="1200" dirty="0" err="1" smtClean="0"/>
              <a:t>Sarol-Kulka</a:t>
            </a:r>
            <a:r>
              <a:rPr lang="en-GB" sz="1200" dirty="0" smtClean="0"/>
              <a:t> A. (2008) Sexual disorders in schizophrenia – overview of research literature. </a:t>
            </a:r>
            <a:r>
              <a:rPr lang="en-GB" sz="1200" i="1" dirty="0" err="1" smtClean="0"/>
              <a:t>Psychiatria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Polska</a:t>
            </a:r>
            <a:r>
              <a:rPr lang="en-GB" sz="1200" dirty="0" smtClean="0"/>
              <a:t> 42 (1): 97-104. </a:t>
            </a:r>
          </a:p>
          <a:p>
            <a:pPr marL="0" indent="0"/>
            <a:endParaRPr lang="en-GB" sz="800" dirty="0" smtClean="0"/>
          </a:p>
          <a:p>
            <a:pPr marL="0" indent="0"/>
            <a:r>
              <a:rPr lang="en-GB" sz="1200" dirty="0"/>
              <a:t>Macdonald S, Halliday J, </a:t>
            </a:r>
            <a:r>
              <a:rPr lang="en-GB" sz="1200" dirty="0" err="1"/>
              <a:t>MacEwan</a:t>
            </a:r>
            <a:r>
              <a:rPr lang="en-GB" sz="1200" dirty="0"/>
              <a:t> T, Sharkey V, Farrington S, Wall S, </a:t>
            </a:r>
            <a:r>
              <a:rPr lang="en-GB" sz="1200" dirty="0" err="1"/>
              <a:t>McCreadie</a:t>
            </a:r>
            <a:r>
              <a:rPr lang="en-GB" sz="1200" dirty="0"/>
              <a:t> RG. (2003) Nithsdale Schizophrenia Surveys 24: Sexual dysfunction. Case-control study. </a:t>
            </a:r>
            <a:r>
              <a:rPr lang="en-GB" sz="1200" i="1" dirty="0"/>
              <a:t>British Journal of Psychiatry </a:t>
            </a:r>
            <a:r>
              <a:rPr lang="en-GB" sz="1200" dirty="0"/>
              <a:t>182: 50-56..</a:t>
            </a:r>
          </a:p>
          <a:p>
            <a:pPr marL="0" indent="0"/>
            <a:endParaRPr lang="en-GB" sz="800" dirty="0" smtClean="0"/>
          </a:p>
          <a:p>
            <a:pPr marL="0" indent="0"/>
            <a:r>
              <a:rPr lang="en-GB" sz="1200" dirty="0"/>
              <a:t>Mitchell AJ, </a:t>
            </a:r>
            <a:r>
              <a:rPr lang="en-GB" sz="1200" dirty="0" err="1"/>
              <a:t>Vancampfort</a:t>
            </a:r>
            <a:r>
              <a:rPr lang="en-GB" sz="1200" dirty="0"/>
              <a:t> D, </a:t>
            </a:r>
            <a:r>
              <a:rPr lang="en-GB" sz="1200" dirty="0" err="1"/>
              <a:t>Sweers</a:t>
            </a:r>
            <a:r>
              <a:rPr lang="en-GB" sz="1200" dirty="0"/>
              <a:t> K, van </a:t>
            </a:r>
            <a:r>
              <a:rPr lang="en-GB" sz="1200" dirty="0" err="1"/>
              <a:t>Winkel</a:t>
            </a:r>
            <a:r>
              <a:rPr lang="en-GB" sz="1200" dirty="0"/>
              <a:t> R, Yu W and De Hert M. (2011) Prevalence of metabolic syndrome and metabolic abnormalities in schizophrenia and related disorders: A systematic review and meta-analysis. </a:t>
            </a:r>
            <a:r>
              <a:rPr lang="en-GB" sz="1200" i="1" dirty="0"/>
              <a:t>Schizophrenia Bulletin </a:t>
            </a:r>
            <a:r>
              <a:rPr lang="en-GB" sz="1200" dirty="0" smtClean="0"/>
              <a:t>39 (</a:t>
            </a:r>
            <a:r>
              <a:rPr lang="en-GB" sz="1200" dirty="0"/>
              <a:t>2): 306-318.</a:t>
            </a:r>
          </a:p>
          <a:p>
            <a:endParaRPr lang="en-GB" sz="800" dirty="0" smtClean="0"/>
          </a:p>
          <a:p>
            <a:pPr marL="0" indent="0"/>
            <a:r>
              <a:rPr lang="en-GB" sz="1200" dirty="0"/>
              <a:t>Nakamura Y, </a:t>
            </a:r>
            <a:r>
              <a:rPr lang="en-GB" sz="1200" dirty="0" err="1"/>
              <a:t>Koh</a:t>
            </a:r>
            <a:r>
              <a:rPr lang="en-GB" sz="1200" dirty="0"/>
              <a:t> M, Miyoshi E, Ida O, </a:t>
            </a:r>
            <a:r>
              <a:rPr lang="en-GB" sz="1200" dirty="0" err="1"/>
              <a:t>Morikawa</a:t>
            </a:r>
            <a:r>
              <a:rPr lang="en-GB" sz="1200" dirty="0"/>
              <a:t> M, Tokuyama A,  et al. (2004) High prevalence of the hepatitis C virus infection among the inpatients of schizophrenia and psychoactive substance abuse in Japan. </a:t>
            </a:r>
            <a:r>
              <a:rPr lang="en-GB" sz="1200" i="1" dirty="0"/>
              <a:t>Progress in </a:t>
            </a:r>
            <a:r>
              <a:rPr lang="en-GB" sz="1200" i="1" dirty="0" err="1"/>
              <a:t>Neuropsychopharmacology</a:t>
            </a:r>
            <a:r>
              <a:rPr lang="en-GB" sz="1200" i="1" dirty="0"/>
              <a:t> and Biological Psychiatry </a:t>
            </a:r>
            <a:r>
              <a:rPr lang="en-GB" sz="1200" dirty="0"/>
              <a:t>28 (3): 591-597.</a:t>
            </a:r>
          </a:p>
          <a:p>
            <a:pPr marL="0" indent="0"/>
            <a:endParaRPr lang="en-GB" sz="800" dirty="0" smtClean="0"/>
          </a:p>
          <a:p>
            <a:pPr marL="0" indent="0"/>
            <a:r>
              <a:rPr lang="en-GB" sz="1200" dirty="0"/>
              <a:t>Ohta Y, </a:t>
            </a:r>
            <a:r>
              <a:rPr lang="en-GB" sz="1200" dirty="0" err="1"/>
              <a:t>Nakane</a:t>
            </a:r>
            <a:r>
              <a:rPr lang="en-GB" sz="1200" dirty="0"/>
              <a:t> Y, Mine M, </a:t>
            </a:r>
            <a:r>
              <a:rPr lang="en-GB" sz="1200" dirty="0" err="1"/>
              <a:t>Nakama</a:t>
            </a:r>
            <a:r>
              <a:rPr lang="en-GB" sz="1200" dirty="0"/>
              <a:t> I, </a:t>
            </a:r>
            <a:r>
              <a:rPr lang="en-GB" sz="1200" dirty="0" err="1"/>
              <a:t>Michitsuji</a:t>
            </a:r>
            <a:r>
              <a:rPr lang="en-GB" sz="1200" dirty="0"/>
              <a:t> S, Araki K, et al. (1988) The epidemiological study of physical morbidity in schizophrenics–2. Association between schizophrenia and incidence of tuberculosis. </a:t>
            </a:r>
            <a:r>
              <a:rPr lang="en-GB" sz="1200" i="1" dirty="0"/>
              <a:t>Japanese Journal of Psychiatry and Neurology</a:t>
            </a:r>
            <a:r>
              <a:rPr lang="en-GB" sz="1200" dirty="0"/>
              <a:t> 42 (1): 41-47.</a:t>
            </a:r>
          </a:p>
          <a:p>
            <a:pPr marL="0" indent="0"/>
            <a:endParaRPr lang="da-DK" sz="800" dirty="0" smtClean="0"/>
          </a:p>
          <a:p>
            <a:pPr marL="0" indent="0"/>
            <a:r>
              <a:rPr lang="en-GB" sz="1200" dirty="0"/>
              <a:t>Oud M and </a:t>
            </a:r>
            <a:r>
              <a:rPr lang="en-GB" sz="1200" dirty="0" err="1"/>
              <a:t>Meyboom</a:t>
            </a:r>
            <a:r>
              <a:rPr lang="en-GB" sz="1200" dirty="0"/>
              <a:t>-de Jong B. (2009) Somatic diseases in patients with schizophrenia in </a:t>
            </a:r>
            <a:r>
              <a:rPr lang="en-GB" sz="1200" dirty="0" smtClean="0"/>
              <a:t>general </a:t>
            </a:r>
            <a:r>
              <a:rPr lang="en-GB" sz="1200" dirty="0"/>
              <a:t>practice: Their prevalence and health care. </a:t>
            </a:r>
            <a:r>
              <a:rPr lang="en-GB" sz="1200" i="1" dirty="0"/>
              <a:t>BMC Family Practice</a:t>
            </a:r>
            <a:r>
              <a:rPr lang="en-GB" sz="1200" dirty="0"/>
              <a:t> 10 (32). </a:t>
            </a:r>
            <a:r>
              <a:rPr lang="en-GB" sz="1200" dirty="0" err="1"/>
              <a:t>doi</a:t>
            </a:r>
            <a:r>
              <a:rPr lang="en-GB" sz="1200" dirty="0"/>
              <a:t>: 10.1186/1471-2296-10-32.</a:t>
            </a:r>
          </a:p>
          <a:p>
            <a:pPr marL="0" indent="0"/>
            <a:endParaRPr lang="en-GB" sz="800" dirty="0" smtClean="0"/>
          </a:p>
          <a:p>
            <a:pPr marL="0" indent="0"/>
            <a:r>
              <a:rPr lang="en-GB" sz="1200" dirty="0"/>
              <a:t>Rosenberg SD, Drake RE, Brunette MF, Wolford GL and Marsh BJ. (2005) Hepatitis C virus and HIV co-infection in people with severe mental illness and substance use disorders. </a:t>
            </a:r>
            <a:r>
              <a:rPr lang="en-GB" sz="1200" i="1" dirty="0"/>
              <a:t>AIDS</a:t>
            </a:r>
            <a:r>
              <a:rPr lang="en-GB" sz="1200" dirty="0"/>
              <a:t> 19 (</a:t>
            </a:r>
            <a:r>
              <a:rPr lang="en-GB" sz="1200" dirty="0" err="1"/>
              <a:t>Suppl</a:t>
            </a:r>
            <a:r>
              <a:rPr lang="en-GB" sz="1200" dirty="0"/>
              <a:t> 3): S26-33.</a:t>
            </a:r>
          </a:p>
          <a:p>
            <a:pPr marL="0" indent="0"/>
            <a:endParaRPr lang="en-GB" sz="800" dirty="0" smtClean="0"/>
          </a:p>
          <a:p>
            <a:pPr marL="0" indent="0"/>
            <a:r>
              <a:rPr lang="en-GB" sz="1200" dirty="0"/>
              <a:t>Smith S, </a:t>
            </a:r>
            <a:r>
              <a:rPr lang="en-GB" sz="1200" dirty="0" err="1"/>
              <a:t>O’Keane</a:t>
            </a:r>
            <a:r>
              <a:rPr lang="en-GB" sz="1200" dirty="0"/>
              <a:t> V and Murray R. (2002) Sexual dysfunction in patients taking conventional antipsychotic medication. </a:t>
            </a:r>
            <a:r>
              <a:rPr lang="en-GB" sz="1200" i="1" dirty="0"/>
              <a:t>British Journal of Psychiatry </a:t>
            </a:r>
            <a:r>
              <a:rPr lang="en-GB" sz="1200" dirty="0"/>
              <a:t>181: 49-55.</a:t>
            </a:r>
          </a:p>
          <a:p>
            <a:endParaRPr lang="en-GB" sz="800" dirty="0" smtClean="0"/>
          </a:p>
          <a:p>
            <a:pPr marL="0" indent="0"/>
            <a:r>
              <a:rPr lang="en-GB" sz="1200" dirty="0"/>
              <a:t>Trixler M, </a:t>
            </a:r>
            <a:r>
              <a:rPr lang="en-GB" sz="1200" dirty="0" err="1"/>
              <a:t>Gáti</a:t>
            </a:r>
            <a:r>
              <a:rPr lang="en-GB" sz="1200" dirty="0"/>
              <a:t> A, </a:t>
            </a:r>
            <a:r>
              <a:rPr lang="en-GB" sz="1200" dirty="0" err="1"/>
              <a:t>Fekete</a:t>
            </a:r>
            <a:r>
              <a:rPr lang="en-GB" sz="1200" dirty="0"/>
              <a:t> S and </a:t>
            </a:r>
            <a:r>
              <a:rPr lang="en-GB" sz="1200" dirty="0" err="1"/>
              <a:t>Tényi</a:t>
            </a:r>
            <a:r>
              <a:rPr lang="en-GB" sz="1200" dirty="0"/>
              <a:t> T. (2005) Use of antipsychotics in the management of schizophrenia during pregnancy. Drugs 65 (9): 1193-1206.</a:t>
            </a:r>
          </a:p>
          <a:p>
            <a:pPr marL="0" indent="0"/>
            <a:endParaRPr lang="en-GB" sz="800" dirty="0" smtClean="0"/>
          </a:p>
          <a:p>
            <a:pPr marL="0" indent="0"/>
            <a:r>
              <a:rPr lang="en-GB" sz="1200" dirty="0" err="1"/>
              <a:t>Vancampfort</a:t>
            </a:r>
            <a:r>
              <a:rPr lang="en-GB" sz="1200" dirty="0"/>
              <a:t> D, </a:t>
            </a:r>
            <a:r>
              <a:rPr lang="en-GB" sz="1200" dirty="0" err="1"/>
              <a:t>Vansteelandt</a:t>
            </a:r>
            <a:r>
              <a:rPr lang="en-GB" sz="1200" dirty="0"/>
              <a:t> K, </a:t>
            </a:r>
            <a:r>
              <a:rPr lang="en-GB" sz="1200" dirty="0" err="1"/>
              <a:t>Correll</a:t>
            </a:r>
            <a:r>
              <a:rPr lang="en-GB" sz="1200" dirty="0"/>
              <a:t> CU, Mitchell AJ, De </a:t>
            </a:r>
            <a:r>
              <a:rPr lang="en-GB" sz="1200" dirty="0" err="1"/>
              <a:t>Herdt</a:t>
            </a:r>
            <a:r>
              <a:rPr lang="en-GB" sz="1200" dirty="0"/>
              <a:t> A, </a:t>
            </a:r>
            <a:r>
              <a:rPr lang="en-GB" sz="1200" dirty="0" err="1"/>
              <a:t>Sienaert</a:t>
            </a:r>
            <a:r>
              <a:rPr lang="en-GB" sz="1200" dirty="0"/>
              <a:t> P, et al. (2013) Metabolic syndrome and metabolic abnormalities in bipolar disorders: A meta-analysis of prevalence rates and moderators. </a:t>
            </a:r>
            <a:r>
              <a:rPr lang="en-GB" sz="1200" i="1" dirty="0"/>
              <a:t>American Journal of Psychiatry</a:t>
            </a:r>
            <a:r>
              <a:rPr lang="en-GB" sz="1200" dirty="0"/>
              <a:t> 170: 265-274</a:t>
            </a:r>
            <a:r>
              <a:rPr lang="en-GB" sz="1200" dirty="0" smtClean="0"/>
              <a:t>.</a:t>
            </a:r>
          </a:p>
          <a:p>
            <a:pPr marL="0" indent="0"/>
            <a:endParaRPr lang="da-DK" sz="800" dirty="0" smtClean="0"/>
          </a:p>
          <a:p>
            <a:pPr marL="0" indent="0"/>
            <a:r>
              <a:rPr lang="en-GB" sz="1200" dirty="0" err="1"/>
              <a:t>Zeenreich</a:t>
            </a:r>
            <a:r>
              <a:rPr lang="en-GB" sz="1200" dirty="0"/>
              <a:t> A, </a:t>
            </a:r>
            <a:r>
              <a:rPr lang="en-GB" sz="1200" dirty="0" err="1"/>
              <a:t>Gochstein</a:t>
            </a:r>
            <a:r>
              <a:rPr lang="en-GB" sz="1200" dirty="0"/>
              <a:t> B, </a:t>
            </a:r>
            <a:r>
              <a:rPr lang="en-GB" sz="1200" dirty="0" err="1"/>
              <a:t>Grinshpoon</a:t>
            </a:r>
            <a:r>
              <a:rPr lang="en-GB" sz="1200" dirty="0"/>
              <a:t> A, </a:t>
            </a:r>
            <a:r>
              <a:rPr lang="en-GB" sz="1200" dirty="0" err="1"/>
              <a:t>Miron</a:t>
            </a:r>
            <a:r>
              <a:rPr lang="en-GB" sz="1200" dirty="0"/>
              <a:t> M, </a:t>
            </a:r>
            <a:r>
              <a:rPr lang="en-GB" sz="1200" dirty="0" err="1"/>
              <a:t>Rosenman</a:t>
            </a:r>
            <a:r>
              <a:rPr lang="en-GB" sz="1200" dirty="0"/>
              <a:t> J and Ben-</a:t>
            </a:r>
            <a:r>
              <a:rPr lang="en-GB" sz="1200" dirty="0" err="1"/>
              <a:t>Dov</a:t>
            </a:r>
            <a:r>
              <a:rPr lang="en-GB" sz="1200" dirty="0"/>
              <a:t> I. (1998) Recurrent tuberculosis in a psychiatric hospital, recurrent outbreaks during 1987-1996. </a:t>
            </a:r>
            <a:r>
              <a:rPr lang="en-GB" sz="1200" i="1" dirty="0" err="1"/>
              <a:t>Harefuah</a:t>
            </a:r>
            <a:r>
              <a:rPr lang="en-GB" sz="1200" dirty="0"/>
              <a:t> 134 (3): 168-172, 248, 247. </a:t>
            </a:r>
          </a:p>
        </p:txBody>
      </p:sp>
    </p:spTree>
    <p:extLst>
      <p:ext uri="{BB962C8B-B14F-4D97-AF65-F5344CB8AC3E}">
        <p14:creationId xmlns:p14="http://schemas.microsoft.com/office/powerpoint/2010/main" val="27636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1196752"/>
            <a:ext cx="8415337" cy="5184999"/>
          </a:xfrm>
        </p:spPr>
        <p:txBody>
          <a:bodyPr/>
          <a:lstStyle/>
          <a:p>
            <a:pPr marL="342900" indent="-342900"/>
            <a:r>
              <a:rPr lang="en-GB" sz="2600" dirty="0" smtClean="0">
                <a:cs typeface="Arial" pitchFamily="34" charset="0"/>
              </a:rPr>
              <a:t>Following this training you should:</a:t>
            </a:r>
          </a:p>
          <a:p>
            <a:pPr marL="342900" indent="-342900"/>
            <a:endParaRPr lang="en-GB" sz="2400" dirty="0">
              <a:cs typeface="Arial" pitchFamily="34" charset="0"/>
            </a:endParaRPr>
          </a:p>
          <a:p>
            <a:pPr marL="342900" indent="-342900"/>
            <a:endParaRPr lang="en-GB" sz="2400" dirty="0" smtClean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916832"/>
            <a:ext cx="88392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A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A5652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A5652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A5652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5652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565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565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565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A5652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Clr>
                <a:schemeClr val="tx2"/>
              </a:buClr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Understand the definition of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mental illness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Know the signs and symptoms of mental illness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Be familiar with the epidemiology of mental illness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Be aware of the impact of mental illness on physical health, particularly the increased risk of CVD</a:t>
            </a:r>
          </a:p>
          <a:p>
            <a:pPr marL="457200" lvl="0" indent="-457200">
              <a:buClr>
                <a:schemeClr val="tx2"/>
              </a:buClr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Be confident in navigating and using the physical health </a:t>
            </a:r>
            <a:r>
              <a:rPr lang="en-GB" sz="28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in severe mental illness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website developed for practice nurses</a:t>
            </a:r>
          </a:p>
          <a:p>
            <a:pPr marL="457200" lvl="0" indent="-457200">
              <a:buClr>
                <a:schemeClr val="tx2"/>
              </a:buClr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</a:rPr>
              <a:t>Be confident in carrying out a health check using the Health Improvement Profile for Primary Care (HIP-PC) best practice manual as a guide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7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3528" y="2276872"/>
            <a:ext cx="8415337" cy="3457525"/>
          </a:xfrm>
        </p:spPr>
        <p:txBody>
          <a:bodyPr/>
          <a:lstStyle/>
          <a:p>
            <a:pPr marL="0" indent="3175"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Revision: What is mental illness?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Depression and anxiety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/>
            <a:r>
              <a:rPr lang="en-GB" sz="2800" dirty="0" smtClean="0"/>
              <a:t>What can you remember about people with depression and anxiety in primary care?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451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5536" y="1535520"/>
            <a:ext cx="4039883" cy="639800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Depression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95536" y="2175319"/>
            <a:ext cx="4039883" cy="39505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sz="18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</a:rPr>
              <a:t>Change </a:t>
            </a:r>
            <a:r>
              <a:rPr lang="en-GB" sz="1800" dirty="0">
                <a:latin typeface="Calibri" panose="020F0502020204030204" pitchFamily="34" charset="0"/>
              </a:rPr>
              <a:t>in appetite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Change in bowel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Dry mouth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Palpitations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Indigestion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Feel slowed down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Looks unkempt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Loss of libido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Amenorrhoea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Sleep disturbance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Headaches, giddiness, tight band round chest and head, skin-picking, hand-wringing, general aches and pains</a:t>
            </a:r>
          </a:p>
          <a:p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1535520"/>
            <a:ext cx="4041503" cy="639800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Anxiety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4008" y="2175319"/>
            <a:ext cx="4248472" cy="39505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sz="180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</a:rPr>
              <a:t>Change </a:t>
            </a:r>
            <a:r>
              <a:rPr lang="en-GB" sz="1800" dirty="0">
                <a:latin typeface="Calibri" panose="020F0502020204030204" pitchFamily="34" charset="0"/>
              </a:rPr>
              <a:t>in appetite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Change in bowel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Dry mouth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Palpitations, tachycardia, chest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Nausea, vomiting, burping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Increased muscle tension and weakness, tremor, and </a:t>
            </a:r>
            <a:r>
              <a:rPr lang="en-GB" sz="1800" dirty="0" smtClean="0">
                <a:latin typeface="Calibri" panose="020F0502020204030204" pitchFamily="34" charset="0"/>
              </a:rPr>
              <a:t>akathisia </a:t>
            </a:r>
            <a:r>
              <a:rPr lang="en-GB" sz="1800" dirty="0">
                <a:latin typeface="Calibri" panose="020F0502020204030204" pitchFamily="34" charset="0"/>
              </a:rPr>
              <a:t>(restlessness)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Loss of libido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Increased menstrual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Sleep disturbance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Panting for air, tightness of the chest, increased respirations, sweating, cold clammy palms, sighing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Headache, pins and needles, giddiness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epression and anxiety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236450" y="1268760"/>
            <a:ext cx="42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en-GB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hysical symptoms</a:t>
            </a:r>
            <a:endParaRPr lang="en-GB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07936" y="1535520"/>
            <a:ext cx="4039883" cy="639800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Depression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2175319"/>
            <a:ext cx="4039883" cy="3950557"/>
          </a:xfrm>
        </p:spPr>
        <p:txBody>
          <a:bodyPr/>
          <a:lstStyle/>
          <a:p>
            <a:pPr marL="438150" lvl="0" indent="-319088" defTabSz="914400">
              <a:buSzPct val="100000"/>
              <a:buFont typeface="Arial" panose="020B0604020202020204" pitchFamily="34" charset="0"/>
              <a:buChar char="•"/>
            </a:pPr>
            <a:endParaRPr lang="en-GB" altLang="en-US" sz="1800" kern="1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38150" lvl="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Thinking </a:t>
            </a: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slow and difficult</a:t>
            </a:r>
          </a:p>
          <a:p>
            <a:pPr marL="438150" lvl="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Poor concentration</a:t>
            </a:r>
          </a:p>
          <a:p>
            <a:pPr marL="438150" lvl="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Preoccupation with morbid thoughts (death/suicide) and/or physical symptoms</a:t>
            </a:r>
          </a:p>
          <a:p>
            <a:pPr marL="438150" lvl="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Feel sad, low or flat</a:t>
            </a:r>
          </a:p>
          <a:p>
            <a:pPr marL="438150" lvl="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Fed up, indecisive</a:t>
            </a:r>
          </a:p>
          <a:p>
            <a:pPr marL="438150" lvl="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Indifference, denial or lack of awareness of symptoms</a:t>
            </a:r>
          </a:p>
          <a:p>
            <a:pPr marL="438150" lvl="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Loss of interest in life</a:t>
            </a:r>
          </a:p>
          <a:p>
            <a:pPr marL="438150" lvl="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Speech; slow, monotonous, monosyllabic answers. Incessant negative talk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34953" y="1535520"/>
            <a:ext cx="4041503" cy="639800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Anxiety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36477" y="2175319"/>
            <a:ext cx="4041503" cy="395055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8150" indent="-319088" defTabSz="914400">
              <a:buSzPct val="100000"/>
              <a:buFont typeface="Arial" panose="020B0604020202020204" pitchFamily="34" charset="0"/>
              <a:buChar char="•"/>
            </a:pPr>
            <a:endParaRPr lang="en-GB" altLang="en-US" sz="180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3815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Preoccupation </a:t>
            </a: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</a:rPr>
              <a:t>with ill-health</a:t>
            </a:r>
          </a:p>
          <a:p>
            <a:pPr marL="43815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</a:rPr>
              <a:t>Poor concentration</a:t>
            </a:r>
          </a:p>
          <a:p>
            <a:pPr marL="43815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</a:rPr>
              <a:t>Feelings of helplessness</a:t>
            </a:r>
          </a:p>
          <a:p>
            <a:pPr marL="43815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</a:rPr>
              <a:t>Fatigue</a:t>
            </a:r>
          </a:p>
          <a:p>
            <a:pPr marL="43815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</a:rPr>
              <a:t>Bizarre thoughts </a:t>
            </a:r>
          </a:p>
          <a:p>
            <a:pPr marL="43815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</a:rPr>
              <a:t>Wanting to run away from a feared situation</a:t>
            </a:r>
          </a:p>
          <a:p>
            <a:pPr marL="43815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</a:rPr>
              <a:t>Irritability and restlessness</a:t>
            </a:r>
          </a:p>
          <a:p>
            <a:pPr marL="438150" indent="-319088" defTabSz="914400">
              <a:buSzPct val="100000"/>
              <a:buFont typeface="Arial" panose="020B0604020202020204" pitchFamily="34" charset="0"/>
              <a:buChar char="•"/>
            </a:pPr>
            <a:r>
              <a:rPr lang="en-GB" altLang="en-US" sz="1800" kern="1200" dirty="0">
                <a:solidFill>
                  <a:prstClr val="black"/>
                </a:solidFill>
                <a:latin typeface="Calibri" panose="020F0502020204030204" pitchFamily="34" charset="0"/>
              </a:rPr>
              <a:t>Thoughts of insecurity and inferiority</a:t>
            </a:r>
          </a:p>
          <a:p>
            <a:pPr marL="438150" indent="-319088" defTabSz="914400">
              <a:buSzPct val="100000"/>
              <a:buFont typeface="Arial" panose="020B0604020202020204" pitchFamily="34" charset="0"/>
              <a:buChar char="•"/>
            </a:pPr>
            <a:endParaRPr lang="en-GB" sz="1800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A8D2D-B30F-410E-BF0A-C93262F860C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Depression </a:t>
            </a:r>
            <a:r>
              <a:rPr lang="en-GB" dirty="0"/>
              <a:t>and </a:t>
            </a:r>
            <a:r>
              <a:rPr lang="en-GB" dirty="0" smtClean="0"/>
              <a:t>anxiety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236450" y="1268760"/>
            <a:ext cx="42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BA"/>
                </a:solidFill>
                <a:latin typeface="Calibri" panose="020F0502020204030204" pitchFamily="34" charset="0"/>
              </a:rPr>
              <a:t>Psychological symptoms</a:t>
            </a:r>
            <a:endParaRPr lang="en-GB" sz="2400" b="1" dirty="0">
              <a:solidFill>
                <a:srgbClr val="0070B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JZ_X0d00KWF.vW637B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_Scliukeb2YBTxYEQv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GhOMmnC0mpN83KupLGx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JZ_X0d00KWF.vW637Bo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_Scliukeb2YBTxYEQv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JZ_X0d00KWF.vW637B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_Scliukeb2YBTxYEQ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JZ_X0d00KWF.vW637B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_Scliukeb2YBTxYEQ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2o5G7pid02irBVpyp.v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s3lak6_UyxblgWwMiY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QIzIFl60yMNppUGKsp4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JZ_X0d00KWF.vW637B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_Scliukeb2YBTxYEQvA"/>
</p:tagLst>
</file>

<file path=ppt/theme/theme1.xml><?xml version="1.0" encoding="utf-8"?>
<a:theme xmlns:a="http://schemas.openxmlformats.org/drawingml/2006/main" name="UCLP1">
  <a:themeElements>
    <a:clrScheme name="CT_SFM059 4">
      <a:dk1>
        <a:srgbClr val="000000"/>
      </a:dk1>
      <a:lt1>
        <a:srgbClr val="FFFFFF"/>
      </a:lt1>
      <a:dk2>
        <a:srgbClr val="0070BA"/>
      </a:dk2>
      <a:lt2>
        <a:srgbClr val="4D4D4D"/>
      </a:lt2>
      <a:accent1>
        <a:srgbClr val="BFE3F9"/>
      </a:accent1>
      <a:accent2>
        <a:srgbClr val="B6D0B3"/>
      </a:accent2>
      <a:accent3>
        <a:srgbClr val="FFFFFF"/>
      </a:accent3>
      <a:accent4>
        <a:srgbClr val="000000"/>
      </a:accent4>
      <a:accent5>
        <a:srgbClr val="DCEFFB"/>
      </a:accent5>
      <a:accent6>
        <a:srgbClr val="A5BCA2"/>
      </a:accent6>
      <a:hlink>
        <a:srgbClr val="3987B5"/>
      </a:hlink>
      <a:folHlink>
        <a:srgbClr val="0070BA"/>
      </a:folHlink>
    </a:clrScheme>
    <a:fontScheme name="CT_SFM05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CT_SFM059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_SFM059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_SFM059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_SFM059 4">
        <a:dk1>
          <a:srgbClr val="000000"/>
        </a:dk1>
        <a:lt1>
          <a:srgbClr val="FFFFFF"/>
        </a:lt1>
        <a:dk2>
          <a:srgbClr val="0070BA"/>
        </a:dk2>
        <a:lt2>
          <a:srgbClr val="4D4D4D"/>
        </a:lt2>
        <a:accent1>
          <a:srgbClr val="BFE3F9"/>
        </a:accent1>
        <a:accent2>
          <a:srgbClr val="B6D0B3"/>
        </a:accent2>
        <a:accent3>
          <a:srgbClr val="FFFFFF"/>
        </a:accent3>
        <a:accent4>
          <a:srgbClr val="000000"/>
        </a:accent4>
        <a:accent5>
          <a:srgbClr val="DCEFFB"/>
        </a:accent5>
        <a:accent6>
          <a:srgbClr val="A5BCA2"/>
        </a:accent6>
        <a:hlink>
          <a:srgbClr val="3987B5"/>
        </a:hlink>
        <a:folHlink>
          <a:srgbClr val="0070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20066</TotalTime>
  <Words>3135</Words>
  <Application>Microsoft Office PowerPoint</Application>
  <PresentationFormat>On-screen Show (4:3)</PresentationFormat>
  <Paragraphs>503</Paragraphs>
  <Slides>46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UCLP1</vt:lpstr>
      <vt:lpstr>think-cell Slide</vt:lpstr>
      <vt:lpstr>PowerPoint Presentation</vt:lpstr>
      <vt:lpstr>Acknowledgements</vt:lpstr>
      <vt:lpstr>Introductions</vt:lpstr>
      <vt:lpstr>Aims and objectives of the training</vt:lpstr>
      <vt:lpstr>Learning objectives</vt:lpstr>
      <vt:lpstr>PowerPoint Presentation</vt:lpstr>
      <vt:lpstr>Depression and anxiety</vt:lpstr>
      <vt:lpstr>Depression and anxiety</vt:lpstr>
      <vt:lpstr>Depression and anxiety</vt:lpstr>
      <vt:lpstr>Schizophrenia</vt:lpstr>
      <vt:lpstr>Bipolar disorder</vt:lpstr>
      <vt:lpstr>PowerPoint Presentation</vt:lpstr>
      <vt:lpstr>Life expectancy</vt:lpstr>
      <vt:lpstr>Physical illness</vt:lpstr>
      <vt:lpstr>Tuberculosis</vt:lpstr>
      <vt:lpstr>Chronic obstructive pulmonary disease</vt:lpstr>
      <vt:lpstr>Sexually transmitted infections</vt:lpstr>
      <vt:lpstr>Hepatitis B/C</vt:lpstr>
      <vt:lpstr>Sexual dysfunction</vt:lpstr>
      <vt:lpstr>Obstetric complications</vt:lpstr>
      <vt:lpstr>Osteoporosis</vt:lpstr>
      <vt:lpstr>Cancer</vt:lpstr>
      <vt:lpstr>Poor dental status</vt:lpstr>
      <vt:lpstr>Cardiovascular disease </vt:lpstr>
      <vt:lpstr>Cardiovascular disease </vt:lpstr>
      <vt:lpstr>Cardiovascular disease</vt:lpstr>
      <vt:lpstr>Tea break!</vt:lpstr>
      <vt:lpstr>PowerPoint Presentation</vt:lpstr>
      <vt:lpstr>Who is responsible for the physical health of people with severe mental illness?</vt:lpstr>
      <vt:lpstr>Tools to help you look after the physical health of people with mental illness</vt:lpstr>
      <vt:lpstr>Preparing to carry out health checks for people with severe mental illness </vt:lpstr>
      <vt:lpstr>Inviting the patient</vt:lpstr>
      <vt:lpstr>Carrying out the physical health check</vt:lpstr>
      <vt:lpstr>Carrying out the health check using the HIP-PC</vt:lpstr>
      <vt:lpstr>Carrying out the health check using the HIP-PC</vt:lpstr>
      <vt:lpstr>Carrying out the health check using the HIP-PC</vt:lpstr>
      <vt:lpstr>Carrying out the health check using the HIP-PC</vt:lpstr>
      <vt:lpstr>Carrying out the health check using the HIP-PC</vt:lpstr>
      <vt:lpstr>Carrying out the health check using the HIP-PC</vt:lpstr>
      <vt:lpstr>Group work</vt:lpstr>
      <vt:lpstr>Scenarios</vt:lpstr>
      <vt:lpstr>After the health check</vt:lpstr>
      <vt:lpstr>If the patient did not attend</vt:lpstr>
      <vt:lpstr>References</vt:lpstr>
      <vt:lpstr>References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Penniston</dc:creator>
  <cp:lastModifiedBy>Laura Pisaneschi</cp:lastModifiedBy>
  <cp:revision>800</cp:revision>
  <dcterms:created xsi:type="dcterms:W3CDTF">2013-06-04T16:51:44Z</dcterms:created>
  <dcterms:modified xsi:type="dcterms:W3CDTF">2015-02-12T09:27:04Z</dcterms:modified>
</cp:coreProperties>
</file>