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322" r:id="rId2"/>
    <p:sldId id="324" r:id="rId3"/>
    <p:sldId id="325" r:id="rId4"/>
    <p:sldId id="326" r:id="rId5"/>
    <p:sldId id="280" r:id="rId6"/>
    <p:sldId id="279" r:id="rId7"/>
    <p:sldId id="327" r:id="rId8"/>
    <p:sldId id="328" r:id="rId9"/>
    <p:sldId id="329" r:id="rId10"/>
    <p:sldId id="330" r:id="rId11"/>
    <p:sldId id="331" r:id="rId12"/>
    <p:sldId id="332" r:id="rId13"/>
    <p:sldId id="333" r:id="rId14"/>
    <p:sldId id="336" r:id="rId15"/>
    <p:sldId id="283" r:id="rId16"/>
    <p:sldId id="284" r:id="rId17"/>
    <p:sldId id="285" r:id="rId18"/>
    <p:sldId id="286" r:id="rId19"/>
    <p:sldId id="287" r:id="rId20"/>
    <p:sldId id="318" r:id="rId21"/>
    <p:sldId id="288" r:id="rId22"/>
    <p:sldId id="289" r:id="rId23"/>
    <p:sldId id="337" r:id="rId24"/>
    <p:sldId id="338" r:id="rId25"/>
  </p:sldIdLst>
  <p:sldSz cx="9144000" cy="6858000" type="screen4x3"/>
  <p:notesSz cx="6865938" cy="9998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67077" autoAdjust="0"/>
  </p:normalViewPr>
  <p:slideViewPr>
    <p:cSldViewPr>
      <p:cViewPr varScale="1">
        <p:scale>
          <a:sx n="46" d="100"/>
          <a:sy n="46" d="100"/>
        </p:scale>
        <p:origin x="1888" y="36"/>
      </p:cViewPr>
      <p:guideLst>
        <p:guide orient="horz" pos="2160"/>
        <p:guide pos="2880"/>
      </p:guideLst>
    </p:cSldViewPr>
  </p:slideViewPr>
  <p:notesTextViewPr>
    <p:cViewPr>
      <p:scale>
        <a:sx n="100" d="100"/>
        <a:sy n="100" d="100"/>
      </p:scale>
      <p:origin x="0" y="-2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171F6D-F69E-4694-8C9C-CA551B48F42E}" type="doc">
      <dgm:prSet loTypeId="urn:microsoft.com/office/officeart/2005/8/layout/venn1" loCatId="relationship" qsTypeId="urn:microsoft.com/office/officeart/2005/8/quickstyle/simple1" qsCatId="simple" csTypeId="urn:microsoft.com/office/officeart/2005/8/colors/accent1_2" csCatId="accent1"/>
      <dgm:spPr/>
    </dgm:pt>
    <dgm:pt modelId="{30A84A85-1440-43DA-B535-46123E6C331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Meta-synthesis</a:t>
          </a:r>
        </a:p>
      </dgm:t>
    </dgm:pt>
    <dgm:pt modelId="{0F9E9861-3697-46C2-9EE0-341F1482B6B5}" type="parTrans" cxnId="{E495D85A-F78C-4933-B3A8-3BDE755BB077}">
      <dgm:prSet/>
      <dgm:spPr/>
    </dgm:pt>
    <dgm:pt modelId="{8E61F644-ED0C-4023-B448-7CC73ED20F7E}" type="sibTrans" cxnId="{E495D85A-F78C-4933-B3A8-3BDE755BB077}">
      <dgm:prSet/>
      <dgm:spPr/>
    </dgm:pt>
    <dgm:pt modelId="{0DE279BC-DF35-4254-80A3-786B31BB9F5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Systematic Review</a:t>
          </a:r>
        </a:p>
      </dgm:t>
    </dgm:pt>
    <dgm:pt modelId="{6FC44042-F716-4E87-9A73-C5384DD18A6E}" type="parTrans" cxnId="{368E235B-CF21-4926-BA77-683DE388C84B}">
      <dgm:prSet/>
      <dgm:spPr/>
    </dgm:pt>
    <dgm:pt modelId="{952A67CB-E1C2-4C88-9E23-2BF10A366F72}" type="sibTrans" cxnId="{368E235B-CF21-4926-BA77-683DE388C84B}">
      <dgm:prSet/>
      <dgm:spPr/>
    </dgm:pt>
    <dgm:pt modelId="{63702D6B-A241-4504-B450-223508A1531F}" type="pres">
      <dgm:prSet presAssocID="{07171F6D-F69E-4694-8C9C-CA551B48F42E}" presName="compositeShape" presStyleCnt="0">
        <dgm:presLayoutVars>
          <dgm:chMax val="7"/>
          <dgm:dir/>
          <dgm:resizeHandles val="exact"/>
        </dgm:presLayoutVars>
      </dgm:prSet>
      <dgm:spPr/>
    </dgm:pt>
    <dgm:pt modelId="{BB9F3288-1528-45A7-9D6A-FC52B08A2B57}" type="pres">
      <dgm:prSet presAssocID="{30A84A85-1440-43DA-B535-46123E6C3312}" presName="circ1" presStyleLbl="vennNode1" presStyleIdx="0" presStyleCnt="2"/>
      <dgm:spPr/>
      <dgm:t>
        <a:bodyPr/>
        <a:lstStyle/>
        <a:p>
          <a:endParaRPr lang="en-US"/>
        </a:p>
      </dgm:t>
    </dgm:pt>
    <dgm:pt modelId="{86E6E9A8-3EDF-4CBD-90AE-792E40FFF529}" type="pres">
      <dgm:prSet presAssocID="{30A84A85-1440-43DA-B535-46123E6C3312}" presName="circ1Tx" presStyleLbl="revTx" presStyleIdx="0" presStyleCnt="0">
        <dgm:presLayoutVars>
          <dgm:chMax val="0"/>
          <dgm:chPref val="0"/>
          <dgm:bulletEnabled val="1"/>
        </dgm:presLayoutVars>
      </dgm:prSet>
      <dgm:spPr/>
      <dgm:t>
        <a:bodyPr/>
        <a:lstStyle/>
        <a:p>
          <a:endParaRPr lang="en-US"/>
        </a:p>
      </dgm:t>
    </dgm:pt>
    <dgm:pt modelId="{9BB7E8FC-D6A7-4B06-AF95-55D3E0F5FFDD}" type="pres">
      <dgm:prSet presAssocID="{0DE279BC-DF35-4254-80A3-786B31BB9F57}" presName="circ2" presStyleLbl="vennNode1" presStyleIdx="1" presStyleCnt="2"/>
      <dgm:spPr/>
      <dgm:t>
        <a:bodyPr/>
        <a:lstStyle/>
        <a:p>
          <a:endParaRPr lang="en-US"/>
        </a:p>
      </dgm:t>
    </dgm:pt>
    <dgm:pt modelId="{100D8FD3-0FDE-4E7B-AA05-BC9BE60BB399}" type="pres">
      <dgm:prSet presAssocID="{0DE279BC-DF35-4254-80A3-786B31BB9F57}" presName="circ2Tx" presStyleLbl="revTx" presStyleIdx="0" presStyleCnt="0">
        <dgm:presLayoutVars>
          <dgm:chMax val="0"/>
          <dgm:chPref val="0"/>
          <dgm:bulletEnabled val="1"/>
        </dgm:presLayoutVars>
      </dgm:prSet>
      <dgm:spPr/>
      <dgm:t>
        <a:bodyPr/>
        <a:lstStyle/>
        <a:p>
          <a:endParaRPr lang="en-US"/>
        </a:p>
      </dgm:t>
    </dgm:pt>
  </dgm:ptLst>
  <dgm:cxnLst>
    <dgm:cxn modelId="{55E85AE8-15CD-43E1-9594-2675F7211E32}" type="presOf" srcId="{30A84A85-1440-43DA-B535-46123E6C3312}" destId="{BB9F3288-1528-45A7-9D6A-FC52B08A2B57}" srcOrd="0" destOrd="0" presId="urn:microsoft.com/office/officeart/2005/8/layout/venn1"/>
    <dgm:cxn modelId="{6061299C-E746-4526-9451-530E6A6A68EE}" type="presOf" srcId="{0DE279BC-DF35-4254-80A3-786B31BB9F57}" destId="{100D8FD3-0FDE-4E7B-AA05-BC9BE60BB399}" srcOrd="1" destOrd="0" presId="urn:microsoft.com/office/officeart/2005/8/layout/venn1"/>
    <dgm:cxn modelId="{368E235B-CF21-4926-BA77-683DE388C84B}" srcId="{07171F6D-F69E-4694-8C9C-CA551B48F42E}" destId="{0DE279BC-DF35-4254-80A3-786B31BB9F57}" srcOrd="1" destOrd="0" parTransId="{6FC44042-F716-4E87-9A73-C5384DD18A6E}" sibTransId="{952A67CB-E1C2-4C88-9E23-2BF10A366F72}"/>
    <dgm:cxn modelId="{0DC782B1-B79C-428A-9CB3-23E3A2D9AE46}" type="presOf" srcId="{30A84A85-1440-43DA-B535-46123E6C3312}" destId="{86E6E9A8-3EDF-4CBD-90AE-792E40FFF529}" srcOrd="1" destOrd="0" presId="urn:microsoft.com/office/officeart/2005/8/layout/venn1"/>
    <dgm:cxn modelId="{E495D85A-F78C-4933-B3A8-3BDE755BB077}" srcId="{07171F6D-F69E-4694-8C9C-CA551B48F42E}" destId="{30A84A85-1440-43DA-B535-46123E6C3312}" srcOrd="0" destOrd="0" parTransId="{0F9E9861-3697-46C2-9EE0-341F1482B6B5}" sibTransId="{8E61F644-ED0C-4023-B448-7CC73ED20F7E}"/>
    <dgm:cxn modelId="{CF66A909-537C-4405-BA88-D371B236A669}" type="presOf" srcId="{0DE279BC-DF35-4254-80A3-786B31BB9F57}" destId="{9BB7E8FC-D6A7-4B06-AF95-55D3E0F5FFDD}" srcOrd="0" destOrd="0" presId="urn:microsoft.com/office/officeart/2005/8/layout/venn1"/>
    <dgm:cxn modelId="{E055172C-6818-4CF6-B3E7-BF27F9031B91}" type="presOf" srcId="{07171F6D-F69E-4694-8C9C-CA551B48F42E}" destId="{63702D6B-A241-4504-B450-223508A1531F}" srcOrd="0" destOrd="0" presId="urn:microsoft.com/office/officeart/2005/8/layout/venn1"/>
    <dgm:cxn modelId="{7D9555EB-3D16-45D3-A56D-D9D1CBEF27E8}" type="presParOf" srcId="{63702D6B-A241-4504-B450-223508A1531F}" destId="{BB9F3288-1528-45A7-9D6A-FC52B08A2B57}" srcOrd="0" destOrd="0" presId="urn:microsoft.com/office/officeart/2005/8/layout/venn1"/>
    <dgm:cxn modelId="{5764E9F9-D2B6-4AA3-887C-D5D5253B679F}" type="presParOf" srcId="{63702D6B-A241-4504-B450-223508A1531F}" destId="{86E6E9A8-3EDF-4CBD-90AE-792E40FFF529}" srcOrd="1" destOrd="0" presId="urn:microsoft.com/office/officeart/2005/8/layout/venn1"/>
    <dgm:cxn modelId="{3B1E0C95-DA7E-40DC-A18B-AB36E714BC76}" type="presParOf" srcId="{63702D6B-A241-4504-B450-223508A1531F}" destId="{9BB7E8FC-D6A7-4B06-AF95-55D3E0F5FFDD}" srcOrd="2" destOrd="0" presId="urn:microsoft.com/office/officeart/2005/8/layout/venn1"/>
    <dgm:cxn modelId="{9F746CD4-58EF-4918-9FA5-9C8CD0E4DA8A}" type="presParOf" srcId="{63702D6B-A241-4504-B450-223508A1531F}" destId="{100D8FD3-0FDE-4E7B-AA05-BC9BE60BB399}" srcOrd="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9F3288-1528-45A7-9D6A-FC52B08A2B57}">
      <dsp:nvSpPr>
        <dsp:cNvPr id="0" name=""/>
        <dsp:cNvSpPr/>
      </dsp:nvSpPr>
      <dsp:spPr>
        <a:xfrm>
          <a:off x="186309" y="1562195"/>
          <a:ext cx="4595622" cy="4595621"/>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4200" b="0" i="0" u="none" strike="noStrike" kern="1200" cap="none" normalizeH="0" baseline="0" smtClean="0">
              <a:ln>
                <a:noFill/>
              </a:ln>
              <a:solidFill>
                <a:schemeClr val="tx1"/>
              </a:solidFill>
              <a:effectLst/>
              <a:latin typeface="Arial" panose="020B0604020202020204" pitchFamily="34" charset="0"/>
              <a:cs typeface="Arial" panose="020B0604020202020204" pitchFamily="34" charset="0"/>
            </a:rPr>
            <a:t>Meta-synthesis</a:t>
          </a:r>
        </a:p>
      </dsp:txBody>
      <dsp:txXfrm>
        <a:off x="828040" y="2104118"/>
        <a:ext cx="2649728" cy="3511776"/>
      </dsp:txXfrm>
    </dsp:sp>
    <dsp:sp modelId="{9BB7E8FC-D6A7-4B06-AF95-55D3E0F5FFDD}">
      <dsp:nvSpPr>
        <dsp:cNvPr id="0" name=""/>
        <dsp:cNvSpPr/>
      </dsp:nvSpPr>
      <dsp:spPr>
        <a:xfrm>
          <a:off x="3498469" y="1562195"/>
          <a:ext cx="4595622" cy="4595621"/>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4200" b="0" i="0" u="none" strike="noStrike" kern="1200" cap="none" normalizeH="0" baseline="0" smtClean="0">
              <a:ln>
                <a:noFill/>
              </a:ln>
              <a:solidFill>
                <a:schemeClr val="tx1"/>
              </a:solidFill>
              <a:effectLst/>
              <a:latin typeface="Arial" panose="020B0604020202020204" pitchFamily="34" charset="0"/>
              <a:cs typeface="Arial" panose="020B0604020202020204" pitchFamily="34" charset="0"/>
            </a:rPr>
            <a:t>Systematic Review</a:t>
          </a:r>
        </a:p>
      </dsp:txBody>
      <dsp:txXfrm>
        <a:off x="4802632" y="2104118"/>
        <a:ext cx="2649728" cy="351177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5240" cy="499903"/>
          </a:xfrm>
          <a:prstGeom prst="rect">
            <a:avLst/>
          </a:prstGeom>
        </p:spPr>
        <p:txBody>
          <a:bodyPr vert="horz" lIns="92062" tIns="46031" rIns="92062" bIns="46031" rtlCol="0"/>
          <a:lstStyle>
            <a:lvl1pPr algn="l">
              <a:defRPr sz="1200"/>
            </a:lvl1pPr>
          </a:lstStyle>
          <a:p>
            <a:endParaRPr lang="en-GB"/>
          </a:p>
        </p:txBody>
      </p:sp>
      <p:sp>
        <p:nvSpPr>
          <p:cNvPr id="3" name="Date Placeholder 2"/>
          <p:cNvSpPr>
            <a:spLocks noGrp="1"/>
          </p:cNvSpPr>
          <p:nvPr>
            <p:ph type="dt" idx="1"/>
          </p:nvPr>
        </p:nvSpPr>
        <p:spPr>
          <a:xfrm>
            <a:off x="3889109" y="0"/>
            <a:ext cx="2975240" cy="499903"/>
          </a:xfrm>
          <a:prstGeom prst="rect">
            <a:avLst/>
          </a:prstGeom>
        </p:spPr>
        <p:txBody>
          <a:bodyPr vert="horz" lIns="92062" tIns="46031" rIns="92062" bIns="46031" rtlCol="0"/>
          <a:lstStyle>
            <a:lvl1pPr algn="r">
              <a:defRPr sz="1200"/>
            </a:lvl1pPr>
          </a:lstStyle>
          <a:p>
            <a:fld id="{B8949A14-EC8A-4FC1-92F4-5346B12558EC}" type="datetimeFigureOut">
              <a:rPr lang="en-GB" smtClean="0"/>
              <a:pPr/>
              <a:t>26/05/2021</a:t>
            </a:fld>
            <a:endParaRPr lang="en-GB"/>
          </a:p>
        </p:txBody>
      </p:sp>
      <p:sp>
        <p:nvSpPr>
          <p:cNvPr id="4" name="Slide Image Placeholder 3"/>
          <p:cNvSpPr>
            <a:spLocks noGrp="1" noRot="1" noChangeAspect="1"/>
          </p:cNvSpPr>
          <p:nvPr>
            <p:ph type="sldImg" idx="2"/>
          </p:nvPr>
        </p:nvSpPr>
        <p:spPr>
          <a:xfrm>
            <a:off x="933450" y="750888"/>
            <a:ext cx="4999038" cy="3748087"/>
          </a:xfrm>
          <a:prstGeom prst="rect">
            <a:avLst/>
          </a:prstGeom>
          <a:noFill/>
          <a:ln w="12700">
            <a:solidFill>
              <a:prstClr val="black"/>
            </a:solidFill>
          </a:ln>
        </p:spPr>
        <p:txBody>
          <a:bodyPr vert="horz" lIns="92062" tIns="46031" rIns="92062" bIns="46031" rtlCol="0" anchor="ctr"/>
          <a:lstStyle/>
          <a:p>
            <a:endParaRPr lang="en-GB"/>
          </a:p>
        </p:txBody>
      </p:sp>
      <p:sp>
        <p:nvSpPr>
          <p:cNvPr id="5" name="Notes Placeholder 4"/>
          <p:cNvSpPr>
            <a:spLocks noGrp="1"/>
          </p:cNvSpPr>
          <p:nvPr>
            <p:ph type="body" sz="quarter" idx="3"/>
          </p:nvPr>
        </p:nvSpPr>
        <p:spPr>
          <a:xfrm>
            <a:off x="686594" y="4749087"/>
            <a:ext cx="5492750" cy="4499133"/>
          </a:xfrm>
          <a:prstGeom prst="rect">
            <a:avLst/>
          </a:prstGeom>
        </p:spPr>
        <p:txBody>
          <a:bodyPr vert="horz" lIns="92062" tIns="46031" rIns="92062" bIns="460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96437"/>
            <a:ext cx="2975240" cy="499903"/>
          </a:xfrm>
          <a:prstGeom prst="rect">
            <a:avLst/>
          </a:prstGeom>
        </p:spPr>
        <p:txBody>
          <a:bodyPr vert="horz" lIns="92062" tIns="46031" rIns="92062" bIns="46031" rtlCol="0" anchor="b"/>
          <a:lstStyle>
            <a:lvl1pPr algn="l">
              <a:defRPr sz="1200"/>
            </a:lvl1pPr>
          </a:lstStyle>
          <a:p>
            <a:endParaRPr lang="en-GB"/>
          </a:p>
        </p:txBody>
      </p:sp>
      <p:sp>
        <p:nvSpPr>
          <p:cNvPr id="7" name="Slide Number Placeholder 6"/>
          <p:cNvSpPr>
            <a:spLocks noGrp="1"/>
          </p:cNvSpPr>
          <p:nvPr>
            <p:ph type="sldNum" sz="quarter" idx="5"/>
          </p:nvPr>
        </p:nvSpPr>
        <p:spPr>
          <a:xfrm>
            <a:off x="3889109" y="9496437"/>
            <a:ext cx="2975240" cy="499903"/>
          </a:xfrm>
          <a:prstGeom prst="rect">
            <a:avLst/>
          </a:prstGeom>
        </p:spPr>
        <p:txBody>
          <a:bodyPr vert="horz" lIns="92062" tIns="46031" rIns="92062" bIns="46031" rtlCol="0" anchor="b"/>
          <a:lstStyle>
            <a:lvl1pPr algn="r">
              <a:defRPr sz="1200"/>
            </a:lvl1pPr>
          </a:lstStyle>
          <a:p>
            <a:fld id="{3EB7F4C5-AC8D-410C-B8A4-23A3508F1D39}" type="slidenum">
              <a:rPr lang="en-GB" smtClean="0"/>
              <a:pPr/>
              <a:t>‹#›</a:t>
            </a:fld>
            <a:endParaRPr lang="en-GB"/>
          </a:p>
        </p:txBody>
      </p:sp>
    </p:spTree>
    <p:extLst>
      <p:ext uri="{BB962C8B-B14F-4D97-AF65-F5344CB8AC3E}">
        <p14:creationId xmlns:p14="http://schemas.microsoft.com/office/powerpoint/2010/main" val="1444636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0A98F55-25C2-4FAD-8881-16EEFD1ABC34}" type="slidenum">
              <a:rPr lang="en-GB" altLang="en-US">
                <a:latin typeface="Times New Roman" panose="02020603050405020304" pitchFamily="18" charset="0"/>
              </a:rPr>
              <a:pPr/>
              <a:t>1</a:t>
            </a:fld>
            <a:endParaRPr lang="en-GB" altLang="en-US">
              <a:latin typeface="Times New Roman" panose="02020603050405020304" pitchFamily="18"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cs typeface="Arial" panose="020B0604020202020204" pitchFamily="34" charset="0"/>
            </a:endParaRPr>
          </a:p>
        </p:txBody>
      </p:sp>
    </p:spTree>
    <p:extLst>
      <p:ext uri="{BB962C8B-B14F-4D97-AF65-F5344CB8AC3E}">
        <p14:creationId xmlns:p14="http://schemas.microsoft.com/office/powerpoint/2010/main" val="1859482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991B631-FE15-4B2D-B9D2-F53335B91A4F}" type="slidenum">
              <a:rPr lang="en-GB" altLang="en-US">
                <a:latin typeface="Times New Roman" panose="02020603050405020304" pitchFamily="18" charset="0"/>
              </a:rPr>
              <a:pPr/>
              <a:t>10</a:t>
            </a:fld>
            <a:endParaRPr lang="en-GB" altLang="en-US">
              <a:latin typeface="Times New Roman" panose="02020603050405020304" pitchFamily="18"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p>
            <a:pPr marL="230154" indent="-230154"/>
            <a:r>
              <a:rPr lang="en-GB" altLang="en-US" smtClean="0">
                <a:cs typeface="Arial" panose="020B0604020202020204" pitchFamily="34" charset="0"/>
              </a:rPr>
              <a:t>Note that grounded theory synthesis or grounded formal theory tends to be more restrictive in its inclusion of study designs, and is primarily restricted to synthesising grounded theory studies. </a:t>
            </a:r>
          </a:p>
          <a:p>
            <a:pPr marL="230154" indent="-230154"/>
            <a:endParaRPr lang="en-GB" altLang="en-US" smtClean="0">
              <a:cs typeface="Arial" panose="020B0604020202020204" pitchFamily="34" charset="0"/>
            </a:endParaRPr>
          </a:p>
          <a:p>
            <a:pPr marL="230154" indent="-230154"/>
            <a:r>
              <a:rPr lang="en-GB" altLang="en-US" smtClean="0">
                <a:cs typeface="Arial" panose="020B0604020202020204" pitchFamily="34" charset="0"/>
              </a:rPr>
              <a:t>The term grounded formal theory has been applied as the individuals who first adapted grounded theory methods to synthesis felt that this method matches like with like e.g. it uses the same approaches to synthesis the data as were used to create the original grounded theory. </a:t>
            </a:r>
          </a:p>
          <a:p>
            <a:pPr marL="230154" indent="-230154"/>
            <a:endParaRPr lang="en-GB" altLang="en-US" smtClean="0">
              <a:cs typeface="Arial" panose="020B0604020202020204" pitchFamily="34" charset="0"/>
            </a:endParaRPr>
          </a:p>
          <a:p>
            <a:pPr marL="230154" indent="-230154"/>
            <a:r>
              <a:rPr lang="en-GB" altLang="en-US" smtClean="0">
                <a:cs typeface="Arial" panose="020B0604020202020204" pitchFamily="34" charset="0"/>
              </a:rPr>
              <a:t>As a results grounded formal theory includes</a:t>
            </a:r>
          </a:p>
          <a:p>
            <a:pPr marL="230154" indent="-230154"/>
            <a:endParaRPr lang="en-GB" altLang="en-US" smtClean="0">
              <a:cs typeface="Arial" panose="020B0604020202020204" pitchFamily="34" charset="0"/>
            </a:endParaRPr>
          </a:p>
          <a:p>
            <a:pPr marL="230154" indent="-230154">
              <a:buFontTx/>
              <a:buAutoNum type="arabicParenR"/>
            </a:pPr>
            <a:r>
              <a:rPr lang="en-GB" altLang="en-US" smtClean="0">
                <a:cs typeface="Arial" panose="020B0604020202020204" pitchFamily="34" charset="0"/>
              </a:rPr>
              <a:t>Simultaneous data collection and analysis. This is in contrast to most quantitative systematic reviews where the protocol and searching stages to identify the included studies are spate and succinct from data analysis, with the whole process occurring in a more linear fashion.</a:t>
            </a:r>
          </a:p>
          <a:p>
            <a:pPr marL="230154" indent="-230154">
              <a:buFontTx/>
              <a:buAutoNum type="arabicParenR"/>
            </a:pPr>
            <a:endParaRPr lang="en-GB" altLang="en-US" smtClean="0">
              <a:cs typeface="Arial" panose="020B0604020202020204" pitchFamily="34" charset="0"/>
            </a:endParaRPr>
          </a:p>
          <a:p>
            <a:pPr marL="230154" indent="-230154">
              <a:buFontTx/>
              <a:buAutoNum type="arabicParenR"/>
            </a:pPr>
            <a:r>
              <a:rPr lang="en-GB" altLang="en-US" smtClean="0">
                <a:cs typeface="Arial" panose="020B0604020202020204" pitchFamily="34" charset="0"/>
              </a:rPr>
              <a:t>Most individuals using or writing about grounded formal theory suggest that theoretical sampling is used to identify which studies to first include in the synthesis (even if identified through a systematic search process). The searches and subsequent studies included will then be determined by this initial analysis and will be theoretically based. The aim as with grounded theory is that theoretical sampling continues until theoretical saturation and category saturation has occurred. </a:t>
            </a:r>
          </a:p>
          <a:p>
            <a:pPr marL="230154" indent="-230154">
              <a:buFontTx/>
              <a:buAutoNum type="arabicParenR"/>
            </a:pPr>
            <a:endParaRPr lang="en-GB" altLang="en-US" smtClean="0">
              <a:cs typeface="Arial" panose="020B0604020202020204" pitchFamily="34" charset="0"/>
            </a:endParaRPr>
          </a:p>
          <a:p>
            <a:pPr marL="230154" indent="-230154">
              <a:buFontTx/>
              <a:buAutoNum type="arabicParenR"/>
            </a:pPr>
            <a:r>
              <a:rPr lang="en-GB" altLang="en-US" smtClean="0">
                <a:cs typeface="Arial" panose="020B0604020202020204" pitchFamily="34" charset="0"/>
              </a:rPr>
              <a:t>As with</a:t>
            </a:r>
          </a:p>
        </p:txBody>
      </p:sp>
    </p:spTree>
    <p:extLst>
      <p:ext uri="{BB962C8B-B14F-4D97-AF65-F5344CB8AC3E}">
        <p14:creationId xmlns:p14="http://schemas.microsoft.com/office/powerpoint/2010/main" val="2656272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A38E328-077F-4934-A46C-A5DBB2F3D2DF}" type="slidenum">
              <a:rPr lang="en-GB" altLang="en-US">
                <a:latin typeface="Times New Roman" panose="02020603050405020304" pitchFamily="18" charset="0"/>
              </a:rPr>
              <a:pPr/>
              <a:t>11</a:t>
            </a:fld>
            <a:endParaRPr lang="en-GB" altLang="en-US">
              <a:latin typeface="Times New Roman" panose="02020603050405020304" pitchFamily="18"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Meta data analysis focuses on the main concepts and themes in eh data, and phenomena being studies. It explicitly looks at similarities and differences in these concepts. </a:t>
            </a:r>
          </a:p>
          <a:p>
            <a:pPr eaLnBrk="1" hangingPunct="1"/>
            <a:r>
              <a:rPr lang="en-GB" altLang="en-US" smtClean="0">
                <a:cs typeface="Arial" panose="020B0604020202020204" pitchFamily="34" charset="0"/>
              </a:rPr>
              <a:t>Meta study focuses on the individual primary studies included in the synthesis and particularly focuses on sampling, study design, data collection and analysis methods used. In some ways this is similar to critical appraisals were features of the study method are explored. However in this case, meta-study isn’t used to exclude studies, instead the focus is more on explaining differences in the studies. </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Unlike many other synthesis methods (including meta-ethnography) meta-study goes beyond purely looking at the methods of the studies but also focuses on their underlying philosophical assumptions, epistemology and theoretical considerations.</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All of these processes occur prior and concurrently with the synthesis. Meta-study is an iterative approach part of the process is also reflexive with the position and role of the researcher acknowledges throughout. The final synthesis is not seen as simply a process of coding and simplifying the findings. Instead the aim is to create new theories and interpretations, all of which take account r of the wider contexts involved in the secondary study.</a:t>
            </a:r>
          </a:p>
        </p:txBody>
      </p:sp>
    </p:spTree>
    <p:extLst>
      <p:ext uri="{BB962C8B-B14F-4D97-AF65-F5344CB8AC3E}">
        <p14:creationId xmlns:p14="http://schemas.microsoft.com/office/powerpoint/2010/main" val="2864955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F028023-AD31-4069-B42C-4BF5B5D4B4B8}" type="slidenum">
              <a:rPr lang="en-GB" altLang="en-US">
                <a:latin typeface="Times New Roman" panose="02020603050405020304" pitchFamily="18" charset="0"/>
              </a:rPr>
              <a:pPr/>
              <a:t>12</a:t>
            </a:fld>
            <a:endParaRPr lang="en-GB" altLang="en-US">
              <a:latin typeface="Times New Roman" panose="02020603050405020304" pitchFamily="18"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cs typeface="Arial" panose="020B0604020202020204" pitchFamily="34" charset="0"/>
              </a:rPr>
              <a:t>Narrative synthesis has become synonymous with a range of approaches to normatively describing and synthesising the literature. Although often used interchangeable for narrative reviews or textual synthesis within this lecture, narrative synthesis refers to a particular approach to synthesising qualitative and quantitative data developed by Popay and colleagues. </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The aim of the process is to be as transparent as possible.</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The focus of the guidelines for narrative synthesis was originally on intervention effectiveness and implementation. However it has now been more widely used and tested, and is currently used during NICE guideline processes. </a:t>
            </a:r>
          </a:p>
          <a:p>
            <a:pPr eaLnBrk="1" hangingPunct="1"/>
            <a:endParaRPr lang="en-GB" altLang="en-US" smtClean="0">
              <a:cs typeface="Arial" panose="020B0604020202020204" pitchFamily="34" charset="0"/>
            </a:endParaRPr>
          </a:p>
          <a:p>
            <a:pPr eaLnBrk="1" hangingPunct="1"/>
            <a:endParaRPr lang="en-GB" altLang="en-US" smtClean="0">
              <a:cs typeface="Arial" panose="020B0604020202020204" pitchFamily="34" charset="0"/>
            </a:endParaRPr>
          </a:p>
        </p:txBody>
      </p:sp>
    </p:spTree>
    <p:extLst>
      <p:ext uri="{BB962C8B-B14F-4D97-AF65-F5344CB8AC3E}">
        <p14:creationId xmlns:p14="http://schemas.microsoft.com/office/powerpoint/2010/main" val="3035428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3183562-D8DD-4C43-BB10-7C181B63486B}" type="slidenum">
              <a:rPr lang="en-GB" altLang="en-US">
                <a:latin typeface="Times New Roman" panose="02020603050405020304" pitchFamily="18" charset="0"/>
              </a:rPr>
              <a:pPr/>
              <a:t>13</a:t>
            </a:fld>
            <a:endParaRPr lang="en-GB" altLang="en-US">
              <a:latin typeface="Times New Roman" panose="02020603050405020304" pitchFamily="18"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eaLnBrk="1" hangingPunct="1"/>
            <a:r>
              <a:rPr lang="en-GB" altLang="en-US" smtClean="0">
                <a:cs typeface="Arial" panose="020B0604020202020204" pitchFamily="34" charset="0"/>
              </a:rPr>
              <a:t>We are going to discuss some of the main areas of difference commonly seen between different methods of synthesis. Although we are primarily focussing on the differences, it is important to note that there are many similarities. In many cases, methods evolved or were adapted from early methodologies. For instance, Critical Interpretative Synthesis evolved from meta-ethnography and uses many often techniques used in grounded theory, whereas narrative synthesis can include many of the methods from other meta-synthesis approaches combined in a transparent way.</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One of the differences in the methods is there epistemology or worldview. In face a number of methods, most notably narrative synthesis have been criticised for not explicitly discussing their philosophical viewpoint, in part because the range of tools and techniques allows for it to accommodate and be adapted to a range of views. </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Subjective idealism – no single shared reality independent of multiple alternative human constructions</a:t>
            </a:r>
          </a:p>
          <a:p>
            <a:pPr eaLnBrk="1" hangingPunct="1"/>
            <a:r>
              <a:rPr lang="en-GB" altLang="en-US" smtClean="0">
                <a:cs typeface="Arial" panose="020B0604020202020204" pitchFamily="34" charset="0"/>
              </a:rPr>
              <a:t>Objective idealism – there is a world of collectively shared understandings</a:t>
            </a:r>
          </a:p>
          <a:p>
            <a:pPr eaLnBrk="1" hangingPunct="1"/>
            <a:r>
              <a:rPr lang="en-GB" altLang="en-US" smtClean="0">
                <a:cs typeface="Arial" panose="020B0604020202020204" pitchFamily="34" charset="0"/>
              </a:rPr>
              <a:t>Critical realism – knowledge of reality is mediated by our perceptions and beliefs</a:t>
            </a:r>
          </a:p>
          <a:p>
            <a:pPr eaLnBrk="1" hangingPunct="1"/>
            <a:r>
              <a:rPr lang="en-GB" altLang="en-US" smtClean="0">
                <a:cs typeface="Arial" panose="020B0604020202020204" pitchFamily="34" charset="0"/>
              </a:rPr>
              <a:t>Subtle realism – this is a testable reality but this is modified by our experience (both participant and researcher)</a:t>
            </a:r>
          </a:p>
          <a:p>
            <a:pPr eaLnBrk="1" hangingPunct="1"/>
            <a:r>
              <a:rPr lang="en-GB" altLang="en-US" smtClean="0">
                <a:cs typeface="Arial" panose="020B0604020202020204" pitchFamily="34" charset="0"/>
              </a:rPr>
              <a:t>Scientific realism – It is possible for knowledge to approximate an external reality</a:t>
            </a:r>
          </a:p>
          <a:p>
            <a:pPr eaLnBrk="1" hangingPunct="1"/>
            <a:r>
              <a:rPr lang="en-GB" altLang="en-US" smtClean="0">
                <a:cs typeface="Arial" panose="020B0604020202020204" pitchFamily="34" charset="0"/>
              </a:rPr>
              <a:t>Naïve realism – reality exists independently of human constructs and can be known directly. </a:t>
            </a:r>
          </a:p>
          <a:p>
            <a:pPr eaLnBrk="1" hangingPunct="1"/>
            <a:r>
              <a:rPr lang="en-GB" altLang="en-US" smtClean="0">
                <a:cs typeface="Arial" panose="020B0604020202020204" pitchFamily="34" charset="0"/>
              </a:rPr>
              <a:t> </a:t>
            </a:r>
          </a:p>
        </p:txBody>
      </p:sp>
    </p:spTree>
    <p:extLst>
      <p:ext uri="{BB962C8B-B14F-4D97-AF65-F5344CB8AC3E}">
        <p14:creationId xmlns:p14="http://schemas.microsoft.com/office/powerpoint/2010/main" val="3600137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B682638-B3F3-4ADA-A019-F8CB204F06B9}" type="slidenum">
              <a:rPr lang="en-GB" altLang="en-US">
                <a:latin typeface="Times New Roman" panose="02020603050405020304" pitchFamily="18" charset="0"/>
              </a:rPr>
              <a:pPr/>
              <a:t>14</a:t>
            </a:fld>
            <a:endParaRPr lang="en-GB" altLang="en-US">
              <a:latin typeface="Times New Roman" panose="02020603050405020304" pitchFamily="18"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70000" lnSpcReduction="20000"/>
          </a:bodyPr>
          <a:lstStyle/>
          <a:p>
            <a:pPr eaLnBrk="1" hangingPunct="1"/>
            <a:r>
              <a:rPr lang="en-GB" altLang="en-US" dirty="0" smtClean="0">
                <a:cs typeface="Arial" panose="020B0604020202020204" pitchFamily="34" charset="0"/>
              </a:rPr>
              <a:t>In summary there is a clear link between the epistemology of the method of meta-synthesis and the similarities and differences in their methodologies. Within the majority of cases, methods which are closely linked epistemology wise tend to share more similarities in terms of their sampling, end products, and general approach than those with diverse methodologies. For instance meta-ethnography, grounded theory and critical interpretive synthesis are closer in their approach than meta-ethnography and Bayesian analysis.</a:t>
            </a:r>
          </a:p>
          <a:p>
            <a:pPr eaLnBrk="1" hangingPunct="1"/>
            <a:endParaRPr lang="en-GB" altLang="en-US" dirty="0" smtClean="0">
              <a:cs typeface="Arial" panose="020B0604020202020204" pitchFamily="34" charset="0"/>
            </a:endParaRPr>
          </a:p>
          <a:p>
            <a:pPr eaLnBrk="1" hangingPunct="1"/>
            <a:r>
              <a:rPr lang="en-GB" altLang="en-US" dirty="0" smtClean="0">
                <a:cs typeface="Arial" panose="020B0604020202020204" pitchFamily="34" charset="0"/>
              </a:rPr>
              <a:t>In addition to the differences we covered, there are other differences in the methods such as their approach to quality appraisal, whether they explicitly focus on the similarities and differences between primary studies, whether they problematize the literature and look at the context in which the knowledge  / primary study is produced. Problematizing the literature looks</a:t>
            </a:r>
            <a:r>
              <a:rPr lang="en-GB" altLang="en-US" baseline="0" dirty="0" smtClean="0">
                <a:cs typeface="Arial" panose="020B0604020202020204" pitchFamily="34" charset="0"/>
              </a:rPr>
              <a:t> at the fundamental assumptions underlying the literature and doesn’t take it as a given. </a:t>
            </a:r>
          </a:p>
          <a:p>
            <a:pPr eaLnBrk="1" hangingPunct="1"/>
            <a:endParaRPr lang="en-GB" altLang="en-US" baseline="0" dirty="0" smtClean="0">
              <a:cs typeface="Arial" panose="020B0604020202020204" pitchFamily="34" charset="0"/>
            </a:endParaRPr>
          </a:p>
          <a:p>
            <a:pPr eaLnBrk="1" hangingPunct="1"/>
            <a:r>
              <a:rPr lang="en-GB" altLang="en-US" dirty="0" smtClean="0">
                <a:cs typeface="Arial" panose="020B0604020202020204" pitchFamily="34" charset="0"/>
              </a:rPr>
              <a:t>The next set of similarities and differences all relate to the searching, sampling and selection of studies to include in the synthesis., </a:t>
            </a:r>
          </a:p>
          <a:p>
            <a:pPr eaLnBrk="1" hangingPunct="1"/>
            <a:endParaRPr lang="en-GB" altLang="en-US" dirty="0" smtClean="0">
              <a:cs typeface="Arial" panose="020B0604020202020204" pitchFamily="34" charset="0"/>
            </a:endParaRPr>
          </a:p>
          <a:p>
            <a:pPr eaLnBrk="1" hangingPunct="1"/>
            <a:r>
              <a:rPr lang="en-GB" altLang="en-US" dirty="0" smtClean="0">
                <a:cs typeface="Arial" panose="020B0604020202020204" pitchFamily="34" charset="0"/>
              </a:rPr>
              <a:t>Related to the searching is the idea of sampling. In particular, should the synthesis aim to include all the evidence on a topic or should it be restricted to a sample. Some methods such as grounded theory may restrict study design, and within this restriction based the initial synthesis on a sample of papers, using theoretical sampling of studies until theoretical and category saturation has been achieved (inline with Glaser and Straus methods of grounded theories). Other argue for a more inclusion approach, especially methods which explicitly compare and contrast across different studies.  </a:t>
            </a:r>
          </a:p>
          <a:p>
            <a:pPr eaLnBrk="1" hangingPunct="1"/>
            <a:r>
              <a:rPr lang="en-GB" altLang="en-US" dirty="0" smtClean="0">
                <a:cs typeface="Arial" panose="020B0604020202020204" pitchFamily="34" charset="0"/>
              </a:rPr>
              <a:t>Related to the searching is the idea of sampling. In particular should the synthesis aim to include all the evidence on a topic or should it be restricted to a sample. Some methods such as grounded theory may restrict study design, and within this restriction based the initial synthesis on a sample of papers, using theoretical sampling of studies until theoretical and category saturation has been achieved (inline with Glaser and Straus methods of grounded theories). Other argue for a more inclusion approach, especially methods which explicitly compare and contrast across different studies.  </a:t>
            </a:r>
          </a:p>
          <a:p>
            <a:pPr eaLnBrk="1" hangingPunct="1"/>
            <a:endParaRPr lang="en-GB" altLang="en-US" dirty="0" smtClean="0">
              <a:cs typeface="Arial" panose="020B0604020202020204" pitchFamily="34" charset="0"/>
            </a:endParaRPr>
          </a:p>
          <a:p>
            <a:pPr eaLnBrk="1" hangingPunct="1"/>
            <a:r>
              <a:rPr lang="en-GB" altLang="en-US" dirty="0" smtClean="0">
                <a:cs typeface="Arial" panose="020B0604020202020204" pitchFamily="34" charset="0"/>
              </a:rPr>
              <a:t>Interpretation – This relates to the synthesis and whether it goes beyond the primary studies. For some meta-syntheses the aim is to summarise and describe the primary studies. Some would even argue these syntheses aim to reduce the primary studies into an integrated synthesis. For example Bayesian analysis aims to reduce the primary studies in a meta analysis, with the qualitative data used to help inform the analysis. In other cases, for example narrative synthesis, studies are described and translated into one another. In contrast, other types of meta synthesis aim to go beyond what is reported in the primary studies to develop a new interpretation, concept or theory. In these cases, the synthesis is seen as more than just the sum of its parts. In particular meta-study and meta ethnography both go beyond the primary studies with the aim of new interpretations, whereas ground formal theory aims to develop a new theory from the synthesis. </a:t>
            </a:r>
          </a:p>
          <a:p>
            <a:pPr eaLnBrk="1" hangingPunct="1"/>
            <a:endParaRPr lang="en-GB" altLang="en-US" dirty="0" smtClean="0">
              <a:cs typeface="Arial" panose="020B0604020202020204" pitchFamily="34" charset="0"/>
            </a:endParaRPr>
          </a:p>
          <a:p>
            <a:pPr eaLnBrk="1" hangingPunct="1"/>
            <a:r>
              <a:rPr lang="en-GB" altLang="en-US" dirty="0" smtClean="0">
                <a:cs typeface="Arial" panose="020B0604020202020204" pitchFamily="34" charset="0"/>
              </a:rPr>
              <a:t>End product – it is not just the process of doing the meta-synthesis that varies from approach to approach, but the actual end product will also vary. In particular the type of product varies from approach to approach, with some aiming to produce a synthesis which has direct use and application for policy makers and interventions. These approaches tend to be ones focused more on integration than interpretation. Most of these syntheses can be used in the form they are produced. In contrast more conceptual methods of meta synthesis such as meta ethnography and grounded theory, tend to produce more conceptual products. In these cases, theories, concepts and metaphors may be produced which often require further interpretation before they are ready to be used by policy makers. </a:t>
            </a:r>
          </a:p>
          <a:p>
            <a:pPr eaLnBrk="1" hangingPunct="1"/>
            <a:endParaRPr lang="en-GB" altLang="en-US" dirty="0" smtClean="0">
              <a:cs typeface="Arial" panose="020B0604020202020204" pitchFamily="34" charset="0"/>
            </a:endParaRPr>
          </a:p>
          <a:p>
            <a:pPr eaLnBrk="1" hangingPunct="1"/>
            <a:endParaRPr lang="en-GB" altLang="en-US" dirty="0" smtClean="0">
              <a:cs typeface="Arial" panose="020B0604020202020204" pitchFamily="34" charset="0"/>
            </a:endParaRPr>
          </a:p>
          <a:p>
            <a:pPr eaLnBrk="1" hangingPunct="1"/>
            <a:endParaRPr lang="en-GB" altLang="en-US" dirty="0" smtClean="0">
              <a:cs typeface="Arial" panose="020B0604020202020204" pitchFamily="34" charset="0"/>
            </a:endParaRPr>
          </a:p>
          <a:p>
            <a:pPr eaLnBrk="1" hangingPunct="1"/>
            <a:endParaRPr lang="en-GB" altLang="en-US" dirty="0" smtClean="0">
              <a:cs typeface="Arial" panose="020B0604020202020204" pitchFamily="34" charset="0"/>
            </a:endParaRPr>
          </a:p>
        </p:txBody>
      </p:sp>
    </p:spTree>
    <p:extLst>
      <p:ext uri="{BB962C8B-B14F-4D97-AF65-F5344CB8AC3E}">
        <p14:creationId xmlns:p14="http://schemas.microsoft.com/office/powerpoint/2010/main" val="26619665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287E4CAC-FA69-4D93-A4BC-647F8E5C87CB}" type="slidenum">
              <a:rPr lang="en-GB" altLang="en-US" smtClean="0"/>
              <a:pPr/>
              <a:t>15</a:t>
            </a:fld>
            <a:endParaRPr lang="en-GB" alt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r>
              <a:rPr lang="en-GB" altLang="en-US" smtClean="0"/>
              <a:t>Going to turn our attention to one particular method of meta-synthesis namely narrative synthesis. As previously discussed, narrative synthesis has been used to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2EF08123-77F4-48BB-91EC-841B2200883A}" type="slidenum">
              <a:rPr lang="en-GB" altLang="en-US" smtClean="0"/>
              <a:pPr/>
              <a:t>16</a:t>
            </a:fld>
            <a:endParaRPr lang="en-GB" alt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en-GB" altLang="en-US" smtClean="0"/>
              <a:t>Just to recap, the guidance proposes 4 stages to a narrative synthesis.</a:t>
            </a:r>
          </a:p>
          <a:p>
            <a:pPr eaLnBrk="1" hangingPunct="1"/>
            <a:endParaRPr lang="en-GB" altLang="en-US" smtClean="0"/>
          </a:p>
          <a:p>
            <a:pPr eaLnBrk="1" hangingPunct="1"/>
            <a:r>
              <a:rPr lang="en-GB" altLang="en-US" smtClean="0"/>
              <a:t>These are:</a:t>
            </a:r>
          </a:p>
          <a:p>
            <a:pPr eaLnBrk="1" hangingPunct="1"/>
            <a:r>
              <a:rPr lang="en-GB" altLang="en-US" smtClean="0"/>
              <a:t>Developing a theory</a:t>
            </a:r>
          </a:p>
          <a:p>
            <a:pPr eaLnBrk="1" hangingPunct="1"/>
            <a:r>
              <a:rPr lang="en-GB" altLang="en-US" smtClean="0"/>
              <a:t>Developing a preliminary synthesis</a:t>
            </a:r>
          </a:p>
          <a:p>
            <a:pPr eaLnBrk="1" hangingPunct="1"/>
            <a:r>
              <a:rPr lang="en-GB" altLang="en-US" smtClean="0"/>
              <a:t>Exploring relationships within the data</a:t>
            </a:r>
          </a:p>
          <a:p>
            <a:pPr eaLnBrk="1" hangingPunct="1"/>
            <a:r>
              <a:rPr lang="en-GB" altLang="en-US" smtClean="0"/>
              <a:t>Assessing the robustness of the synthesis.</a:t>
            </a:r>
          </a:p>
          <a:p>
            <a:pPr eaLnBrk="1" hangingPunct="1"/>
            <a:endParaRPr lang="en-GB" altLang="en-US" smtClean="0"/>
          </a:p>
          <a:p>
            <a:pPr eaLnBrk="1" hangingPunct="1"/>
            <a:r>
              <a:rPr lang="en-GB" altLang="en-US" smtClean="0"/>
              <a:t>Although these four stages are proposed, not all NS need to use all four stages with some reviewers choosing not to follow all four stages</a:t>
            </a:r>
          </a:p>
          <a:p>
            <a:pPr eaLnBrk="1" hangingPunct="1"/>
            <a:endParaRPr lang="en-GB" altLang="en-US" smtClean="0"/>
          </a:p>
          <a:p>
            <a:pPr eaLnBrk="1" hangingPunct="1"/>
            <a:r>
              <a:rPr lang="en-GB" altLang="en-US" smtClean="0"/>
              <a:t>It is important to note that reviewers are encouraged to select the tools most appropriate to their research question and the available data. You would not use all 19 tools in the review! Many of the tools share common features with other reviews, for example thematic analysis might be used in developing the preliminary synthesis, whereas refutational synthesis (as seen in meta-ethnography) may be one tool used to explore the relationships between the data and different studies.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4C0A988E-11BB-40D4-A216-67560770A9FD}" type="slidenum">
              <a:rPr lang="en-GB" altLang="en-US" smtClean="0"/>
              <a:pPr/>
              <a:t>17</a:t>
            </a:fld>
            <a:endParaRPr lang="en-GB" alt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GB" dirty="0"/>
              <a:t>“Theory of change” linking resources, activities, intermediate outcomes and ultimate </a:t>
            </a:r>
            <a:r>
              <a:rPr lang="en-GB" dirty="0" err="1"/>
              <a:t>goalsHow</a:t>
            </a:r>
            <a:r>
              <a:rPr lang="en-GB" dirty="0"/>
              <a:t> the intervention works, why and for </a:t>
            </a:r>
            <a:r>
              <a:rPr lang="en-GB" dirty="0" err="1"/>
              <a:t>whomHas</a:t>
            </a:r>
            <a:r>
              <a:rPr lang="en-GB" dirty="0"/>
              <a:t> implications for review question and inclusion criteria as well as </a:t>
            </a:r>
            <a:r>
              <a:rPr lang="en-GB" dirty="0" err="1"/>
              <a:t>interpretationConsider</a:t>
            </a:r>
            <a:r>
              <a:rPr lang="en-GB" dirty="0"/>
              <a:t> early in the review </a:t>
            </a:r>
            <a:r>
              <a:rPr lang="en-GB" dirty="0" err="1"/>
              <a:t>processCan</a:t>
            </a:r>
            <a:r>
              <a:rPr lang="en-GB" dirty="0"/>
              <a:t> be presented in narrative and/or diagrammatic form</a:t>
            </a:r>
            <a:endParaRPr lang="en-GB"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9DB6E5A7-4EC4-4F7B-9371-60E76B53E78B}" type="slidenum">
              <a:rPr lang="en-GB" altLang="en-US" smtClean="0"/>
              <a:pPr/>
              <a:t>18</a:t>
            </a:fld>
            <a:endParaRPr lang="en-GB" alt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normAutofit/>
          </a:bodyPr>
          <a:lstStyle/>
          <a:p>
            <a:pPr eaLnBrk="1" hangingPunct="1"/>
            <a:r>
              <a:rPr lang="en-GB" altLang="en-US" dirty="0" smtClean="0"/>
              <a:t>Note the emphasis on the words preliminary. This is not to be seen as the end product of the review. Instead this stage is about synthesising the findings from the studies and describing those findings, whether it is the form of a thematic analysis, or textual descriptions, or even a meta analysis and textual descriptions. These findings should always be viewed as preliminary, with subsequent synthesis  and stages. This includes looking at the relationships between the data, assessing why results may differ between studies, what commonalities are there between studies etc. </a:t>
            </a:r>
          </a:p>
          <a:p>
            <a:pPr eaLnBrk="1" hangingPunct="1"/>
            <a:endParaRPr lang="en-GB" altLang="en-US" dirty="0" smtClean="0"/>
          </a:p>
          <a:p>
            <a:pPr eaLnBrk="1" hangingPunct="1"/>
            <a:r>
              <a:rPr lang="en-GB" altLang="en-US" dirty="0" smtClean="0"/>
              <a:t>During the preliminary synthesis reviews often focus on the main themes or main effects of an intervention. These themes and effects can then be explored further in subsequent analysis</a:t>
            </a:r>
          </a:p>
          <a:p>
            <a:pPr eaLnBrk="1" hangingPunct="1"/>
            <a:endParaRPr lang="en-GB" altLang="en-US" dirty="0" smtClean="0"/>
          </a:p>
          <a:p>
            <a:pPr eaLnBrk="1" hangingPunct="1"/>
            <a:r>
              <a:rPr lang="en-GB" altLang="en-US" dirty="0" smtClean="0"/>
              <a:t>As you can see there is a large amount of overlap in the tools suggested, this is one of the reasons why a review wouldn’t include all the different tools and techniques. For instance, grouping and clustering may contain and use textual descriptions and summaries or groupings may be tabulated. Often different tools and techniques will be combined for example a thematic analysis may be followed by vote counting. Where quantitative and qualitative data are included in the review a number of tools may be used to help form commonalities between studies for instance textual descriptions may be used to help summarise the findings of quant and </a:t>
            </a:r>
            <a:r>
              <a:rPr lang="en-GB" altLang="en-US" dirty="0" err="1" smtClean="0"/>
              <a:t>qual</a:t>
            </a:r>
            <a:r>
              <a:rPr lang="en-GB" altLang="en-US" dirty="0" smtClean="0"/>
              <a:t> studies and then themes of these summaries assessed.</a:t>
            </a:r>
          </a:p>
          <a:p>
            <a:pPr eaLnBrk="1" hangingPunct="1"/>
            <a:endParaRPr lang="en-GB" altLang="en-US" dirty="0" smtClean="0"/>
          </a:p>
          <a:p>
            <a:pPr eaLnBrk="1" hangingPunct="1"/>
            <a:r>
              <a:rPr lang="en-GB" altLang="en-US" dirty="0" smtClean="0"/>
              <a:t>Last thing to note is that meta analysis may be one way of transforming data into a common rubric.</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7BCD9B25-00E2-4A56-A75D-274089DB7E1F}" type="slidenum">
              <a:rPr lang="en-GB" altLang="en-US" smtClean="0"/>
              <a:pPr/>
              <a:t>19</a:t>
            </a:fld>
            <a:endParaRPr lang="en-GB" alt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r>
              <a:rPr lang="en-GB" altLang="en-US" dirty="0" smtClean="0"/>
              <a:t>The third stage of the narrative synthesis process is often the most complex and involves assessing and exploring the relationships in the data. This may be particularly complicated where there is a large number of studies of different designs. Preliminary the review is interested in exploring the relationship between findings from different studies, and differences in study characteristics and their findings.</a:t>
            </a:r>
          </a:p>
          <a:p>
            <a:pPr eaLnBrk="1" hangingPunct="1"/>
            <a:endParaRPr lang="en-GB" altLang="en-US" dirty="0" smtClean="0"/>
          </a:p>
          <a:p>
            <a:pPr eaLnBrk="1" hangingPunct="1"/>
            <a:r>
              <a:rPr lang="en-GB" altLang="en-US" dirty="0" smtClean="0"/>
              <a:t>Where heterogeneity is apparent, a number of factors need to be explored. This is similar in some respects to the meta-method stage of meta-study where the differences between different study methods are explored with reference to the findings. This stage adds to and further refines the preliminary synthesis developed in stage one, and may help to explain why certain factors were important to some studies and not apparent in others etc. Like other types of synthesis at the idealism end of the epistemological spectrum, the exploration of heterogeneity, may extend beyond what is reported in the methods etc. and also consider the social context in which the research was conducted. </a:t>
            </a:r>
          </a:p>
          <a:p>
            <a:pPr eaLnBrk="1" hangingPunct="1"/>
            <a:endParaRPr lang="en-GB" altLang="en-US" dirty="0" smtClean="0"/>
          </a:p>
          <a:p>
            <a:pPr eaLnBrk="1" hangingPunct="1"/>
            <a:r>
              <a:rPr lang="en-GB" altLang="en-US" dirty="0" smtClean="0"/>
              <a:t>Any theory of change or theories developed</a:t>
            </a:r>
            <a:r>
              <a:rPr lang="en-GB" altLang="en-US" baseline="0" dirty="0" smtClean="0"/>
              <a:t> in the first stages of the narrative synthesis may help to explore these relationships. </a:t>
            </a:r>
            <a:endParaRPr lang="en-GB" altLang="en-US" dirty="0" smtClean="0"/>
          </a:p>
          <a:p>
            <a:pPr eaLnBrk="1" hangingPunct="1"/>
            <a:endParaRPr lang="en-GB"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EB7F4C5-AC8D-410C-B8A4-23A3508F1D39}" type="slidenum">
              <a:rPr lang="en-GB" smtClean="0"/>
              <a:pPr/>
              <a:t>2</a:t>
            </a:fld>
            <a:endParaRPr lang="en-GB"/>
          </a:p>
        </p:txBody>
      </p:sp>
    </p:spTree>
    <p:extLst>
      <p:ext uri="{BB962C8B-B14F-4D97-AF65-F5344CB8AC3E}">
        <p14:creationId xmlns:p14="http://schemas.microsoft.com/office/powerpoint/2010/main" val="18022054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GB" altLang="en-US" dirty="0" smtClean="0"/>
              <a:t>The tools and techniques here may be quite involved:</a:t>
            </a:r>
          </a:p>
          <a:p>
            <a:pPr eaLnBrk="1" hangingPunct="1"/>
            <a:r>
              <a:rPr lang="en-GB" altLang="en-US" dirty="0" smtClean="0"/>
              <a:t>Graphical tools may be used to visual represent differences, for example funnel plots and forest plots may help to visually display heterogeneity in effect size, publication bias etc.</a:t>
            </a:r>
          </a:p>
          <a:p>
            <a:pPr eaLnBrk="1" hangingPunct="1"/>
            <a:r>
              <a:rPr lang="en-GB" altLang="en-US" dirty="0" smtClean="0"/>
              <a:t>Subgroup analysis and regression may be used in more quantitative meta analyses and meta syntheses but qualitative approaches may also wish to look at moderators and mediating factors identified in the studies. Again a combination of approaches may be used, this will be determined not only by the types of studies, but also the level of heterogeneity. For instance if there are a lot of studies with very divergent results, a number of approaches to exploring the relationships may need to be used. </a:t>
            </a:r>
          </a:p>
          <a:p>
            <a:endParaRPr lang="en-GB" dirty="0"/>
          </a:p>
        </p:txBody>
      </p:sp>
      <p:sp>
        <p:nvSpPr>
          <p:cNvPr id="4" name="Slide Number Placeholder 3"/>
          <p:cNvSpPr>
            <a:spLocks noGrp="1"/>
          </p:cNvSpPr>
          <p:nvPr>
            <p:ph type="sldNum" sz="quarter" idx="10"/>
          </p:nvPr>
        </p:nvSpPr>
        <p:spPr/>
        <p:txBody>
          <a:bodyPr/>
          <a:lstStyle/>
          <a:p>
            <a:fld id="{3EB7F4C5-AC8D-410C-B8A4-23A3508F1D39}"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EC9C2F73-29C4-4AF0-B21F-00C12AD6C28A}" type="slidenum">
              <a:rPr lang="en-GB" altLang="en-US" smtClean="0"/>
              <a:pPr/>
              <a:t>21</a:t>
            </a:fld>
            <a:endParaRPr lang="en-GB" alt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normAutofit fontScale="92500"/>
          </a:bodyPr>
          <a:lstStyle/>
          <a:p>
            <a:pPr defTabSz="920618">
              <a:defRPr/>
            </a:pPr>
            <a:r>
              <a:rPr lang="en-GB" altLang="en-US" dirty="0"/>
              <a:t>NS aims to produce a robust synthesis developed from a transparent process. </a:t>
            </a:r>
          </a:p>
          <a:p>
            <a:pPr eaLnBrk="1" hangingPunct="1"/>
            <a:r>
              <a:rPr lang="en-GB" altLang="en-US" dirty="0" smtClean="0"/>
              <a:t>One of the ways that narrative synthesis may be seen to differ from other qualitative approaches to meta-synthesis is in its focus on a robust synthesis and transparent process. Robustness in this context is determined by two factors. The quality of the original studies included in the synthesis, and the trustworthiness of the synthesis itself.</a:t>
            </a:r>
          </a:p>
          <a:p>
            <a:pPr eaLnBrk="1" hangingPunct="1"/>
            <a:endParaRPr lang="en-GB" altLang="en-US" dirty="0" smtClean="0"/>
          </a:p>
          <a:p>
            <a:pPr eaLnBrk="1" hangingPunct="1"/>
            <a:r>
              <a:rPr lang="en-GB" altLang="en-US" dirty="0" smtClean="0"/>
              <a:t>This obviously raises some questions within qualitative research, where quality appraisal and assessing the quality of the studies included is a debated and contested area. NS holds the view that if poor quality studies are used in the synthesis in an uncritical manner, the results of the synthesis and the trustworthiness of the synthesis will also be poor. </a:t>
            </a:r>
          </a:p>
          <a:p>
            <a:pPr eaLnBrk="1" hangingPunct="1"/>
            <a:endParaRPr lang="en-GB" altLang="en-US" dirty="0" smtClean="0"/>
          </a:p>
          <a:p>
            <a:pPr eaLnBrk="1" hangingPunct="1"/>
            <a:r>
              <a:rPr lang="en-GB" altLang="en-US" dirty="0" smtClean="0"/>
              <a:t>The methods to check the robustness of the synthesis are very much determined by the type of included studies. For instance, quantitative studies may be appropriate for weight of evidence e, whereas this approach may not suit qualitative. </a:t>
            </a:r>
          </a:p>
          <a:p>
            <a:pPr eaLnBrk="1" hangingPunct="1"/>
            <a:endParaRPr lang="en-GB" altLang="en-US" dirty="0" smtClean="0"/>
          </a:p>
          <a:p>
            <a:pPr eaLnBrk="1" hangingPunct="1"/>
            <a:r>
              <a:rPr lang="en-GB" altLang="en-US" dirty="0" smtClean="0"/>
              <a:t>Best evidence synthesis is an approach which uses study quality as an inclusion criteria.</a:t>
            </a:r>
          </a:p>
          <a:p>
            <a:pPr eaLnBrk="1" hangingPunct="1"/>
            <a:r>
              <a:rPr lang="en-GB" altLang="en-US" dirty="0" smtClean="0"/>
              <a:t>Validity checklists = quality appraisal</a:t>
            </a:r>
          </a:p>
          <a:p>
            <a:pPr eaLnBrk="1" hangingPunct="1"/>
            <a:endParaRPr lang="en-GB" altLang="en-US" dirty="0" smtClean="0"/>
          </a:p>
          <a:p>
            <a:pPr eaLnBrk="1" hangingPunct="1"/>
            <a:r>
              <a:rPr lang="en-GB" altLang="en-US" dirty="0" smtClean="0"/>
              <a:t>Reflecting critically – this may be one of the most appropriate methods for syntheses of purely qualitative research</a:t>
            </a:r>
          </a:p>
          <a:p>
            <a:pPr eaLnBrk="1" hangingPunct="1"/>
            <a:endParaRPr lang="en-GB" altLang="en-US" dirty="0" smtClean="0"/>
          </a:p>
          <a:p>
            <a:pPr eaLnBrk="1" hangingPunct="1"/>
            <a:r>
              <a:rPr lang="en-GB" altLang="en-US" dirty="0" smtClean="0"/>
              <a:t>Checking synthesis may not be feasible or possible</a:t>
            </a:r>
          </a:p>
          <a:p>
            <a:pPr eaLnBrk="1" hangingPunct="1"/>
            <a:endParaRPr lang="en-GB" altLang="en-US" dirty="0" smtClean="0"/>
          </a:p>
          <a:p>
            <a:pPr eaLnBrk="1" hangingPunct="1"/>
            <a:r>
              <a:rPr lang="en-GB" altLang="en-US" dirty="0" smtClean="0"/>
              <a:t>Other methods have been used by various researchers such as consensus methods and consultation, checking the results of preliminary analysed with new papers identified at a later date in the synthesis.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BDA6320E-1999-4896-AB48-A0668462AEF7}" type="slidenum">
              <a:rPr lang="en-GB" altLang="en-US" smtClean="0"/>
              <a:pPr/>
              <a:t>22</a:t>
            </a:fld>
            <a:endParaRPr lang="en-GB" alt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r>
              <a:rPr lang="en-GB" altLang="en-US" dirty="0" smtClean="0"/>
              <a:t>There are a number of advantages and disadvantages to narrative synthesis. In particular the approach is flexible, in both the epistemological perspectives it allows and in the studies it can include. Studies are not restricted by design or type. For some this is a major advantage, whereas others would argue this is not an advantage but a disadvantage.</a:t>
            </a:r>
          </a:p>
          <a:p>
            <a:pPr eaLnBrk="1" hangingPunct="1"/>
            <a:endParaRPr lang="en-GB" altLang="en-US" dirty="0" smtClean="0"/>
          </a:p>
          <a:p>
            <a:pPr eaLnBrk="1" hangingPunct="1"/>
            <a:r>
              <a:rPr lang="en-GB" altLang="en-US" dirty="0" smtClean="0"/>
              <a:t>Aims to be transparent with an element of assurance, this makes the process amendable to proponents of evidence-based practice. Currently used at Nice for guideline reviews and used by the department of health.</a:t>
            </a:r>
          </a:p>
          <a:p>
            <a:pPr eaLnBrk="1" hangingPunct="1"/>
            <a:endParaRPr lang="en-GB" altLang="en-US" dirty="0" smtClean="0"/>
          </a:p>
          <a:p>
            <a:pPr eaLnBrk="1" hangingPunct="1"/>
            <a:r>
              <a:rPr lang="en-GB" altLang="en-US" dirty="0" smtClean="0"/>
              <a:t>Linked to this, the results of the synthesis are often in a policy friendly or useable format.</a:t>
            </a:r>
          </a:p>
          <a:p>
            <a:pPr eaLnBrk="1" hangingPunct="1"/>
            <a:endParaRPr lang="en-GB" altLang="en-US" dirty="0" smtClean="0"/>
          </a:p>
          <a:p>
            <a:pPr eaLnBrk="1" hangingPunct="1"/>
            <a:r>
              <a:rPr lang="en-GB" altLang="en-US" dirty="0" smtClean="0"/>
              <a:t>Disadvantages – practical considerations it is a time consuming process. The output is variable, this is one of the main differences between quantitative and qualitative syntheses in that the results of a NS even if the process is fully transparent and reproducible are nearly always variable. For instance the preliminary synthesis, particularly if involving thematic analysis or any form of qualitative translation are likely to be different depending on the interpretation of the reviewers.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6E0875C-C9AA-430C-98EE-BED296577E0F}" type="slidenum">
              <a:rPr lang="en-GB" altLang="en-US">
                <a:latin typeface="Times New Roman" panose="02020603050405020304" pitchFamily="18" charset="0"/>
              </a:rPr>
              <a:pPr/>
              <a:t>23</a:t>
            </a:fld>
            <a:endParaRPr lang="en-GB" altLang="en-US">
              <a:latin typeface="Times New Roman" panose="02020603050405020304"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20000"/>
          </a:bodyPr>
          <a:lstStyle/>
          <a:p>
            <a:pPr eaLnBrk="1" hangingPunct="1"/>
            <a:r>
              <a:rPr lang="en-GB" altLang="en-US" smtClean="0">
                <a:cs typeface="Arial" panose="020B0604020202020204" pitchFamily="34" charset="0"/>
              </a:rPr>
              <a:t>As demonstrated above there are a range of methods – which is ever increasing. How do you as a research decide on the most appropriate method of synthesis to choose, furthermore, how does this fit with quantitative ad more traditional approaches to evidence synthesis where many of the decisions are made and stated apriori. Decisions around the type of synthesis will determine the searching, sampling and quality appraisal choices taken</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Searching for the literature to include in a meta-synthesis whatever approach is adopted can be difficult. Not only are there decisions regarding what search terms and sources to use. As discussed above there are also questions about how the literature should be searched. Should qualitative reviews have a predefined question and set of search terms, or should these develop as the review progresses? That issue aside, searching for qualitative paper is much more complicated than searching for RCTs. Qualitative studies tend to be less well indexed in journals (although this is gradually changeling), furthermore, qualitative studies may not just be published in peer-reviewed journals, particular those papers from an idealist paradigm where peer reviewed and scientific –realism based journals are not deemed appropriate choices. For instance a review of complex interventions including qualities studies indicated that less 30% of references were retrievd from electronic datasets and hand searching, with 50% of studies identified through snowballing and nearly a quarter from personal knowledge and contacts.  </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Quality appraisal of qualitative research is being covered in a later lecture so no need to go into it here but just to mention that many of the arguments about quality appraisal of single studies exist within reviews. In particular, should individual studies be appraised? If they are appraised what is the best approach to adapt – for example many see checklists as too rigid, whereas narrative appraisals may be time consuming and not useable to the reader. Furthermore there are issues as to whether the methodology should b appraised or should the findings and their relevance to theory or policy be appraised. Many meta-syntheses do opt to appraise studies, however many will not use this appraisal as the basis of inclusion / exclusion, but instead will discuss it in terms of differences between studies, findings and theories etc.</a:t>
            </a:r>
          </a:p>
          <a:p>
            <a:pPr eaLnBrk="1" hangingPunct="1"/>
            <a:endParaRPr lang="en-GB" altLang="en-US" smtClean="0">
              <a:cs typeface="Arial" panose="020B0604020202020204" pitchFamily="34" charset="0"/>
            </a:endParaRPr>
          </a:p>
        </p:txBody>
      </p:sp>
    </p:spTree>
    <p:extLst>
      <p:ext uri="{BB962C8B-B14F-4D97-AF65-F5344CB8AC3E}">
        <p14:creationId xmlns:p14="http://schemas.microsoft.com/office/powerpoint/2010/main" val="6867283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83FF613-5A65-43FE-9BB0-F9B3EC95A619}" type="slidenum">
              <a:rPr lang="en-GB" altLang="en-US">
                <a:latin typeface="Times New Roman" panose="02020603050405020304" pitchFamily="18" charset="0"/>
              </a:rPr>
              <a:pPr/>
              <a:t>24</a:t>
            </a:fld>
            <a:endParaRPr lang="en-GB" altLang="en-US">
              <a:latin typeface="Times New Roman" panose="02020603050405020304" pitchFamily="18"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20000"/>
          </a:bodyPr>
          <a:lstStyle/>
          <a:p>
            <a:pPr eaLnBrk="1" hangingPunct="1"/>
            <a:r>
              <a:rPr lang="en-GB" altLang="en-US" smtClean="0">
                <a:cs typeface="Arial" panose="020B0604020202020204" pitchFamily="34" charset="0"/>
              </a:rPr>
              <a:t>There are a number of considerations when deciding on a method for meta-synthesis these include:</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Expertise – Do you have experience of interest in a particular type of data or area. For instance, if you are interested in grounded theories and have experience with this methodology, you may chose to do a grounded formal theory meta-synthesis.</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Valuable evidence – although this is often hard to determine prior to the review, one of the factors that could influence your decision regarding analysis is the available evidence base. It is common for large reviews in particular, to conduct a scoping review prior to the main search. This allows the authors to refine their protocol and search terms and gain an estimate of the amount of available research. The scoping search might indicate that a particular evidence base is available for a question. For example ethnographies, which may lend itself to a certain method. Considerations about available evidence may also include whether nor you are including quantities as well as qualitative studies which is easier and more appropriate to certain methodologies (narrative synthesis, Bayesian analysis, critical interpretative synthesis) than others. </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Resources – systematic reviews of any type of time consuming, and more so when including qualitative work. Not only do you have to factor in additional search time, the analysis itself often takes longer, and the whole process may be iterative. Human resources also need to be considered, are multiple authors working on the review or just one etc.</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End product – what is the aim of your review, and specifically what is the end product. Reviews for policy-makers need to present the information differently to reviews aimed at qualitative researchers for instance. Are you aiming to answewr questions, develop a generalised theory or a mid-range theory etc. </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Epistemology – it is also important to consider your on worldview and epistemology, for instance, my PhD sits within a subtle realism framework, therefore for the review component I conducted a narrative synthesis. </a:t>
            </a:r>
          </a:p>
        </p:txBody>
      </p:sp>
    </p:spTree>
    <p:extLst>
      <p:ext uri="{BB962C8B-B14F-4D97-AF65-F5344CB8AC3E}">
        <p14:creationId xmlns:p14="http://schemas.microsoft.com/office/powerpoint/2010/main" val="3963709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C23758D-C3CB-412C-BDA4-57A1907E6E1D}" type="slidenum">
              <a:rPr lang="en-GB" altLang="en-US">
                <a:latin typeface="Times New Roman" panose="02020603050405020304" pitchFamily="18" charset="0"/>
              </a:rPr>
              <a:pPr/>
              <a:t>3</a:t>
            </a:fld>
            <a:endParaRPr lang="en-GB" altLang="en-US">
              <a:latin typeface="Times New Roman" panose="02020603050405020304" pitchFamily="18"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1000" dirty="0">
                <a:cs typeface="Arial" panose="020B0604020202020204" pitchFamily="34" charset="0"/>
              </a:rPr>
              <a:t>Interest in qualitative studies including qualitative reviews and syntheses has been rapidly increasing.</a:t>
            </a:r>
          </a:p>
          <a:p>
            <a:pPr eaLnBrk="1" hangingPunct="1"/>
            <a:endParaRPr lang="en-GB" altLang="en-US" sz="1000" dirty="0">
              <a:cs typeface="Arial" panose="020B0604020202020204" pitchFamily="34" charset="0"/>
            </a:endParaRPr>
          </a:p>
          <a:p>
            <a:pPr eaLnBrk="1" hangingPunct="1"/>
            <a:r>
              <a:rPr lang="en-GB" altLang="en-US" sz="1000" dirty="0">
                <a:cs typeface="Arial" panose="020B0604020202020204" pitchFamily="34" charset="0"/>
              </a:rPr>
              <a:t>When Dixon-woods first conducted their review of qualitative syntheses they found only 42 published studies between the years of 1988- 2004, with the majority of studies being published in the field of nursing since the 1990’s. </a:t>
            </a:r>
          </a:p>
          <a:p>
            <a:pPr eaLnBrk="1" hangingPunct="1"/>
            <a:endParaRPr lang="en-GB" altLang="en-US" sz="1000" dirty="0">
              <a:cs typeface="Arial" panose="020B0604020202020204" pitchFamily="34" charset="0"/>
            </a:endParaRPr>
          </a:p>
          <a:p>
            <a:pPr eaLnBrk="1" hangingPunct="1"/>
            <a:r>
              <a:rPr lang="en-GB" altLang="en-US" sz="1000" dirty="0">
                <a:cs typeface="Arial" panose="020B0604020202020204" pitchFamily="34" charset="0"/>
              </a:rPr>
              <a:t>Qualitative reviews can be conducted in parallel to quantitative reviews. In this case evidence on a particular topic or intervention is reviewed with the quantitative and qualitative streams occurring in parallel. In these cases the quant and </a:t>
            </a:r>
            <a:r>
              <a:rPr lang="en-GB" altLang="en-US" sz="1000" dirty="0" err="1">
                <a:cs typeface="Arial" panose="020B0604020202020204" pitchFamily="34" charset="0"/>
              </a:rPr>
              <a:t>qual</a:t>
            </a:r>
            <a:r>
              <a:rPr lang="en-GB" altLang="en-US" sz="1000" dirty="0">
                <a:cs typeface="Arial" panose="020B0604020202020204" pitchFamily="34" charset="0"/>
              </a:rPr>
              <a:t> reviews may come to their conclusions and then there is an attempt to synthesis the findings or use the findings of one review to explain the other at the end of the review process.</a:t>
            </a:r>
          </a:p>
          <a:p>
            <a:pPr eaLnBrk="1" hangingPunct="1"/>
            <a:r>
              <a:rPr lang="en-GB" altLang="en-US" sz="1000" dirty="0">
                <a:cs typeface="Arial" panose="020B0604020202020204" pitchFamily="34" charset="0"/>
              </a:rPr>
              <a:t>Integrated reviews like parallel reviews focus on both qualitative and quantitative evidence, however in an integrative reviews the qualitative and quantitative streams occur concurrently with integration of studies and findings occurring through the whole review process and not simply confined to the end.</a:t>
            </a:r>
          </a:p>
          <a:p>
            <a:pPr eaLnBrk="1" hangingPunct="1"/>
            <a:endParaRPr lang="en-GB" altLang="en-US" sz="1000" dirty="0">
              <a:cs typeface="Arial" panose="020B0604020202020204" pitchFamily="34" charset="0"/>
            </a:endParaRPr>
          </a:p>
          <a:p>
            <a:pPr eaLnBrk="1" hangingPunct="1"/>
            <a:r>
              <a:rPr lang="en-GB" altLang="en-US" sz="1000" dirty="0">
                <a:cs typeface="Arial" panose="020B0604020202020204" pitchFamily="34" charset="0"/>
              </a:rPr>
              <a:t>Qualitative  reviews may also be conducted as stand alone reviews, where quantitative studies are not included. For instance in many cases, qualitative studies are the most appropriate study design, e.g. understanding the experience of an illness of intervention. </a:t>
            </a:r>
          </a:p>
          <a:p>
            <a:pPr eaLnBrk="1" hangingPunct="1"/>
            <a:endParaRPr lang="en-GB" altLang="en-US" sz="1000" dirty="0">
              <a:cs typeface="Arial" panose="020B0604020202020204" pitchFamily="34" charset="0"/>
            </a:endParaRPr>
          </a:p>
        </p:txBody>
      </p:sp>
    </p:spTree>
    <p:extLst>
      <p:ext uri="{BB962C8B-B14F-4D97-AF65-F5344CB8AC3E}">
        <p14:creationId xmlns:p14="http://schemas.microsoft.com/office/powerpoint/2010/main" val="3759900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7E49BFD-6EE7-462B-BF5D-ACACC51C5702}" type="slidenum">
              <a:rPr lang="en-GB" altLang="en-US">
                <a:latin typeface="Times New Roman" panose="02020603050405020304" pitchFamily="18" charset="0"/>
              </a:rPr>
              <a:pPr/>
              <a:t>4</a:t>
            </a:fld>
            <a:endParaRPr lang="en-GB" altLang="en-US">
              <a:latin typeface="Times New Roman" panose="02020603050405020304" pitchFamily="18"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eaLnBrk="1" hangingPunct="1"/>
            <a:r>
              <a:rPr lang="en-GB" altLang="en-US" sz="1000" dirty="0">
                <a:cs typeface="Arial" panose="020B0604020202020204" pitchFamily="34" charset="0"/>
              </a:rPr>
              <a:t>According to Cochrane, there are 4 main contributions of qualitative synthesis within reviews. </a:t>
            </a:r>
          </a:p>
          <a:p>
            <a:pPr lvl="1" eaLnBrk="1" hangingPunct="1"/>
            <a:r>
              <a:rPr lang="en-GB" altLang="en-US" sz="1000" u="sng" dirty="0">
                <a:cs typeface="Arial" panose="020B0604020202020204" pitchFamily="34" charset="0"/>
              </a:rPr>
              <a:t>Informing</a:t>
            </a:r>
            <a:r>
              <a:rPr lang="en-GB" altLang="en-US" sz="1000" dirty="0">
                <a:cs typeface="Arial" panose="020B0604020202020204" pitchFamily="34" charset="0"/>
              </a:rPr>
              <a:t> – used to help develop and refine research questions. Qualitative research may help to identify what questions are important to individual groups of interest. For example, what interventions may be seen as acceptable by service users / patients which may require their efficacy to be tested.</a:t>
            </a:r>
          </a:p>
          <a:p>
            <a:pPr lvl="1" eaLnBrk="1" hangingPunct="1"/>
            <a:endParaRPr lang="en-GB" altLang="en-US" sz="1000" dirty="0">
              <a:cs typeface="Arial" panose="020B0604020202020204" pitchFamily="34" charset="0"/>
            </a:endParaRPr>
          </a:p>
          <a:p>
            <a:pPr lvl="1" eaLnBrk="1" hangingPunct="1"/>
            <a:r>
              <a:rPr lang="en-GB" altLang="en-US" sz="1000" u="sng" dirty="0">
                <a:cs typeface="Arial" panose="020B0604020202020204" pitchFamily="34" charset="0"/>
              </a:rPr>
              <a:t>Enhancing</a:t>
            </a:r>
            <a:r>
              <a:rPr lang="en-GB" altLang="en-US" sz="1000" dirty="0">
                <a:cs typeface="Arial" panose="020B0604020202020204" pitchFamily="34" charset="0"/>
              </a:rPr>
              <a:t> – used to explore issues around implementation and acceptability of an intervention, particularly qualitative studies linked to RCTs. Many trials, especially large trials linked to grant programmes include a qualitative stream of work linked to the main trial findings. This might include qualitative work around implementing the intervention. For instance what barriers need to be overcome for successful implementation, what resources assist implementation etc.</a:t>
            </a:r>
          </a:p>
          <a:p>
            <a:pPr lvl="1" eaLnBrk="1" hangingPunct="1"/>
            <a:endParaRPr lang="en-GB" altLang="en-US" sz="1000" dirty="0">
              <a:cs typeface="Arial" panose="020B0604020202020204" pitchFamily="34" charset="0"/>
            </a:endParaRPr>
          </a:p>
          <a:p>
            <a:pPr lvl="1" eaLnBrk="1" hangingPunct="1"/>
            <a:r>
              <a:rPr lang="en-GB" altLang="en-US" sz="1000" u="sng" dirty="0">
                <a:cs typeface="Arial" panose="020B0604020202020204" pitchFamily="34" charset="0"/>
              </a:rPr>
              <a:t>Extending</a:t>
            </a:r>
            <a:r>
              <a:rPr lang="en-GB" altLang="en-US" sz="1000" dirty="0">
                <a:cs typeface="Arial" panose="020B0604020202020204" pitchFamily="34" charset="0"/>
              </a:rPr>
              <a:t> – specifically searching for qualitative studies to extend the questions of effectiveness. Qualitative reviews may be able to extend the findings of the effectiveness and efficacy reviews. In particular, whom is the intervention effective for. What is the experience of an effective intervention, what parts of the intervention are most effective.</a:t>
            </a:r>
          </a:p>
          <a:p>
            <a:pPr lvl="1" eaLnBrk="1" hangingPunct="1"/>
            <a:endParaRPr lang="en-GB" altLang="en-US" sz="1000" dirty="0">
              <a:cs typeface="Arial" panose="020B0604020202020204" pitchFamily="34" charset="0"/>
            </a:endParaRPr>
          </a:p>
          <a:p>
            <a:pPr lvl="1" eaLnBrk="1" hangingPunct="1"/>
            <a:r>
              <a:rPr lang="en-GB" altLang="en-US" sz="1000" u="sng" dirty="0">
                <a:cs typeface="Arial" panose="020B0604020202020204" pitchFamily="34" charset="0"/>
              </a:rPr>
              <a:t>Supplementing</a:t>
            </a:r>
            <a:r>
              <a:rPr lang="en-GB" altLang="en-US" sz="1000" dirty="0">
                <a:cs typeface="Arial" panose="020B0604020202020204" pitchFamily="34" charset="0"/>
              </a:rPr>
              <a:t> – research used to assess other questions in addition to effectiveness. This might include the experience of the illness or intervention, or it could be questions linked to acceptability etc.</a:t>
            </a:r>
          </a:p>
        </p:txBody>
      </p:sp>
    </p:spTree>
    <p:extLst>
      <p:ext uri="{BB962C8B-B14F-4D97-AF65-F5344CB8AC3E}">
        <p14:creationId xmlns:p14="http://schemas.microsoft.com/office/powerpoint/2010/main" val="212535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111D9015-6ECB-4AA5-A6B4-C4AB8377E463}" type="slidenum">
              <a:rPr lang="en-GB" altLang="en-US" smtClean="0"/>
              <a:pPr/>
              <a:t>5</a:t>
            </a:fld>
            <a:endParaRPr lang="en-GB" alt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r>
              <a:rPr lang="en-GB" altLang="en-US" dirty="0" smtClean="0"/>
              <a:t>We are now turning our attention to focus on synthesis of qualitative or mixed</a:t>
            </a:r>
            <a:r>
              <a:rPr lang="en-GB" altLang="en-US" baseline="0" dirty="0" smtClean="0"/>
              <a:t> methods </a:t>
            </a:r>
            <a:r>
              <a:rPr lang="en-GB" altLang="en-US" dirty="0" smtClean="0"/>
              <a:t>evidence</a:t>
            </a:r>
          </a:p>
          <a:p>
            <a:pPr eaLnBrk="1" hangingPunct="1"/>
            <a:endParaRPr lang="en-GB" altLang="en-US" dirty="0" smtClean="0"/>
          </a:p>
          <a:p>
            <a:pPr eaLnBrk="1" hangingPunct="1"/>
            <a:r>
              <a:rPr lang="en-GB" altLang="en-US" dirty="0" smtClean="0"/>
              <a:t>Important to note that this distinction between integrative and interpretative is best viewed as a continuum – in essence all meta-syntheses will involve an element of interpretation and integration, however the extend to which each of these in undertaken and the emphasis placed upon them differs. All meta-syntheses should be seen as just that… a synthesis. Within the review you are not merely describing the studies – this is more commonly termed a narrative review. Instead the aim of a meta-synthesis is to produce some synthesis or combination of the evidence in the review. Stress that this is an important take home message as some reviewers think it is sufficient to merely describe the papers… although there is a place for this e.g.. Meta-mapping for example these cannot really be considered syntheses.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1EF24A4D-BBE2-464E-8FF5-0C730CD8E5B0}" type="slidenum">
              <a:rPr lang="en-GB" altLang="en-US" smtClean="0"/>
              <a:pPr/>
              <a:t>6</a:t>
            </a:fld>
            <a:endParaRPr lang="en-GB" alt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lvl="1" eaLnBrk="1" hangingPunct="1"/>
            <a:r>
              <a:rPr lang="en-GB" altLang="en-US" smtClean="0"/>
              <a:t>Stress this is a non-exhaustive list and that these are just some of the more common questions answered in qualitative reviews.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B002DAD-F009-40D7-8025-4E6A5E2BC565}" type="slidenum">
              <a:rPr lang="en-GB" altLang="en-US">
                <a:latin typeface="Times New Roman" panose="02020603050405020304" pitchFamily="18" charset="0"/>
              </a:rPr>
              <a:pPr/>
              <a:t>7</a:t>
            </a:fld>
            <a:endParaRPr lang="en-GB" altLang="en-US">
              <a:latin typeface="Times New Roman" panose="02020603050405020304" pitchFamily="18"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cs typeface="Arial" panose="020B0604020202020204" pitchFamily="34" charset="0"/>
              </a:rPr>
              <a:t>Important to note that not all qualitative reviews have a form of meta-synthesis and not all meta-syntheses are systematic reviews</a:t>
            </a:r>
          </a:p>
        </p:txBody>
      </p:sp>
    </p:spTree>
    <p:extLst>
      <p:ext uri="{BB962C8B-B14F-4D97-AF65-F5344CB8AC3E}">
        <p14:creationId xmlns:p14="http://schemas.microsoft.com/office/powerpoint/2010/main" val="243394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2D68462-5C4E-4401-9630-8B9CB467C009}" type="slidenum">
              <a:rPr lang="en-GB" altLang="en-US">
                <a:latin typeface="Times New Roman" panose="02020603050405020304" pitchFamily="18" charset="0"/>
              </a:rPr>
              <a:pPr/>
              <a:t>8</a:t>
            </a:fld>
            <a:endParaRPr lang="en-GB" altLang="en-US">
              <a:latin typeface="Times New Roman" panose="02020603050405020304" pitchFamily="18"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There are many types of meta-synthesis described within the literature – this isn’t an exhaustive list but identifies some of the most common. We are very briefly going to look at a number of these approaches before focussing on narrative synthesis. </a:t>
            </a:r>
          </a:p>
        </p:txBody>
      </p:sp>
    </p:spTree>
    <p:extLst>
      <p:ext uri="{BB962C8B-B14F-4D97-AF65-F5344CB8AC3E}">
        <p14:creationId xmlns:p14="http://schemas.microsoft.com/office/powerpoint/2010/main" val="3402726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8002" indent="-287693" eaLnBrk="0" hangingPunct="0">
              <a:defRPr>
                <a:solidFill>
                  <a:schemeClr val="tx1"/>
                </a:solidFill>
                <a:latin typeface="Arial" panose="020B0604020202020204" pitchFamily="34" charset="0"/>
                <a:cs typeface="Arial" panose="020B0604020202020204" pitchFamily="34" charset="0"/>
              </a:defRPr>
            </a:lvl2pPr>
            <a:lvl3pPr marL="1150772" indent="-230154" eaLnBrk="0" hangingPunct="0">
              <a:defRPr>
                <a:solidFill>
                  <a:schemeClr val="tx1"/>
                </a:solidFill>
                <a:latin typeface="Arial" panose="020B0604020202020204" pitchFamily="34" charset="0"/>
                <a:cs typeface="Arial" panose="020B0604020202020204" pitchFamily="34" charset="0"/>
              </a:defRPr>
            </a:lvl3pPr>
            <a:lvl4pPr marL="1611081" indent="-230154" eaLnBrk="0" hangingPunct="0">
              <a:defRPr>
                <a:solidFill>
                  <a:schemeClr val="tx1"/>
                </a:solidFill>
                <a:latin typeface="Arial" panose="020B0604020202020204" pitchFamily="34" charset="0"/>
                <a:cs typeface="Arial" panose="020B0604020202020204" pitchFamily="34" charset="0"/>
              </a:defRPr>
            </a:lvl4pPr>
            <a:lvl5pPr marL="2071390" indent="-230154" eaLnBrk="0" hangingPunct="0">
              <a:defRPr>
                <a:solidFill>
                  <a:schemeClr val="tx1"/>
                </a:solidFill>
                <a:latin typeface="Arial" panose="020B0604020202020204" pitchFamily="34" charset="0"/>
                <a:cs typeface="Arial" panose="020B0604020202020204" pitchFamily="34" charset="0"/>
              </a:defRPr>
            </a:lvl5pPr>
            <a:lvl6pPr marL="2531699"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008"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52317"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12626" indent="-23015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F374536-30E8-462F-8F55-1904999A9557}" type="slidenum">
              <a:rPr lang="en-GB" altLang="en-US">
                <a:latin typeface="Times New Roman" panose="02020603050405020304" pitchFamily="18" charset="0"/>
              </a:rPr>
              <a:pPr/>
              <a:t>9</a:t>
            </a:fld>
            <a:endParaRPr lang="en-GB" altLang="en-US">
              <a:latin typeface="Times New Roman" panose="02020603050405020304" pitchFamily="18"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cs typeface="Arial" panose="020B0604020202020204" pitchFamily="34" charset="0"/>
              </a:rPr>
              <a:t>3 stages</a:t>
            </a:r>
          </a:p>
          <a:p>
            <a:pPr eaLnBrk="1" hangingPunct="1"/>
            <a:r>
              <a:rPr lang="en-GB" altLang="en-US" smtClean="0">
                <a:cs typeface="Arial" panose="020B0604020202020204" pitchFamily="34" charset="0"/>
              </a:rPr>
              <a:t>Reciprocal translation analysis – this involves reading and re-reading studies to develop key concepts or metaphors. These are then compared and contrasted across the studies. Studies are translated in to one another. </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During refutational synthesis, particular attention is paid to deviance or refuted cases which do not fit the key concepts. Attempts are made to explore and explain these differences.</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Lines of argument synthesis involves building up a picture of the whole, this involves a type of theorising with the overall aim of meta-ethnography is to go beyond the original accounts, although still grounding the concepts in data, to create new  interpretations. The synthesis is seen as greater than the sum of it’s part e.g. the individual studies. </a:t>
            </a:r>
          </a:p>
          <a:p>
            <a:pPr eaLnBrk="1" hangingPunct="1"/>
            <a:endParaRPr lang="en-GB" altLang="en-US" smtClean="0">
              <a:cs typeface="Arial" panose="020B0604020202020204" pitchFamily="34" charset="0"/>
            </a:endParaRPr>
          </a:p>
          <a:p>
            <a:pPr eaLnBrk="1" hangingPunct="1"/>
            <a:r>
              <a:rPr lang="en-GB" altLang="en-US" smtClean="0">
                <a:cs typeface="Arial" panose="020B0604020202020204" pitchFamily="34" charset="0"/>
              </a:rPr>
              <a:t>There is also a HTA report accessing meta-ethnography. A critical review of meta-syntheses conducted in 2005 indicated that meta-ethnography was the most commonly cited methodology – although authors often did not go into the specifics of their analysis. </a:t>
            </a:r>
          </a:p>
        </p:txBody>
      </p:sp>
    </p:spTree>
    <p:extLst>
      <p:ext uri="{BB962C8B-B14F-4D97-AF65-F5344CB8AC3E}">
        <p14:creationId xmlns:p14="http://schemas.microsoft.com/office/powerpoint/2010/main" val="1538861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C01E091-E21E-4D17-BDE5-38D7B24E29C2}" type="datetimeFigureOut">
              <a:rPr lang="en-GB" smtClean="0"/>
              <a:pPr/>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6BEA4F-F306-423C-8FFC-982D0828C81A}"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C01E091-E21E-4D17-BDE5-38D7B24E29C2}" type="datetimeFigureOut">
              <a:rPr lang="en-GB" smtClean="0"/>
              <a:pPr/>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6BEA4F-F306-423C-8FFC-982D0828C81A}"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C01E091-E21E-4D17-BDE5-38D7B24E29C2}" type="datetimeFigureOut">
              <a:rPr lang="en-GB" smtClean="0"/>
              <a:pPr/>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6BEA4F-F306-423C-8FFC-982D0828C81A}"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9"/>
          <p:cNvSpPr>
            <a:spLocks noGrp="1" noChangeArrowheads="1"/>
          </p:cNvSpPr>
          <p:nvPr>
            <p:ph type="dt" sz="half" idx="10"/>
          </p:nvPr>
        </p:nvSpPr>
        <p:spPr>
          <a:ln/>
        </p:spPr>
        <p:txBody>
          <a:bodyPr/>
          <a:lstStyle>
            <a:lvl1pPr>
              <a:defRPr/>
            </a:lvl1pPr>
          </a:lstStyle>
          <a:p>
            <a:pPr>
              <a:defRPr/>
            </a:pPr>
            <a:endParaRPr lang="en-GB"/>
          </a:p>
        </p:txBody>
      </p:sp>
      <p:sp>
        <p:nvSpPr>
          <p:cNvPr id="6" name="Rectangle 10"/>
          <p:cNvSpPr>
            <a:spLocks noGrp="1" noChangeArrowheads="1"/>
          </p:cNvSpPr>
          <p:nvPr>
            <p:ph type="ftr" sz="quarter" idx="11"/>
          </p:nvPr>
        </p:nvSpPr>
        <p:spPr>
          <a:ln/>
        </p:spPr>
        <p:txBody>
          <a:bodyPr/>
          <a:lstStyle>
            <a:lvl1pPr>
              <a:defRPr/>
            </a:lvl1pPr>
          </a:lstStyle>
          <a:p>
            <a:pPr>
              <a:defRPr/>
            </a:pPr>
            <a:endParaRPr lang="en-GB"/>
          </a:p>
        </p:txBody>
      </p:sp>
      <p:sp>
        <p:nvSpPr>
          <p:cNvPr id="7" name="Rectangle 11"/>
          <p:cNvSpPr>
            <a:spLocks noGrp="1" noChangeArrowheads="1"/>
          </p:cNvSpPr>
          <p:nvPr>
            <p:ph type="sldNum" sz="quarter" idx="12"/>
          </p:nvPr>
        </p:nvSpPr>
        <p:spPr>
          <a:ln/>
        </p:spPr>
        <p:txBody>
          <a:bodyPr/>
          <a:lstStyle>
            <a:lvl1pPr>
              <a:defRPr/>
            </a:lvl1pPr>
          </a:lstStyle>
          <a:p>
            <a:fld id="{C60C82D1-AC25-48BC-A2E8-B354C3D17D93}" type="slidenum">
              <a:rPr lang="en-GB" altLang="en-US"/>
              <a:pPr/>
              <a:t>‹#›</a:t>
            </a:fld>
            <a:endParaRPr lang="en-GB" altLang="en-US"/>
          </a:p>
        </p:txBody>
      </p:sp>
    </p:spTree>
    <p:extLst>
      <p:ext uri="{BB962C8B-B14F-4D97-AF65-F5344CB8AC3E}">
        <p14:creationId xmlns:p14="http://schemas.microsoft.com/office/powerpoint/2010/main" val="131401962"/>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C01E091-E21E-4D17-BDE5-38D7B24E29C2}" type="datetimeFigureOut">
              <a:rPr lang="en-GB" smtClean="0"/>
              <a:pPr/>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6BEA4F-F306-423C-8FFC-982D0828C81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01E091-E21E-4D17-BDE5-38D7B24E29C2}" type="datetimeFigureOut">
              <a:rPr lang="en-GB" smtClean="0"/>
              <a:pPr/>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6BEA4F-F306-423C-8FFC-982D0828C81A}"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C01E091-E21E-4D17-BDE5-38D7B24E29C2}" type="datetimeFigureOut">
              <a:rPr lang="en-GB" smtClean="0"/>
              <a:pPr/>
              <a:t>26/05/2021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6BEA4F-F306-423C-8FFC-982D0828C81A}"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C01E091-E21E-4D17-BDE5-38D7B24E29C2}" type="datetimeFigureOut">
              <a:rPr lang="en-GB" smtClean="0"/>
              <a:pPr/>
              <a:t>26/05/2021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96BEA4F-F306-423C-8FFC-982D0828C81A}"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C01E091-E21E-4D17-BDE5-38D7B24E29C2}" type="datetimeFigureOut">
              <a:rPr lang="en-GB" smtClean="0"/>
              <a:pPr/>
              <a:t>26/05/2021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96BEA4F-F306-423C-8FFC-982D0828C81A}"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01E091-E21E-4D17-BDE5-38D7B24E29C2}" type="datetimeFigureOut">
              <a:rPr lang="en-GB" smtClean="0"/>
              <a:pPr/>
              <a:t>26/05/2021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96BEA4F-F306-423C-8FFC-982D0828C81A}"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01E091-E21E-4D17-BDE5-38D7B24E29C2}" type="datetimeFigureOut">
              <a:rPr lang="en-GB" smtClean="0"/>
              <a:pPr/>
              <a:t>26/05/2021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6BEA4F-F306-423C-8FFC-982D0828C81A}"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01E091-E21E-4D17-BDE5-38D7B24E29C2}" type="datetimeFigureOut">
              <a:rPr lang="en-GB" smtClean="0"/>
              <a:pPr/>
              <a:t>26/05/2021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6BEA4F-F306-423C-8FFC-982D0828C81A}"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01E091-E21E-4D17-BDE5-38D7B24E29C2}" type="datetimeFigureOut">
              <a:rPr lang="en-GB" smtClean="0"/>
              <a:pPr/>
              <a:t>26/05/2021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6BEA4F-F306-423C-8FFC-982D0828C81A}"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11188" y="476250"/>
            <a:ext cx="7772400" cy="1470025"/>
          </a:xfrm>
        </p:spPr>
        <p:txBody>
          <a:bodyPr/>
          <a:lstStyle/>
          <a:p>
            <a:pPr eaLnBrk="1" hangingPunct="1"/>
            <a:r>
              <a:rPr lang="en-GB" altLang="en-US" sz="4000" dirty="0" smtClean="0"/>
              <a:t>Meta–synthesis and narrative synthesis</a:t>
            </a:r>
          </a:p>
        </p:txBody>
      </p:sp>
      <p:sp>
        <p:nvSpPr>
          <p:cNvPr id="4099" name="Rectangle 3"/>
          <p:cNvSpPr>
            <a:spLocks noGrp="1" noChangeArrowheads="1"/>
          </p:cNvSpPr>
          <p:nvPr>
            <p:ph type="subTitle" idx="1"/>
          </p:nvPr>
        </p:nvSpPr>
        <p:spPr>
          <a:xfrm>
            <a:off x="1331913" y="1989138"/>
            <a:ext cx="6400800" cy="4319587"/>
          </a:xfrm>
        </p:spPr>
        <p:txBody>
          <a:bodyPr/>
          <a:lstStyle/>
          <a:p>
            <a:pPr eaLnBrk="1" hangingPunct="1"/>
            <a:endParaRPr lang="en-GB" altLang="en-US" dirty="0" smtClean="0"/>
          </a:p>
          <a:p>
            <a:pPr eaLnBrk="1" hangingPunct="1"/>
            <a:r>
              <a:rPr lang="en-GB" altLang="en-US" dirty="0" smtClean="0"/>
              <a:t>Victoria Bird </a:t>
            </a:r>
          </a:p>
          <a:p>
            <a:pPr eaLnBrk="1" hangingPunct="1"/>
            <a:r>
              <a:rPr lang="en-GB" altLang="en-US" dirty="0" smtClean="0"/>
              <a:t>Unit for Social and Community Psychiatry, WHO collaborating Centre, QMUL</a:t>
            </a:r>
          </a:p>
          <a:p>
            <a:pPr eaLnBrk="1" hangingPunct="1"/>
            <a:endParaRPr lang="en-GB" altLang="en-US" dirty="0" smtClean="0"/>
          </a:p>
          <a:p>
            <a:pPr eaLnBrk="1" hangingPunct="1"/>
            <a:r>
              <a:rPr lang="en-GB" altLang="en-US" dirty="0" smtClean="0"/>
              <a:t>26/05/2021</a:t>
            </a:r>
          </a:p>
          <a:p>
            <a:pPr eaLnBrk="1" hangingPunct="1"/>
            <a:endParaRPr lang="en-GB" altLang="en-US" dirty="0" smtClean="0"/>
          </a:p>
          <a:p>
            <a:pPr eaLnBrk="1" hangingPunct="1"/>
            <a:endParaRPr lang="en-GB" altLang="en-US" sz="3600" dirty="0" smtClean="0"/>
          </a:p>
          <a:p>
            <a:pPr eaLnBrk="1" hangingPunct="1"/>
            <a:endParaRPr lang="en-GB" altLang="en-US" dirty="0" smtClean="0"/>
          </a:p>
        </p:txBody>
      </p:sp>
    </p:spTree>
    <p:extLst>
      <p:ext uri="{BB962C8B-B14F-4D97-AF65-F5344CB8AC3E}">
        <p14:creationId xmlns:p14="http://schemas.microsoft.com/office/powerpoint/2010/main" val="66369617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922114"/>
          </a:xfrm>
        </p:spPr>
        <p:txBody>
          <a:bodyPr/>
          <a:lstStyle/>
          <a:p>
            <a:pPr eaLnBrk="1" hangingPunct="1"/>
            <a:r>
              <a:rPr lang="en-GB" altLang="en-US" dirty="0" smtClean="0"/>
              <a:t>Grounded (Formal) Theory</a:t>
            </a:r>
          </a:p>
        </p:txBody>
      </p:sp>
      <p:sp>
        <p:nvSpPr>
          <p:cNvPr id="13315" name="Rectangle 3"/>
          <p:cNvSpPr>
            <a:spLocks noGrp="1" noChangeArrowheads="1"/>
          </p:cNvSpPr>
          <p:nvPr>
            <p:ph type="body" idx="1"/>
          </p:nvPr>
        </p:nvSpPr>
        <p:spPr>
          <a:xfrm>
            <a:off x="457200" y="1196752"/>
            <a:ext cx="8229600" cy="5472608"/>
          </a:xfrm>
        </p:spPr>
        <p:txBody>
          <a:bodyPr>
            <a:normAutofit fontScale="92500" lnSpcReduction="10000"/>
          </a:bodyPr>
          <a:lstStyle/>
          <a:p>
            <a:pPr eaLnBrk="1" hangingPunct="1">
              <a:lnSpc>
                <a:spcPct val="80000"/>
              </a:lnSpc>
            </a:pPr>
            <a:r>
              <a:rPr lang="en-GB" altLang="en-US" sz="2800" u="sng" dirty="0" smtClean="0"/>
              <a:t>What is it? </a:t>
            </a:r>
          </a:p>
          <a:p>
            <a:pPr lvl="1" eaLnBrk="1" hangingPunct="1">
              <a:lnSpc>
                <a:spcPct val="80000"/>
              </a:lnSpc>
            </a:pPr>
            <a:r>
              <a:rPr lang="en-GB" altLang="en-US" sz="2400" dirty="0" smtClean="0"/>
              <a:t>Uses techniques and methods from grounded theory to synthesis studies.</a:t>
            </a:r>
          </a:p>
          <a:p>
            <a:pPr lvl="1" eaLnBrk="1" hangingPunct="1">
              <a:lnSpc>
                <a:spcPct val="80000"/>
              </a:lnSpc>
            </a:pPr>
            <a:r>
              <a:rPr lang="en-GB" altLang="en-US" sz="2400" dirty="0" smtClean="0"/>
              <a:t>Same methods applied to the synthesis as applied to the individual grounded theory studies.</a:t>
            </a:r>
          </a:p>
          <a:p>
            <a:pPr lvl="1" eaLnBrk="1" hangingPunct="1">
              <a:lnSpc>
                <a:spcPct val="80000"/>
              </a:lnSpc>
              <a:buFont typeface="Wingdings" panose="05000000000000000000" pitchFamily="2" charset="2"/>
              <a:buNone/>
            </a:pPr>
            <a:endParaRPr lang="en-GB" altLang="en-US" sz="2400" dirty="0" smtClean="0"/>
          </a:p>
          <a:p>
            <a:pPr eaLnBrk="1" hangingPunct="1">
              <a:lnSpc>
                <a:spcPct val="80000"/>
              </a:lnSpc>
            </a:pPr>
            <a:r>
              <a:rPr lang="en-GB" altLang="en-US" sz="2800" u="sng" dirty="0" smtClean="0"/>
              <a:t>Tools and techniques:</a:t>
            </a:r>
          </a:p>
          <a:p>
            <a:pPr lvl="1" eaLnBrk="1" hangingPunct="1">
              <a:lnSpc>
                <a:spcPct val="80000"/>
              </a:lnSpc>
            </a:pPr>
            <a:r>
              <a:rPr lang="en-GB" altLang="en-US" sz="2400" dirty="0" smtClean="0"/>
              <a:t>Simultaneous data collection and analysis phases – theory grounded in the data</a:t>
            </a:r>
          </a:p>
          <a:p>
            <a:pPr lvl="1" eaLnBrk="1" hangingPunct="1">
              <a:lnSpc>
                <a:spcPct val="80000"/>
              </a:lnSpc>
            </a:pPr>
            <a:r>
              <a:rPr lang="en-GB" altLang="en-US" sz="2400" dirty="0" smtClean="0"/>
              <a:t>Theoretical sampling – theoretical saturation.</a:t>
            </a:r>
          </a:p>
          <a:p>
            <a:pPr lvl="1" eaLnBrk="1" hangingPunct="1">
              <a:lnSpc>
                <a:spcPct val="80000"/>
              </a:lnSpc>
            </a:pPr>
            <a:r>
              <a:rPr lang="en-GB" altLang="en-US" sz="2400" dirty="0" smtClean="0"/>
              <a:t>Constant comparison – concepts and themes are constantly compared between and across studies / theories.</a:t>
            </a:r>
          </a:p>
          <a:p>
            <a:pPr lvl="1" eaLnBrk="1" hangingPunct="1">
              <a:lnSpc>
                <a:spcPct val="80000"/>
              </a:lnSpc>
            </a:pPr>
            <a:r>
              <a:rPr lang="en-GB" altLang="en-US" sz="2400" dirty="0" smtClean="0"/>
              <a:t>Generation of new theory – “formal theory”.</a:t>
            </a:r>
          </a:p>
          <a:p>
            <a:pPr lvl="1" eaLnBrk="1" hangingPunct="1">
              <a:lnSpc>
                <a:spcPct val="80000"/>
              </a:lnSpc>
            </a:pPr>
            <a:endParaRPr lang="en-GB" altLang="en-US" sz="2400" dirty="0" smtClean="0"/>
          </a:p>
          <a:p>
            <a:pPr eaLnBrk="1" hangingPunct="1">
              <a:lnSpc>
                <a:spcPct val="80000"/>
              </a:lnSpc>
            </a:pPr>
            <a:r>
              <a:rPr lang="en-GB" altLang="en-US" sz="2800" u="sng" dirty="0" smtClean="0"/>
              <a:t>Example reference</a:t>
            </a:r>
          </a:p>
          <a:p>
            <a:pPr lvl="1" eaLnBrk="1" hangingPunct="1">
              <a:lnSpc>
                <a:spcPct val="80000"/>
              </a:lnSpc>
            </a:pPr>
            <a:r>
              <a:rPr lang="en-GB" altLang="en-US" sz="2400" dirty="0" smtClean="0"/>
              <a:t>Barroso (2000) Meta-synthesis of Qualitative </a:t>
            </a:r>
            <a:r>
              <a:rPr lang="en-GB" altLang="en-US" sz="1800" dirty="0" smtClean="0"/>
              <a:t>Research on Living with HIV Infection </a:t>
            </a:r>
            <a:r>
              <a:rPr lang="en-GB" altLang="en-US" sz="1800" i="1" dirty="0" smtClean="0"/>
              <a:t>Qualitative Health Research</a:t>
            </a:r>
            <a:endParaRPr lang="en-GB" altLang="en-US" sz="1800" dirty="0" smtClean="0"/>
          </a:p>
        </p:txBody>
      </p:sp>
    </p:spTree>
    <p:extLst>
      <p:ext uri="{BB962C8B-B14F-4D97-AF65-F5344CB8AC3E}">
        <p14:creationId xmlns:p14="http://schemas.microsoft.com/office/powerpoint/2010/main" val="174627682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8229600" cy="778098"/>
          </a:xfrm>
        </p:spPr>
        <p:txBody>
          <a:bodyPr/>
          <a:lstStyle/>
          <a:p>
            <a:pPr eaLnBrk="1" hangingPunct="1"/>
            <a:r>
              <a:rPr lang="en-GB" altLang="en-US" dirty="0" smtClean="0"/>
              <a:t>Meta-study</a:t>
            </a:r>
          </a:p>
        </p:txBody>
      </p:sp>
      <p:sp>
        <p:nvSpPr>
          <p:cNvPr id="14339" name="Rectangle 3"/>
          <p:cNvSpPr>
            <a:spLocks noGrp="1" noChangeArrowheads="1"/>
          </p:cNvSpPr>
          <p:nvPr>
            <p:ph type="body" idx="1"/>
          </p:nvPr>
        </p:nvSpPr>
        <p:spPr>
          <a:xfrm>
            <a:off x="457200" y="1052736"/>
            <a:ext cx="8229600" cy="5544914"/>
          </a:xfrm>
        </p:spPr>
        <p:txBody>
          <a:bodyPr>
            <a:noAutofit/>
          </a:bodyPr>
          <a:lstStyle/>
          <a:p>
            <a:pPr eaLnBrk="1" hangingPunct="1">
              <a:lnSpc>
                <a:spcPct val="80000"/>
              </a:lnSpc>
            </a:pPr>
            <a:r>
              <a:rPr lang="en-GB" altLang="en-US" sz="2400" u="sng" dirty="0" smtClean="0"/>
              <a:t>What is it?</a:t>
            </a:r>
          </a:p>
          <a:p>
            <a:pPr lvl="1" eaLnBrk="1" hangingPunct="1">
              <a:lnSpc>
                <a:spcPct val="80000"/>
              </a:lnSpc>
            </a:pPr>
            <a:r>
              <a:rPr lang="en-GB" altLang="en-US" sz="2000" dirty="0" smtClean="0"/>
              <a:t>Multifaceted approach to synthesis. </a:t>
            </a:r>
          </a:p>
          <a:p>
            <a:pPr lvl="1" eaLnBrk="1" hangingPunct="1">
              <a:lnSpc>
                <a:spcPct val="80000"/>
              </a:lnSpc>
            </a:pPr>
            <a:r>
              <a:rPr lang="en-GB" altLang="en-US" sz="2000" dirty="0" smtClean="0"/>
              <a:t>Based on assumption that all research is constructed so secondary research is a “construction of construction”.</a:t>
            </a:r>
          </a:p>
          <a:p>
            <a:pPr lvl="1" eaLnBrk="1" hangingPunct="1">
              <a:lnSpc>
                <a:spcPct val="80000"/>
              </a:lnSpc>
            </a:pPr>
            <a:r>
              <a:rPr lang="en-GB" altLang="en-US" sz="2000" dirty="0" smtClean="0"/>
              <a:t>Interpretative and seek similarities and differences within studies.</a:t>
            </a:r>
          </a:p>
          <a:p>
            <a:pPr lvl="1" eaLnBrk="1" hangingPunct="1">
              <a:lnSpc>
                <a:spcPct val="80000"/>
              </a:lnSpc>
            </a:pPr>
            <a:r>
              <a:rPr lang="en-GB" altLang="en-US" sz="2000" dirty="0" smtClean="0"/>
              <a:t>Creates new interpretations and theory based on three types of synthesis.</a:t>
            </a:r>
          </a:p>
          <a:p>
            <a:pPr lvl="1" eaLnBrk="1" hangingPunct="1">
              <a:lnSpc>
                <a:spcPct val="80000"/>
              </a:lnSpc>
            </a:pPr>
            <a:endParaRPr lang="en-GB" altLang="en-US" sz="2000" dirty="0" smtClean="0"/>
          </a:p>
          <a:p>
            <a:pPr eaLnBrk="1" hangingPunct="1">
              <a:lnSpc>
                <a:spcPct val="80000"/>
              </a:lnSpc>
            </a:pPr>
            <a:r>
              <a:rPr lang="en-GB" altLang="en-US" sz="2400" u="sng" dirty="0" smtClean="0"/>
              <a:t>3 types of synthesis:</a:t>
            </a:r>
          </a:p>
          <a:p>
            <a:pPr lvl="1" eaLnBrk="1" hangingPunct="1">
              <a:lnSpc>
                <a:spcPct val="80000"/>
              </a:lnSpc>
            </a:pPr>
            <a:r>
              <a:rPr lang="en-GB" altLang="en-US" sz="2000" dirty="0" smtClean="0"/>
              <a:t>Meta-data-analysis: looks at the main concepts and phenomena described in studies.</a:t>
            </a:r>
          </a:p>
          <a:p>
            <a:pPr lvl="1" eaLnBrk="1" hangingPunct="1">
              <a:lnSpc>
                <a:spcPct val="80000"/>
              </a:lnSpc>
            </a:pPr>
            <a:r>
              <a:rPr lang="en-GB" altLang="en-US" sz="2000" dirty="0" smtClean="0"/>
              <a:t>Meta-method: focuses on the study methods including sampling and design.</a:t>
            </a:r>
          </a:p>
          <a:p>
            <a:pPr lvl="1" eaLnBrk="1" hangingPunct="1">
              <a:lnSpc>
                <a:spcPct val="80000"/>
              </a:lnSpc>
            </a:pPr>
            <a:r>
              <a:rPr lang="en-GB" altLang="en-US" sz="2000" dirty="0" smtClean="0"/>
              <a:t>Meta-theory: goes beyond research methods of the study to look at philosophical assumptions and epistemology.</a:t>
            </a:r>
          </a:p>
          <a:p>
            <a:pPr lvl="1" eaLnBrk="1" hangingPunct="1">
              <a:lnSpc>
                <a:spcPct val="80000"/>
              </a:lnSpc>
              <a:buFont typeface="Wingdings" panose="05000000000000000000" pitchFamily="2" charset="2"/>
              <a:buNone/>
            </a:pPr>
            <a:endParaRPr lang="en-GB" altLang="en-US" sz="2000" u="sng" dirty="0" smtClean="0"/>
          </a:p>
          <a:p>
            <a:pPr eaLnBrk="1" hangingPunct="1">
              <a:lnSpc>
                <a:spcPct val="80000"/>
              </a:lnSpc>
            </a:pPr>
            <a:r>
              <a:rPr lang="en-GB" altLang="en-US" sz="2400" u="sng" dirty="0" smtClean="0"/>
              <a:t>Seminal reference</a:t>
            </a:r>
          </a:p>
          <a:p>
            <a:pPr lvl="1" eaLnBrk="1" hangingPunct="1">
              <a:lnSpc>
                <a:spcPct val="80000"/>
              </a:lnSpc>
              <a:buFont typeface="Wingdings" panose="05000000000000000000" pitchFamily="2" charset="2"/>
              <a:buNone/>
            </a:pPr>
            <a:r>
              <a:rPr lang="en-GB" altLang="en-US" sz="2000" dirty="0" smtClean="0"/>
              <a:t> Zhao (1991) Meta-theory, meta-method, meta-data-analysis: what why and how? </a:t>
            </a:r>
            <a:r>
              <a:rPr lang="en-GB" altLang="en-US" sz="2000" i="1" dirty="0" smtClean="0"/>
              <a:t>Sociological Perspective</a:t>
            </a:r>
            <a:endParaRPr lang="en-GB" altLang="en-US" sz="2000" dirty="0" smtClean="0"/>
          </a:p>
        </p:txBody>
      </p:sp>
    </p:spTree>
    <p:extLst>
      <p:ext uri="{BB962C8B-B14F-4D97-AF65-F5344CB8AC3E}">
        <p14:creationId xmlns:p14="http://schemas.microsoft.com/office/powerpoint/2010/main" val="208726169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922337"/>
          </a:xfrm>
        </p:spPr>
        <p:txBody>
          <a:bodyPr/>
          <a:lstStyle/>
          <a:p>
            <a:pPr eaLnBrk="1" hangingPunct="1"/>
            <a:r>
              <a:rPr lang="en-GB" altLang="en-US" smtClean="0"/>
              <a:t>Types… Narrative-Synthesis</a:t>
            </a:r>
          </a:p>
        </p:txBody>
      </p:sp>
      <p:sp>
        <p:nvSpPr>
          <p:cNvPr id="15363" name="Rectangle 3"/>
          <p:cNvSpPr>
            <a:spLocks noGrp="1" noChangeArrowheads="1"/>
          </p:cNvSpPr>
          <p:nvPr>
            <p:ph type="body" idx="1"/>
          </p:nvPr>
        </p:nvSpPr>
        <p:spPr>
          <a:xfrm>
            <a:off x="457200" y="1268413"/>
            <a:ext cx="8229600" cy="5256212"/>
          </a:xfrm>
        </p:spPr>
        <p:txBody>
          <a:bodyPr>
            <a:normAutofit lnSpcReduction="10000"/>
          </a:bodyPr>
          <a:lstStyle/>
          <a:p>
            <a:pPr eaLnBrk="1" hangingPunct="1">
              <a:lnSpc>
                <a:spcPct val="80000"/>
              </a:lnSpc>
            </a:pPr>
            <a:r>
              <a:rPr lang="en-GB" altLang="en-US" sz="2800" u="sng" dirty="0" smtClean="0"/>
              <a:t>What is it? </a:t>
            </a:r>
          </a:p>
          <a:p>
            <a:pPr lvl="1" eaLnBrk="1" hangingPunct="1">
              <a:lnSpc>
                <a:spcPct val="80000"/>
              </a:lnSpc>
            </a:pPr>
            <a:r>
              <a:rPr lang="en-GB" altLang="en-US" sz="2400" dirty="0" smtClean="0"/>
              <a:t>Range of methods and tools for the synthesis of both qualitative and quantitative data.</a:t>
            </a:r>
          </a:p>
          <a:p>
            <a:pPr lvl="1" eaLnBrk="1" hangingPunct="1">
              <a:lnSpc>
                <a:spcPct val="80000"/>
              </a:lnSpc>
            </a:pPr>
            <a:r>
              <a:rPr lang="en-GB" altLang="en-US" sz="2400" dirty="0" smtClean="0"/>
              <a:t>Used within systematic reviews.</a:t>
            </a:r>
          </a:p>
          <a:p>
            <a:pPr lvl="1" eaLnBrk="1" hangingPunct="1">
              <a:lnSpc>
                <a:spcPct val="80000"/>
              </a:lnSpc>
            </a:pPr>
            <a:r>
              <a:rPr lang="en-GB" altLang="en-US" sz="2400" dirty="0" smtClean="0"/>
              <a:t>Aims to increase the transparency of qualitative synthesis.</a:t>
            </a:r>
          </a:p>
          <a:p>
            <a:pPr lvl="1" eaLnBrk="1" hangingPunct="1">
              <a:lnSpc>
                <a:spcPct val="80000"/>
              </a:lnSpc>
              <a:buFont typeface="Wingdings" panose="05000000000000000000" pitchFamily="2" charset="2"/>
              <a:buNone/>
            </a:pPr>
            <a:endParaRPr lang="en-GB" altLang="en-US" sz="2400" dirty="0" smtClean="0"/>
          </a:p>
          <a:p>
            <a:pPr eaLnBrk="1" hangingPunct="1">
              <a:lnSpc>
                <a:spcPct val="80000"/>
              </a:lnSpc>
            </a:pPr>
            <a:r>
              <a:rPr lang="en-GB" altLang="en-US" sz="2800" u="sng" dirty="0" smtClean="0"/>
              <a:t>4 stages</a:t>
            </a:r>
          </a:p>
          <a:p>
            <a:pPr lvl="1" eaLnBrk="1" hangingPunct="1">
              <a:lnSpc>
                <a:spcPct val="80000"/>
              </a:lnSpc>
              <a:buFont typeface="Wingdings" panose="05000000000000000000" pitchFamily="2" charset="2"/>
              <a:buNone/>
            </a:pPr>
            <a:endParaRPr lang="en-GB" altLang="en-US" sz="2400" dirty="0" smtClean="0"/>
          </a:p>
          <a:p>
            <a:pPr eaLnBrk="1" hangingPunct="1">
              <a:lnSpc>
                <a:spcPct val="80000"/>
              </a:lnSpc>
            </a:pPr>
            <a:r>
              <a:rPr lang="en-GB" altLang="en-US" sz="2800" u="sng" dirty="0" smtClean="0"/>
              <a:t>Seminal reference</a:t>
            </a:r>
          </a:p>
          <a:p>
            <a:pPr lvl="1" eaLnBrk="1" hangingPunct="1">
              <a:lnSpc>
                <a:spcPct val="80000"/>
              </a:lnSpc>
            </a:pPr>
            <a:r>
              <a:rPr lang="en-GB" altLang="en-US" sz="2400" dirty="0" err="1" smtClean="0"/>
              <a:t>Popay</a:t>
            </a:r>
            <a:r>
              <a:rPr lang="en-GB" altLang="en-US" sz="2400" dirty="0" smtClean="0"/>
              <a:t> et al. (2006) </a:t>
            </a:r>
            <a:r>
              <a:rPr lang="en-GB" altLang="en-US" sz="2400" i="1" dirty="0" smtClean="0"/>
              <a:t>Guidance on the conduct of narrative synthesis in systematic reviews.</a:t>
            </a:r>
            <a:r>
              <a:rPr lang="en-GB" altLang="en-US" sz="2400" dirty="0" smtClean="0"/>
              <a:t> ESRC Methods programme report.</a:t>
            </a:r>
          </a:p>
          <a:p>
            <a:pPr eaLnBrk="1" hangingPunct="1">
              <a:lnSpc>
                <a:spcPct val="80000"/>
              </a:lnSpc>
            </a:pPr>
            <a:r>
              <a:rPr lang="en-GB" altLang="en-US" sz="2800" u="sng" dirty="0" smtClean="0"/>
              <a:t>Example reference</a:t>
            </a:r>
          </a:p>
          <a:p>
            <a:pPr lvl="1" eaLnBrk="1" hangingPunct="1">
              <a:lnSpc>
                <a:spcPct val="80000"/>
              </a:lnSpc>
            </a:pPr>
            <a:r>
              <a:rPr lang="en-GB" altLang="en-US" sz="2400" dirty="0" smtClean="0"/>
              <a:t>Rodgers (2009) Testing Methodological Guidance on the Conduct of Narrative Synthesis in Systematic Reviews. </a:t>
            </a:r>
            <a:r>
              <a:rPr lang="en-GB" altLang="en-US" sz="2400" i="1" dirty="0" smtClean="0"/>
              <a:t>Evaluation</a:t>
            </a:r>
            <a:endParaRPr lang="en-GB" altLang="en-US" sz="2400" dirty="0" smtClean="0"/>
          </a:p>
          <a:p>
            <a:pPr eaLnBrk="1" hangingPunct="1">
              <a:lnSpc>
                <a:spcPct val="80000"/>
              </a:lnSpc>
            </a:pPr>
            <a:endParaRPr lang="en-GB" altLang="en-US" sz="1800" dirty="0" smtClean="0"/>
          </a:p>
        </p:txBody>
      </p:sp>
    </p:spTree>
    <p:extLst>
      <p:ext uri="{BB962C8B-B14F-4D97-AF65-F5344CB8AC3E}">
        <p14:creationId xmlns:p14="http://schemas.microsoft.com/office/powerpoint/2010/main" val="175845890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altLang="en-US" smtClean="0"/>
              <a:t>Similarities and Differences</a:t>
            </a:r>
          </a:p>
        </p:txBody>
      </p:sp>
      <p:sp>
        <p:nvSpPr>
          <p:cNvPr id="16387" name="Rectangle 3"/>
          <p:cNvSpPr>
            <a:spLocks noGrp="1" noChangeArrowheads="1"/>
          </p:cNvSpPr>
          <p:nvPr>
            <p:ph type="body" sz="half" idx="1"/>
          </p:nvPr>
        </p:nvSpPr>
        <p:spPr/>
        <p:txBody>
          <a:bodyPr/>
          <a:lstStyle/>
          <a:p>
            <a:pPr lvl="1" eaLnBrk="1" hangingPunct="1">
              <a:buFont typeface="Wingdings" panose="05000000000000000000" pitchFamily="2" charset="2"/>
              <a:buNone/>
            </a:pPr>
            <a:endParaRPr lang="en-GB" altLang="en-US" sz="2300" smtClean="0"/>
          </a:p>
          <a:p>
            <a:pPr eaLnBrk="1" hangingPunct="1"/>
            <a:endParaRPr lang="en-GB" altLang="en-US" sz="2800" smtClean="0"/>
          </a:p>
          <a:p>
            <a:pPr eaLnBrk="1" hangingPunct="1"/>
            <a:endParaRPr lang="en-GB" altLang="en-US" sz="2800" smtClean="0"/>
          </a:p>
        </p:txBody>
      </p:sp>
      <p:sp>
        <p:nvSpPr>
          <p:cNvPr id="16388" name="Line 4"/>
          <p:cNvSpPr>
            <a:spLocks noChangeShapeType="1"/>
          </p:cNvSpPr>
          <p:nvPr/>
        </p:nvSpPr>
        <p:spPr bwMode="auto">
          <a:xfrm>
            <a:off x="8172450" y="1989138"/>
            <a:ext cx="0" cy="3887787"/>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16389" name="Text Box 5"/>
          <p:cNvSpPr txBox="1">
            <a:spLocks noChangeArrowheads="1"/>
          </p:cNvSpPr>
          <p:nvPr/>
        </p:nvSpPr>
        <p:spPr bwMode="auto">
          <a:xfrm>
            <a:off x="7164388" y="1557338"/>
            <a:ext cx="19796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GB" altLang="en-US"/>
              <a:t> Idealism</a:t>
            </a:r>
          </a:p>
        </p:txBody>
      </p:sp>
      <p:sp>
        <p:nvSpPr>
          <p:cNvPr id="16390" name="Text Box 6"/>
          <p:cNvSpPr txBox="1">
            <a:spLocks noChangeArrowheads="1"/>
          </p:cNvSpPr>
          <p:nvPr/>
        </p:nvSpPr>
        <p:spPr bwMode="auto">
          <a:xfrm>
            <a:off x="7235825" y="6092825"/>
            <a:ext cx="19081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GB" altLang="en-US"/>
              <a:t>Realism</a:t>
            </a:r>
          </a:p>
        </p:txBody>
      </p:sp>
      <p:graphicFrame>
        <p:nvGraphicFramePr>
          <p:cNvPr id="417839" name="Group 47"/>
          <p:cNvGraphicFramePr>
            <a:graphicFrameLocks noGrp="1"/>
          </p:cNvGraphicFramePr>
          <p:nvPr>
            <p:ph sz="half" idx="2"/>
          </p:nvPr>
        </p:nvGraphicFramePr>
        <p:xfrm>
          <a:off x="611188" y="1989138"/>
          <a:ext cx="6769100" cy="3816350"/>
        </p:xfrm>
        <a:graphic>
          <a:graphicData uri="http://schemas.openxmlformats.org/drawingml/2006/table">
            <a:tbl>
              <a:tblPr/>
              <a:tblGrid>
                <a:gridCol w="3351212">
                  <a:extLst>
                    <a:ext uri="{9D8B030D-6E8A-4147-A177-3AD203B41FA5}">
                      <a16:colId xmlns:a16="http://schemas.microsoft.com/office/drawing/2014/main" val="20000"/>
                    </a:ext>
                  </a:extLst>
                </a:gridCol>
                <a:gridCol w="3417888">
                  <a:extLst>
                    <a:ext uri="{9D8B030D-6E8A-4147-A177-3AD203B41FA5}">
                      <a16:colId xmlns:a16="http://schemas.microsoft.com/office/drawing/2014/main" val="20001"/>
                    </a:ext>
                  </a:extLst>
                </a:gridCol>
              </a:tblGrid>
              <a:tr h="781727">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400" b="0" i="0" u="none" strike="noStrike" cap="none" normalizeH="0" baseline="0" dirty="0" smtClean="0">
                          <a:ln>
                            <a:noFill/>
                          </a:ln>
                          <a:solidFill>
                            <a:schemeClr val="tx1"/>
                          </a:solidFill>
                          <a:effectLst/>
                          <a:latin typeface="Arial" charset="0"/>
                          <a:cs typeface="Arial" charset="0"/>
                        </a:rPr>
                        <a:t>Meta-synthesis method</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400" b="0" i="0" u="none" strike="noStrike" cap="none" normalizeH="0" baseline="0" smtClean="0">
                          <a:ln>
                            <a:noFill/>
                          </a:ln>
                          <a:solidFill>
                            <a:schemeClr val="tx1"/>
                          </a:solidFill>
                          <a:effectLst/>
                          <a:latin typeface="Arial" charset="0"/>
                          <a:cs typeface="Arial" charset="0"/>
                        </a:rPr>
                        <a:t>Epistemology</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extLst>
                  <a:ext uri="{0D108BD9-81ED-4DB2-BD59-A6C34878D82A}">
                    <a16:rowId xmlns:a16="http://schemas.microsoft.com/office/drawing/2014/main" val="10000"/>
                  </a:ext>
                </a:extLst>
              </a:tr>
              <a:tr h="638773">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200" b="0" i="0" u="none" strike="noStrike" cap="none" normalizeH="0" baseline="0" smtClean="0">
                          <a:ln>
                            <a:noFill/>
                          </a:ln>
                          <a:solidFill>
                            <a:schemeClr val="tx1"/>
                          </a:solidFill>
                          <a:effectLst/>
                          <a:latin typeface="Arial" charset="0"/>
                          <a:cs typeface="Arial" charset="0"/>
                        </a:rPr>
                        <a:t>Meta-study</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200" b="0" i="0" u="none" strike="noStrike" cap="none" normalizeH="0" baseline="0" smtClean="0">
                          <a:ln>
                            <a:noFill/>
                          </a:ln>
                          <a:solidFill>
                            <a:schemeClr val="tx1"/>
                          </a:solidFill>
                          <a:effectLst/>
                          <a:latin typeface="Arial" charset="0"/>
                          <a:cs typeface="Arial" charset="0"/>
                        </a:rPr>
                        <a:t>Subjective idealism</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38773">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200" b="0" i="0" u="none" strike="noStrike" cap="none" normalizeH="0" baseline="0" smtClean="0">
                          <a:ln>
                            <a:noFill/>
                          </a:ln>
                          <a:solidFill>
                            <a:schemeClr val="tx1"/>
                          </a:solidFill>
                          <a:effectLst/>
                          <a:latin typeface="Arial" charset="0"/>
                          <a:cs typeface="Arial" charset="0"/>
                        </a:rPr>
                        <a:t>Meta-ethnography</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200" b="0" i="0" u="none" strike="noStrike" cap="none" normalizeH="0" baseline="0" smtClean="0">
                          <a:ln>
                            <a:noFill/>
                          </a:ln>
                          <a:solidFill>
                            <a:schemeClr val="tx1"/>
                          </a:solidFill>
                          <a:effectLst/>
                          <a:latin typeface="Arial" charset="0"/>
                          <a:cs typeface="Arial" charset="0"/>
                        </a:rPr>
                        <a:t>Objective idealism</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18304">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200" b="0" i="0" u="none" strike="noStrike" cap="none" normalizeH="0" baseline="0" smtClean="0">
                          <a:ln>
                            <a:noFill/>
                          </a:ln>
                          <a:solidFill>
                            <a:schemeClr val="tx1"/>
                          </a:solidFill>
                          <a:effectLst/>
                          <a:latin typeface="Arial" charset="0"/>
                          <a:cs typeface="Arial" charset="0"/>
                        </a:rPr>
                        <a:t>Grounded (formal) theory)</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200" b="0" i="0" u="none" strike="noStrike" cap="none" normalizeH="0" baseline="0" smtClean="0">
                          <a:ln>
                            <a:noFill/>
                          </a:ln>
                          <a:solidFill>
                            <a:schemeClr val="tx1"/>
                          </a:solidFill>
                          <a:effectLst/>
                          <a:latin typeface="Arial" charset="0"/>
                          <a:cs typeface="Arial" charset="0"/>
                        </a:rPr>
                        <a:t>Objective idealism</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38773">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200" b="0" i="0" u="none" strike="noStrike" cap="none" normalizeH="0" baseline="0" smtClean="0">
                          <a:ln>
                            <a:noFill/>
                          </a:ln>
                          <a:solidFill>
                            <a:schemeClr val="tx1"/>
                          </a:solidFill>
                          <a:effectLst/>
                          <a:latin typeface="Arial" charset="0"/>
                          <a:cs typeface="Arial" charset="0"/>
                        </a:rPr>
                        <a:t>Narrative synthesis</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200" b="0" i="0" u="none" strike="noStrike" cap="none" normalizeH="0" baseline="0" dirty="0" smtClean="0">
                          <a:ln>
                            <a:noFill/>
                          </a:ln>
                          <a:solidFill>
                            <a:schemeClr val="tx1"/>
                          </a:solidFill>
                          <a:effectLst/>
                          <a:latin typeface="Arial" charset="0"/>
                          <a:cs typeface="Arial" charset="0"/>
                        </a:rPr>
                        <a:t>Critical realism</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77519026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altLang="en-US" sz="3400" smtClean="0"/>
              <a:t>Summary of Similarities and Differences</a:t>
            </a:r>
          </a:p>
        </p:txBody>
      </p:sp>
      <p:sp>
        <p:nvSpPr>
          <p:cNvPr id="19459" name="Rectangle 3"/>
          <p:cNvSpPr>
            <a:spLocks noGrp="1" noChangeArrowheads="1"/>
          </p:cNvSpPr>
          <p:nvPr>
            <p:ph type="body" sz="half" idx="1"/>
          </p:nvPr>
        </p:nvSpPr>
        <p:spPr/>
        <p:txBody>
          <a:bodyPr/>
          <a:lstStyle/>
          <a:p>
            <a:pPr eaLnBrk="1" hangingPunct="1"/>
            <a:endParaRPr lang="en-GB" altLang="en-US" sz="2800" smtClean="0"/>
          </a:p>
          <a:p>
            <a:pPr lvl="1" eaLnBrk="1" hangingPunct="1"/>
            <a:endParaRPr lang="en-GB" altLang="en-US" sz="2300" smtClean="0"/>
          </a:p>
          <a:p>
            <a:pPr eaLnBrk="1" hangingPunct="1"/>
            <a:endParaRPr lang="en-GB" altLang="en-US" sz="2800" smtClean="0"/>
          </a:p>
          <a:p>
            <a:pPr eaLnBrk="1" hangingPunct="1"/>
            <a:endParaRPr lang="en-GB" altLang="en-US" sz="2800" smtClean="0"/>
          </a:p>
        </p:txBody>
      </p:sp>
      <p:graphicFrame>
        <p:nvGraphicFramePr>
          <p:cNvPr id="442462" name="Group 94"/>
          <p:cNvGraphicFramePr>
            <a:graphicFrameLocks noGrp="1"/>
          </p:cNvGraphicFramePr>
          <p:nvPr>
            <p:ph sz="half" idx="2"/>
          </p:nvPr>
        </p:nvGraphicFramePr>
        <p:xfrm>
          <a:off x="468313" y="1196975"/>
          <a:ext cx="7997825" cy="4927600"/>
        </p:xfrm>
        <a:graphic>
          <a:graphicData uri="http://schemas.openxmlformats.org/drawingml/2006/table">
            <a:tbl>
              <a:tblPr/>
              <a:tblGrid>
                <a:gridCol w="2665412">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665413">
                  <a:extLst>
                    <a:ext uri="{9D8B030D-6E8A-4147-A177-3AD203B41FA5}">
                      <a16:colId xmlns:a16="http://schemas.microsoft.com/office/drawing/2014/main" val="20002"/>
                    </a:ext>
                  </a:extLst>
                </a:gridCol>
              </a:tblGrid>
              <a:tr h="4318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GB" sz="2800" b="0" i="0" u="none" strike="noStrike" cap="none" normalizeH="0" baseline="0" smtClean="0">
                        <a:ln>
                          <a:noFill/>
                        </a:ln>
                        <a:solidFill>
                          <a:schemeClr val="tx1"/>
                        </a:solidFill>
                        <a:effectLst/>
                        <a:latin typeface="Arial" charset="0"/>
                        <a:cs typeface="Arial" charset="0"/>
                      </a:endParaRPr>
                    </a:p>
                  </a:txBody>
                  <a:tcP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000" b="1" i="0" u="none" strike="noStrike" cap="none" normalizeH="0" baseline="0" smtClean="0">
                          <a:ln>
                            <a:noFill/>
                          </a:ln>
                          <a:solidFill>
                            <a:schemeClr val="tx1"/>
                          </a:solidFill>
                          <a:effectLst/>
                          <a:latin typeface="Arial" charset="0"/>
                          <a:cs typeface="Arial" charset="0"/>
                        </a:rPr>
                        <a:t>Idealist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000" b="1" i="0" u="none" strike="noStrike" cap="none" normalizeH="0" baseline="0" smtClean="0">
                          <a:ln>
                            <a:noFill/>
                          </a:ln>
                          <a:solidFill>
                            <a:schemeClr val="tx1"/>
                          </a:solidFill>
                          <a:effectLst/>
                          <a:latin typeface="Arial" charset="0"/>
                          <a:cs typeface="Arial" charset="0"/>
                        </a:rPr>
                        <a:t>Realist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alpha val="50000"/>
                      </a:schemeClr>
                    </a:solidFill>
                  </a:tcPr>
                </a:tc>
                <a:extLst>
                  <a:ext uri="{0D108BD9-81ED-4DB2-BD59-A6C34878D82A}">
                    <a16:rowId xmlns:a16="http://schemas.microsoft.com/office/drawing/2014/main" val="10000"/>
                  </a:ext>
                </a:extLst>
              </a:tr>
              <a:tr h="6223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Emphasis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Interpretive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Integrative (aggregative)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223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Searching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Iterative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Linear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223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Problematizing the literature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Yes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dirty="0" smtClean="0">
                          <a:ln>
                            <a:noFill/>
                          </a:ln>
                          <a:solidFill>
                            <a:schemeClr val="tx1"/>
                          </a:solidFill>
                          <a:effectLst/>
                          <a:latin typeface="Arial" charset="0"/>
                          <a:cs typeface="Arial" charset="0"/>
                        </a:rPr>
                        <a:t>No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223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Question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Explore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Answer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223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Study selection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Sampling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All studies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223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Interpretation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Beyond primary studies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Describe and summarise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223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Product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smtClean="0">
                          <a:ln>
                            <a:noFill/>
                          </a:ln>
                          <a:solidFill>
                            <a:schemeClr val="tx1"/>
                          </a:solidFill>
                          <a:effectLst/>
                          <a:latin typeface="Arial" charset="0"/>
                          <a:cs typeface="Arial" charset="0"/>
                        </a:rPr>
                        <a:t>Complex - conceptual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1800" b="0" i="0" u="none" strike="noStrike" cap="none" normalizeH="0" baseline="0" dirty="0" smtClean="0">
                          <a:ln>
                            <a:noFill/>
                          </a:ln>
                          <a:solidFill>
                            <a:schemeClr val="tx1"/>
                          </a:solidFill>
                          <a:effectLst/>
                          <a:latin typeface="Arial" charset="0"/>
                          <a:cs typeface="Arial" charset="0"/>
                        </a:rPr>
                        <a:t>Less conceptual – more for policy makers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9498" name="Text Box 62"/>
          <p:cNvSpPr txBox="1">
            <a:spLocks noChangeArrowheads="1"/>
          </p:cNvSpPr>
          <p:nvPr/>
        </p:nvSpPr>
        <p:spPr bwMode="auto">
          <a:xfrm>
            <a:off x="4643438" y="6216650"/>
            <a:ext cx="42497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600"/>
              <a:t>Adapted from Barnett-Page et al. (2009)</a:t>
            </a:r>
          </a:p>
        </p:txBody>
      </p:sp>
    </p:spTree>
    <p:extLst>
      <p:ext uri="{BB962C8B-B14F-4D97-AF65-F5344CB8AC3E}">
        <p14:creationId xmlns:p14="http://schemas.microsoft.com/office/powerpoint/2010/main" val="203340078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pPr fontAlgn="auto">
              <a:spcAft>
                <a:spcPts val="0"/>
              </a:spcAft>
              <a:defRPr/>
            </a:pPr>
            <a:r>
              <a:rPr lang="en-GB" altLang="en-US" u="sng" dirty="0" smtClean="0"/>
              <a:t>Narrative synthesis – as an example</a:t>
            </a:r>
          </a:p>
        </p:txBody>
      </p:sp>
      <p:sp>
        <p:nvSpPr>
          <p:cNvPr id="25603" name="Rectangle 3"/>
          <p:cNvSpPr>
            <a:spLocks noGrp="1" noChangeArrowheads="1"/>
          </p:cNvSpPr>
          <p:nvPr>
            <p:ph idx="1"/>
          </p:nvPr>
        </p:nvSpPr>
        <p:spPr/>
        <p:txBody>
          <a:bodyPr>
            <a:normAutofit fontScale="85000" lnSpcReduction="10000"/>
          </a:bodyPr>
          <a:lstStyle/>
          <a:p>
            <a:pPr>
              <a:lnSpc>
                <a:spcPct val="80000"/>
              </a:lnSpc>
            </a:pPr>
            <a:r>
              <a:rPr lang="en-GB" altLang="en-US" dirty="0" smtClean="0"/>
              <a:t>Focus on narrative synthesis – </a:t>
            </a:r>
            <a:r>
              <a:rPr lang="en-GB" altLang="en-US" dirty="0" err="1" smtClean="0"/>
              <a:t>Popay</a:t>
            </a:r>
            <a:r>
              <a:rPr lang="en-GB" altLang="en-US" dirty="0" smtClean="0"/>
              <a:t> guidance.</a:t>
            </a:r>
          </a:p>
          <a:p>
            <a:pPr>
              <a:lnSpc>
                <a:spcPct val="80000"/>
              </a:lnSpc>
            </a:pPr>
            <a:endParaRPr lang="en-GB" altLang="en-US" dirty="0" smtClean="0"/>
          </a:p>
          <a:p>
            <a:pPr>
              <a:lnSpc>
                <a:spcPct val="80000"/>
              </a:lnSpc>
            </a:pPr>
            <a:r>
              <a:rPr lang="en-GB" altLang="en-US" dirty="0" smtClean="0"/>
              <a:t>Narrative synthesis used to describe an approach to bringing together the findings of studies within a systematic review.</a:t>
            </a:r>
          </a:p>
          <a:p>
            <a:pPr>
              <a:lnSpc>
                <a:spcPct val="80000"/>
              </a:lnSpc>
            </a:pPr>
            <a:endParaRPr lang="en-GB" altLang="en-US" dirty="0" smtClean="0"/>
          </a:p>
          <a:p>
            <a:pPr>
              <a:lnSpc>
                <a:spcPct val="80000"/>
              </a:lnSpc>
            </a:pPr>
            <a:r>
              <a:rPr lang="en-GB" altLang="en-US" dirty="0" smtClean="0"/>
              <a:t>Method of combining qualitative and quantitative data.</a:t>
            </a:r>
          </a:p>
          <a:p>
            <a:pPr>
              <a:lnSpc>
                <a:spcPct val="80000"/>
              </a:lnSpc>
            </a:pPr>
            <a:endParaRPr lang="en-GB" altLang="en-US" dirty="0" smtClean="0"/>
          </a:p>
          <a:p>
            <a:pPr>
              <a:lnSpc>
                <a:spcPct val="80000"/>
              </a:lnSpc>
            </a:pPr>
            <a:r>
              <a:rPr lang="en-GB" altLang="en-US" dirty="0" err="1" smtClean="0"/>
              <a:t>Popay</a:t>
            </a:r>
            <a:r>
              <a:rPr lang="en-GB" altLang="en-US" dirty="0" smtClean="0"/>
              <a:t> et al. (2006) produced guidance and a toolkit –allows researchers to adapt the approach to the question and data being synthesised.</a:t>
            </a:r>
          </a:p>
          <a:p>
            <a:pPr>
              <a:lnSpc>
                <a:spcPct val="80000"/>
              </a:lnSpc>
            </a:pPr>
            <a:endParaRPr lang="en-GB" altLang="en-US" dirty="0" smtClean="0"/>
          </a:p>
          <a:p>
            <a:pPr>
              <a:lnSpc>
                <a:spcPct val="80000"/>
              </a:lnSpc>
            </a:pPr>
            <a:r>
              <a:rPr lang="en-GB" altLang="en-US" dirty="0" smtClean="0"/>
              <a:t>Focus on transparency and rigour within the review.</a:t>
            </a:r>
          </a:p>
          <a:p>
            <a:pPr lvl="1">
              <a:lnSpc>
                <a:spcPct val="80000"/>
              </a:lnSpc>
            </a:pPr>
            <a:endParaRPr lang="en-GB" altLang="en-US" dirty="0" smtClean="0"/>
          </a:p>
          <a:p>
            <a:pPr>
              <a:lnSpc>
                <a:spcPct val="80000"/>
              </a:lnSpc>
            </a:pPr>
            <a:endParaRPr lang="en-GB" altLang="en-US" dirty="0" smtClean="0"/>
          </a:p>
          <a:p>
            <a:pPr>
              <a:lnSpc>
                <a:spcPct val="80000"/>
              </a:lnSpc>
            </a:pPr>
            <a:endParaRPr lang="en-GB" altLang="en-US" dirty="0" smtClean="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fontAlgn="auto">
              <a:spcAft>
                <a:spcPts val="0"/>
              </a:spcAft>
              <a:defRPr/>
            </a:pPr>
            <a:r>
              <a:rPr lang="en-GB" altLang="en-US" u="sng" dirty="0" smtClean="0"/>
              <a:t>Narrative Synthesis</a:t>
            </a:r>
          </a:p>
        </p:txBody>
      </p:sp>
      <p:sp>
        <p:nvSpPr>
          <p:cNvPr id="26627" name="Rectangle 3"/>
          <p:cNvSpPr>
            <a:spLocks noGrp="1" noChangeArrowheads="1"/>
          </p:cNvSpPr>
          <p:nvPr>
            <p:ph idx="1"/>
          </p:nvPr>
        </p:nvSpPr>
        <p:spPr>
          <a:xfrm>
            <a:off x="457200" y="1484312"/>
            <a:ext cx="8229600" cy="5041031"/>
          </a:xfrm>
        </p:spPr>
        <p:txBody>
          <a:bodyPr>
            <a:normAutofit fontScale="92500"/>
          </a:bodyPr>
          <a:lstStyle/>
          <a:p>
            <a:r>
              <a:rPr lang="en-GB" altLang="en-US" sz="3600" dirty="0" smtClean="0"/>
              <a:t>Four stages of a narrative synthesis</a:t>
            </a:r>
          </a:p>
          <a:p>
            <a:pPr lvl="1"/>
            <a:r>
              <a:rPr lang="en-GB" altLang="en-US" dirty="0" smtClean="0"/>
              <a:t>Stage 1: Developing a theory</a:t>
            </a:r>
          </a:p>
          <a:p>
            <a:pPr lvl="1"/>
            <a:r>
              <a:rPr lang="en-GB" altLang="en-US" dirty="0" smtClean="0"/>
              <a:t>Stage 2: Developing a preliminary synthesis</a:t>
            </a:r>
          </a:p>
          <a:p>
            <a:pPr lvl="1"/>
            <a:r>
              <a:rPr lang="en-GB" altLang="en-US" dirty="0" smtClean="0"/>
              <a:t>Stage 3: Exploring the relationships in the data</a:t>
            </a:r>
          </a:p>
          <a:p>
            <a:pPr lvl="1"/>
            <a:r>
              <a:rPr lang="en-GB" altLang="en-US" dirty="0" smtClean="0"/>
              <a:t>Stage 4: Assessing the robustness of the synthesis</a:t>
            </a:r>
          </a:p>
          <a:p>
            <a:pPr lvl="1"/>
            <a:endParaRPr lang="en-GB" altLang="en-US" dirty="0" smtClean="0"/>
          </a:p>
          <a:p>
            <a:pPr lvl="1"/>
            <a:r>
              <a:rPr lang="en-GB" altLang="en-US" dirty="0" smtClean="0"/>
              <a:t>NB: stages do not need to be linear and/or sequential.</a:t>
            </a:r>
          </a:p>
          <a:p>
            <a:pPr lvl="1"/>
            <a:endParaRPr lang="en-GB" altLang="en-US" dirty="0" smtClean="0"/>
          </a:p>
          <a:p>
            <a:pPr lvl="1"/>
            <a:r>
              <a:rPr lang="en-GB" altLang="en-US" dirty="0" smtClean="0"/>
              <a:t>Toolkit contains 19 suggested tools and techniques.</a:t>
            </a:r>
          </a:p>
          <a:p>
            <a:pPr lvl="1"/>
            <a:endParaRPr lang="en-GB" altLang="en-US" sz="2300" dirty="0" smtClean="0"/>
          </a:p>
          <a:p>
            <a:endParaRPr lang="en-GB" altLang="en-US" sz="2800" dirty="0" smtClean="0"/>
          </a:p>
          <a:p>
            <a:endParaRPr lang="en-GB" altLang="en-US" sz="2800" dirty="0" smtClean="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fontAlgn="auto">
              <a:spcAft>
                <a:spcPts val="0"/>
              </a:spcAft>
              <a:defRPr/>
            </a:pPr>
            <a:r>
              <a:rPr lang="en-GB" altLang="en-US" u="sng" dirty="0" smtClean="0"/>
              <a:t>Stage 1 : Developing a Theory</a:t>
            </a:r>
          </a:p>
        </p:txBody>
      </p:sp>
      <p:sp>
        <p:nvSpPr>
          <p:cNvPr id="27651" name="Rectangle 3"/>
          <p:cNvSpPr>
            <a:spLocks noGrp="1" noChangeArrowheads="1"/>
          </p:cNvSpPr>
          <p:nvPr>
            <p:ph idx="1"/>
          </p:nvPr>
        </p:nvSpPr>
        <p:spPr>
          <a:xfrm>
            <a:off x="457200" y="1600200"/>
            <a:ext cx="8229600" cy="4781550"/>
          </a:xfrm>
        </p:spPr>
        <p:txBody>
          <a:bodyPr>
            <a:normAutofit fontScale="85000" lnSpcReduction="20000"/>
          </a:bodyPr>
          <a:lstStyle/>
          <a:p>
            <a:pPr>
              <a:lnSpc>
                <a:spcPct val="80000"/>
              </a:lnSpc>
            </a:pPr>
            <a:r>
              <a:rPr lang="en-GB" altLang="en-US" smtClean="0"/>
              <a:t>Not all reviewers use or conduct this stage.</a:t>
            </a:r>
          </a:p>
          <a:p>
            <a:pPr>
              <a:lnSpc>
                <a:spcPct val="80000"/>
              </a:lnSpc>
            </a:pPr>
            <a:endParaRPr lang="en-GB" altLang="en-US" smtClean="0"/>
          </a:p>
          <a:p>
            <a:pPr>
              <a:lnSpc>
                <a:spcPct val="80000"/>
              </a:lnSpc>
            </a:pPr>
            <a:r>
              <a:rPr lang="en-GB" altLang="en-US" smtClean="0"/>
              <a:t>Particularly useful for reviews of effectiveness or implementation where theories of how the intervention might work and for whom may be appropriate e.g. theory of change.</a:t>
            </a:r>
          </a:p>
          <a:p>
            <a:pPr>
              <a:lnSpc>
                <a:spcPct val="80000"/>
              </a:lnSpc>
            </a:pPr>
            <a:endParaRPr lang="en-GB" altLang="en-US" smtClean="0"/>
          </a:p>
          <a:p>
            <a:pPr>
              <a:lnSpc>
                <a:spcPct val="80000"/>
              </a:lnSpc>
            </a:pPr>
            <a:r>
              <a:rPr lang="en-GB" altLang="en-US" smtClean="0"/>
              <a:t>Informs review questions, search strategies, included studies etc.</a:t>
            </a:r>
          </a:p>
          <a:p>
            <a:pPr>
              <a:lnSpc>
                <a:spcPct val="80000"/>
              </a:lnSpc>
            </a:pPr>
            <a:endParaRPr lang="en-GB" altLang="en-US" smtClean="0"/>
          </a:p>
          <a:p>
            <a:pPr>
              <a:lnSpc>
                <a:spcPct val="80000"/>
              </a:lnSpc>
            </a:pPr>
            <a:r>
              <a:rPr lang="en-GB" altLang="en-US" smtClean="0"/>
              <a:t>May be used to guide the analysis of the initial study findings, e.g. used as a deductive framework.</a:t>
            </a:r>
          </a:p>
          <a:p>
            <a:pPr>
              <a:lnSpc>
                <a:spcPct val="80000"/>
              </a:lnSpc>
            </a:pPr>
            <a:endParaRPr lang="en-GB" altLang="en-US" smtClean="0"/>
          </a:p>
          <a:p>
            <a:pPr>
              <a:lnSpc>
                <a:spcPct val="80000"/>
              </a:lnSpc>
            </a:pPr>
            <a:r>
              <a:rPr lang="en-GB" altLang="en-US" smtClean="0"/>
              <a:t>No tools proposed in the toolkit for this stage.</a:t>
            </a:r>
          </a:p>
          <a:p>
            <a:pPr>
              <a:lnSpc>
                <a:spcPct val="80000"/>
              </a:lnSpc>
            </a:pPr>
            <a:endParaRPr lang="en-GB" altLang="en-US" smtClean="0"/>
          </a:p>
          <a:p>
            <a:pPr>
              <a:lnSpc>
                <a:spcPct val="80000"/>
              </a:lnSpc>
            </a:pPr>
            <a:endParaRPr lang="en-GB" altLang="en-US" smtClean="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fontAlgn="auto">
              <a:spcAft>
                <a:spcPts val="0"/>
              </a:spcAft>
              <a:defRPr/>
            </a:pPr>
            <a:r>
              <a:rPr lang="en-GB" altLang="en-US" u="sng" dirty="0" smtClean="0"/>
              <a:t>Stage 2 – Preliminary Synthesis</a:t>
            </a:r>
          </a:p>
        </p:txBody>
      </p:sp>
      <p:sp>
        <p:nvSpPr>
          <p:cNvPr id="28675" name="Rectangle 3"/>
          <p:cNvSpPr>
            <a:spLocks noGrp="1" noChangeArrowheads="1"/>
          </p:cNvSpPr>
          <p:nvPr>
            <p:ph idx="1"/>
          </p:nvPr>
        </p:nvSpPr>
        <p:spPr>
          <a:xfrm>
            <a:off x="457200" y="1600200"/>
            <a:ext cx="8229600" cy="4781550"/>
          </a:xfrm>
        </p:spPr>
        <p:txBody>
          <a:bodyPr>
            <a:normAutofit fontScale="85000" lnSpcReduction="10000"/>
          </a:bodyPr>
          <a:lstStyle/>
          <a:p>
            <a:pPr>
              <a:lnSpc>
                <a:spcPct val="80000"/>
              </a:lnSpc>
            </a:pPr>
            <a:r>
              <a:rPr lang="en-GB" altLang="en-US" dirty="0" smtClean="0"/>
              <a:t>Aim to develop a </a:t>
            </a:r>
            <a:r>
              <a:rPr lang="en-GB" altLang="en-US" i="1" dirty="0" smtClean="0"/>
              <a:t>preliminary</a:t>
            </a:r>
            <a:r>
              <a:rPr lang="en-GB" altLang="en-US" dirty="0" smtClean="0"/>
              <a:t> synthesis of the studies findings – not an end product.</a:t>
            </a:r>
          </a:p>
          <a:p>
            <a:pPr>
              <a:lnSpc>
                <a:spcPct val="80000"/>
              </a:lnSpc>
            </a:pPr>
            <a:endParaRPr lang="en-GB" altLang="en-US" dirty="0" smtClean="0"/>
          </a:p>
          <a:p>
            <a:pPr>
              <a:lnSpc>
                <a:spcPct val="80000"/>
              </a:lnSpc>
            </a:pPr>
            <a:r>
              <a:rPr lang="en-GB" altLang="en-US" dirty="0" smtClean="0"/>
              <a:t>Tends to focus on main themes and effects – patterns and commonalities in the data are described.</a:t>
            </a:r>
          </a:p>
          <a:p>
            <a:pPr>
              <a:lnSpc>
                <a:spcPct val="80000"/>
              </a:lnSpc>
            </a:pPr>
            <a:endParaRPr lang="en-GB" altLang="en-US" dirty="0" smtClean="0"/>
          </a:p>
          <a:p>
            <a:pPr>
              <a:lnSpc>
                <a:spcPct val="80000"/>
              </a:lnSpc>
            </a:pPr>
            <a:r>
              <a:rPr lang="en-GB" altLang="en-US" dirty="0" smtClean="0"/>
              <a:t>7 tools suggested:</a:t>
            </a:r>
          </a:p>
          <a:p>
            <a:pPr lvl="1">
              <a:lnSpc>
                <a:spcPct val="80000"/>
              </a:lnSpc>
            </a:pPr>
            <a:r>
              <a:rPr lang="en-GB" altLang="en-US" dirty="0" smtClean="0"/>
              <a:t>Textual descriptions</a:t>
            </a:r>
          </a:p>
          <a:p>
            <a:pPr lvl="1">
              <a:lnSpc>
                <a:spcPct val="80000"/>
              </a:lnSpc>
            </a:pPr>
            <a:r>
              <a:rPr lang="en-GB" altLang="en-US" dirty="0" smtClean="0"/>
              <a:t>Grouping and clusters</a:t>
            </a:r>
          </a:p>
          <a:p>
            <a:pPr lvl="1">
              <a:lnSpc>
                <a:spcPct val="80000"/>
              </a:lnSpc>
            </a:pPr>
            <a:r>
              <a:rPr lang="en-GB" altLang="en-US" dirty="0" smtClean="0"/>
              <a:t>Tabulation</a:t>
            </a:r>
          </a:p>
          <a:p>
            <a:pPr lvl="1">
              <a:lnSpc>
                <a:spcPct val="80000"/>
              </a:lnSpc>
            </a:pPr>
            <a:r>
              <a:rPr lang="en-GB" altLang="en-US" dirty="0" smtClean="0"/>
              <a:t>Transforming data into common rubric</a:t>
            </a:r>
          </a:p>
          <a:p>
            <a:pPr lvl="1">
              <a:lnSpc>
                <a:spcPct val="80000"/>
              </a:lnSpc>
            </a:pPr>
            <a:r>
              <a:rPr lang="en-GB" altLang="en-US" dirty="0" smtClean="0"/>
              <a:t>Vote counting</a:t>
            </a:r>
          </a:p>
          <a:p>
            <a:pPr lvl="1">
              <a:lnSpc>
                <a:spcPct val="80000"/>
              </a:lnSpc>
            </a:pPr>
            <a:r>
              <a:rPr lang="en-GB" altLang="en-US" dirty="0" smtClean="0"/>
              <a:t>Translating data – thematic analysis</a:t>
            </a:r>
          </a:p>
          <a:p>
            <a:pPr lvl="1">
              <a:lnSpc>
                <a:spcPct val="80000"/>
              </a:lnSpc>
            </a:pPr>
            <a:r>
              <a:rPr lang="en-GB" altLang="en-US" dirty="0" smtClean="0"/>
              <a:t>Translating data – content analysis</a:t>
            </a:r>
          </a:p>
          <a:p>
            <a:pPr>
              <a:lnSpc>
                <a:spcPct val="80000"/>
              </a:lnSpc>
            </a:pPr>
            <a:endParaRPr lang="en-GB" altLang="en-US" dirty="0" smtClean="0"/>
          </a:p>
          <a:p>
            <a:pPr>
              <a:lnSpc>
                <a:spcPct val="80000"/>
              </a:lnSpc>
            </a:pPr>
            <a:endParaRPr lang="en-GB" altLang="en-US" dirty="0" smtClean="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8313" y="476250"/>
            <a:ext cx="8229600" cy="706438"/>
          </a:xfrm>
        </p:spPr>
        <p:txBody>
          <a:bodyPr>
            <a:normAutofit fontScale="90000"/>
          </a:bodyPr>
          <a:lstStyle/>
          <a:p>
            <a:pPr fontAlgn="auto">
              <a:spcAft>
                <a:spcPts val="0"/>
              </a:spcAft>
              <a:defRPr/>
            </a:pPr>
            <a:r>
              <a:rPr lang="en-GB" altLang="en-US" u="sng" dirty="0"/>
              <a:t>Stage 3 – Exploring Relationships</a:t>
            </a:r>
          </a:p>
        </p:txBody>
      </p:sp>
      <p:sp>
        <p:nvSpPr>
          <p:cNvPr id="29699" name="Rectangle 3"/>
          <p:cNvSpPr>
            <a:spLocks noGrp="1" noChangeArrowheads="1"/>
          </p:cNvSpPr>
          <p:nvPr>
            <p:ph idx="1"/>
          </p:nvPr>
        </p:nvSpPr>
        <p:spPr>
          <a:xfrm>
            <a:off x="457200" y="1341438"/>
            <a:ext cx="8291513" cy="5183187"/>
          </a:xfrm>
        </p:spPr>
        <p:txBody>
          <a:bodyPr/>
          <a:lstStyle/>
          <a:p>
            <a:pPr>
              <a:lnSpc>
                <a:spcPct val="80000"/>
              </a:lnSpc>
            </a:pPr>
            <a:r>
              <a:rPr lang="en-GB" altLang="en-US" dirty="0" smtClean="0"/>
              <a:t>Aim is to explore relationships:</a:t>
            </a:r>
          </a:p>
          <a:p>
            <a:pPr lvl="1">
              <a:lnSpc>
                <a:spcPct val="80000"/>
              </a:lnSpc>
            </a:pPr>
            <a:r>
              <a:rPr lang="en-GB" altLang="en-US" dirty="0" smtClean="0"/>
              <a:t>Between the findings of different studies</a:t>
            </a:r>
          </a:p>
          <a:p>
            <a:pPr lvl="1">
              <a:lnSpc>
                <a:spcPct val="80000"/>
              </a:lnSpc>
            </a:pPr>
            <a:r>
              <a:rPr lang="en-GB" altLang="en-US" dirty="0" smtClean="0"/>
              <a:t>Between study characteristics and findings</a:t>
            </a:r>
          </a:p>
          <a:p>
            <a:pPr lvl="1">
              <a:lnSpc>
                <a:spcPct val="80000"/>
              </a:lnSpc>
            </a:pPr>
            <a:endParaRPr lang="en-GB" altLang="en-US" dirty="0" smtClean="0"/>
          </a:p>
          <a:p>
            <a:pPr>
              <a:lnSpc>
                <a:spcPct val="80000"/>
              </a:lnSpc>
            </a:pPr>
            <a:r>
              <a:rPr lang="en-GB" altLang="en-US" dirty="0" smtClean="0"/>
              <a:t>Focus on exploring heterogeneity in:</a:t>
            </a:r>
          </a:p>
          <a:p>
            <a:pPr lvl="1">
              <a:lnSpc>
                <a:spcPct val="80000"/>
              </a:lnSpc>
            </a:pPr>
            <a:r>
              <a:rPr lang="en-GB" altLang="en-US" dirty="0" smtClean="0"/>
              <a:t>Results of different studies e.g. studies with different effect sizes or factors. </a:t>
            </a:r>
          </a:p>
          <a:p>
            <a:pPr lvl="1">
              <a:lnSpc>
                <a:spcPct val="80000"/>
              </a:lnSpc>
            </a:pPr>
            <a:r>
              <a:rPr lang="en-GB" altLang="en-US" dirty="0" smtClean="0"/>
              <a:t>Study methodology</a:t>
            </a:r>
          </a:p>
          <a:p>
            <a:pPr lvl="1">
              <a:lnSpc>
                <a:spcPct val="80000"/>
              </a:lnSpc>
            </a:pPr>
            <a:r>
              <a:rPr lang="en-GB" altLang="en-US" dirty="0" smtClean="0"/>
              <a:t>Research participants and settings</a:t>
            </a:r>
          </a:p>
          <a:p>
            <a:pPr lvl="1">
              <a:lnSpc>
                <a:spcPct val="80000"/>
              </a:lnSpc>
            </a:pPr>
            <a:r>
              <a:rPr lang="en-GB" altLang="en-US" dirty="0" smtClean="0"/>
              <a:t>Outcomes – what were the outcomes of interest, how were they measured?</a:t>
            </a:r>
          </a:p>
          <a:p>
            <a:pPr lvl="1">
              <a:lnSpc>
                <a:spcPct val="80000"/>
              </a:lnSpc>
            </a:pPr>
            <a:r>
              <a:rPr lang="en-GB" altLang="en-US" dirty="0" smtClean="0"/>
              <a:t>Analysis</a:t>
            </a:r>
          </a:p>
          <a:p>
            <a:pPr lvl="1">
              <a:lnSpc>
                <a:spcPct val="80000"/>
              </a:lnSpc>
              <a:buNone/>
            </a:pPr>
            <a:endParaRPr lang="en-GB" altLang="en-US" sz="1600" dirty="0" smtClean="0"/>
          </a:p>
          <a:p>
            <a:pPr lvl="1">
              <a:lnSpc>
                <a:spcPct val="80000"/>
              </a:lnSpc>
            </a:pPr>
            <a:endParaRPr lang="en-GB" altLang="en-US" sz="1600" dirty="0" smtClean="0"/>
          </a:p>
          <a:p>
            <a:pPr>
              <a:lnSpc>
                <a:spcPct val="80000"/>
              </a:lnSpc>
            </a:pPr>
            <a:endParaRPr lang="en-GB" altLang="en-US" sz="1800" dirty="0" smtClean="0"/>
          </a:p>
          <a:p>
            <a:pPr>
              <a:lnSpc>
                <a:spcPct val="80000"/>
              </a:lnSpc>
            </a:pPr>
            <a:endParaRPr lang="en-GB" altLang="en-US" sz="1800" dirty="0" smtClean="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altLang="en-US" smtClean="0"/>
              <a:t>Overview</a:t>
            </a:r>
          </a:p>
        </p:txBody>
      </p:sp>
      <p:sp>
        <p:nvSpPr>
          <p:cNvPr id="6147" name="Rectangle 3"/>
          <p:cNvSpPr>
            <a:spLocks noGrp="1" noChangeArrowheads="1"/>
          </p:cNvSpPr>
          <p:nvPr>
            <p:ph type="body" idx="1"/>
          </p:nvPr>
        </p:nvSpPr>
        <p:spPr>
          <a:xfrm>
            <a:off x="611560" y="1196752"/>
            <a:ext cx="8229600" cy="4924425"/>
          </a:xfrm>
        </p:spPr>
        <p:txBody>
          <a:bodyPr/>
          <a:lstStyle/>
          <a:p>
            <a:pPr eaLnBrk="1" hangingPunct="1">
              <a:buFont typeface="Wingdings" panose="05000000000000000000" pitchFamily="2" charset="2"/>
              <a:buNone/>
            </a:pPr>
            <a:endParaRPr lang="en-GB" altLang="en-US" sz="2800" dirty="0" smtClean="0"/>
          </a:p>
          <a:p>
            <a:pPr eaLnBrk="1" hangingPunct="1"/>
            <a:r>
              <a:rPr lang="en-GB" altLang="en-US" dirty="0" smtClean="0"/>
              <a:t>What is meta-synthesis? – Background and definitions.</a:t>
            </a:r>
          </a:p>
          <a:p>
            <a:pPr eaLnBrk="1" hangingPunct="1"/>
            <a:endParaRPr lang="en-GB" altLang="en-US" dirty="0" smtClean="0"/>
          </a:p>
          <a:p>
            <a:pPr eaLnBrk="1" hangingPunct="1"/>
            <a:r>
              <a:rPr lang="en-GB" altLang="en-US" dirty="0" smtClean="0"/>
              <a:t>Overview of different types of meta-synthesis, including similarities and differences.</a:t>
            </a:r>
          </a:p>
          <a:p>
            <a:pPr eaLnBrk="1" hangingPunct="1"/>
            <a:endParaRPr lang="en-GB" altLang="en-US" dirty="0" smtClean="0"/>
          </a:p>
          <a:p>
            <a:pPr eaLnBrk="1" hangingPunct="1"/>
            <a:r>
              <a:rPr lang="en-GB" altLang="en-US" dirty="0" smtClean="0"/>
              <a:t>In-depth look at narrative synthesis as a example. </a:t>
            </a:r>
          </a:p>
          <a:p>
            <a:pPr eaLnBrk="1" hangingPunct="1">
              <a:buFont typeface="Wingdings" panose="05000000000000000000" pitchFamily="2" charset="2"/>
              <a:buNone/>
            </a:pPr>
            <a:endParaRPr lang="en-GB" altLang="en-US" sz="1800" dirty="0" smtClean="0"/>
          </a:p>
        </p:txBody>
      </p:sp>
    </p:spTree>
    <p:extLst>
      <p:ext uri="{BB962C8B-B14F-4D97-AF65-F5344CB8AC3E}">
        <p14:creationId xmlns:p14="http://schemas.microsoft.com/office/powerpoint/2010/main" val="378895675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u="sng" dirty="0" smtClean="0"/>
              <a:t>Stage 3 – Exploring Relationships (cont…)</a:t>
            </a:r>
            <a:endParaRPr lang="en-GB" dirty="0"/>
          </a:p>
        </p:txBody>
      </p:sp>
      <p:sp>
        <p:nvSpPr>
          <p:cNvPr id="3" name="Content Placeholder 2"/>
          <p:cNvSpPr>
            <a:spLocks noGrp="1"/>
          </p:cNvSpPr>
          <p:nvPr>
            <p:ph idx="1"/>
          </p:nvPr>
        </p:nvSpPr>
        <p:spPr/>
        <p:txBody>
          <a:bodyPr/>
          <a:lstStyle/>
          <a:p>
            <a:pPr>
              <a:lnSpc>
                <a:spcPct val="80000"/>
              </a:lnSpc>
            </a:pPr>
            <a:r>
              <a:rPr lang="en-GB" altLang="en-US" dirty="0" smtClean="0"/>
              <a:t>7 tools suggested:</a:t>
            </a:r>
          </a:p>
          <a:p>
            <a:pPr lvl="1">
              <a:lnSpc>
                <a:spcPct val="80000"/>
              </a:lnSpc>
            </a:pPr>
            <a:r>
              <a:rPr lang="en-GB" altLang="en-US" dirty="0" smtClean="0"/>
              <a:t>Graphical representations</a:t>
            </a:r>
          </a:p>
          <a:p>
            <a:pPr lvl="1">
              <a:lnSpc>
                <a:spcPct val="80000"/>
              </a:lnSpc>
            </a:pPr>
            <a:r>
              <a:rPr lang="en-GB" altLang="en-US" dirty="0" smtClean="0"/>
              <a:t>Sub-group analysis, regression and moderator variables</a:t>
            </a:r>
          </a:p>
          <a:p>
            <a:pPr lvl="1">
              <a:lnSpc>
                <a:spcPct val="80000"/>
              </a:lnSpc>
            </a:pPr>
            <a:r>
              <a:rPr lang="en-GB" altLang="en-US" dirty="0" smtClean="0"/>
              <a:t>Idea webbing and conceptual mapping</a:t>
            </a:r>
          </a:p>
          <a:p>
            <a:pPr lvl="1">
              <a:lnSpc>
                <a:spcPct val="80000"/>
              </a:lnSpc>
            </a:pPr>
            <a:r>
              <a:rPr lang="en-GB" altLang="en-US" dirty="0" smtClean="0"/>
              <a:t>Translation – reciprocal and </a:t>
            </a:r>
            <a:r>
              <a:rPr lang="en-GB" altLang="en-US" dirty="0" err="1" smtClean="0"/>
              <a:t>refutational</a:t>
            </a:r>
            <a:endParaRPr lang="en-GB" altLang="en-US" dirty="0" smtClean="0"/>
          </a:p>
          <a:p>
            <a:pPr lvl="1">
              <a:lnSpc>
                <a:spcPct val="80000"/>
              </a:lnSpc>
            </a:pPr>
            <a:r>
              <a:rPr lang="en-GB" altLang="en-US" dirty="0" smtClean="0"/>
              <a:t>Qualitative case descriptions</a:t>
            </a:r>
          </a:p>
          <a:p>
            <a:pPr lvl="1">
              <a:lnSpc>
                <a:spcPct val="80000"/>
              </a:lnSpc>
            </a:pPr>
            <a:r>
              <a:rPr lang="en-GB" altLang="en-US" dirty="0" smtClean="0"/>
              <a:t>Investigator / methodological triangulation</a:t>
            </a:r>
          </a:p>
          <a:p>
            <a:pPr lvl="1">
              <a:lnSpc>
                <a:spcPct val="80000"/>
              </a:lnSpc>
            </a:pPr>
            <a:r>
              <a:rPr lang="en-GB" altLang="en-US" dirty="0" smtClean="0"/>
              <a:t>Conceptual triangulation</a:t>
            </a:r>
          </a:p>
          <a:p>
            <a:endParaRPr lang="en-GB"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fontAlgn="auto">
              <a:spcAft>
                <a:spcPts val="0"/>
              </a:spcAft>
              <a:defRPr/>
            </a:pPr>
            <a:r>
              <a:rPr lang="en-GB" altLang="en-US" u="sng" dirty="0" smtClean="0"/>
              <a:t>Stage 4 – Critical Appraisal</a:t>
            </a:r>
          </a:p>
        </p:txBody>
      </p:sp>
      <p:sp>
        <p:nvSpPr>
          <p:cNvPr id="30723" name="Rectangle 3"/>
          <p:cNvSpPr>
            <a:spLocks noGrp="1" noChangeArrowheads="1"/>
          </p:cNvSpPr>
          <p:nvPr>
            <p:ph idx="1"/>
          </p:nvPr>
        </p:nvSpPr>
        <p:spPr>
          <a:xfrm>
            <a:off x="539552" y="1268760"/>
            <a:ext cx="8229600" cy="5257800"/>
          </a:xfrm>
        </p:spPr>
        <p:txBody>
          <a:bodyPr>
            <a:normAutofit lnSpcReduction="10000"/>
          </a:bodyPr>
          <a:lstStyle/>
          <a:p>
            <a:pPr>
              <a:lnSpc>
                <a:spcPct val="80000"/>
              </a:lnSpc>
              <a:buNone/>
            </a:pPr>
            <a:endParaRPr lang="en-GB" altLang="en-US" sz="2200" dirty="0" smtClean="0"/>
          </a:p>
          <a:p>
            <a:pPr>
              <a:lnSpc>
                <a:spcPct val="80000"/>
              </a:lnSpc>
            </a:pPr>
            <a:r>
              <a:rPr lang="en-GB" altLang="en-US" sz="2200" dirty="0" smtClean="0"/>
              <a:t>Robustness is determined by two factors:</a:t>
            </a:r>
          </a:p>
          <a:p>
            <a:pPr lvl="1">
              <a:lnSpc>
                <a:spcPct val="80000"/>
              </a:lnSpc>
            </a:pPr>
            <a:r>
              <a:rPr lang="en-GB" altLang="en-US" sz="2200" dirty="0" smtClean="0"/>
              <a:t>Methodological quality of the included studies</a:t>
            </a:r>
          </a:p>
          <a:p>
            <a:pPr lvl="1">
              <a:lnSpc>
                <a:spcPct val="80000"/>
              </a:lnSpc>
            </a:pPr>
            <a:r>
              <a:rPr lang="en-GB" altLang="en-US" sz="2200" dirty="0" smtClean="0"/>
              <a:t>Quality or “trustworthiness” of the synthesis</a:t>
            </a:r>
          </a:p>
          <a:p>
            <a:pPr lvl="1">
              <a:lnSpc>
                <a:spcPct val="80000"/>
              </a:lnSpc>
            </a:pPr>
            <a:endParaRPr lang="en-GB" altLang="en-US" sz="2200" dirty="0" smtClean="0"/>
          </a:p>
          <a:p>
            <a:pPr>
              <a:lnSpc>
                <a:spcPct val="80000"/>
              </a:lnSpc>
            </a:pPr>
            <a:r>
              <a:rPr lang="en-GB" altLang="en-US" sz="2200" dirty="0" smtClean="0"/>
              <a:t>Trustworthiness of synthesis affected by quality of the studies included.</a:t>
            </a:r>
          </a:p>
          <a:p>
            <a:pPr>
              <a:lnSpc>
                <a:spcPct val="80000"/>
              </a:lnSpc>
            </a:pPr>
            <a:endParaRPr lang="en-GB" altLang="en-US" sz="2200" dirty="0" smtClean="0"/>
          </a:p>
          <a:p>
            <a:pPr>
              <a:lnSpc>
                <a:spcPct val="80000"/>
              </a:lnSpc>
            </a:pPr>
            <a:r>
              <a:rPr lang="en-GB" altLang="en-US" sz="2200" dirty="0" smtClean="0"/>
              <a:t>Quality of studies may also be a source of heterogeneity.</a:t>
            </a:r>
          </a:p>
          <a:p>
            <a:pPr>
              <a:lnSpc>
                <a:spcPct val="80000"/>
              </a:lnSpc>
            </a:pPr>
            <a:endParaRPr lang="en-GB" altLang="en-US" sz="2200" dirty="0" smtClean="0"/>
          </a:p>
          <a:p>
            <a:pPr>
              <a:lnSpc>
                <a:spcPct val="80000"/>
              </a:lnSpc>
            </a:pPr>
            <a:r>
              <a:rPr lang="en-GB" altLang="en-US" sz="2200" dirty="0" smtClean="0"/>
              <a:t>5 tools suggested:</a:t>
            </a:r>
          </a:p>
          <a:p>
            <a:pPr lvl="1">
              <a:lnSpc>
                <a:spcPct val="80000"/>
              </a:lnSpc>
            </a:pPr>
            <a:r>
              <a:rPr lang="en-GB" altLang="en-US" sz="2200" dirty="0" smtClean="0"/>
              <a:t>Weight of evidence</a:t>
            </a:r>
          </a:p>
          <a:p>
            <a:pPr lvl="1">
              <a:lnSpc>
                <a:spcPct val="80000"/>
              </a:lnSpc>
            </a:pPr>
            <a:r>
              <a:rPr lang="en-GB" altLang="en-US" sz="2200" dirty="0" smtClean="0"/>
              <a:t>Best evidence synthesis</a:t>
            </a:r>
          </a:p>
          <a:p>
            <a:pPr lvl="1">
              <a:lnSpc>
                <a:spcPct val="80000"/>
              </a:lnSpc>
            </a:pPr>
            <a:r>
              <a:rPr lang="en-GB" altLang="en-US" sz="2200" dirty="0" smtClean="0"/>
              <a:t>Use of validity assessment</a:t>
            </a:r>
          </a:p>
          <a:p>
            <a:pPr lvl="1">
              <a:lnSpc>
                <a:spcPct val="80000"/>
              </a:lnSpc>
            </a:pPr>
            <a:r>
              <a:rPr lang="en-GB" altLang="en-US" sz="2200" dirty="0" smtClean="0"/>
              <a:t>Reflecting critically on the synthesis</a:t>
            </a:r>
          </a:p>
          <a:p>
            <a:pPr lvl="1">
              <a:lnSpc>
                <a:spcPct val="80000"/>
              </a:lnSpc>
            </a:pPr>
            <a:r>
              <a:rPr lang="en-GB" altLang="en-US" sz="2200" dirty="0" smtClean="0"/>
              <a:t>Checking the synthesis with authors of primary studies.</a:t>
            </a:r>
          </a:p>
          <a:p>
            <a:pPr lvl="1">
              <a:lnSpc>
                <a:spcPct val="80000"/>
              </a:lnSpc>
            </a:pPr>
            <a:endParaRPr lang="en-GB" altLang="en-US" sz="1600" dirty="0" smtClean="0"/>
          </a:p>
          <a:p>
            <a:pPr lvl="1">
              <a:lnSpc>
                <a:spcPct val="80000"/>
              </a:lnSpc>
            </a:pPr>
            <a:endParaRPr lang="en-GB" altLang="en-US" sz="1600" dirty="0" smtClean="0"/>
          </a:p>
          <a:p>
            <a:pPr>
              <a:lnSpc>
                <a:spcPct val="80000"/>
              </a:lnSpc>
            </a:pPr>
            <a:endParaRPr lang="en-GB" altLang="en-US" sz="1800" dirty="0" smtClean="0"/>
          </a:p>
          <a:p>
            <a:pPr>
              <a:lnSpc>
                <a:spcPct val="80000"/>
              </a:lnSpc>
            </a:pPr>
            <a:endParaRPr lang="en-GB" altLang="en-US" sz="1800" dirty="0" smtClean="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74638"/>
            <a:ext cx="8229600" cy="922337"/>
          </a:xfrm>
        </p:spPr>
        <p:txBody>
          <a:bodyPr/>
          <a:lstStyle/>
          <a:p>
            <a:pPr fontAlgn="auto">
              <a:spcAft>
                <a:spcPts val="0"/>
              </a:spcAft>
              <a:defRPr/>
            </a:pPr>
            <a:r>
              <a:rPr lang="en-GB" altLang="en-US" u="sng" dirty="0" smtClean="0"/>
              <a:t>Advantages and Disadvantages</a:t>
            </a:r>
          </a:p>
        </p:txBody>
      </p:sp>
      <p:sp>
        <p:nvSpPr>
          <p:cNvPr id="31747" name="Rectangle 3"/>
          <p:cNvSpPr>
            <a:spLocks noGrp="1" noChangeArrowheads="1"/>
          </p:cNvSpPr>
          <p:nvPr>
            <p:ph idx="1"/>
          </p:nvPr>
        </p:nvSpPr>
        <p:spPr>
          <a:xfrm>
            <a:off x="457200" y="1412875"/>
            <a:ext cx="8229600" cy="4718050"/>
          </a:xfrm>
        </p:spPr>
        <p:txBody>
          <a:bodyPr>
            <a:normAutofit fontScale="85000" lnSpcReduction="20000"/>
          </a:bodyPr>
          <a:lstStyle/>
          <a:p>
            <a:r>
              <a:rPr lang="en-GB" altLang="en-US" dirty="0" smtClean="0"/>
              <a:t>Advantages:</a:t>
            </a:r>
          </a:p>
          <a:p>
            <a:pPr lvl="1"/>
            <a:r>
              <a:rPr lang="en-GB" altLang="en-US" dirty="0" smtClean="0"/>
              <a:t>Allows multiple study types and perspectives.</a:t>
            </a:r>
          </a:p>
          <a:p>
            <a:pPr lvl="1"/>
            <a:r>
              <a:rPr lang="en-GB" altLang="en-US" dirty="0" smtClean="0"/>
              <a:t>Transparent and to a point reproducible.</a:t>
            </a:r>
          </a:p>
          <a:p>
            <a:pPr lvl="1"/>
            <a:r>
              <a:rPr lang="en-GB" altLang="en-US" dirty="0" smtClean="0"/>
              <a:t> Element of quality assurance.</a:t>
            </a:r>
          </a:p>
          <a:p>
            <a:pPr lvl="1"/>
            <a:r>
              <a:rPr lang="en-GB" altLang="en-US" dirty="0" smtClean="0"/>
              <a:t>Results useable for policy and research.</a:t>
            </a:r>
          </a:p>
          <a:p>
            <a:r>
              <a:rPr lang="en-GB" altLang="en-US" dirty="0" smtClean="0"/>
              <a:t>Disadvantages:</a:t>
            </a:r>
          </a:p>
          <a:p>
            <a:pPr lvl="1"/>
            <a:r>
              <a:rPr lang="en-GB" altLang="en-US" dirty="0" smtClean="0"/>
              <a:t>Time consuming.</a:t>
            </a:r>
          </a:p>
          <a:p>
            <a:pPr lvl="1"/>
            <a:r>
              <a:rPr lang="en-GB" altLang="en-US" dirty="0" smtClean="0"/>
              <a:t>Output variable – interpretative synthesis.</a:t>
            </a:r>
          </a:p>
          <a:p>
            <a:pPr lvl="1"/>
            <a:r>
              <a:rPr lang="en-GB" altLang="en-US" dirty="0" smtClean="0"/>
              <a:t>Unclear epistemological position.</a:t>
            </a:r>
          </a:p>
          <a:p>
            <a:pPr lvl="1"/>
            <a:r>
              <a:rPr lang="en-GB" altLang="en-US" dirty="0" smtClean="0"/>
              <a:t>Should different types of qualitative study / epistemological process be combined.</a:t>
            </a:r>
          </a:p>
          <a:p>
            <a:pPr lvl="1"/>
            <a:r>
              <a:rPr lang="en-GB" altLang="en-US" dirty="0" smtClean="0"/>
              <a:t>Melting pot method.</a:t>
            </a:r>
          </a:p>
          <a:p>
            <a:endParaRPr lang="en-GB" altLang="en-US" dirty="0" smtClean="0"/>
          </a:p>
          <a:p>
            <a:endParaRPr lang="en-GB" altLang="en-US" dirty="0" smtClean="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altLang="en-US" smtClean="0"/>
              <a:t>General Issues with Meta-Synthesis</a:t>
            </a:r>
          </a:p>
        </p:txBody>
      </p:sp>
      <p:sp>
        <p:nvSpPr>
          <p:cNvPr id="20483" name="Rectangle 3"/>
          <p:cNvSpPr>
            <a:spLocks noGrp="1" noChangeArrowheads="1"/>
          </p:cNvSpPr>
          <p:nvPr>
            <p:ph type="body" idx="1"/>
          </p:nvPr>
        </p:nvSpPr>
        <p:spPr/>
        <p:txBody>
          <a:bodyPr/>
          <a:lstStyle/>
          <a:p>
            <a:pPr eaLnBrk="1" hangingPunct="1"/>
            <a:r>
              <a:rPr lang="en-GB" altLang="en-US" smtClean="0"/>
              <a:t>What synthesis method is most appropriate?</a:t>
            </a:r>
          </a:p>
          <a:p>
            <a:pPr eaLnBrk="1" hangingPunct="1"/>
            <a:endParaRPr lang="en-GB" altLang="en-US" smtClean="0"/>
          </a:p>
          <a:p>
            <a:pPr eaLnBrk="1" hangingPunct="1"/>
            <a:r>
              <a:rPr lang="en-GB" altLang="en-US" smtClean="0"/>
              <a:t>Searching for the literature – design and conduct</a:t>
            </a:r>
          </a:p>
          <a:p>
            <a:pPr eaLnBrk="1" hangingPunct="1"/>
            <a:endParaRPr lang="en-GB" altLang="en-US" smtClean="0"/>
          </a:p>
          <a:p>
            <a:pPr eaLnBrk="1" hangingPunct="1"/>
            <a:r>
              <a:rPr lang="en-GB" altLang="en-US" smtClean="0"/>
              <a:t>Quality appraisal – Should and can study quality be appraised?</a:t>
            </a:r>
          </a:p>
          <a:p>
            <a:pPr eaLnBrk="1" hangingPunct="1">
              <a:buFont typeface="Wingdings" panose="05000000000000000000" pitchFamily="2" charset="2"/>
              <a:buNone/>
            </a:pPr>
            <a:endParaRPr lang="en-GB" altLang="en-US" smtClean="0"/>
          </a:p>
          <a:p>
            <a:pPr eaLnBrk="1" hangingPunct="1"/>
            <a:endParaRPr lang="en-GB" altLang="en-US" smtClean="0"/>
          </a:p>
          <a:p>
            <a:pPr eaLnBrk="1" hangingPunct="1"/>
            <a:endParaRPr lang="en-GB" altLang="en-US" smtClean="0"/>
          </a:p>
          <a:p>
            <a:pPr eaLnBrk="1" hangingPunct="1"/>
            <a:endParaRPr lang="en-GB" altLang="en-US" smtClean="0"/>
          </a:p>
        </p:txBody>
      </p:sp>
    </p:spTree>
    <p:extLst>
      <p:ext uri="{BB962C8B-B14F-4D97-AF65-F5344CB8AC3E}">
        <p14:creationId xmlns:p14="http://schemas.microsoft.com/office/powerpoint/2010/main" val="40075148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hangingPunct="1"/>
            <a:r>
              <a:rPr lang="en-GB" altLang="en-US" smtClean="0"/>
              <a:t>Choosing a Meta-Synthesis Method </a:t>
            </a:r>
          </a:p>
        </p:txBody>
      </p:sp>
      <p:sp>
        <p:nvSpPr>
          <p:cNvPr id="21507" name="Rectangle 3"/>
          <p:cNvSpPr>
            <a:spLocks noGrp="1" noChangeArrowheads="1"/>
          </p:cNvSpPr>
          <p:nvPr>
            <p:ph type="body" idx="1"/>
          </p:nvPr>
        </p:nvSpPr>
        <p:spPr/>
        <p:txBody>
          <a:bodyPr/>
          <a:lstStyle/>
          <a:p>
            <a:pPr eaLnBrk="1" hangingPunct="1"/>
            <a:r>
              <a:rPr lang="en-GB" altLang="en-US" smtClean="0"/>
              <a:t>Choice of method depends on a number of factors:</a:t>
            </a:r>
          </a:p>
          <a:p>
            <a:pPr lvl="1" eaLnBrk="1" hangingPunct="1">
              <a:spcBef>
                <a:spcPct val="35000"/>
              </a:spcBef>
              <a:spcAft>
                <a:spcPct val="20000"/>
              </a:spcAft>
            </a:pPr>
            <a:r>
              <a:rPr lang="en-GB" altLang="en-US" smtClean="0"/>
              <a:t>Expertise</a:t>
            </a:r>
          </a:p>
          <a:p>
            <a:pPr lvl="1" eaLnBrk="1" hangingPunct="1">
              <a:spcBef>
                <a:spcPct val="35000"/>
              </a:spcBef>
              <a:spcAft>
                <a:spcPct val="20000"/>
              </a:spcAft>
            </a:pPr>
            <a:r>
              <a:rPr lang="en-GB" altLang="en-US" smtClean="0"/>
              <a:t>Available evidence</a:t>
            </a:r>
          </a:p>
          <a:p>
            <a:pPr lvl="1" eaLnBrk="1" hangingPunct="1">
              <a:spcBef>
                <a:spcPct val="35000"/>
              </a:spcBef>
              <a:spcAft>
                <a:spcPct val="20000"/>
              </a:spcAft>
            </a:pPr>
            <a:r>
              <a:rPr lang="en-GB" altLang="en-US" smtClean="0"/>
              <a:t>Resources – particularly time</a:t>
            </a:r>
          </a:p>
          <a:p>
            <a:pPr lvl="1" eaLnBrk="1" hangingPunct="1">
              <a:spcBef>
                <a:spcPct val="35000"/>
              </a:spcBef>
              <a:spcAft>
                <a:spcPct val="20000"/>
              </a:spcAft>
            </a:pPr>
            <a:r>
              <a:rPr lang="en-GB" altLang="en-US" smtClean="0"/>
              <a:t>End product</a:t>
            </a:r>
          </a:p>
          <a:p>
            <a:pPr lvl="1" eaLnBrk="1" hangingPunct="1">
              <a:spcBef>
                <a:spcPct val="35000"/>
              </a:spcBef>
              <a:spcAft>
                <a:spcPct val="20000"/>
              </a:spcAft>
            </a:pPr>
            <a:r>
              <a:rPr lang="en-GB" altLang="en-US" smtClean="0"/>
              <a:t>Epistemological stand point / world view</a:t>
            </a:r>
          </a:p>
          <a:p>
            <a:pPr lvl="1" eaLnBrk="1" hangingPunct="1"/>
            <a:endParaRPr lang="en-GB" altLang="en-US" smtClean="0"/>
          </a:p>
          <a:p>
            <a:pPr lvl="1" eaLnBrk="1" hangingPunct="1"/>
            <a:endParaRPr lang="en-GB" altLang="en-US" smtClean="0"/>
          </a:p>
          <a:p>
            <a:pPr eaLnBrk="1" hangingPunct="1"/>
            <a:endParaRPr lang="en-GB" altLang="en-US" smtClean="0"/>
          </a:p>
          <a:p>
            <a:pPr eaLnBrk="1" hangingPunct="1"/>
            <a:endParaRPr lang="en-GB" altLang="en-US" smtClean="0"/>
          </a:p>
        </p:txBody>
      </p:sp>
    </p:spTree>
    <p:extLst>
      <p:ext uri="{BB962C8B-B14F-4D97-AF65-F5344CB8AC3E}">
        <p14:creationId xmlns:p14="http://schemas.microsoft.com/office/powerpoint/2010/main" val="333913825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altLang="en-US" dirty="0" smtClean="0"/>
              <a:t>The rise of qualitative syntheses…</a:t>
            </a:r>
          </a:p>
        </p:txBody>
      </p:sp>
      <p:sp>
        <p:nvSpPr>
          <p:cNvPr id="7171" name="Rectangle 3"/>
          <p:cNvSpPr>
            <a:spLocks noGrp="1" noChangeArrowheads="1"/>
          </p:cNvSpPr>
          <p:nvPr>
            <p:ph type="body" idx="1"/>
          </p:nvPr>
        </p:nvSpPr>
        <p:spPr>
          <a:xfrm>
            <a:off x="457200" y="1417638"/>
            <a:ext cx="8435280" cy="5179714"/>
          </a:xfrm>
        </p:spPr>
        <p:txBody>
          <a:bodyPr>
            <a:normAutofit lnSpcReduction="10000"/>
          </a:bodyPr>
          <a:lstStyle/>
          <a:p>
            <a:pPr eaLnBrk="1" hangingPunct="1">
              <a:lnSpc>
                <a:spcPct val="80000"/>
              </a:lnSpc>
            </a:pPr>
            <a:r>
              <a:rPr lang="en-GB" altLang="en-US" sz="2800" dirty="0" smtClean="0"/>
              <a:t>Between 1988 – 2004 only 42 published qualitative reviews in healthcare. This has increased exponentially since then.</a:t>
            </a:r>
          </a:p>
          <a:p>
            <a:pPr marL="0" indent="0" eaLnBrk="1" hangingPunct="1">
              <a:lnSpc>
                <a:spcPct val="80000"/>
              </a:lnSpc>
              <a:buNone/>
            </a:pPr>
            <a:endParaRPr lang="en-GB" altLang="en-US" sz="2800" dirty="0" smtClean="0"/>
          </a:p>
          <a:p>
            <a:pPr eaLnBrk="1" hangingPunct="1">
              <a:lnSpc>
                <a:spcPct val="80000"/>
              </a:lnSpc>
            </a:pPr>
            <a:r>
              <a:rPr lang="en-GB" altLang="en-US" sz="2800" dirty="0" smtClean="0"/>
              <a:t>Increased recognition of the importance of qualitative research by policy makers and practitioners.</a:t>
            </a:r>
          </a:p>
          <a:p>
            <a:pPr eaLnBrk="1" hangingPunct="1">
              <a:lnSpc>
                <a:spcPct val="80000"/>
              </a:lnSpc>
            </a:pPr>
            <a:endParaRPr lang="en-GB" altLang="en-US" sz="2800" dirty="0" smtClean="0"/>
          </a:p>
          <a:p>
            <a:pPr eaLnBrk="1" hangingPunct="1">
              <a:lnSpc>
                <a:spcPct val="80000"/>
              </a:lnSpc>
            </a:pPr>
            <a:r>
              <a:rPr lang="en-GB" altLang="en-US" sz="2800" dirty="0" smtClean="0"/>
              <a:t>Qualitative synthesis seen by some as analogous to systematic reviews and meta-analyses.</a:t>
            </a:r>
          </a:p>
          <a:p>
            <a:pPr eaLnBrk="1" hangingPunct="1">
              <a:lnSpc>
                <a:spcPct val="80000"/>
              </a:lnSpc>
            </a:pPr>
            <a:endParaRPr lang="en-GB" altLang="en-US" sz="2800" dirty="0" smtClean="0"/>
          </a:p>
          <a:p>
            <a:pPr eaLnBrk="1" hangingPunct="1">
              <a:lnSpc>
                <a:spcPct val="80000"/>
              </a:lnSpc>
            </a:pPr>
            <a:r>
              <a:rPr lang="en-GB" altLang="en-US" sz="2800" dirty="0" smtClean="0"/>
              <a:t>Qualitative reviews can be conducted:</a:t>
            </a:r>
          </a:p>
          <a:p>
            <a:pPr lvl="1" eaLnBrk="1" hangingPunct="1">
              <a:lnSpc>
                <a:spcPct val="80000"/>
              </a:lnSpc>
            </a:pPr>
            <a:r>
              <a:rPr lang="en-GB" altLang="en-US" sz="2400" dirty="0" smtClean="0"/>
              <a:t>In parallel to quantitative reviews</a:t>
            </a:r>
          </a:p>
          <a:p>
            <a:pPr lvl="1" eaLnBrk="1" hangingPunct="1">
              <a:lnSpc>
                <a:spcPct val="80000"/>
              </a:lnSpc>
            </a:pPr>
            <a:r>
              <a:rPr lang="en-GB" altLang="en-US" sz="2400" dirty="0" smtClean="0"/>
              <a:t>Integrated with quantitative studies</a:t>
            </a:r>
          </a:p>
          <a:p>
            <a:pPr lvl="1" eaLnBrk="1" hangingPunct="1">
              <a:lnSpc>
                <a:spcPct val="80000"/>
              </a:lnSpc>
            </a:pPr>
            <a:r>
              <a:rPr lang="en-GB" altLang="en-US" sz="2400" dirty="0" smtClean="0"/>
              <a:t>As stand-alone reviews</a:t>
            </a:r>
          </a:p>
          <a:p>
            <a:pPr lvl="1" eaLnBrk="1" hangingPunct="1">
              <a:lnSpc>
                <a:spcPct val="80000"/>
              </a:lnSpc>
            </a:pPr>
            <a:endParaRPr lang="en-GB" altLang="en-US" sz="2100" dirty="0" smtClean="0"/>
          </a:p>
          <a:p>
            <a:pPr eaLnBrk="1" hangingPunct="1">
              <a:lnSpc>
                <a:spcPct val="80000"/>
              </a:lnSpc>
            </a:pPr>
            <a:endParaRPr lang="en-GB" altLang="en-US" sz="2400" dirty="0" smtClean="0"/>
          </a:p>
        </p:txBody>
      </p:sp>
    </p:spTree>
    <p:extLst>
      <p:ext uri="{BB962C8B-B14F-4D97-AF65-F5344CB8AC3E}">
        <p14:creationId xmlns:p14="http://schemas.microsoft.com/office/powerpoint/2010/main" val="125811965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eaLnBrk="1" hangingPunct="1"/>
            <a:r>
              <a:rPr lang="en-GB" altLang="en-US" dirty="0" smtClean="0"/>
              <a:t>The 4 contributions of qualitative synthesis</a:t>
            </a:r>
          </a:p>
        </p:txBody>
      </p:sp>
      <p:sp>
        <p:nvSpPr>
          <p:cNvPr id="8195" name="Rectangle 3"/>
          <p:cNvSpPr>
            <a:spLocks noGrp="1" noChangeArrowheads="1"/>
          </p:cNvSpPr>
          <p:nvPr>
            <p:ph type="body" idx="1"/>
          </p:nvPr>
        </p:nvSpPr>
        <p:spPr>
          <a:xfrm>
            <a:off x="457200" y="1417638"/>
            <a:ext cx="8229600" cy="5251722"/>
          </a:xfrm>
        </p:spPr>
        <p:txBody>
          <a:bodyPr>
            <a:normAutofit lnSpcReduction="10000"/>
          </a:bodyPr>
          <a:lstStyle/>
          <a:p>
            <a:pPr eaLnBrk="1" hangingPunct="1">
              <a:lnSpc>
                <a:spcPct val="90000"/>
              </a:lnSpc>
            </a:pPr>
            <a:endParaRPr lang="en-GB" altLang="en-US" sz="2800" dirty="0" smtClean="0"/>
          </a:p>
          <a:p>
            <a:pPr>
              <a:lnSpc>
                <a:spcPct val="90000"/>
              </a:lnSpc>
            </a:pPr>
            <a:r>
              <a:rPr lang="en-GB" altLang="en-US" sz="2800" u="sng" dirty="0" smtClean="0"/>
              <a:t>Informing</a:t>
            </a:r>
            <a:r>
              <a:rPr lang="en-GB" altLang="en-US" sz="2800" dirty="0" smtClean="0"/>
              <a:t> – used to help develop and refine research questions</a:t>
            </a:r>
          </a:p>
          <a:p>
            <a:pPr>
              <a:lnSpc>
                <a:spcPct val="90000"/>
              </a:lnSpc>
            </a:pPr>
            <a:endParaRPr lang="en-GB" altLang="en-US" sz="2800" dirty="0" smtClean="0"/>
          </a:p>
          <a:p>
            <a:pPr>
              <a:lnSpc>
                <a:spcPct val="90000"/>
              </a:lnSpc>
            </a:pPr>
            <a:r>
              <a:rPr lang="en-GB" altLang="en-US" sz="2800" u="sng" dirty="0" smtClean="0"/>
              <a:t>Enhancing</a:t>
            </a:r>
            <a:r>
              <a:rPr lang="en-GB" altLang="en-US" sz="2800" dirty="0" smtClean="0"/>
              <a:t> – used to explore issues around implementation and acceptability of an intervention, particularly qualitative studies linked to RCTs.</a:t>
            </a:r>
          </a:p>
          <a:p>
            <a:pPr>
              <a:lnSpc>
                <a:spcPct val="90000"/>
              </a:lnSpc>
            </a:pPr>
            <a:endParaRPr lang="en-GB" altLang="en-US" sz="2800" dirty="0" smtClean="0"/>
          </a:p>
          <a:p>
            <a:pPr>
              <a:lnSpc>
                <a:spcPct val="90000"/>
              </a:lnSpc>
            </a:pPr>
            <a:r>
              <a:rPr lang="en-GB" altLang="en-US" sz="2800" u="sng" dirty="0" smtClean="0"/>
              <a:t>Extending</a:t>
            </a:r>
            <a:r>
              <a:rPr lang="en-GB" altLang="en-US" sz="2800" dirty="0" smtClean="0"/>
              <a:t> – specifically searching for qualitative studies to extend the questions of effectiveness.</a:t>
            </a:r>
          </a:p>
          <a:p>
            <a:pPr>
              <a:lnSpc>
                <a:spcPct val="90000"/>
              </a:lnSpc>
            </a:pPr>
            <a:endParaRPr lang="en-GB" altLang="en-US" sz="2800" dirty="0" smtClean="0"/>
          </a:p>
          <a:p>
            <a:pPr>
              <a:lnSpc>
                <a:spcPct val="90000"/>
              </a:lnSpc>
            </a:pPr>
            <a:r>
              <a:rPr lang="en-GB" altLang="en-US" sz="2800" u="sng" dirty="0" smtClean="0"/>
              <a:t>Supplementing</a:t>
            </a:r>
            <a:r>
              <a:rPr lang="en-GB" altLang="en-US" sz="2800" dirty="0" smtClean="0"/>
              <a:t> – research used to assess other questions in addition to effectiveness.</a:t>
            </a:r>
            <a:endParaRPr lang="en-GB" altLang="en-US" sz="2800" u="sng" dirty="0" smtClean="0"/>
          </a:p>
          <a:p>
            <a:pPr eaLnBrk="1" hangingPunct="1">
              <a:lnSpc>
                <a:spcPct val="90000"/>
              </a:lnSpc>
            </a:pPr>
            <a:endParaRPr lang="en-GB" altLang="en-US" sz="2400" u="sng" dirty="0" smtClean="0"/>
          </a:p>
          <a:p>
            <a:pPr eaLnBrk="1" hangingPunct="1">
              <a:lnSpc>
                <a:spcPct val="90000"/>
              </a:lnSpc>
            </a:pPr>
            <a:endParaRPr lang="en-GB" altLang="en-US" sz="2400" dirty="0" smtClean="0"/>
          </a:p>
          <a:p>
            <a:pPr eaLnBrk="1" hangingPunct="1">
              <a:lnSpc>
                <a:spcPct val="90000"/>
              </a:lnSpc>
            </a:pPr>
            <a:endParaRPr lang="en-GB" altLang="en-US" sz="2400" dirty="0" smtClean="0"/>
          </a:p>
        </p:txBody>
      </p:sp>
    </p:spTree>
    <p:extLst>
      <p:ext uri="{BB962C8B-B14F-4D97-AF65-F5344CB8AC3E}">
        <p14:creationId xmlns:p14="http://schemas.microsoft.com/office/powerpoint/2010/main" val="187574567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fontAlgn="auto">
              <a:spcAft>
                <a:spcPts val="0"/>
              </a:spcAft>
              <a:defRPr/>
            </a:pPr>
            <a:r>
              <a:rPr lang="en-GB" altLang="en-US" u="sng" dirty="0" smtClean="0"/>
              <a:t>Meta-synthesis</a:t>
            </a:r>
          </a:p>
        </p:txBody>
      </p:sp>
      <p:sp>
        <p:nvSpPr>
          <p:cNvPr id="13315" name="Rectangle 3"/>
          <p:cNvSpPr>
            <a:spLocks noGrp="1" noChangeArrowheads="1"/>
          </p:cNvSpPr>
          <p:nvPr>
            <p:ph idx="1"/>
          </p:nvPr>
        </p:nvSpPr>
        <p:spPr>
          <a:xfrm>
            <a:off x="457200" y="1412875"/>
            <a:ext cx="8229600" cy="4718050"/>
          </a:xfrm>
        </p:spPr>
        <p:txBody>
          <a:bodyPr>
            <a:normAutofit/>
          </a:bodyPr>
          <a:lstStyle/>
          <a:p>
            <a:pPr>
              <a:lnSpc>
                <a:spcPct val="90000"/>
              </a:lnSpc>
            </a:pPr>
            <a:r>
              <a:rPr lang="en-GB" altLang="en-US" dirty="0" smtClean="0"/>
              <a:t>Meta-synthesis has become an “umbrella term”.</a:t>
            </a:r>
          </a:p>
          <a:p>
            <a:pPr>
              <a:lnSpc>
                <a:spcPct val="90000"/>
              </a:lnSpc>
            </a:pPr>
            <a:r>
              <a:rPr lang="en-GB" altLang="en-US" dirty="0" smtClean="0"/>
              <a:t>Definition of synthesis – “summarising and combining the evidence from available studies”.</a:t>
            </a:r>
          </a:p>
          <a:p>
            <a:pPr>
              <a:lnSpc>
                <a:spcPct val="90000"/>
              </a:lnSpc>
            </a:pPr>
            <a:r>
              <a:rPr lang="en-GB" altLang="en-US" dirty="0" smtClean="0"/>
              <a:t>Dixon-Woods (2005) suggests meta-synthesis and qualitative reviews vary from integrative (or aggregated) to interpretative. </a:t>
            </a:r>
          </a:p>
          <a:p>
            <a:pPr>
              <a:lnSpc>
                <a:spcPct val="90000"/>
              </a:lnSpc>
            </a:pPr>
            <a:r>
              <a:rPr lang="en-GB" altLang="en-US" dirty="0" smtClean="0"/>
              <a:t>Continuum of Integrative – Interpretative.</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fontAlgn="auto">
              <a:spcAft>
                <a:spcPts val="0"/>
              </a:spcAft>
              <a:defRPr/>
            </a:pPr>
            <a:r>
              <a:rPr lang="en-GB" altLang="en-US" u="sng" dirty="0" smtClean="0"/>
              <a:t>Research questions</a:t>
            </a:r>
          </a:p>
        </p:txBody>
      </p:sp>
      <p:sp>
        <p:nvSpPr>
          <p:cNvPr id="12291" name="Rectangle 3"/>
          <p:cNvSpPr>
            <a:spLocks noGrp="1" noChangeArrowheads="1"/>
          </p:cNvSpPr>
          <p:nvPr>
            <p:ph idx="1"/>
          </p:nvPr>
        </p:nvSpPr>
        <p:spPr>
          <a:xfrm>
            <a:off x="457200" y="1417638"/>
            <a:ext cx="8229600" cy="5179713"/>
          </a:xfrm>
        </p:spPr>
        <p:txBody>
          <a:bodyPr>
            <a:normAutofit fontScale="85000" lnSpcReduction="10000"/>
          </a:bodyPr>
          <a:lstStyle/>
          <a:p>
            <a:pPr>
              <a:lnSpc>
                <a:spcPct val="80000"/>
              </a:lnSpc>
            </a:pPr>
            <a:endParaRPr lang="en-GB" altLang="en-US" sz="1200" dirty="0" smtClean="0"/>
          </a:p>
          <a:p>
            <a:pPr lvl="1">
              <a:lnSpc>
                <a:spcPct val="80000"/>
              </a:lnSpc>
              <a:spcBef>
                <a:spcPct val="35000"/>
              </a:spcBef>
              <a:spcAft>
                <a:spcPct val="15000"/>
              </a:spcAft>
              <a:buFont typeface="Wingdings" pitchFamily="2" charset="2"/>
              <a:buChar char="§"/>
            </a:pPr>
            <a:r>
              <a:rPr lang="en-GB" altLang="en-US" sz="3400" dirty="0" smtClean="0"/>
              <a:t>How is the illness or intervention experienced?</a:t>
            </a:r>
          </a:p>
          <a:p>
            <a:pPr lvl="1">
              <a:lnSpc>
                <a:spcPct val="80000"/>
              </a:lnSpc>
              <a:spcBef>
                <a:spcPct val="35000"/>
              </a:spcBef>
              <a:spcAft>
                <a:spcPct val="15000"/>
              </a:spcAft>
              <a:buFont typeface="Wingdings" pitchFamily="2" charset="2"/>
              <a:buChar char="§"/>
            </a:pPr>
            <a:r>
              <a:rPr lang="en-GB" altLang="en-US" sz="3400" dirty="0" smtClean="0"/>
              <a:t>Why did an intervention work / not work?</a:t>
            </a:r>
          </a:p>
          <a:p>
            <a:pPr lvl="1">
              <a:lnSpc>
                <a:spcPct val="80000"/>
              </a:lnSpc>
              <a:spcBef>
                <a:spcPct val="35000"/>
              </a:spcBef>
              <a:spcAft>
                <a:spcPct val="15000"/>
              </a:spcAft>
              <a:buFont typeface="Wingdings" pitchFamily="2" charset="2"/>
              <a:buChar char="§"/>
            </a:pPr>
            <a:r>
              <a:rPr lang="en-GB" altLang="en-US" sz="3400" dirty="0" smtClean="0"/>
              <a:t>What are the barriers and facilitators of successful implementation?</a:t>
            </a:r>
          </a:p>
          <a:p>
            <a:pPr lvl="1">
              <a:lnSpc>
                <a:spcPct val="80000"/>
              </a:lnSpc>
              <a:spcBef>
                <a:spcPct val="35000"/>
              </a:spcBef>
              <a:spcAft>
                <a:spcPct val="15000"/>
              </a:spcAft>
              <a:buFont typeface="Wingdings" pitchFamily="2" charset="2"/>
              <a:buChar char="§"/>
            </a:pPr>
            <a:r>
              <a:rPr lang="en-GB" altLang="en-US" sz="3400" dirty="0" smtClean="0"/>
              <a:t>Why do some people access healthcare and others not?</a:t>
            </a:r>
          </a:p>
          <a:p>
            <a:pPr lvl="1">
              <a:lnSpc>
                <a:spcPct val="80000"/>
              </a:lnSpc>
              <a:spcBef>
                <a:spcPct val="35000"/>
              </a:spcBef>
              <a:spcAft>
                <a:spcPct val="15000"/>
              </a:spcAft>
              <a:buFont typeface="Wingdings" pitchFamily="2" charset="2"/>
              <a:buChar char="§"/>
            </a:pPr>
            <a:r>
              <a:rPr lang="en-GB" altLang="en-US" sz="3400" dirty="0" smtClean="0"/>
              <a:t>In what circumstances do people access healthcare?</a:t>
            </a:r>
          </a:p>
          <a:p>
            <a:pPr lvl="1">
              <a:lnSpc>
                <a:spcPct val="80000"/>
              </a:lnSpc>
              <a:spcBef>
                <a:spcPct val="35000"/>
              </a:spcBef>
              <a:spcAft>
                <a:spcPct val="15000"/>
              </a:spcAft>
              <a:buFont typeface="Wingdings" pitchFamily="2" charset="2"/>
              <a:buChar char="§"/>
            </a:pPr>
            <a:r>
              <a:rPr lang="en-GB" altLang="en-US" sz="3400" dirty="0" smtClean="0"/>
              <a:t>What is the experience of care?</a:t>
            </a:r>
          </a:p>
          <a:p>
            <a:pPr lvl="1">
              <a:lnSpc>
                <a:spcPct val="80000"/>
              </a:lnSpc>
              <a:spcBef>
                <a:spcPct val="35000"/>
              </a:spcBef>
              <a:spcAft>
                <a:spcPct val="15000"/>
              </a:spcAft>
              <a:buFont typeface="Wingdings" pitchFamily="2" charset="2"/>
              <a:buChar char="§"/>
            </a:pPr>
            <a:r>
              <a:rPr lang="en-GB" altLang="en-US" sz="3400" dirty="0" smtClean="0"/>
              <a:t>How is an intervention experienced by those implementing and delivering it?</a:t>
            </a:r>
          </a:p>
          <a:p>
            <a:pPr>
              <a:lnSpc>
                <a:spcPct val="80000"/>
              </a:lnSpc>
            </a:pPr>
            <a:endParaRPr lang="en-GB" altLang="en-US" dirty="0" smtClean="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 name="Rectangle 2"/>
          <p:cNvSpPr>
            <a:spLocks noGrp="1" noChangeArrowheads="1"/>
          </p:cNvSpPr>
          <p:nvPr>
            <p:ph type="title"/>
          </p:nvPr>
        </p:nvSpPr>
        <p:spPr/>
        <p:txBody>
          <a:bodyPr/>
          <a:lstStyle/>
          <a:p>
            <a:pPr eaLnBrk="1" hangingPunct="1"/>
            <a:r>
              <a:rPr lang="en-GB" altLang="en-US" smtClean="0"/>
              <a:t>Meta-synthesis</a:t>
            </a:r>
          </a:p>
        </p:txBody>
      </p:sp>
      <p:sp>
        <p:nvSpPr>
          <p:cNvPr id="1033" name="Rectangle 3"/>
          <p:cNvSpPr>
            <a:spLocks noGrp="1" noChangeArrowheads="1"/>
          </p:cNvSpPr>
          <p:nvPr>
            <p:ph type="body" sz="half" idx="1"/>
          </p:nvPr>
        </p:nvSpPr>
        <p:spPr/>
        <p:txBody>
          <a:bodyPr/>
          <a:lstStyle/>
          <a:p>
            <a:pPr eaLnBrk="1" hangingPunct="1"/>
            <a:endParaRPr lang="en-GB" altLang="en-US" sz="2800" smtClean="0"/>
          </a:p>
          <a:p>
            <a:pPr eaLnBrk="1" hangingPunct="1"/>
            <a:endParaRPr lang="en-GB" altLang="en-US" sz="2800" smtClean="0"/>
          </a:p>
        </p:txBody>
      </p:sp>
      <p:graphicFrame>
        <p:nvGraphicFramePr>
          <p:cNvPr id="2" name="Diagram 1"/>
          <p:cNvGraphicFramePr/>
          <p:nvPr/>
        </p:nvGraphicFramePr>
        <p:xfrm>
          <a:off x="308864" y="-544211"/>
          <a:ext cx="8280400" cy="77200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34" name="Text Box 18"/>
          <p:cNvSpPr txBox="1">
            <a:spLocks noChangeArrowheads="1"/>
          </p:cNvSpPr>
          <p:nvPr/>
        </p:nvSpPr>
        <p:spPr bwMode="auto">
          <a:xfrm>
            <a:off x="2987675" y="5373688"/>
            <a:ext cx="3025775" cy="6540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GB" altLang="en-US"/>
              <a:t>Systematic review and meta-synthesis</a:t>
            </a:r>
          </a:p>
        </p:txBody>
      </p:sp>
      <p:sp>
        <p:nvSpPr>
          <p:cNvPr id="1035" name="Line 21"/>
          <p:cNvSpPr>
            <a:spLocks noChangeShapeType="1"/>
          </p:cNvSpPr>
          <p:nvPr/>
        </p:nvSpPr>
        <p:spPr bwMode="auto">
          <a:xfrm flipV="1">
            <a:off x="4500563" y="3933825"/>
            <a:ext cx="0" cy="12954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Tree>
    <p:extLst>
      <p:ext uri="{BB962C8B-B14F-4D97-AF65-F5344CB8AC3E}">
        <p14:creationId xmlns:p14="http://schemas.microsoft.com/office/powerpoint/2010/main" val="97896871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altLang="en-US" smtClean="0"/>
              <a:t>Types of Meta-Synthesis</a:t>
            </a:r>
          </a:p>
        </p:txBody>
      </p:sp>
      <p:sp>
        <p:nvSpPr>
          <p:cNvPr id="11267" name="Rectangle 3"/>
          <p:cNvSpPr>
            <a:spLocks noGrp="1" noChangeArrowheads="1"/>
          </p:cNvSpPr>
          <p:nvPr>
            <p:ph type="body" idx="1"/>
          </p:nvPr>
        </p:nvSpPr>
        <p:spPr/>
        <p:txBody>
          <a:bodyPr/>
          <a:lstStyle/>
          <a:p>
            <a:pPr eaLnBrk="1" hangingPunct="1">
              <a:lnSpc>
                <a:spcPct val="90000"/>
              </a:lnSpc>
            </a:pPr>
            <a:r>
              <a:rPr lang="en-GB" altLang="en-US" sz="2800" dirty="0" smtClean="0"/>
              <a:t>Critical Interpretive Synthesis</a:t>
            </a:r>
          </a:p>
          <a:p>
            <a:pPr eaLnBrk="1" hangingPunct="1">
              <a:lnSpc>
                <a:spcPct val="90000"/>
              </a:lnSpc>
            </a:pPr>
            <a:r>
              <a:rPr lang="en-GB" altLang="en-US" sz="2800" dirty="0" smtClean="0"/>
              <a:t>Thematic analysis/synthesis</a:t>
            </a:r>
          </a:p>
          <a:p>
            <a:pPr eaLnBrk="1" hangingPunct="1">
              <a:lnSpc>
                <a:spcPct val="90000"/>
              </a:lnSpc>
            </a:pPr>
            <a:r>
              <a:rPr lang="en-GB" altLang="en-US" sz="2800" dirty="0" smtClean="0"/>
              <a:t>Grounded theory*</a:t>
            </a:r>
          </a:p>
          <a:p>
            <a:pPr eaLnBrk="1" hangingPunct="1">
              <a:lnSpc>
                <a:spcPct val="90000"/>
              </a:lnSpc>
            </a:pPr>
            <a:r>
              <a:rPr lang="en-GB" altLang="en-US" sz="2800" dirty="0" smtClean="0"/>
              <a:t>Meta-ethnography*</a:t>
            </a:r>
          </a:p>
          <a:p>
            <a:pPr eaLnBrk="1" hangingPunct="1">
              <a:lnSpc>
                <a:spcPct val="90000"/>
              </a:lnSpc>
            </a:pPr>
            <a:r>
              <a:rPr lang="en-GB" altLang="en-US" sz="2800" dirty="0" smtClean="0"/>
              <a:t>Meta-study*</a:t>
            </a:r>
          </a:p>
          <a:p>
            <a:pPr eaLnBrk="1" hangingPunct="1">
              <a:lnSpc>
                <a:spcPct val="90000"/>
              </a:lnSpc>
            </a:pPr>
            <a:r>
              <a:rPr lang="en-GB" altLang="en-US" sz="2800" dirty="0" smtClean="0"/>
              <a:t>Realist synthesis</a:t>
            </a:r>
          </a:p>
          <a:p>
            <a:pPr eaLnBrk="1" hangingPunct="1">
              <a:lnSpc>
                <a:spcPct val="90000"/>
              </a:lnSpc>
            </a:pPr>
            <a:r>
              <a:rPr lang="en-GB" altLang="en-US" sz="2800" dirty="0" smtClean="0"/>
              <a:t>Meta-narrative</a:t>
            </a:r>
          </a:p>
          <a:p>
            <a:pPr eaLnBrk="1" hangingPunct="1">
              <a:lnSpc>
                <a:spcPct val="90000"/>
              </a:lnSpc>
            </a:pPr>
            <a:r>
              <a:rPr lang="en-GB" altLang="en-US" sz="2800" dirty="0" smtClean="0"/>
              <a:t>Narrative synthesis*</a:t>
            </a:r>
          </a:p>
          <a:p>
            <a:pPr eaLnBrk="1" hangingPunct="1">
              <a:lnSpc>
                <a:spcPct val="90000"/>
              </a:lnSpc>
            </a:pPr>
            <a:r>
              <a:rPr lang="en-GB" altLang="en-US" sz="2800" dirty="0" smtClean="0"/>
              <a:t>Bayesian synthesis</a:t>
            </a:r>
          </a:p>
          <a:p>
            <a:pPr eaLnBrk="1" hangingPunct="1">
              <a:lnSpc>
                <a:spcPct val="90000"/>
              </a:lnSpc>
            </a:pPr>
            <a:endParaRPr lang="en-GB" altLang="en-US" sz="2800" dirty="0" smtClean="0"/>
          </a:p>
          <a:p>
            <a:pPr eaLnBrk="1" hangingPunct="1">
              <a:lnSpc>
                <a:spcPct val="90000"/>
              </a:lnSpc>
            </a:pPr>
            <a:endParaRPr lang="en-GB" altLang="en-US" sz="2800" dirty="0" smtClean="0"/>
          </a:p>
          <a:p>
            <a:pPr eaLnBrk="1" hangingPunct="1">
              <a:lnSpc>
                <a:spcPct val="90000"/>
              </a:lnSpc>
            </a:pPr>
            <a:endParaRPr lang="en-GB" altLang="en-US" sz="2800" dirty="0" smtClean="0"/>
          </a:p>
        </p:txBody>
      </p:sp>
    </p:spTree>
    <p:extLst>
      <p:ext uri="{BB962C8B-B14F-4D97-AF65-F5344CB8AC3E}">
        <p14:creationId xmlns:p14="http://schemas.microsoft.com/office/powerpoint/2010/main" val="54407075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91513" cy="850106"/>
          </a:xfrm>
        </p:spPr>
        <p:txBody>
          <a:bodyPr/>
          <a:lstStyle/>
          <a:p>
            <a:pPr eaLnBrk="1" hangingPunct="1"/>
            <a:r>
              <a:rPr lang="en-GB" altLang="en-US" sz="3600" dirty="0" smtClean="0"/>
              <a:t>Meta-Ethnography</a:t>
            </a:r>
          </a:p>
        </p:txBody>
      </p:sp>
      <p:sp>
        <p:nvSpPr>
          <p:cNvPr id="12291" name="Rectangle 3"/>
          <p:cNvSpPr>
            <a:spLocks noGrp="1" noChangeArrowheads="1"/>
          </p:cNvSpPr>
          <p:nvPr>
            <p:ph type="body" idx="1"/>
          </p:nvPr>
        </p:nvSpPr>
        <p:spPr>
          <a:xfrm>
            <a:off x="457200" y="1124744"/>
            <a:ext cx="8229600" cy="5400599"/>
          </a:xfrm>
        </p:spPr>
        <p:txBody>
          <a:bodyPr>
            <a:normAutofit lnSpcReduction="10000"/>
          </a:bodyPr>
          <a:lstStyle/>
          <a:p>
            <a:pPr eaLnBrk="1" hangingPunct="1">
              <a:lnSpc>
                <a:spcPct val="80000"/>
              </a:lnSpc>
            </a:pPr>
            <a:r>
              <a:rPr lang="en-GB" altLang="en-US" sz="2800" u="sng" dirty="0" smtClean="0"/>
              <a:t>What is it?</a:t>
            </a:r>
          </a:p>
          <a:p>
            <a:pPr lvl="1" eaLnBrk="1" hangingPunct="1">
              <a:lnSpc>
                <a:spcPct val="80000"/>
              </a:lnSpc>
            </a:pPr>
            <a:r>
              <a:rPr lang="en-GB" altLang="en-US" sz="2400" dirty="0" smtClean="0"/>
              <a:t>Originally focused on synthesising ethnographic research but expanded to include other qualitative studies.</a:t>
            </a:r>
          </a:p>
          <a:p>
            <a:pPr lvl="1" eaLnBrk="1" hangingPunct="1">
              <a:lnSpc>
                <a:spcPct val="80000"/>
              </a:lnSpc>
            </a:pPr>
            <a:r>
              <a:rPr lang="en-GB" altLang="en-US" sz="2400" dirty="0" smtClean="0"/>
              <a:t>Involves creation of new interpretations and concepts through selection, comparison and analysis of studies.</a:t>
            </a:r>
          </a:p>
          <a:p>
            <a:pPr lvl="1" eaLnBrk="1" hangingPunct="1">
              <a:lnSpc>
                <a:spcPct val="80000"/>
              </a:lnSpc>
            </a:pPr>
            <a:endParaRPr lang="en-GB" altLang="en-US" sz="2400" dirty="0" smtClean="0"/>
          </a:p>
          <a:p>
            <a:pPr eaLnBrk="1" hangingPunct="1">
              <a:lnSpc>
                <a:spcPct val="80000"/>
              </a:lnSpc>
            </a:pPr>
            <a:r>
              <a:rPr lang="en-GB" altLang="en-US" sz="2800" u="sng" dirty="0" smtClean="0"/>
              <a:t>3 main stages:</a:t>
            </a:r>
          </a:p>
          <a:p>
            <a:pPr lvl="1" eaLnBrk="1" hangingPunct="1">
              <a:lnSpc>
                <a:spcPct val="80000"/>
              </a:lnSpc>
            </a:pPr>
            <a:r>
              <a:rPr lang="en-GB" altLang="en-US" sz="2400" dirty="0" smtClean="0"/>
              <a:t>Reciprocal translation analysis – translation of concepts from one study into another.</a:t>
            </a:r>
          </a:p>
          <a:p>
            <a:pPr lvl="1" eaLnBrk="1" hangingPunct="1">
              <a:lnSpc>
                <a:spcPct val="80000"/>
              </a:lnSpc>
            </a:pPr>
            <a:r>
              <a:rPr lang="en-GB" altLang="en-US" sz="2400" dirty="0" err="1" smtClean="0"/>
              <a:t>Refutational</a:t>
            </a:r>
            <a:r>
              <a:rPr lang="en-GB" altLang="en-US" sz="2400" dirty="0" smtClean="0"/>
              <a:t> synthesis – exploration and explanation of contradictions between studies.</a:t>
            </a:r>
          </a:p>
          <a:p>
            <a:pPr lvl="1" eaLnBrk="1" hangingPunct="1">
              <a:lnSpc>
                <a:spcPct val="80000"/>
              </a:lnSpc>
            </a:pPr>
            <a:r>
              <a:rPr lang="en-GB" altLang="en-US" sz="2400" dirty="0" smtClean="0"/>
              <a:t>Lines-of-argument synthesis – building up the whole picture / theorising.</a:t>
            </a:r>
          </a:p>
          <a:p>
            <a:pPr eaLnBrk="1" hangingPunct="1">
              <a:lnSpc>
                <a:spcPct val="80000"/>
              </a:lnSpc>
            </a:pPr>
            <a:endParaRPr lang="en-GB" altLang="en-US" sz="2800" dirty="0" smtClean="0"/>
          </a:p>
          <a:p>
            <a:pPr eaLnBrk="1" hangingPunct="1">
              <a:lnSpc>
                <a:spcPct val="80000"/>
              </a:lnSpc>
            </a:pPr>
            <a:r>
              <a:rPr lang="en-GB" altLang="en-US" sz="2800" u="sng" dirty="0" smtClean="0"/>
              <a:t>Seminal reference:</a:t>
            </a:r>
          </a:p>
          <a:p>
            <a:pPr lvl="1">
              <a:lnSpc>
                <a:spcPct val="80000"/>
              </a:lnSpc>
            </a:pPr>
            <a:r>
              <a:rPr lang="en-GB" altLang="en-US" sz="1800" dirty="0" err="1" smtClean="0"/>
              <a:t>Noblit</a:t>
            </a:r>
            <a:r>
              <a:rPr lang="en-GB" altLang="en-US" sz="1800" dirty="0" smtClean="0"/>
              <a:t> &amp; Hare (1988): </a:t>
            </a:r>
            <a:r>
              <a:rPr lang="en-GB" altLang="en-US" sz="1800" i="1" dirty="0" smtClean="0"/>
              <a:t>Meta-ethnography: Synthesizing Qualitative Studies.</a:t>
            </a:r>
            <a:r>
              <a:rPr lang="en-GB" altLang="en-US" sz="1800" dirty="0" smtClean="0"/>
              <a:t> London: Sage</a:t>
            </a:r>
          </a:p>
          <a:p>
            <a:pPr eaLnBrk="1" hangingPunct="1">
              <a:lnSpc>
                <a:spcPct val="80000"/>
              </a:lnSpc>
            </a:pPr>
            <a:endParaRPr lang="en-GB" altLang="en-US" sz="2000" dirty="0" smtClean="0"/>
          </a:p>
          <a:p>
            <a:pPr eaLnBrk="1" hangingPunct="1">
              <a:lnSpc>
                <a:spcPct val="80000"/>
              </a:lnSpc>
            </a:pPr>
            <a:endParaRPr lang="en-GB" altLang="en-US" sz="1800" dirty="0" smtClean="0"/>
          </a:p>
        </p:txBody>
      </p:sp>
    </p:spTree>
    <p:extLst>
      <p:ext uri="{BB962C8B-B14F-4D97-AF65-F5344CB8AC3E}">
        <p14:creationId xmlns:p14="http://schemas.microsoft.com/office/powerpoint/2010/main" val="35724532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474</TotalTime>
  <Words>5771</Words>
  <Application>Microsoft Office PowerPoint</Application>
  <PresentationFormat>On-screen Show (4:3)</PresentationFormat>
  <Paragraphs>439</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Times New Roman</vt:lpstr>
      <vt:lpstr>Wingdings</vt:lpstr>
      <vt:lpstr>Office Theme</vt:lpstr>
      <vt:lpstr>Meta–synthesis and narrative synthesis</vt:lpstr>
      <vt:lpstr>Overview</vt:lpstr>
      <vt:lpstr>The rise of qualitative syntheses…</vt:lpstr>
      <vt:lpstr>The 4 contributions of qualitative synthesis</vt:lpstr>
      <vt:lpstr>Meta-synthesis</vt:lpstr>
      <vt:lpstr>Research questions</vt:lpstr>
      <vt:lpstr>Meta-synthesis</vt:lpstr>
      <vt:lpstr>Types of Meta-Synthesis</vt:lpstr>
      <vt:lpstr>Meta-Ethnography</vt:lpstr>
      <vt:lpstr>Grounded (Formal) Theory</vt:lpstr>
      <vt:lpstr>Meta-study</vt:lpstr>
      <vt:lpstr>Types… Narrative-Synthesis</vt:lpstr>
      <vt:lpstr>Similarities and Differences</vt:lpstr>
      <vt:lpstr>Summary of Similarities and Differences</vt:lpstr>
      <vt:lpstr>Narrative synthesis – as an example</vt:lpstr>
      <vt:lpstr>Narrative Synthesis</vt:lpstr>
      <vt:lpstr>Stage 1 : Developing a Theory</vt:lpstr>
      <vt:lpstr>Stage 2 – Preliminary Synthesis</vt:lpstr>
      <vt:lpstr>Stage 3 – Exploring Relationships</vt:lpstr>
      <vt:lpstr>Stage 3 – Exploring Relationships (cont…)</vt:lpstr>
      <vt:lpstr>Stage 4 – Critical Appraisal</vt:lpstr>
      <vt:lpstr>Advantages and Disadvantages</vt:lpstr>
      <vt:lpstr>General Issues with Meta-Synthesis</vt:lpstr>
      <vt:lpstr>Choosing a Meta-Synthesis Method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Vicky</dc:creator>
  <cp:lastModifiedBy>Victoria Jane Bird</cp:lastModifiedBy>
  <cp:revision>51</cp:revision>
  <cp:lastPrinted>2021-05-26T09:56:57Z</cp:lastPrinted>
  <dcterms:created xsi:type="dcterms:W3CDTF">2016-04-19T10:47:10Z</dcterms:created>
  <dcterms:modified xsi:type="dcterms:W3CDTF">2021-05-26T09:57:19Z</dcterms:modified>
</cp:coreProperties>
</file>