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notesSlides/notesSlide7.xml" ContentType="application/vnd.openxmlformats-officedocument.presentationml.notesSlide+xml"/>
  <Override PartName="/ppt/charts/chart2.xml" ContentType="application/vnd.openxmlformats-officedocument.drawingml.chart+xml"/>
  <Override PartName="/ppt/notesSlides/notesSlide8.xml" ContentType="application/vnd.openxmlformats-officedocument.presentationml.notesSlide+xml"/>
  <Override PartName="/ppt/charts/chart3.xml" ContentType="application/vnd.openxmlformats-officedocument.drawingml.chart+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672" r:id="rId2"/>
  </p:sldMasterIdLst>
  <p:notesMasterIdLst>
    <p:notesMasterId r:id="rId34"/>
  </p:notesMasterIdLst>
  <p:sldIdLst>
    <p:sldId id="323" r:id="rId3"/>
    <p:sldId id="522" r:id="rId4"/>
    <p:sldId id="585" r:id="rId5"/>
    <p:sldId id="565" r:id="rId6"/>
    <p:sldId id="653" r:id="rId7"/>
    <p:sldId id="563" r:id="rId8"/>
    <p:sldId id="572" r:id="rId9"/>
    <p:sldId id="564" r:id="rId10"/>
    <p:sldId id="567" r:id="rId11"/>
    <p:sldId id="623" r:id="rId12"/>
    <p:sldId id="599" r:id="rId13"/>
    <p:sldId id="600" r:id="rId14"/>
    <p:sldId id="624" r:id="rId15"/>
    <p:sldId id="602" r:id="rId16"/>
    <p:sldId id="607" r:id="rId17"/>
    <p:sldId id="608" r:id="rId18"/>
    <p:sldId id="609" r:id="rId19"/>
    <p:sldId id="573" r:id="rId20"/>
    <p:sldId id="546" r:id="rId21"/>
    <p:sldId id="626" r:id="rId22"/>
    <p:sldId id="633" r:id="rId23"/>
    <p:sldId id="637" r:id="rId24"/>
    <p:sldId id="640" r:id="rId25"/>
    <p:sldId id="644" r:id="rId26"/>
    <p:sldId id="646" r:id="rId27"/>
    <p:sldId id="647" r:id="rId28"/>
    <p:sldId id="648" r:id="rId29"/>
    <p:sldId id="649" r:id="rId30"/>
    <p:sldId id="651" r:id="rId31"/>
    <p:sldId id="620" r:id="rId32"/>
    <p:sldId id="621" r:id="rId33"/>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CC"/>
    <a:srgbClr val="C03900"/>
    <a:srgbClr val="C02900"/>
    <a:srgbClr val="C02300"/>
    <a:srgbClr val="FFFFFF"/>
    <a:srgbClr val="CC0000"/>
    <a:srgbClr val="3333FF"/>
    <a:srgbClr val="000076"/>
    <a:srgbClr val="EAEDEE"/>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4660"/>
  </p:normalViewPr>
  <p:slideViewPr>
    <p:cSldViewPr>
      <p:cViewPr varScale="1">
        <p:scale>
          <a:sx n="127" d="100"/>
          <a:sy n="127" d="100"/>
        </p:scale>
        <p:origin x="-354"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99" d="100"/>
          <a:sy n="99" d="100"/>
        </p:scale>
        <p:origin x="-2532" y="-10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2007-Arbeitsmappe1.xlsx"/></Relationships>
</file>

<file path=ppt/charts/_rels/chart2.xml.rels><?xml version="1.0" encoding="UTF-8" standalone="yes"?>
<Relationships xmlns="http://schemas.openxmlformats.org/package/2006/relationships"><Relationship Id="rId1" Type="http://schemas.openxmlformats.org/officeDocument/2006/relationships/oleObject" Target="file:///H:\2_piso\dissertationen\Skid\symptom_freq_PH.xls"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H:\2_piso\dissertationen\Skid\symptom_freq_PH.xls"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9280351024724408"/>
          <c:y val="4.1417516733773717E-2"/>
          <c:w val="0.54810791886259902"/>
          <c:h val="0.83159406445775219"/>
        </c:manualLayout>
      </c:layout>
      <c:barChart>
        <c:barDir val="bar"/>
        <c:grouping val="clustered"/>
        <c:varyColors val="0"/>
        <c:ser>
          <c:idx val="0"/>
          <c:order val="0"/>
          <c:tx>
            <c:strRef>
              <c:f>Tabelle1!$B$1</c:f>
              <c:strCache>
                <c:ptCount val="1"/>
                <c:pt idx="0">
                  <c:v>Spalte1</c:v>
                </c:pt>
              </c:strCache>
            </c:strRef>
          </c:tx>
          <c:invertIfNegative val="0"/>
          <c:dPt>
            <c:idx val="0"/>
            <c:invertIfNegative val="0"/>
            <c:bubble3D val="0"/>
            <c:spPr>
              <a:solidFill>
                <a:schemeClr val="accent1"/>
              </a:solidFill>
              <a:ln>
                <a:solidFill>
                  <a:schemeClr val="accent1"/>
                </a:solidFill>
              </a:ln>
            </c:spPr>
          </c:dPt>
          <c:dPt>
            <c:idx val="7"/>
            <c:invertIfNegative val="0"/>
            <c:bubble3D val="0"/>
            <c:spPr>
              <a:solidFill>
                <a:schemeClr val="accent1"/>
              </a:solidFill>
              <a:ln>
                <a:solidFill>
                  <a:schemeClr val="accent1"/>
                </a:solidFill>
              </a:ln>
            </c:spPr>
          </c:dPt>
          <c:cat>
            <c:strRef>
              <c:f>Tabelle1!$A$2:$A$8</c:f>
              <c:strCache>
                <c:ptCount val="7"/>
                <c:pt idx="0">
                  <c:v>Bilateral vestibulopathy</c:v>
                </c:pt>
                <c:pt idx="1">
                  <c:v>Vestibular neuritis</c:v>
                </c:pt>
                <c:pt idx="2">
                  <c:v>M.Menière</c:v>
                </c:pt>
                <c:pt idx="3">
                  <c:v>vestibular migraine</c:v>
                </c:pt>
                <c:pt idx="4">
                  <c:v>Central vestibular</c:v>
                </c:pt>
                <c:pt idx="5">
                  <c:v>BPPN</c:v>
                </c:pt>
                <c:pt idx="6">
                  <c:v>NFS vertigo</c:v>
                </c:pt>
              </c:strCache>
            </c:strRef>
          </c:cat>
          <c:val>
            <c:numRef>
              <c:f>Tabelle1!$B$2:$B$8</c:f>
              <c:numCache>
                <c:formatCode>0.0%</c:formatCode>
                <c:ptCount val="7"/>
                <c:pt idx="0">
                  <c:v>7.0999999999999994E-2</c:v>
                </c:pt>
                <c:pt idx="1">
                  <c:v>8.2000000000000003E-2</c:v>
                </c:pt>
                <c:pt idx="2">
                  <c:v>0.10100000000000001</c:v>
                </c:pt>
                <c:pt idx="3">
                  <c:v>0.113</c:v>
                </c:pt>
                <c:pt idx="4" formatCode="0.00%">
                  <c:v>0.123</c:v>
                </c:pt>
                <c:pt idx="5">
                  <c:v>0.17100000000000001</c:v>
                </c:pt>
                <c:pt idx="6">
                  <c:v>0.17899999999999999</c:v>
                </c:pt>
              </c:numCache>
            </c:numRef>
          </c:val>
        </c:ser>
        <c:dLbls>
          <c:showLegendKey val="0"/>
          <c:showVal val="0"/>
          <c:showCatName val="0"/>
          <c:showSerName val="0"/>
          <c:showPercent val="0"/>
          <c:showBubbleSize val="0"/>
        </c:dLbls>
        <c:gapWidth val="150"/>
        <c:axId val="91880064"/>
        <c:axId val="90177920"/>
      </c:barChart>
      <c:catAx>
        <c:axId val="91880064"/>
        <c:scaling>
          <c:orientation val="minMax"/>
        </c:scaling>
        <c:delete val="0"/>
        <c:axPos val="l"/>
        <c:numFmt formatCode="General" sourceLinked="1"/>
        <c:majorTickMark val="out"/>
        <c:minorTickMark val="none"/>
        <c:tickLblPos val="nextTo"/>
        <c:txPr>
          <a:bodyPr/>
          <a:lstStyle/>
          <a:p>
            <a:pPr>
              <a:defRPr sz="1500">
                <a:solidFill>
                  <a:srgbClr val="0A64C8"/>
                </a:solidFill>
                <a:latin typeface="+mn-lt"/>
                <a:cs typeface="Arial" pitchFamily="34" charset="0"/>
              </a:defRPr>
            </a:pPr>
            <a:endParaRPr lang="de-DE"/>
          </a:p>
        </c:txPr>
        <c:crossAx val="90177920"/>
        <c:crosses val="autoZero"/>
        <c:auto val="1"/>
        <c:lblAlgn val="ctr"/>
        <c:lblOffset val="100"/>
        <c:noMultiLvlLbl val="0"/>
      </c:catAx>
      <c:valAx>
        <c:axId val="90177920"/>
        <c:scaling>
          <c:orientation val="minMax"/>
        </c:scaling>
        <c:delete val="0"/>
        <c:axPos val="b"/>
        <c:majorGridlines>
          <c:spPr>
            <a:ln>
              <a:prstDash val="sysDot"/>
            </a:ln>
          </c:spPr>
        </c:majorGridlines>
        <c:numFmt formatCode="0%" sourceLinked="0"/>
        <c:majorTickMark val="out"/>
        <c:minorTickMark val="none"/>
        <c:tickLblPos val="nextTo"/>
        <c:txPr>
          <a:bodyPr/>
          <a:lstStyle/>
          <a:p>
            <a:pPr>
              <a:defRPr sz="1600">
                <a:solidFill>
                  <a:srgbClr val="0A64C8"/>
                </a:solidFill>
                <a:latin typeface="+mn-lt"/>
                <a:cs typeface="Arial" pitchFamily="34" charset="0"/>
              </a:defRPr>
            </a:pPr>
            <a:endParaRPr lang="de-DE"/>
          </a:p>
        </c:txPr>
        <c:crossAx val="91880064"/>
        <c:crosses val="autoZero"/>
        <c:crossBetween val="between"/>
      </c:valAx>
      <c:spPr>
        <a:noFill/>
        <a:ln w="27368">
          <a:noFill/>
        </a:ln>
      </c:spPr>
    </c:plotArea>
    <c:plotVisOnly val="1"/>
    <c:dispBlanksAs val="gap"/>
    <c:showDLblsOverMax val="0"/>
  </c:chart>
  <c:txPr>
    <a:bodyPr/>
    <a:lstStyle/>
    <a:p>
      <a:pPr>
        <a:defRPr sz="1936"/>
      </a:pPr>
      <a:endParaRPr lang="de-DE"/>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de-DE" dirty="0"/>
              <a:t>1-Month </a:t>
            </a:r>
            <a:r>
              <a:rPr lang="de-DE" dirty="0" err="1" smtClean="0"/>
              <a:t>Prevalences</a:t>
            </a:r>
            <a:r>
              <a:rPr lang="de-DE" dirty="0" smtClean="0"/>
              <a:t> (%)</a:t>
            </a:r>
            <a:endParaRPr lang="de-DE" dirty="0"/>
          </a:p>
        </c:rich>
      </c:tx>
      <c:layout/>
      <c:overlay val="0"/>
      <c:spPr>
        <a:noFill/>
        <a:ln w="25400">
          <a:noFill/>
        </a:ln>
      </c:spPr>
    </c:title>
    <c:autoTitleDeleted val="0"/>
    <c:plotArea>
      <c:layout/>
      <c:barChart>
        <c:barDir val="bar"/>
        <c:grouping val="clustered"/>
        <c:varyColors val="0"/>
        <c:ser>
          <c:idx val="0"/>
          <c:order val="0"/>
          <c:spPr>
            <a:solidFill>
              <a:srgbClr val="5B9BD5"/>
            </a:solidFill>
            <a:ln w="25400">
              <a:noFill/>
            </a:ln>
          </c:spPr>
          <c:invertIfNegative val="0"/>
          <c:dPt>
            <c:idx val="0"/>
            <c:invertIfNegative val="0"/>
            <c:bubble3D val="0"/>
            <c:spPr>
              <a:solidFill>
                <a:srgbClr val="C00000"/>
              </a:solidFill>
              <a:ln w="25400">
                <a:noFill/>
              </a:ln>
            </c:spPr>
          </c:dPt>
          <c:dPt>
            <c:idx val="1"/>
            <c:invertIfNegative val="0"/>
            <c:bubble3D val="0"/>
            <c:spPr>
              <a:solidFill>
                <a:srgbClr val="C00000"/>
              </a:solidFill>
              <a:ln w="25400">
                <a:noFill/>
              </a:ln>
            </c:spPr>
          </c:dPt>
          <c:dPt>
            <c:idx val="2"/>
            <c:invertIfNegative val="0"/>
            <c:bubble3D val="0"/>
            <c:spPr>
              <a:solidFill>
                <a:srgbClr val="C00000"/>
              </a:solidFill>
              <a:ln w="25400">
                <a:noFill/>
              </a:ln>
            </c:spPr>
          </c:dPt>
          <c:dPt>
            <c:idx val="3"/>
            <c:invertIfNegative val="0"/>
            <c:bubble3D val="0"/>
            <c:spPr>
              <a:solidFill>
                <a:srgbClr val="C00000"/>
              </a:solidFill>
              <a:ln w="25400">
                <a:noFill/>
              </a:ln>
            </c:spPr>
          </c:dPt>
          <c:dPt>
            <c:idx val="4"/>
            <c:invertIfNegative val="0"/>
            <c:bubble3D val="0"/>
            <c:spPr>
              <a:solidFill>
                <a:srgbClr val="C00000"/>
              </a:solidFill>
              <a:ln w="25400">
                <a:noFill/>
              </a:ln>
            </c:spPr>
          </c:dPt>
          <c:dPt>
            <c:idx val="5"/>
            <c:invertIfNegative val="0"/>
            <c:bubble3D val="0"/>
            <c:spPr>
              <a:solidFill>
                <a:srgbClr val="C00000"/>
              </a:solidFill>
              <a:ln w="25400">
                <a:noFill/>
              </a:ln>
            </c:spPr>
          </c:dPt>
          <c:dPt>
            <c:idx val="7"/>
            <c:invertIfNegative val="0"/>
            <c:bubble3D val="0"/>
            <c:spPr>
              <a:solidFill>
                <a:schemeClr val="accent1">
                  <a:lumMod val="50000"/>
                </a:schemeClr>
              </a:solidFill>
              <a:ln>
                <a:noFill/>
              </a:ln>
              <a:effectLst/>
            </c:spPr>
          </c:dPt>
          <c:dPt>
            <c:idx val="8"/>
            <c:invertIfNegative val="0"/>
            <c:bubble3D val="0"/>
            <c:spPr>
              <a:solidFill>
                <a:schemeClr val="accent1">
                  <a:lumMod val="50000"/>
                </a:schemeClr>
              </a:solidFill>
              <a:ln>
                <a:noFill/>
              </a:ln>
              <a:effectLst/>
            </c:spPr>
          </c:dPt>
          <c:dPt>
            <c:idx val="9"/>
            <c:invertIfNegative val="0"/>
            <c:bubble3D val="0"/>
            <c:spPr>
              <a:solidFill>
                <a:schemeClr val="accent1">
                  <a:lumMod val="50000"/>
                </a:schemeClr>
              </a:solidFill>
              <a:ln>
                <a:noFill/>
              </a:ln>
              <a:effectLst/>
            </c:spPr>
          </c:dPt>
          <c:dPt>
            <c:idx val="10"/>
            <c:invertIfNegative val="0"/>
            <c:bubble3D val="0"/>
            <c:spPr>
              <a:solidFill>
                <a:schemeClr val="accent1">
                  <a:lumMod val="50000"/>
                </a:schemeClr>
              </a:solidFill>
              <a:ln>
                <a:noFill/>
              </a:ln>
              <a:effectLst/>
            </c:spPr>
          </c:dPt>
          <c:dPt>
            <c:idx val="11"/>
            <c:invertIfNegative val="0"/>
            <c:bubble3D val="0"/>
            <c:spPr>
              <a:solidFill>
                <a:schemeClr val="accent1">
                  <a:lumMod val="50000"/>
                </a:schemeClr>
              </a:solidFill>
              <a:ln>
                <a:noFill/>
              </a:ln>
              <a:effectLst/>
            </c:spPr>
          </c:dPt>
          <c:dPt>
            <c:idx val="12"/>
            <c:invertIfNegative val="0"/>
            <c:bubble3D val="0"/>
            <c:spPr>
              <a:solidFill>
                <a:schemeClr val="accent1">
                  <a:lumMod val="50000"/>
                </a:schemeClr>
              </a:solidFill>
              <a:ln>
                <a:noFill/>
              </a:ln>
              <a:effectLst/>
            </c:spPr>
          </c:dPt>
          <c:dPt>
            <c:idx val="13"/>
            <c:invertIfNegative val="0"/>
            <c:bubble3D val="0"/>
            <c:spPr>
              <a:solidFill>
                <a:schemeClr val="accent1">
                  <a:lumMod val="50000"/>
                </a:schemeClr>
              </a:solidFill>
              <a:ln>
                <a:noFill/>
              </a:ln>
              <a:effectLst/>
            </c:spPr>
          </c:dPt>
          <c:dPt>
            <c:idx val="14"/>
            <c:invertIfNegative val="0"/>
            <c:bubble3D val="0"/>
            <c:spPr>
              <a:solidFill>
                <a:schemeClr val="accent1">
                  <a:lumMod val="50000"/>
                </a:schemeClr>
              </a:solidFill>
              <a:ln>
                <a:noFill/>
              </a:ln>
              <a:effectLst/>
            </c:spPr>
          </c:dPt>
          <c:dPt>
            <c:idx val="15"/>
            <c:invertIfNegative val="0"/>
            <c:bubble3D val="0"/>
            <c:spPr>
              <a:solidFill>
                <a:schemeClr val="accent1">
                  <a:lumMod val="50000"/>
                </a:schemeClr>
              </a:solidFill>
              <a:ln>
                <a:noFill/>
              </a:ln>
              <a:effectLst/>
            </c:spPr>
          </c:dPt>
          <c:dPt>
            <c:idx val="16"/>
            <c:invertIfNegative val="0"/>
            <c:bubble3D val="0"/>
            <c:spPr>
              <a:solidFill>
                <a:schemeClr val="accent1">
                  <a:lumMod val="50000"/>
                </a:schemeClr>
              </a:solidFill>
              <a:ln>
                <a:noFill/>
              </a:ln>
              <a:effectLst/>
            </c:spPr>
          </c:dPt>
          <c:cat>
            <c:strRef>
              <c:f>Tabelle1!$N$4:$N$20</c:f>
              <c:strCache>
                <c:ptCount val="17"/>
                <c:pt idx="0">
                  <c:v>Pain/Back</c:v>
                </c:pt>
                <c:pt idx="1">
                  <c:v>Pain/Head</c:v>
                </c:pt>
                <c:pt idx="2">
                  <c:v>Pain/Joints</c:v>
                </c:pt>
                <c:pt idx="3">
                  <c:v>Pain/Limbs</c:v>
                </c:pt>
                <c:pt idx="4">
                  <c:v>Pain/Lower Abdomen</c:v>
                </c:pt>
                <c:pt idx="5">
                  <c:v>Pain/Chest</c:v>
                </c:pt>
                <c:pt idx="7">
                  <c:v>Fatigue</c:v>
                </c:pt>
                <c:pt idx="8">
                  <c:v>Dizziness/Vertigo</c:v>
                </c:pt>
                <c:pt idx="9">
                  <c:v>Coordination disorder</c:v>
                </c:pt>
                <c:pt idx="10">
                  <c:v>Bloating</c:v>
                </c:pt>
                <c:pt idx="11">
                  <c:v>Palsy</c:v>
                </c:pt>
                <c:pt idx="12">
                  <c:v>Dysphagia</c:v>
                </c:pt>
                <c:pt idx="13">
                  <c:v>Tinnitus</c:v>
                </c:pt>
                <c:pt idx="14">
                  <c:v>Nausea</c:v>
                </c:pt>
                <c:pt idx="15">
                  <c:v>Sexual Indifference</c:v>
                </c:pt>
                <c:pt idx="16">
                  <c:v>Diarrhea</c:v>
                </c:pt>
              </c:strCache>
            </c:strRef>
          </c:cat>
          <c:val>
            <c:numRef>
              <c:f>Tabelle1!$O$4:$O$20</c:f>
              <c:numCache>
                <c:formatCode>General</c:formatCode>
                <c:ptCount val="17"/>
                <c:pt idx="0">
                  <c:v>81.5</c:v>
                </c:pt>
                <c:pt idx="1">
                  <c:v>71.099999999999994</c:v>
                </c:pt>
                <c:pt idx="2">
                  <c:v>70.599999999999994</c:v>
                </c:pt>
                <c:pt idx="3">
                  <c:v>67.8</c:v>
                </c:pt>
                <c:pt idx="4">
                  <c:v>42.7</c:v>
                </c:pt>
                <c:pt idx="5">
                  <c:v>36.5</c:v>
                </c:pt>
                <c:pt idx="7">
                  <c:v>83.4</c:v>
                </c:pt>
                <c:pt idx="8">
                  <c:v>59.7</c:v>
                </c:pt>
                <c:pt idx="9">
                  <c:v>57.8</c:v>
                </c:pt>
                <c:pt idx="10">
                  <c:v>54.5</c:v>
                </c:pt>
                <c:pt idx="11">
                  <c:v>47.9</c:v>
                </c:pt>
                <c:pt idx="12">
                  <c:v>39.299999999999997</c:v>
                </c:pt>
                <c:pt idx="13">
                  <c:v>38.9</c:v>
                </c:pt>
                <c:pt idx="14">
                  <c:v>38.4</c:v>
                </c:pt>
                <c:pt idx="15">
                  <c:v>31.3</c:v>
                </c:pt>
                <c:pt idx="16">
                  <c:v>28.4</c:v>
                </c:pt>
              </c:numCache>
            </c:numRef>
          </c:val>
        </c:ser>
        <c:dLbls>
          <c:showLegendKey val="0"/>
          <c:showVal val="0"/>
          <c:showCatName val="0"/>
          <c:showSerName val="0"/>
          <c:showPercent val="0"/>
          <c:showBubbleSize val="0"/>
        </c:dLbls>
        <c:gapWidth val="182"/>
        <c:axId val="143285632"/>
        <c:axId val="143291520"/>
      </c:barChart>
      <c:catAx>
        <c:axId val="14328563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crossAx val="143291520"/>
        <c:crosses val="autoZero"/>
        <c:auto val="1"/>
        <c:lblAlgn val="ctr"/>
        <c:lblOffset val="100"/>
        <c:noMultiLvlLbl val="0"/>
      </c:catAx>
      <c:valAx>
        <c:axId val="143291520"/>
        <c:scaling>
          <c:orientation val="minMax"/>
        </c:scaling>
        <c:delete val="0"/>
        <c:axPos val="t"/>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ln w="6350">
            <a:noFill/>
          </a:ln>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crossAx val="143285632"/>
        <c:crosses val="autoZero"/>
        <c:crossBetween val="between"/>
      </c:valAx>
      <c:spPr>
        <a:noFill/>
        <a:ln w="25400">
          <a:noFill/>
        </a:ln>
      </c:spPr>
    </c:plotArea>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de-DE"/>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de-DE" dirty="0"/>
              <a:t>1-Month </a:t>
            </a:r>
            <a:r>
              <a:rPr lang="de-DE" dirty="0" err="1" smtClean="0"/>
              <a:t>Prevalences</a:t>
            </a:r>
            <a:r>
              <a:rPr lang="de-DE" dirty="0" smtClean="0"/>
              <a:t> (%)</a:t>
            </a:r>
            <a:endParaRPr lang="de-DE" dirty="0"/>
          </a:p>
        </c:rich>
      </c:tx>
      <c:layout/>
      <c:overlay val="0"/>
      <c:spPr>
        <a:noFill/>
        <a:ln w="25400">
          <a:noFill/>
        </a:ln>
      </c:spPr>
    </c:title>
    <c:autoTitleDeleted val="0"/>
    <c:plotArea>
      <c:layout/>
      <c:barChart>
        <c:barDir val="bar"/>
        <c:grouping val="clustered"/>
        <c:varyColors val="0"/>
        <c:ser>
          <c:idx val="0"/>
          <c:order val="0"/>
          <c:spPr>
            <a:solidFill>
              <a:srgbClr val="5B9BD5"/>
            </a:solidFill>
            <a:ln w="25400">
              <a:noFill/>
            </a:ln>
          </c:spPr>
          <c:invertIfNegative val="0"/>
          <c:dPt>
            <c:idx val="0"/>
            <c:invertIfNegative val="0"/>
            <c:bubble3D val="0"/>
            <c:spPr>
              <a:solidFill>
                <a:srgbClr val="C00000"/>
              </a:solidFill>
              <a:ln w="25400">
                <a:noFill/>
              </a:ln>
            </c:spPr>
          </c:dPt>
          <c:dPt>
            <c:idx val="1"/>
            <c:invertIfNegative val="0"/>
            <c:bubble3D val="0"/>
            <c:spPr>
              <a:solidFill>
                <a:srgbClr val="C00000"/>
              </a:solidFill>
              <a:ln w="25400">
                <a:noFill/>
              </a:ln>
            </c:spPr>
          </c:dPt>
          <c:dPt>
            <c:idx val="2"/>
            <c:invertIfNegative val="0"/>
            <c:bubble3D val="0"/>
            <c:spPr>
              <a:solidFill>
                <a:srgbClr val="C00000"/>
              </a:solidFill>
              <a:ln w="25400">
                <a:noFill/>
              </a:ln>
            </c:spPr>
          </c:dPt>
          <c:dPt>
            <c:idx val="3"/>
            <c:invertIfNegative val="0"/>
            <c:bubble3D val="0"/>
            <c:spPr>
              <a:solidFill>
                <a:srgbClr val="C00000"/>
              </a:solidFill>
              <a:ln w="25400">
                <a:noFill/>
              </a:ln>
            </c:spPr>
          </c:dPt>
          <c:dPt>
            <c:idx val="4"/>
            <c:invertIfNegative val="0"/>
            <c:bubble3D val="0"/>
            <c:spPr>
              <a:solidFill>
                <a:srgbClr val="C00000"/>
              </a:solidFill>
              <a:ln w="25400">
                <a:noFill/>
              </a:ln>
            </c:spPr>
          </c:dPt>
          <c:dPt>
            <c:idx val="5"/>
            <c:invertIfNegative val="0"/>
            <c:bubble3D val="0"/>
            <c:spPr>
              <a:solidFill>
                <a:srgbClr val="C00000"/>
              </a:solidFill>
              <a:ln w="25400">
                <a:noFill/>
              </a:ln>
            </c:spPr>
          </c:dPt>
          <c:dPt>
            <c:idx val="7"/>
            <c:invertIfNegative val="0"/>
            <c:bubble3D val="0"/>
            <c:spPr>
              <a:solidFill>
                <a:schemeClr val="accent1">
                  <a:lumMod val="50000"/>
                </a:schemeClr>
              </a:solidFill>
              <a:ln>
                <a:noFill/>
              </a:ln>
              <a:effectLst/>
            </c:spPr>
          </c:dPt>
          <c:dPt>
            <c:idx val="8"/>
            <c:invertIfNegative val="0"/>
            <c:bubble3D val="0"/>
            <c:spPr>
              <a:solidFill>
                <a:schemeClr val="accent1">
                  <a:lumMod val="50000"/>
                </a:schemeClr>
              </a:solidFill>
              <a:ln>
                <a:noFill/>
              </a:ln>
              <a:effectLst/>
            </c:spPr>
          </c:dPt>
          <c:dPt>
            <c:idx val="9"/>
            <c:invertIfNegative val="0"/>
            <c:bubble3D val="0"/>
            <c:spPr>
              <a:solidFill>
                <a:schemeClr val="accent1">
                  <a:lumMod val="50000"/>
                </a:schemeClr>
              </a:solidFill>
              <a:ln>
                <a:noFill/>
              </a:ln>
              <a:effectLst/>
            </c:spPr>
          </c:dPt>
          <c:dPt>
            <c:idx val="10"/>
            <c:invertIfNegative val="0"/>
            <c:bubble3D val="0"/>
            <c:spPr>
              <a:solidFill>
                <a:schemeClr val="accent1">
                  <a:lumMod val="50000"/>
                </a:schemeClr>
              </a:solidFill>
              <a:ln>
                <a:noFill/>
              </a:ln>
              <a:effectLst/>
            </c:spPr>
          </c:dPt>
          <c:dPt>
            <c:idx val="11"/>
            <c:invertIfNegative val="0"/>
            <c:bubble3D val="0"/>
            <c:spPr>
              <a:solidFill>
                <a:schemeClr val="accent1">
                  <a:lumMod val="50000"/>
                </a:schemeClr>
              </a:solidFill>
              <a:ln>
                <a:noFill/>
              </a:ln>
              <a:effectLst/>
            </c:spPr>
          </c:dPt>
          <c:dPt>
            <c:idx val="12"/>
            <c:invertIfNegative val="0"/>
            <c:bubble3D val="0"/>
            <c:spPr>
              <a:solidFill>
                <a:schemeClr val="accent1">
                  <a:lumMod val="50000"/>
                </a:schemeClr>
              </a:solidFill>
              <a:ln>
                <a:noFill/>
              </a:ln>
              <a:effectLst/>
            </c:spPr>
          </c:dPt>
          <c:dPt>
            <c:idx val="13"/>
            <c:invertIfNegative val="0"/>
            <c:bubble3D val="0"/>
            <c:spPr>
              <a:solidFill>
                <a:schemeClr val="accent1">
                  <a:lumMod val="50000"/>
                </a:schemeClr>
              </a:solidFill>
              <a:ln>
                <a:noFill/>
              </a:ln>
              <a:effectLst/>
            </c:spPr>
          </c:dPt>
          <c:dPt>
            <c:idx val="14"/>
            <c:invertIfNegative val="0"/>
            <c:bubble3D val="0"/>
            <c:spPr>
              <a:solidFill>
                <a:schemeClr val="accent1">
                  <a:lumMod val="50000"/>
                </a:schemeClr>
              </a:solidFill>
              <a:ln>
                <a:noFill/>
              </a:ln>
              <a:effectLst/>
            </c:spPr>
          </c:dPt>
          <c:dPt>
            <c:idx val="15"/>
            <c:invertIfNegative val="0"/>
            <c:bubble3D val="0"/>
            <c:spPr>
              <a:solidFill>
                <a:schemeClr val="accent1">
                  <a:lumMod val="50000"/>
                </a:schemeClr>
              </a:solidFill>
              <a:ln>
                <a:noFill/>
              </a:ln>
              <a:effectLst/>
            </c:spPr>
          </c:dPt>
          <c:dPt>
            <c:idx val="16"/>
            <c:invertIfNegative val="0"/>
            <c:bubble3D val="0"/>
            <c:spPr>
              <a:solidFill>
                <a:schemeClr val="accent1">
                  <a:lumMod val="50000"/>
                </a:schemeClr>
              </a:solidFill>
              <a:ln>
                <a:noFill/>
              </a:ln>
              <a:effectLst/>
            </c:spPr>
          </c:dPt>
          <c:cat>
            <c:strRef>
              <c:f>Tabelle1!$N$4:$N$20</c:f>
              <c:strCache>
                <c:ptCount val="17"/>
                <c:pt idx="0">
                  <c:v>Pain/Back</c:v>
                </c:pt>
                <c:pt idx="1">
                  <c:v>Pain/Head</c:v>
                </c:pt>
                <c:pt idx="2">
                  <c:v>Pain/Joints</c:v>
                </c:pt>
                <c:pt idx="3">
                  <c:v>Pain/Limbs</c:v>
                </c:pt>
                <c:pt idx="4">
                  <c:v>Pain/Lower Abdomen</c:v>
                </c:pt>
                <c:pt idx="5">
                  <c:v>Pain/Chest</c:v>
                </c:pt>
                <c:pt idx="7">
                  <c:v>Fatigue</c:v>
                </c:pt>
                <c:pt idx="8">
                  <c:v>Dizziness/Vertigo</c:v>
                </c:pt>
                <c:pt idx="9">
                  <c:v>Coordination disorder</c:v>
                </c:pt>
                <c:pt idx="10">
                  <c:v>Bloating</c:v>
                </c:pt>
                <c:pt idx="11">
                  <c:v>Palsy</c:v>
                </c:pt>
                <c:pt idx="12">
                  <c:v>Dysphagia</c:v>
                </c:pt>
                <c:pt idx="13">
                  <c:v>Tinnitus</c:v>
                </c:pt>
                <c:pt idx="14">
                  <c:v>Nausea</c:v>
                </c:pt>
                <c:pt idx="15">
                  <c:v>Sexual Indifference</c:v>
                </c:pt>
                <c:pt idx="16">
                  <c:v>Diarrhea</c:v>
                </c:pt>
              </c:strCache>
            </c:strRef>
          </c:cat>
          <c:val>
            <c:numRef>
              <c:f>Tabelle1!$O$4:$O$20</c:f>
              <c:numCache>
                <c:formatCode>General</c:formatCode>
                <c:ptCount val="17"/>
                <c:pt idx="0">
                  <c:v>81.5</c:v>
                </c:pt>
                <c:pt idx="1">
                  <c:v>71.099999999999994</c:v>
                </c:pt>
                <c:pt idx="2">
                  <c:v>70.599999999999994</c:v>
                </c:pt>
                <c:pt idx="3">
                  <c:v>67.8</c:v>
                </c:pt>
                <c:pt idx="4">
                  <c:v>42.7</c:v>
                </c:pt>
                <c:pt idx="5">
                  <c:v>36.5</c:v>
                </c:pt>
                <c:pt idx="7">
                  <c:v>83.4</c:v>
                </c:pt>
                <c:pt idx="8">
                  <c:v>59.7</c:v>
                </c:pt>
                <c:pt idx="9">
                  <c:v>57.8</c:v>
                </c:pt>
                <c:pt idx="10">
                  <c:v>54.5</c:v>
                </c:pt>
                <c:pt idx="11">
                  <c:v>47.9</c:v>
                </c:pt>
                <c:pt idx="12">
                  <c:v>39.299999999999997</c:v>
                </c:pt>
                <c:pt idx="13">
                  <c:v>38.9</c:v>
                </c:pt>
                <c:pt idx="14">
                  <c:v>38.4</c:v>
                </c:pt>
                <c:pt idx="15">
                  <c:v>31.3</c:v>
                </c:pt>
                <c:pt idx="16">
                  <c:v>28.4</c:v>
                </c:pt>
              </c:numCache>
            </c:numRef>
          </c:val>
        </c:ser>
        <c:dLbls>
          <c:showLegendKey val="0"/>
          <c:showVal val="0"/>
          <c:showCatName val="0"/>
          <c:showSerName val="0"/>
          <c:showPercent val="0"/>
          <c:showBubbleSize val="0"/>
        </c:dLbls>
        <c:gapWidth val="182"/>
        <c:axId val="143825920"/>
        <c:axId val="143831808"/>
      </c:barChart>
      <c:catAx>
        <c:axId val="14382592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crossAx val="143831808"/>
        <c:crosses val="autoZero"/>
        <c:auto val="1"/>
        <c:lblAlgn val="ctr"/>
        <c:lblOffset val="100"/>
        <c:noMultiLvlLbl val="0"/>
      </c:catAx>
      <c:valAx>
        <c:axId val="143831808"/>
        <c:scaling>
          <c:orientation val="minMax"/>
        </c:scaling>
        <c:delete val="0"/>
        <c:axPos val="t"/>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ln w="6350">
            <a:noFill/>
          </a:ln>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crossAx val="143825920"/>
        <c:crosses val="autoZero"/>
        <c:crossBetween val="between"/>
      </c:valAx>
      <c:spPr>
        <a:noFill/>
        <a:ln w="25400">
          <a:noFill/>
        </a:ln>
      </c:spPr>
    </c:plotArea>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de-DE"/>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8.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de-DE"/>
          </a:p>
        </p:txBody>
      </p:sp>
      <p:sp>
        <p:nvSpPr>
          <p:cNvPr id="36867"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de-DE"/>
          </a:p>
        </p:txBody>
      </p:sp>
      <p:sp>
        <p:nvSpPr>
          <p:cNvPr id="3686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9"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de-DE" noProof="0" smtClean="0"/>
              <a:t>Klicken Sie, um die Formate des Vorlagentextes zu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p>
        </p:txBody>
      </p:sp>
      <p:sp>
        <p:nvSpPr>
          <p:cNvPr id="36870"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de-DE"/>
          </a:p>
        </p:txBody>
      </p:sp>
      <p:sp>
        <p:nvSpPr>
          <p:cNvPr id="36871"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FE19A092-7062-4B15-80D7-9CD90686C975}" type="slidenum">
              <a:rPr lang="de-DE"/>
              <a:pPr>
                <a:defRPr/>
              </a:pPr>
              <a:t>‹Nr.›</a:t>
            </a:fld>
            <a:endParaRPr lang="de-DE"/>
          </a:p>
        </p:txBody>
      </p:sp>
    </p:spTree>
    <p:extLst>
      <p:ext uri="{BB962C8B-B14F-4D97-AF65-F5344CB8AC3E}">
        <p14:creationId xmlns:p14="http://schemas.microsoft.com/office/powerpoint/2010/main" val="27895612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Folienbildplatzhalter 1"/>
          <p:cNvSpPr>
            <a:spLocks noGrp="1" noRot="1" noChangeAspect="1" noTextEdit="1"/>
          </p:cNvSpPr>
          <p:nvPr>
            <p:ph type="sldImg"/>
          </p:nvPr>
        </p:nvSpPr>
        <p:spPr>
          <a:ln/>
        </p:spPr>
      </p:sp>
      <p:sp>
        <p:nvSpPr>
          <p:cNvPr id="37891"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smtClean="0"/>
          </a:p>
        </p:txBody>
      </p:sp>
      <p:sp>
        <p:nvSpPr>
          <p:cNvPr id="37892" name="Foliennummernplatzhalt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A8EB5F77-9823-4AE1-9B35-1B03003B6410}" type="slidenum">
              <a:rPr lang="de-DE" sz="1200" smtClean="0"/>
              <a:pPr/>
              <a:t>1</a:t>
            </a:fld>
            <a:endParaRPr lang="de-DE" sz="1200" smtClean="0"/>
          </a:p>
        </p:txBody>
      </p:sp>
    </p:spTree>
    <p:extLst>
      <p:ext uri="{BB962C8B-B14F-4D97-AF65-F5344CB8AC3E}">
        <p14:creationId xmlns:p14="http://schemas.microsoft.com/office/powerpoint/2010/main" val="1258000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50ADA27A-D8A4-4A90-8077-35C229EAE178}" type="slidenum">
              <a:rPr lang="de-DE" altLang="de-DE" sz="1200"/>
              <a:pPr/>
              <a:t>12</a:t>
            </a:fld>
            <a:endParaRPr lang="de-DE" altLang="de-DE" sz="1200"/>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sz="1400" smtClean="0"/>
          </a:p>
        </p:txBody>
      </p:sp>
    </p:spTree>
    <p:extLst>
      <p:ext uri="{BB962C8B-B14F-4D97-AF65-F5344CB8AC3E}">
        <p14:creationId xmlns:p14="http://schemas.microsoft.com/office/powerpoint/2010/main" val="39819077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50ADA27A-D8A4-4A90-8077-35C229EAE178}" type="slidenum">
              <a:rPr lang="de-DE" altLang="de-DE" sz="1200"/>
              <a:pPr/>
              <a:t>13</a:t>
            </a:fld>
            <a:endParaRPr lang="de-DE" altLang="de-DE" sz="1200"/>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sz="1400" smtClean="0"/>
          </a:p>
        </p:txBody>
      </p:sp>
    </p:spTree>
    <p:extLst>
      <p:ext uri="{BB962C8B-B14F-4D97-AF65-F5344CB8AC3E}">
        <p14:creationId xmlns:p14="http://schemas.microsoft.com/office/powerpoint/2010/main" val="36762091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50ADA27A-D8A4-4A90-8077-35C229EAE178}" type="slidenum">
              <a:rPr lang="de-DE" altLang="de-DE" sz="1200"/>
              <a:pPr/>
              <a:t>21</a:t>
            </a:fld>
            <a:endParaRPr lang="de-DE" altLang="de-DE" sz="1200"/>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sz="1400" smtClean="0"/>
          </a:p>
        </p:txBody>
      </p:sp>
    </p:spTree>
    <p:extLst>
      <p:ext uri="{BB962C8B-B14F-4D97-AF65-F5344CB8AC3E}">
        <p14:creationId xmlns:p14="http://schemas.microsoft.com/office/powerpoint/2010/main" val="28448913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50ADA27A-D8A4-4A90-8077-35C229EAE178}" type="slidenum">
              <a:rPr lang="de-DE" altLang="de-DE" sz="1200"/>
              <a:pPr/>
              <a:t>22</a:t>
            </a:fld>
            <a:endParaRPr lang="de-DE" altLang="de-DE" sz="1200"/>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sz="1400" smtClean="0"/>
          </a:p>
        </p:txBody>
      </p:sp>
    </p:spTree>
    <p:extLst>
      <p:ext uri="{BB962C8B-B14F-4D97-AF65-F5344CB8AC3E}">
        <p14:creationId xmlns:p14="http://schemas.microsoft.com/office/powerpoint/2010/main" val="8565487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50ADA27A-D8A4-4A90-8077-35C229EAE178}" type="slidenum">
              <a:rPr lang="de-DE" altLang="de-DE" sz="1200"/>
              <a:pPr/>
              <a:t>23</a:t>
            </a:fld>
            <a:endParaRPr lang="de-DE" altLang="de-DE" sz="1200"/>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sz="1400" smtClean="0"/>
          </a:p>
        </p:txBody>
      </p:sp>
    </p:spTree>
    <p:extLst>
      <p:ext uri="{BB962C8B-B14F-4D97-AF65-F5344CB8AC3E}">
        <p14:creationId xmlns:p14="http://schemas.microsoft.com/office/powerpoint/2010/main" val="28483517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50ADA27A-D8A4-4A90-8077-35C229EAE178}" type="slidenum">
              <a:rPr lang="de-DE" altLang="de-DE" sz="1200"/>
              <a:pPr/>
              <a:t>24</a:t>
            </a:fld>
            <a:endParaRPr lang="de-DE" altLang="de-DE" sz="1200"/>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sz="1400" smtClean="0"/>
          </a:p>
        </p:txBody>
      </p:sp>
    </p:spTree>
    <p:extLst>
      <p:ext uri="{BB962C8B-B14F-4D97-AF65-F5344CB8AC3E}">
        <p14:creationId xmlns:p14="http://schemas.microsoft.com/office/powerpoint/2010/main" val="3656056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50ADA27A-D8A4-4A90-8077-35C229EAE178}" type="slidenum">
              <a:rPr lang="de-DE" altLang="de-DE" sz="1200"/>
              <a:pPr/>
              <a:t>25</a:t>
            </a:fld>
            <a:endParaRPr lang="de-DE" altLang="de-DE" sz="1200"/>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sz="1400" smtClean="0"/>
          </a:p>
        </p:txBody>
      </p:sp>
    </p:spTree>
    <p:extLst>
      <p:ext uri="{BB962C8B-B14F-4D97-AF65-F5344CB8AC3E}">
        <p14:creationId xmlns:p14="http://schemas.microsoft.com/office/powerpoint/2010/main" val="19857768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50ADA27A-D8A4-4A90-8077-35C229EAE178}" type="slidenum">
              <a:rPr lang="de-DE" altLang="de-DE" sz="1200"/>
              <a:pPr/>
              <a:t>26</a:t>
            </a:fld>
            <a:endParaRPr lang="de-DE" altLang="de-DE" sz="1200"/>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400" dirty="0" smtClean="0"/>
              <a:t>Bodily distress disorder is characterized by the presence of bodily symptoms that are distressing to the individual and excessive attention directed toward the symptoms, which may be manifest by repeated contact with health care providers. If a medical condition is causing or contributing to the symptoms, the degree of attention is clearly excessive in relation to its nature and progression. Excessive attention is not alleviated by appropriate clinical examination and investigations and appropriate reassurance. Bodily symptoms and associated distress are persistent, being present on most days for at least several months, and are associated with significant impairment in personal, family, social, educational, occupational or other important areas of functioning. Typically, bodily distress disorder involves multiple bodily symptoms that may vary over time. Occasionally there is a single symptom—usually pain or fatigue—that is associated with the other features of the disorder.</a:t>
            </a:r>
            <a:endParaRPr lang="de-DE" altLang="de-DE" sz="1400" dirty="0" smtClean="0"/>
          </a:p>
        </p:txBody>
      </p:sp>
    </p:spTree>
    <p:extLst>
      <p:ext uri="{BB962C8B-B14F-4D97-AF65-F5344CB8AC3E}">
        <p14:creationId xmlns:p14="http://schemas.microsoft.com/office/powerpoint/2010/main" val="30757266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50ADA27A-D8A4-4A90-8077-35C229EAE178}" type="slidenum">
              <a:rPr lang="de-DE" altLang="de-DE" sz="1200"/>
              <a:pPr/>
              <a:t>27</a:t>
            </a:fld>
            <a:endParaRPr lang="de-DE" altLang="de-DE" sz="1200"/>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400" dirty="0" smtClean="0"/>
              <a:t>Bodily distress disorder is characterized by the presence of bodily symptoms that are distressing to the individual and excessive attention directed toward the symptoms, which may be manifest by repeated contact with health care providers. If a medical condition is causing or contributing to the symptoms, the degree of attention is clearly excessive in relation to its nature and progression. Excessive attention is not alleviated by appropriate clinical examination and investigations and appropriate reassurance. Bodily symptoms and associated distress are persistent, being present on most days for at least several months, and are associated with significant impairment in personal, family, social, educational, occupational or other important areas of functioning. Typically, bodily distress disorder involves multiple bodily symptoms that may vary over time. Occasionally there is a single symptom—usually pain or fatigue—that is associated with the other features of the disorder.</a:t>
            </a:r>
            <a:endParaRPr lang="de-DE" altLang="de-DE" sz="1400" dirty="0" smtClean="0"/>
          </a:p>
        </p:txBody>
      </p:sp>
    </p:spTree>
    <p:extLst>
      <p:ext uri="{BB962C8B-B14F-4D97-AF65-F5344CB8AC3E}">
        <p14:creationId xmlns:p14="http://schemas.microsoft.com/office/powerpoint/2010/main" val="10302253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50ADA27A-D8A4-4A90-8077-35C229EAE178}" type="slidenum">
              <a:rPr lang="de-DE" altLang="de-DE" sz="1200"/>
              <a:pPr/>
              <a:t>28</a:t>
            </a:fld>
            <a:endParaRPr lang="de-DE" altLang="de-DE" sz="1200"/>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400" dirty="0" smtClean="0"/>
              <a:t>Bodily distress disorder is characterized by the presence of bodily symptoms that are distressing to the individual and excessive attention directed toward the symptoms, which may be manifest by repeated contact with health care providers. If a medical condition is causing or contributing to the symptoms, the degree of attention is clearly excessive in relation to its nature and progression. Excessive attention is not alleviated by appropriate clinical examination and investigations and appropriate reassurance. Bodily symptoms and associated distress are persistent, being present on most days for at least several months, and are associated with significant impairment in personal, family, social, educational, occupational or other important areas of functioning. Typically, bodily distress disorder involves multiple bodily symptoms that may vary over time. Occasionally there is a single symptom—usually pain or fatigue—that is associated with the other features of the disorder.</a:t>
            </a:r>
            <a:endParaRPr lang="de-DE" altLang="de-DE" sz="1400" dirty="0" smtClean="0"/>
          </a:p>
        </p:txBody>
      </p:sp>
    </p:spTree>
    <p:extLst>
      <p:ext uri="{BB962C8B-B14F-4D97-AF65-F5344CB8AC3E}">
        <p14:creationId xmlns:p14="http://schemas.microsoft.com/office/powerpoint/2010/main" val="42559278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50ADA27A-D8A4-4A90-8077-35C229EAE178}" type="slidenum">
              <a:rPr lang="de-DE" altLang="de-DE" sz="1200"/>
              <a:pPr/>
              <a:t>2</a:t>
            </a:fld>
            <a:endParaRPr lang="de-DE" altLang="de-DE" sz="1200"/>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sz="1400" smtClean="0"/>
          </a:p>
        </p:txBody>
      </p:sp>
    </p:spTree>
    <p:extLst>
      <p:ext uri="{BB962C8B-B14F-4D97-AF65-F5344CB8AC3E}">
        <p14:creationId xmlns:p14="http://schemas.microsoft.com/office/powerpoint/2010/main" val="155487606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50ADA27A-D8A4-4A90-8077-35C229EAE178}" type="slidenum">
              <a:rPr lang="de-DE" altLang="de-DE" sz="1200"/>
              <a:pPr/>
              <a:t>29</a:t>
            </a:fld>
            <a:endParaRPr lang="de-DE" altLang="de-DE" sz="1200"/>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sz="1400" smtClean="0"/>
          </a:p>
        </p:txBody>
      </p:sp>
    </p:spTree>
    <p:extLst>
      <p:ext uri="{BB962C8B-B14F-4D97-AF65-F5344CB8AC3E}">
        <p14:creationId xmlns:p14="http://schemas.microsoft.com/office/powerpoint/2010/main" val="321161023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50ADA27A-D8A4-4A90-8077-35C229EAE178}" type="slidenum">
              <a:rPr lang="de-DE" altLang="de-DE" sz="1200"/>
              <a:pPr/>
              <a:t>30</a:t>
            </a:fld>
            <a:endParaRPr lang="de-DE" altLang="de-DE" sz="1200"/>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sz="1400" smtClean="0"/>
          </a:p>
        </p:txBody>
      </p:sp>
    </p:spTree>
    <p:extLst>
      <p:ext uri="{BB962C8B-B14F-4D97-AF65-F5344CB8AC3E}">
        <p14:creationId xmlns:p14="http://schemas.microsoft.com/office/powerpoint/2010/main" val="20277371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50ADA27A-D8A4-4A90-8077-35C229EAE178}" type="slidenum">
              <a:rPr lang="de-DE" altLang="de-DE" sz="1200"/>
              <a:pPr/>
              <a:t>3</a:t>
            </a:fld>
            <a:endParaRPr lang="de-DE" altLang="de-DE" sz="1200"/>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sz="1400" smtClean="0"/>
          </a:p>
        </p:txBody>
      </p:sp>
    </p:spTree>
    <p:extLst>
      <p:ext uri="{BB962C8B-B14F-4D97-AF65-F5344CB8AC3E}">
        <p14:creationId xmlns:p14="http://schemas.microsoft.com/office/powerpoint/2010/main" val="15548760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50ADA27A-D8A4-4A90-8077-35C229EAE178}" type="slidenum">
              <a:rPr lang="de-DE" altLang="de-DE" sz="1200"/>
              <a:pPr/>
              <a:t>4</a:t>
            </a:fld>
            <a:endParaRPr lang="de-DE" altLang="de-DE" sz="1200"/>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sz="1400" smtClean="0"/>
          </a:p>
        </p:txBody>
      </p:sp>
    </p:spTree>
    <p:extLst>
      <p:ext uri="{BB962C8B-B14F-4D97-AF65-F5344CB8AC3E}">
        <p14:creationId xmlns:p14="http://schemas.microsoft.com/office/powerpoint/2010/main" val="15548760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50ADA27A-D8A4-4A90-8077-35C229EAE178}" type="slidenum">
              <a:rPr lang="de-DE" altLang="de-DE" sz="1200"/>
              <a:pPr/>
              <a:t>6</a:t>
            </a:fld>
            <a:endParaRPr lang="de-DE" altLang="de-DE" sz="1200"/>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sz="1400" smtClean="0"/>
          </a:p>
        </p:txBody>
      </p:sp>
    </p:spTree>
    <p:extLst>
      <p:ext uri="{BB962C8B-B14F-4D97-AF65-F5344CB8AC3E}">
        <p14:creationId xmlns:p14="http://schemas.microsoft.com/office/powerpoint/2010/main" val="15548760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50ADA27A-D8A4-4A90-8077-35C229EAE178}" type="slidenum">
              <a:rPr lang="de-DE" altLang="de-DE" sz="1200"/>
              <a:pPr/>
              <a:t>7</a:t>
            </a:fld>
            <a:endParaRPr lang="de-DE" altLang="de-DE" sz="1200"/>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sz="1400" smtClean="0"/>
          </a:p>
        </p:txBody>
      </p:sp>
    </p:spTree>
    <p:extLst>
      <p:ext uri="{BB962C8B-B14F-4D97-AF65-F5344CB8AC3E}">
        <p14:creationId xmlns:p14="http://schemas.microsoft.com/office/powerpoint/2010/main" val="15548760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50ADA27A-D8A4-4A90-8077-35C229EAE178}" type="slidenum">
              <a:rPr lang="de-DE" altLang="de-DE" sz="1200"/>
              <a:pPr/>
              <a:t>8</a:t>
            </a:fld>
            <a:endParaRPr lang="de-DE" altLang="de-DE" sz="1200"/>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sz="1400" smtClean="0"/>
          </a:p>
        </p:txBody>
      </p:sp>
    </p:spTree>
    <p:extLst>
      <p:ext uri="{BB962C8B-B14F-4D97-AF65-F5344CB8AC3E}">
        <p14:creationId xmlns:p14="http://schemas.microsoft.com/office/powerpoint/2010/main" val="15548760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50ADA27A-D8A4-4A90-8077-35C229EAE178}" type="slidenum">
              <a:rPr lang="de-DE" altLang="de-DE" sz="1200"/>
              <a:pPr/>
              <a:t>9</a:t>
            </a:fld>
            <a:endParaRPr lang="de-DE" altLang="de-DE" sz="1200"/>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sz="1400" smtClean="0"/>
          </a:p>
        </p:txBody>
      </p:sp>
    </p:spTree>
    <p:extLst>
      <p:ext uri="{BB962C8B-B14F-4D97-AF65-F5344CB8AC3E}">
        <p14:creationId xmlns:p14="http://schemas.microsoft.com/office/powerpoint/2010/main" val="15548760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50ADA27A-D8A4-4A90-8077-35C229EAE178}" type="slidenum">
              <a:rPr lang="de-DE" altLang="de-DE" sz="1200"/>
              <a:pPr/>
              <a:t>11</a:t>
            </a:fld>
            <a:endParaRPr lang="de-DE" altLang="de-DE" sz="1200"/>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sz="1400" smtClean="0"/>
          </a:p>
        </p:txBody>
      </p:sp>
    </p:spTree>
    <p:extLst>
      <p:ext uri="{BB962C8B-B14F-4D97-AF65-F5344CB8AC3E}">
        <p14:creationId xmlns:p14="http://schemas.microsoft.com/office/powerpoint/2010/main" val="7444981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Titelmasterformat durch Klicken bearbeiten</a:t>
            </a:r>
            <a:endParaRPr lang="de-DE"/>
          </a:p>
        </p:txBody>
      </p:sp>
      <p:sp>
        <p:nvSpPr>
          <p:cNvPr id="3" name="Unt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smtClean="0"/>
              <a:t>Formatvorlage des Untertitelmasters durch Klicken bearbeiten</a:t>
            </a:r>
            <a:endParaRPr lang="de-DE"/>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24184BA-9CAA-4AFE-847E-92EFB1606B95}" type="slidenum">
              <a:rPr lang="en-US"/>
              <a:pPr>
                <a:defRPr/>
              </a:pPr>
              <a:t>‹Nr.›</a:t>
            </a:fld>
            <a:endParaRPr lang="en-US"/>
          </a:p>
        </p:txBody>
      </p:sp>
    </p:spTree>
    <p:extLst>
      <p:ext uri="{BB962C8B-B14F-4D97-AF65-F5344CB8AC3E}">
        <p14:creationId xmlns:p14="http://schemas.microsoft.com/office/powerpoint/2010/main" val="13912254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60E709F-2CC4-4C49-A824-203CD05DE1B6}" type="slidenum">
              <a:rPr lang="en-US"/>
              <a:pPr>
                <a:defRPr/>
              </a:pPr>
              <a:t>‹Nr.›</a:t>
            </a:fld>
            <a:endParaRPr lang="en-US"/>
          </a:p>
        </p:txBody>
      </p:sp>
    </p:spTree>
    <p:extLst>
      <p:ext uri="{BB962C8B-B14F-4D97-AF65-F5344CB8AC3E}">
        <p14:creationId xmlns:p14="http://schemas.microsoft.com/office/powerpoint/2010/main" val="41266694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515100" y="609600"/>
            <a:ext cx="1943100" cy="5486400"/>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685800" y="609600"/>
            <a:ext cx="5676900" cy="5486400"/>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BDB9F92-F930-4506-9F5D-AE7C0DB09F1A}" type="slidenum">
              <a:rPr lang="en-US"/>
              <a:pPr>
                <a:defRPr/>
              </a:pPr>
              <a:t>‹Nr.›</a:t>
            </a:fld>
            <a:endParaRPr lang="en-US"/>
          </a:p>
        </p:txBody>
      </p:sp>
    </p:spTree>
    <p:extLst>
      <p:ext uri="{BB962C8B-B14F-4D97-AF65-F5344CB8AC3E}">
        <p14:creationId xmlns:p14="http://schemas.microsoft.com/office/powerpoint/2010/main" val="37629493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Titelmasterformat durch Klicken bearbeiten</a:t>
            </a:r>
            <a:endParaRPr lang="de-DE"/>
          </a:p>
        </p:txBody>
      </p:sp>
      <p:sp>
        <p:nvSpPr>
          <p:cNvPr id="3" name="Unt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smtClean="0"/>
              <a:t>Formatvorlage des Untertitelmasters durch Klicken bearbeiten</a:t>
            </a:r>
            <a:endParaRPr lang="de-DE"/>
          </a:p>
        </p:txBody>
      </p:sp>
      <p:sp>
        <p:nvSpPr>
          <p:cNvPr id="4" name="Datumsplatzhalter 3"/>
          <p:cNvSpPr>
            <a:spLocks noGrp="1"/>
          </p:cNvSpPr>
          <p:nvPr>
            <p:ph type="dt" sz="half" idx="10"/>
          </p:nvPr>
        </p:nvSpPr>
        <p:spPr/>
        <p:txBody>
          <a:bodyPr/>
          <a:lstStyle>
            <a:lvl1pPr>
              <a:defRPr/>
            </a:lvl1pPr>
          </a:lstStyle>
          <a:p>
            <a:endParaRPr lang="en-US" altLang="de-DE">
              <a:solidFill>
                <a:srgbClr val="000000"/>
              </a:solidFill>
            </a:endParaRPr>
          </a:p>
        </p:txBody>
      </p:sp>
      <p:sp>
        <p:nvSpPr>
          <p:cNvPr id="5" name="Fußzeilenplatzhalter 4"/>
          <p:cNvSpPr>
            <a:spLocks noGrp="1"/>
          </p:cNvSpPr>
          <p:nvPr>
            <p:ph type="ftr" sz="quarter" idx="11"/>
          </p:nvPr>
        </p:nvSpPr>
        <p:spPr/>
        <p:txBody>
          <a:bodyPr/>
          <a:lstStyle>
            <a:lvl1pPr>
              <a:defRPr/>
            </a:lvl1pPr>
          </a:lstStyle>
          <a:p>
            <a:endParaRPr lang="en-US" altLang="de-DE">
              <a:solidFill>
                <a:srgbClr val="000000"/>
              </a:solidFill>
            </a:endParaRPr>
          </a:p>
        </p:txBody>
      </p:sp>
      <p:sp>
        <p:nvSpPr>
          <p:cNvPr id="6" name="Foliennummernplatzhalter 5"/>
          <p:cNvSpPr>
            <a:spLocks noGrp="1"/>
          </p:cNvSpPr>
          <p:nvPr>
            <p:ph type="sldNum" sz="quarter" idx="12"/>
          </p:nvPr>
        </p:nvSpPr>
        <p:spPr/>
        <p:txBody>
          <a:bodyPr/>
          <a:lstStyle>
            <a:lvl1pPr>
              <a:defRPr/>
            </a:lvl1pPr>
          </a:lstStyle>
          <a:p>
            <a:fld id="{EBDABAF9-B305-45B3-8069-0004B9245333}" type="slidenum">
              <a:rPr lang="en-US" altLang="de-DE">
                <a:solidFill>
                  <a:srgbClr val="000000"/>
                </a:solidFill>
              </a:rPr>
              <a:pPr/>
              <a:t>‹Nr.›</a:t>
            </a:fld>
            <a:endParaRPr lang="en-US" altLang="de-DE">
              <a:solidFill>
                <a:srgbClr val="000000"/>
              </a:solidFill>
            </a:endParaRPr>
          </a:p>
        </p:txBody>
      </p:sp>
    </p:spTree>
    <p:extLst>
      <p:ext uri="{BB962C8B-B14F-4D97-AF65-F5344CB8AC3E}">
        <p14:creationId xmlns:p14="http://schemas.microsoft.com/office/powerpoint/2010/main" val="33701989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lvl1pPr>
              <a:defRPr/>
            </a:lvl1pPr>
          </a:lstStyle>
          <a:p>
            <a:endParaRPr lang="en-US" altLang="de-DE">
              <a:solidFill>
                <a:srgbClr val="000000"/>
              </a:solidFill>
            </a:endParaRPr>
          </a:p>
        </p:txBody>
      </p:sp>
      <p:sp>
        <p:nvSpPr>
          <p:cNvPr id="5" name="Fußzeilenplatzhalter 4"/>
          <p:cNvSpPr>
            <a:spLocks noGrp="1"/>
          </p:cNvSpPr>
          <p:nvPr>
            <p:ph type="ftr" sz="quarter" idx="11"/>
          </p:nvPr>
        </p:nvSpPr>
        <p:spPr/>
        <p:txBody>
          <a:bodyPr/>
          <a:lstStyle>
            <a:lvl1pPr>
              <a:defRPr/>
            </a:lvl1pPr>
          </a:lstStyle>
          <a:p>
            <a:endParaRPr lang="en-US" altLang="de-DE">
              <a:solidFill>
                <a:srgbClr val="000000"/>
              </a:solidFill>
            </a:endParaRPr>
          </a:p>
        </p:txBody>
      </p:sp>
      <p:sp>
        <p:nvSpPr>
          <p:cNvPr id="6" name="Foliennummernplatzhalter 5"/>
          <p:cNvSpPr>
            <a:spLocks noGrp="1"/>
          </p:cNvSpPr>
          <p:nvPr>
            <p:ph type="sldNum" sz="quarter" idx="12"/>
          </p:nvPr>
        </p:nvSpPr>
        <p:spPr/>
        <p:txBody>
          <a:bodyPr/>
          <a:lstStyle>
            <a:lvl1pPr>
              <a:defRPr/>
            </a:lvl1pPr>
          </a:lstStyle>
          <a:p>
            <a:fld id="{EC6C651B-F67B-4FBB-AF99-71BCD9B9A83A}" type="slidenum">
              <a:rPr lang="en-US" altLang="de-DE">
                <a:solidFill>
                  <a:srgbClr val="000000"/>
                </a:solidFill>
              </a:rPr>
              <a:pPr/>
              <a:t>‹Nr.›</a:t>
            </a:fld>
            <a:endParaRPr lang="en-US" altLang="de-DE">
              <a:solidFill>
                <a:srgbClr val="000000"/>
              </a:solidFill>
            </a:endParaRPr>
          </a:p>
        </p:txBody>
      </p:sp>
    </p:spTree>
    <p:extLst>
      <p:ext uri="{BB962C8B-B14F-4D97-AF65-F5344CB8AC3E}">
        <p14:creationId xmlns:p14="http://schemas.microsoft.com/office/powerpoint/2010/main" val="15526346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 bearbeiten</a:t>
            </a:r>
          </a:p>
        </p:txBody>
      </p:sp>
      <p:sp>
        <p:nvSpPr>
          <p:cNvPr id="4" name="Datumsplatzhalter 3"/>
          <p:cNvSpPr>
            <a:spLocks noGrp="1"/>
          </p:cNvSpPr>
          <p:nvPr>
            <p:ph type="dt" sz="half" idx="10"/>
          </p:nvPr>
        </p:nvSpPr>
        <p:spPr/>
        <p:txBody>
          <a:bodyPr/>
          <a:lstStyle>
            <a:lvl1pPr>
              <a:defRPr/>
            </a:lvl1pPr>
          </a:lstStyle>
          <a:p>
            <a:endParaRPr lang="en-US" altLang="de-DE">
              <a:solidFill>
                <a:srgbClr val="000000"/>
              </a:solidFill>
            </a:endParaRPr>
          </a:p>
        </p:txBody>
      </p:sp>
      <p:sp>
        <p:nvSpPr>
          <p:cNvPr id="5" name="Fußzeilenplatzhalter 4"/>
          <p:cNvSpPr>
            <a:spLocks noGrp="1"/>
          </p:cNvSpPr>
          <p:nvPr>
            <p:ph type="ftr" sz="quarter" idx="11"/>
          </p:nvPr>
        </p:nvSpPr>
        <p:spPr/>
        <p:txBody>
          <a:bodyPr/>
          <a:lstStyle>
            <a:lvl1pPr>
              <a:defRPr/>
            </a:lvl1pPr>
          </a:lstStyle>
          <a:p>
            <a:endParaRPr lang="en-US" altLang="de-DE">
              <a:solidFill>
                <a:srgbClr val="000000"/>
              </a:solidFill>
            </a:endParaRPr>
          </a:p>
        </p:txBody>
      </p:sp>
      <p:sp>
        <p:nvSpPr>
          <p:cNvPr id="6" name="Foliennummernplatzhalter 5"/>
          <p:cNvSpPr>
            <a:spLocks noGrp="1"/>
          </p:cNvSpPr>
          <p:nvPr>
            <p:ph type="sldNum" sz="quarter" idx="12"/>
          </p:nvPr>
        </p:nvSpPr>
        <p:spPr/>
        <p:txBody>
          <a:bodyPr/>
          <a:lstStyle>
            <a:lvl1pPr>
              <a:defRPr/>
            </a:lvl1pPr>
          </a:lstStyle>
          <a:p>
            <a:fld id="{739EC83C-50B6-4BE9-B5BA-ED41F6CE5058}" type="slidenum">
              <a:rPr lang="en-US" altLang="de-DE">
                <a:solidFill>
                  <a:srgbClr val="000000"/>
                </a:solidFill>
              </a:rPr>
              <a:pPr/>
              <a:t>‹Nr.›</a:t>
            </a:fld>
            <a:endParaRPr lang="en-US" altLang="de-DE">
              <a:solidFill>
                <a:srgbClr val="000000"/>
              </a:solidFill>
            </a:endParaRPr>
          </a:p>
        </p:txBody>
      </p:sp>
    </p:spTree>
    <p:extLst>
      <p:ext uri="{BB962C8B-B14F-4D97-AF65-F5344CB8AC3E}">
        <p14:creationId xmlns:p14="http://schemas.microsoft.com/office/powerpoint/2010/main" val="40110517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4"/>
          <p:cNvSpPr>
            <a:spLocks noGrp="1"/>
          </p:cNvSpPr>
          <p:nvPr>
            <p:ph type="dt" sz="half" idx="10"/>
          </p:nvPr>
        </p:nvSpPr>
        <p:spPr/>
        <p:txBody>
          <a:bodyPr/>
          <a:lstStyle>
            <a:lvl1pPr>
              <a:defRPr/>
            </a:lvl1pPr>
          </a:lstStyle>
          <a:p>
            <a:endParaRPr lang="en-US" altLang="de-DE">
              <a:solidFill>
                <a:srgbClr val="000000"/>
              </a:solidFill>
            </a:endParaRPr>
          </a:p>
        </p:txBody>
      </p:sp>
      <p:sp>
        <p:nvSpPr>
          <p:cNvPr id="6" name="Fußzeilenplatzhalter 5"/>
          <p:cNvSpPr>
            <a:spLocks noGrp="1"/>
          </p:cNvSpPr>
          <p:nvPr>
            <p:ph type="ftr" sz="quarter" idx="11"/>
          </p:nvPr>
        </p:nvSpPr>
        <p:spPr/>
        <p:txBody>
          <a:bodyPr/>
          <a:lstStyle>
            <a:lvl1pPr>
              <a:defRPr/>
            </a:lvl1pPr>
          </a:lstStyle>
          <a:p>
            <a:endParaRPr lang="en-US" altLang="de-DE">
              <a:solidFill>
                <a:srgbClr val="000000"/>
              </a:solidFill>
            </a:endParaRPr>
          </a:p>
        </p:txBody>
      </p:sp>
      <p:sp>
        <p:nvSpPr>
          <p:cNvPr id="7" name="Foliennummernplatzhalter 6"/>
          <p:cNvSpPr>
            <a:spLocks noGrp="1"/>
          </p:cNvSpPr>
          <p:nvPr>
            <p:ph type="sldNum" sz="quarter" idx="12"/>
          </p:nvPr>
        </p:nvSpPr>
        <p:spPr/>
        <p:txBody>
          <a:bodyPr/>
          <a:lstStyle>
            <a:lvl1pPr>
              <a:defRPr/>
            </a:lvl1pPr>
          </a:lstStyle>
          <a:p>
            <a:fld id="{C9B537C6-1CB1-4664-BD4D-5B00C1FF6A37}" type="slidenum">
              <a:rPr lang="en-US" altLang="de-DE">
                <a:solidFill>
                  <a:srgbClr val="000000"/>
                </a:solidFill>
              </a:rPr>
              <a:pPr/>
              <a:t>‹Nr.›</a:t>
            </a:fld>
            <a:endParaRPr lang="en-US" altLang="de-DE">
              <a:solidFill>
                <a:srgbClr val="000000"/>
              </a:solidFill>
            </a:endParaRPr>
          </a:p>
        </p:txBody>
      </p:sp>
    </p:spTree>
    <p:extLst>
      <p:ext uri="{BB962C8B-B14F-4D97-AF65-F5344CB8AC3E}">
        <p14:creationId xmlns:p14="http://schemas.microsoft.com/office/powerpoint/2010/main" val="2153394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Datumsplatzhalter 6"/>
          <p:cNvSpPr>
            <a:spLocks noGrp="1"/>
          </p:cNvSpPr>
          <p:nvPr>
            <p:ph type="dt" sz="half" idx="10"/>
          </p:nvPr>
        </p:nvSpPr>
        <p:spPr/>
        <p:txBody>
          <a:bodyPr/>
          <a:lstStyle>
            <a:lvl1pPr>
              <a:defRPr/>
            </a:lvl1pPr>
          </a:lstStyle>
          <a:p>
            <a:endParaRPr lang="en-US" altLang="de-DE">
              <a:solidFill>
                <a:srgbClr val="000000"/>
              </a:solidFill>
            </a:endParaRPr>
          </a:p>
        </p:txBody>
      </p:sp>
      <p:sp>
        <p:nvSpPr>
          <p:cNvPr id="8" name="Fußzeilenplatzhalter 7"/>
          <p:cNvSpPr>
            <a:spLocks noGrp="1"/>
          </p:cNvSpPr>
          <p:nvPr>
            <p:ph type="ftr" sz="quarter" idx="11"/>
          </p:nvPr>
        </p:nvSpPr>
        <p:spPr/>
        <p:txBody>
          <a:bodyPr/>
          <a:lstStyle>
            <a:lvl1pPr>
              <a:defRPr/>
            </a:lvl1pPr>
          </a:lstStyle>
          <a:p>
            <a:endParaRPr lang="en-US" altLang="de-DE">
              <a:solidFill>
                <a:srgbClr val="000000"/>
              </a:solidFill>
            </a:endParaRPr>
          </a:p>
        </p:txBody>
      </p:sp>
      <p:sp>
        <p:nvSpPr>
          <p:cNvPr id="9" name="Foliennummernplatzhalter 8"/>
          <p:cNvSpPr>
            <a:spLocks noGrp="1"/>
          </p:cNvSpPr>
          <p:nvPr>
            <p:ph type="sldNum" sz="quarter" idx="12"/>
          </p:nvPr>
        </p:nvSpPr>
        <p:spPr/>
        <p:txBody>
          <a:bodyPr/>
          <a:lstStyle>
            <a:lvl1pPr>
              <a:defRPr/>
            </a:lvl1pPr>
          </a:lstStyle>
          <a:p>
            <a:fld id="{53A9681D-565F-4CBC-9973-748A0AC54BA1}" type="slidenum">
              <a:rPr lang="en-US" altLang="de-DE">
                <a:solidFill>
                  <a:srgbClr val="000000"/>
                </a:solidFill>
              </a:rPr>
              <a:pPr/>
              <a:t>‹Nr.›</a:t>
            </a:fld>
            <a:endParaRPr lang="en-US" altLang="de-DE">
              <a:solidFill>
                <a:srgbClr val="000000"/>
              </a:solidFill>
            </a:endParaRPr>
          </a:p>
        </p:txBody>
      </p:sp>
    </p:spTree>
    <p:extLst>
      <p:ext uri="{BB962C8B-B14F-4D97-AF65-F5344CB8AC3E}">
        <p14:creationId xmlns:p14="http://schemas.microsoft.com/office/powerpoint/2010/main" val="17737540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Datumsplatzhalter 2"/>
          <p:cNvSpPr>
            <a:spLocks noGrp="1"/>
          </p:cNvSpPr>
          <p:nvPr>
            <p:ph type="dt" sz="half" idx="10"/>
          </p:nvPr>
        </p:nvSpPr>
        <p:spPr/>
        <p:txBody>
          <a:bodyPr/>
          <a:lstStyle>
            <a:lvl1pPr>
              <a:defRPr/>
            </a:lvl1pPr>
          </a:lstStyle>
          <a:p>
            <a:endParaRPr lang="en-US" altLang="de-DE">
              <a:solidFill>
                <a:srgbClr val="000000"/>
              </a:solidFill>
            </a:endParaRPr>
          </a:p>
        </p:txBody>
      </p:sp>
      <p:sp>
        <p:nvSpPr>
          <p:cNvPr id="4" name="Fußzeilenplatzhalter 3"/>
          <p:cNvSpPr>
            <a:spLocks noGrp="1"/>
          </p:cNvSpPr>
          <p:nvPr>
            <p:ph type="ftr" sz="quarter" idx="11"/>
          </p:nvPr>
        </p:nvSpPr>
        <p:spPr/>
        <p:txBody>
          <a:bodyPr/>
          <a:lstStyle>
            <a:lvl1pPr>
              <a:defRPr/>
            </a:lvl1pPr>
          </a:lstStyle>
          <a:p>
            <a:endParaRPr lang="en-US" altLang="de-DE">
              <a:solidFill>
                <a:srgbClr val="000000"/>
              </a:solidFill>
            </a:endParaRPr>
          </a:p>
        </p:txBody>
      </p:sp>
      <p:sp>
        <p:nvSpPr>
          <p:cNvPr id="5" name="Foliennummernplatzhalter 4"/>
          <p:cNvSpPr>
            <a:spLocks noGrp="1"/>
          </p:cNvSpPr>
          <p:nvPr>
            <p:ph type="sldNum" sz="quarter" idx="12"/>
          </p:nvPr>
        </p:nvSpPr>
        <p:spPr/>
        <p:txBody>
          <a:bodyPr/>
          <a:lstStyle>
            <a:lvl1pPr>
              <a:defRPr/>
            </a:lvl1pPr>
          </a:lstStyle>
          <a:p>
            <a:fld id="{EAAB1B61-FD6E-4AE9-8036-AC202C6DD654}" type="slidenum">
              <a:rPr lang="en-US" altLang="de-DE">
                <a:solidFill>
                  <a:srgbClr val="000000"/>
                </a:solidFill>
              </a:rPr>
              <a:pPr/>
              <a:t>‹Nr.›</a:t>
            </a:fld>
            <a:endParaRPr lang="en-US" altLang="de-DE">
              <a:solidFill>
                <a:srgbClr val="000000"/>
              </a:solidFill>
            </a:endParaRPr>
          </a:p>
        </p:txBody>
      </p:sp>
    </p:spTree>
    <p:extLst>
      <p:ext uri="{BB962C8B-B14F-4D97-AF65-F5344CB8AC3E}">
        <p14:creationId xmlns:p14="http://schemas.microsoft.com/office/powerpoint/2010/main" val="358554820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lvl1pPr>
              <a:defRPr/>
            </a:lvl1pPr>
          </a:lstStyle>
          <a:p>
            <a:endParaRPr lang="en-US" altLang="de-DE">
              <a:solidFill>
                <a:srgbClr val="000000"/>
              </a:solidFill>
            </a:endParaRPr>
          </a:p>
        </p:txBody>
      </p:sp>
      <p:sp>
        <p:nvSpPr>
          <p:cNvPr id="3" name="Fußzeilenplatzhalter 2"/>
          <p:cNvSpPr>
            <a:spLocks noGrp="1"/>
          </p:cNvSpPr>
          <p:nvPr>
            <p:ph type="ftr" sz="quarter" idx="11"/>
          </p:nvPr>
        </p:nvSpPr>
        <p:spPr/>
        <p:txBody>
          <a:bodyPr/>
          <a:lstStyle>
            <a:lvl1pPr>
              <a:defRPr/>
            </a:lvl1pPr>
          </a:lstStyle>
          <a:p>
            <a:endParaRPr lang="en-US" altLang="de-DE">
              <a:solidFill>
                <a:srgbClr val="000000"/>
              </a:solidFill>
            </a:endParaRPr>
          </a:p>
        </p:txBody>
      </p:sp>
      <p:sp>
        <p:nvSpPr>
          <p:cNvPr id="4" name="Foliennummernplatzhalter 3"/>
          <p:cNvSpPr>
            <a:spLocks noGrp="1"/>
          </p:cNvSpPr>
          <p:nvPr>
            <p:ph type="sldNum" sz="quarter" idx="12"/>
          </p:nvPr>
        </p:nvSpPr>
        <p:spPr/>
        <p:txBody>
          <a:bodyPr/>
          <a:lstStyle>
            <a:lvl1pPr>
              <a:defRPr/>
            </a:lvl1pPr>
          </a:lstStyle>
          <a:p>
            <a:fld id="{F1080130-4774-40D5-85EC-CCD8B023C13C}" type="slidenum">
              <a:rPr lang="en-US" altLang="de-DE">
                <a:solidFill>
                  <a:srgbClr val="000000"/>
                </a:solidFill>
              </a:rPr>
              <a:pPr/>
              <a:t>‹Nr.›</a:t>
            </a:fld>
            <a:endParaRPr lang="en-US" altLang="de-DE">
              <a:solidFill>
                <a:srgbClr val="000000"/>
              </a:solidFill>
            </a:endParaRPr>
          </a:p>
        </p:txBody>
      </p:sp>
    </p:spTree>
    <p:extLst>
      <p:ext uri="{BB962C8B-B14F-4D97-AF65-F5344CB8AC3E}">
        <p14:creationId xmlns:p14="http://schemas.microsoft.com/office/powerpoint/2010/main" val="96364287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p:txBody>
          <a:bodyPr/>
          <a:lstStyle>
            <a:lvl1pPr>
              <a:defRPr/>
            </a:lvl1pPr>
          </a:lstStyle>
          <a:p>
            <a:endParaRPr lang="en-US" altLang="de-DE">
              <a:solidFill>
                <a:srgbClr val="000000"/>
              </a:solidFill>
            </a:endParaRPr>
          </a:p>
        </p:txBody>
      </p:sp>
      <p:sp>
        <p:nvSpPr>
          <p:cNvPr id="6" name="Fußzeilenplatzhalter 5"/>
          <p:cNvSpPr>
            <a:spLocks noGrp="1"/>
          </p:cNvSpPr>
          <p:nvPr>
            <p:ph type="ftr" sz="quarter" idx="11"/>
          </p:nvPr>
        </p:nvSpPr>
        <p:spPr/>
        <p:txBody>
          <a:bodyPr/>
          <a:lstStyle>
            <a:lvl1pPr>
              <a:defRPr/>
            </a:lvl1pPr>
          </a:lstStyle>
          <a:p>
            <a:endParaRPr lang="en-US" altLang="de-DE">
              <a:solidFill>
                <a:srgbClr val="000000"/>
              </a:solidFill>
            </a:endParaRPr>
          </a:p>
        </p:txBody>
      </p:sp>
      <p:sp>
        <p:nvSpPr>
          <p:cNvPr id="7" name="Foliennummernplatzhalter 6"/>
          <p:cNvSpPr>
            <a:spLocks noGrp="1"/>
          </p:cNvSpPr>
          <p:nvPr>
            <p:ph type="sldNum" sz="quarter" idx="12"/>
          </p:nvPr>
        </p:nvSpPr>
        <p:spPr/>
        <p:txBody>
          <a:bodyPr/>
          <a:lstStyle>
            <a:lvl1pPr>
              <a:defRPr/>
            </a:lvl1pPr>
          </a:lstStyle>
          <a:p>
            <a:fld id="{324D8AD4-358C-4BD3-9953-7A020E1BD385}" type="slidenum">
              <a:rPr lang="en-US" altLang="de-DE">
                <a:solidFill>
                  <a:srgbClr val="000000"/>
                </a:solidFill>
              </a:rPr>
              <a:pPr/>
              <a:t>‹Nr.›</a:t>
            </a:fld>
            <a:endParaRPr lang="en-US" altLang="de-DE">
              <a:solidFill>
                <a:srgbClr val="000000"/>
              </a:solidFill>
            </a:endParaRPr>
          </a:p>
        </p:txBody>
      </p:sp>
    </p:spTree>
    <p:extLst>
      <p:ext uri="{BB962C8B-B14F-4D97-AF65-F5344CB8AC3E}">
        <p14:creationId xmlns:p14="http://schemas.microsoft.com/office/powerpoint/2010/main" val="17237548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78DBA00-4D9D-4F5B-906A-F52EF0284ACD}" type="slidenum">
              <a:rPr lang="en-US"/>
              <a:pPr>
                <a:defRPr/>
              </a:pPr>
              <a:t>‹Nr.›</a:t>
            </a:fld>
            <a:endParaRPr lang="en-US"/>
          </a:p>
        </p:txBody>
      </p:sp>
    </p:spTree>
    <p:extLst>
      <p:ext uri="{BB962C8B-B14F-4D97-AF65-F5344CB8AC3E}">
        <p14:creationId xmlns:p14="http://schemas.microsoft.com/office/powerpoint/2010/main" val="124964149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p:txBody>
          <a:bodyPr/>
          <a:lstStyle>
            <a:lvl1pPr>
              <a:defRPr/>
            </a:lvl1pPr>
          </a:lstStyle>
          <a:p>
            <a:endParaRPr lang="en-US" altLang="de-DE">
              <a:solidFill>
                <a:srgbClr val="000000"/>
              </a:solidFill>
            </a:endParaRPr>
          </a:p>
        </p:txBody>
      </p:sp>
      <p:sp>
        <p:nvSpPr>
          <p:cNvPr id="6" name="Fußzeilenplatzhalter 5"/>
          <p:cNvSpPr>
            <a:spLocks noGrp="1"/>
          </p:cNvSpPr>
          <p:nvPr>
            <p:ph type="ftr" sz="quarter" idx="11"/>
          </p:nvPr>
        </p:nvSpPr>
        <p:spPr/>
        <p:txBody>
          <a:bodyPr/>
          <a:lstStyle>
            <a:lvl1pPr>
              <a:defRPr/>
            </a:lvl1pPr>
          </a:lstStyle>
          <a:p>
            <a:endParaRPr lang="en-US" altLang="de-DE">
              <a:solidFill>
                <a:srgbClr val="000000"/>
              </a:solidFill>
            </a:endParaRPr>
          </a:p>
        </p:txBody>
      </p:sp>
      <p:sp>
        <p:nvSpPr>
          <p:cNvPr id="7" name="Foliennummernplatzhalter 6"/>
          <p:cNvSpPr>
            <a:spLocks noGrp="1"/>
          </p:cNvSpPr>
          <p:nvPr>
            <p:ph type="sldNum" sz="quarter" idx="12"/>
          </p:nvPr>
        </p:nvSpPr>
        <p:spPr/>
        <p:txBody>
          <a:bodyPr/>
          <a:lstStyle>
            <a:lvl1pPr>
              <a:defRPr/>
            </a:lvl1pPr>
          </a:lstStyle>
          <a:p>
            <a:fld id="{1663BCE5-6AAD-4C58-B921-14EED67E1FC2}" type="slidenum">
              <a:rPr lang="en-US" altLang="de-DE">
                <a:solidFill>
                  <a:srgbClr val="000000"/>
                </a:solidFill>
              </a:rPr>
              <a:pPr/>
              <a:t>‹Nr.›</a:t>
            </a:fld>
            <a:endParaRPr lang="en-US" altLang="de-DE">
              <a:solidFill>
                <a:srgbClr val="000000"/>
              </a:solidFill>
            </a:endParaRPr>
          </a:p>
        </p:txBody>
      </p:sp>
    </p:spTree>
    <p:extLst>
      <p:ext uri="{BB962C8B-B14F-4D97-AF65-F5344CB8AC3E}">
        <p14:creationId xmlns:p14="http://schemas.microsoft.com/office/powerpoint/2010/main" val="64475988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lvl1pPr>
              <a:defRPr/>
            </a:lvl1pPr>
          </a:lstStyle>
          <a:p>
            <a:endParaRPr lang="en-US" altLang="de-DE">
              <a:solidFill>
                <a:srgbClr val="000000"/>
              </a:solidFill>
            </a:endParaRPr>
          </a:p>
        </p:txBody>
      </p:sp>
      <p:sp>
        <p:nvSpPr>
          <p:cNvPr id="5" name="Fußzeilenplatzhalter 4"/>
          <p:cNvSpPr>
            <a:spLocks noGrp="1"/>
          </p:cNvSpPr>
          <p:nvPr>
            <p:ph type="ftr" sz="quarter" idx="11"/>
          </p:nvPr>
        </p:nvSpPr>
        <p:spPr/>
        <p:txBody>
          <a:bodyPr/>
          <a:lstStyle>
            <a:lvl1pPr>
              <a:defRPr/>
            </a:lvl1pPr>
          </a:lstStyle>
          <a:p>
            <a:endParaRPr lang="en-US" altLang="de-DE">
              <a:solidFill>
                <a:srgbClr val="000000"/>
              </a:solidFill>
            </a:endParaRPr>
          </a:p>
        </p:txBody>
      </p:sp>
      <p:sp>
        <p:nvSpPr>
          <p:cNvPr id="6" name="Foliennummernplatzhalter 5"/>
          <p:cNvSpPr>
            <a:spLocks noGrp="1"/>
          </p:cNvSpPr>
          <p:nvPr>
            <p:ph type="sldNum" sz="quarter" idx="12"/>
          </p:nvPr>
        </p:nvSpPr>
        <p:spPr/>
        <p:txBody>
          <a:bodyPr/>
          <a:lstStyle>
            <a:lvl1pPr>
              <a:defRPr/>
            </a:lvl1pPr>
          </a:lstStyle>
          <a:p>
            <a:fld id="{8E3590DF-72C6-4E26-ADCC-41710780E8F1}" type="slidenum">
              <a:rPr lang="en-US" altLang="de-DE">
                <a:solidFill>
                  <a:srgbClr val="000000"/>
                </a:solidFill>
              </a:rPr>
              <a:pPr/>
              <a:t>‹Nr.›</a:t>
            </a:fld>
            <a:endParaRPr lang="en-US" altLang="de-DE">
              <a:solidFill>
                <a:srgbClr val="000000"/>
              </a:solidFill>
            </a:endParaRPr>
          </a:p>
        </p:txBody>
      </p:sp>
    </p:spTree>
    <p:extLst>
      <p:ext uri="{BB962C8B-B14F-4D97-AF65-F5344CB8AC3E}">
        <p14:creationId xmlns:p14="http://schemas.microsoft.com/office/powerpoint/2010/main" val="3543800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lvl1pPr>
              <a:defRPr/>
            </a:lvl1pPr>
          </a:lstStyle>
          <a:p>
            <a:endParaRPr lang="en-US" altLang="de-DE">
              <a:solidFill>
                <a:srgbClr val="000000"/>
              </a:solidFill>
            </a:endParaRPr>
          </a:p>
        </p:txBody>
      </p:sp>
      <p:sp>
        <p:nvSpPr>
          <p:cNvPr id="5" name="Fußzeilenplatzhalter 4"/>
          <p:cNvSpPr>
            <a:spLocks noGrp="1"/>
          </p:cNvSpPr>
          <p:nvPr>
            <p:ph type="ftr" sz="quarter" idx="11"/>
          </p:nvPr>
        </p:nvSpPr>
        <p:spPr/>
        <p:txBody>
          <a:bodyPr/>
          <a:lstStyle>
            <a:lvl1pPr>
              <a:defRPr/>
            </a:lvl1pPr>
          </a:lstStyle>
          <a:p>
            <a:endParaRPr lang="en-US" altLang="de-DE">
              <a:solidFill>
                <a:srgbClr val="000000"/>
              </a:solidFill>
            </a:endParaRPr>
          </a:p>
        </p:txBody>
      </p:sp>
      <p:sp>
        <p:nvSpPr>
          <p:cNvPr id="6" name="Foliennummernplatzhalter 5"/>
          <p:cNvSpPr>
            <a:spLocks noGrp="1"/>
          </p:cNvSpPr>
          <p:nvPr>
            <p:ph type="sldNum" sz="quarter" idx="12"/>
          </p:nvPr>
        </p:nvSpPr>
        <p:spPr/>
        <p:txBody>
          <a:bodyPr/>
          <a:lstStyle>
            <a:lvl1pPr>
              <a:defRPr/>
            </a:lvl1pPr>
          </a:lstStyle>
          <a:p>
            <a:fld id="{F25381EE-0E10-44D6-9010-8D9528A2CE68}" type="slidenum">
              <a:rPr lang="en-US" altLang="de-DE">
                <a:solidFill>
                  <a:srgbClr val="000000"/>
                </a:solidFill>
              </a:rPr>
              <a:pPr/>
              <a:t>‹Nr.›</a:t>
            </a:fld>
            <a:endParaRPr lang="en-US" altLang="de-DE">
              <a:solidFill>
                <a:srgbClr val="000000"/>
              </a:solidFill>
            </a:endParaRPr>
          </a:p>
        </p:txBody>
      </p:sp>
    </p:spTree>
    <p:extLst>
      <p:ext uri="{BB962C8B-B14F-4D97-AF65-F5344CB8AC3E}">
        <p14:creationId xmlns:p14="http://schemas.microsoft.com/office/powerpoint/2010/main" val="278215482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bl" preserve="1">
  <p:cSld name="Titel und Tabelle">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p>
            <a:r>
              <a:rPr lang="de-DE" smtClean="0"/>
              <a:t>Titelmasterformat durch Klicken bearbeiten</a:t>
            </a:r>
            <a:endParaRPr lang="de-DE"/>
          </a:p>
        </p:txBody>
      </p:sp>
      <p:sp>
        <p:nvSpPr>
          <p:cNvPr id="3" name="Tabellenplatzhalter 2"/>
          <p:cNvSpPr>
            <a:spLocks noGrp="1"/>
          </p:cNvSpPr>
          <p:nvPr>
            <p:ph type="tbl" idx="1"/>
          </p:nvPr>
        </p:nvSpPr>
        <p:spPr>
          <a:xfrm>
            <a:off x="457200" y="1600200"/>
            <a:ext cx="8229600" cy="4525963"/>
          </a:xfrm>
        </p:spPr>
        <p:txBody>
          <a:bodyPr/>
          <a:lstStyle/>
          <a:p>
            <a:endParaRPr lang="de-DE"/>
          </a:p>
        </p:txBody>
      </p:sp>
      <p:sp>
        <p:nvSpPr>
          <p:cNvPr id="4" name="Datumsplatzhalter 3"/>
          <p:cNvSpPr>
            <a:spLocks noGrp="1"/>
          </p:cNvSpPr>
          <p:nvPr>
            <p:ph type="dt" sz="half" idx="10"/>
          </p:nvPr>
        </p:nvSpPr>
        <p:spPr>
          <a:xfrm>
            <a:off x="457200" y="6245225"/>
            <a:ext cx="2133600" cy="476250"/>
          </a:xfrm>
        </p:spPr>
        <p:txBody>
          <a:bodyPr/>
          <a:lstStyle>
            <a:lvl1pPr>
              <a:defRPr/>
            </a:lvl1pPr>
          </a:lstStyle>
          <a:p>
            <a:endParaRPr lang="en-US" altLang="de-DE">
              <a:solidFill>
                <a:srgbClr val="000000"/>
              </a:solidFill>
            </a:endParaRPr>
          </a:p>
        </p:txBody>
      </p:sp>
      <p:sp>
        <p:nvSpPr>
          <p:cNvPr id="5" name="Fußzeilenplatzhalter 4"/>
          <p:cNvSpPr>
            <a:spLocks noGrp="1"/>
          </p:cNvSpPr>
          <p:nvPr>
            <p:ph type="ftr" sz="quarter" idx="11"/>
          </p:nvPr>
        </p:nvSpPr>
        <p:spPr>
          <a:xfrm>
            <a:off x="3124200" y="6245225"/>
            <a:ext cx="2895600" cy="476250"/>
          </a:xfrm>
        </p:spPr>
        <p:txBody>
          <a:bodyPr/>
          <a:lstStyle>
            <a:lvl1pPr>
              <a:defRPr/>
            </a:lvl1pPr>
          </a:lstStyle>
          <a:p>
            <a:endParaRPr lang="en-US" altLang="de-DE">
              <a:solidFill>
                <a:srgbClr val="000000"/>
              </a:solidFill>
            </a:endParaRPr>
          </a:p>
        </p:txBody>
      </p:sp>
      <p:sp>
        <p:nvSpPr>
          <p:cNvPr id="6" name="Foliennummernplatzhalter 5"/>
          <p:cNvSpPr>
            <a:spLocks noGrp="1"/>
          </p:cNvSpPr>
          <p:nvPr>
            <p:ph type="sldNum" sz="quarter" idx="12"/>
          </p:nvPr>
        </p:nvSpPr>
        <p:spPr>
          <a:xfrm>
            <a:off x="6553200" y="6245225"/>
            <a:ext cx="2133600" cy="476250"/>
          </a:xfrm>
        </p:spPr>
        <p:txBody>
          <a:bodyPr/>
          <a:lstStyle>
            <a:lvl1pPr>
              <a:defRPr/>
            </a:lvl1pPr>
          </a:lstStyle>
          <a:p>
            <a:fld id="{C3C98ACE-6FA4-45AA-A5F0-9735B329024B}" type="slidenum">
              <a:rPr lang="en-US" altLang="de-DE">
                <a:solidFill>
                  <a:srgbClr val="000000"/>
                </a:solidFill>
              </a:rPr>
              <a:pPr/>
              <a:t>‹Nr.›</a:t>
            </a:fld>
            <a:endParaRPr lang="en-US" altLang="de-DE">
              <a:solidFill>
                <a:srgbClr val="000000"/>
              </a:solidFill>
            </a:endParaRPr>
          </a:p>
        </p:txBody>
      </p:sp>
    </p:spTree>
    <p:extLst>
      <p:ext uri="{BB962C8B-B14F-4D97-AF65-F5344CB8AC3E}">
        <p14:creationId xmlns:p14="http://schemas.microsoft.com/office/powerpoint/2010/main" val="329639216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Only" preserve="1">
  <p:cSld name="Inhalt">
    <p:spTree>
      <p:nvGrpSpPr>
        <p:cNvPr id="1" name=""/>
        <p:cNvGrpSpPr/>
        <p:nvPr/>
      </p:nvGrpSpPr>
      <p:grpSpPr>
        <a:xfrm>
          <a:off x="0" y="0"/>
          <a:ext cx="0" cy="0"/>
          <a:chOff x="0" y="0"/>
          <a:chExt cx="0" cy="0"/>
        </a:xfrm>
      </p:grpSpPr>
      <p:sp>
        <p:nvSpPr>
          <p:cNvPr id="2" name="Inhaltsplatzhalter 1"/>
          <p:cNvSpPr>
            <a:spLocks noGrp="1"/>
          </p:cNvSpPr>
          <p:nvPr>
            <p:ph/>
          </p:nvPr>
        </p:nvSpPr>
        <p:spPr>
          <a:xfrm>
            <a:off x="457200" y="274638"/>
            <a:ext cx="8229600" cy="5851525"/>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3" name="Datumsplatzhalter 2"/>
          <p:cNvSpPr>
            <a:spLocks noGrp="1"/>
          </p:cNvSpPr>
          <p:nvPr>
            <p:ph type="dt" sz="half" idx="10"/>
          </p:nvPr>
        </p:nvSpPr>
        <p:spPr>
          <a:xfrm>
            <a:off x="457200" y="6245225"/>
            <a:ext cx="2133600" cy="476250"/>
          </a:xfrm>
        </p:spPr>
        <p:txBody>
          <a:bodyPr/>
          <a:lstStyle>
            <a:lvl1pPr>
              <a:defRPr/>
            </a:lvl1pPr>
          </a:lstStyle>
          <a:p>
            <a:endParaRPr lang="en-US" altLang="de-DE">
              <a:solidFill>
                <a:srgbClr val="000000"/>
              </a:solidFill>
            </a:endParaRPr>
          </a:p>
        </p:txBody>
      </p:sp>
      <p:sp>
        <p:nvSpPr>
          <p:cNvPr id="4" name="Fußzeilenplatzhalter 3"/>
          <p:cNvSpPr>
            <a:spLocks noGrp="1"/>
          </p:cNvSpPr>
          <p:nvPr>
            <p:ph type="ftr" sz="quarter" idx="11"/>
          </p:nvPr>
        </p:nvSpPr>
        <p:spPr>
          <a:xfrm>
            <a:off x="3124200" y="6245225"/>
            <a:ext cx="2895600" cy="476250"/>
          </a:xfrm>
        </p:spPr>
        <p:txBody>
          <a:bodyPr/>
          <a:lstStyle>
            <a:lvl1pPr>
              <a:defRPr/>
            </a:lvl1pPr>
          </a:lstStyle>
          <a:p>
            <a:endParaRPr lang="en-US" altLang="de-DE">
              <a:solidFill>
                <a:srgbClr val="000000"/>
              </a:solidFill>
            </a:endParaRPr>
          </a:p>
        </p:txBody>
      </p:sp>
      <p:sp>
        <p:nvSpPr>
          <p:cNvPr id="5" name="Foliennummernplatzhalter 4"/>
          <p:cNvSpPr>
            <a:spLocks noGrp="1"/>
          </p:cNvSpPr>
          <p:nvPr>
            <p:ph type="sldNum" sz="quarter" idx="12"/>
          </p:nvPr>
        </p:nvSpPr>
        <p:spPr>
          <a:xfrm>
            <a:off x="6553200" y="6245225"/>
            <a:ext cx="2133600" cy="476250"/>
          </a:xfrm>
        </p:spPr>
        <p:txBody>
          <a:bodyPr/>
          <a:lstStyle>
            <a:lvl1pPr>
              <a:defRPr/>
            </a:lvl1pPr>
          </a:lstStyle>
          <a:p>
            <a:fld id="{88F15C53-F869-460F-AB20-180DD3CD0B0C}" type="slidenum">
              <a:rPr lang="en-US" altLang="de-DE">
                <a:solidFill>
                  <a:srgbClr val="000000"/>
                </a:solidFill>
              </a:rPr>
              <a:pPr/>
              <a:t>‹Nr.›</a:t>
            </a:fld>
            <a:endParaRPr lang="en-US" altLang="de-DE">
              <a:solidFill>
                <a:srgbClr val="000000"/>
              </a:solidFill>
            </a:endParaRPr>
          </a:p>
        </p:txBody>
      </p:sp>
    </p:spTree>
    <p:extLst>
      <p:ext uri="{BB962C8B-B14F-4D97-AF65-F5344CB8AC3E}">
        <p14:creationId xmlns:p14="http://schemas.microsoft.com/office/powerpoint/2010/main" val="388849750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fourObj" preserve="1">
  <p:cSld name="Titel und vier Inhalte">
    <p:spTree>
      <p:nvGrpSpPr>
        <p:cNvPr id="1" name=""/>
        <p:cNvGrpSpPr/>
        <p:nvPr/>
      </p:nvGrpSpPr>
      <p:grpSpPr>
        <a:xfrm>
          <a:off x="0" y="0"/>
          <a:ext cx="0" cy="0"/>
          <a:chOff x="0" y="0"/>
          <a:chExt cx="0" cy="0"/>
        </a:xfrm>
      </p:grpSpPr>
      <p:sp>
        <p:nvSpPr>
          <p:cNvPr id="2" name="Titel 1"/>
          <p:cNvSpPr>
            <a:spLocks noGrp="1"/>
          </p:cNvSpPr>
          <p:nvPr>
            <p:ph type="title" sz="quarter"/>
          </p:nvPr>
        </p:nvSpPr>
        <p:spPr>
          <a:xfrm>
            <a:off x="457200" y="274638"/>
            <a:ext cx="8229600" cy="1143000"/>
          </a:xfrm>
        </p:spPr>
        <p:txBody>
          <a:bodyPr/>
          <a:lstStyle/>
          <a:p>
            <a:r>
              <a:rPr lang="de-DE" smtClean="0"/>
              <a:t>Titelmasterformat durch Klicken bearbeiten</a:t>
            </a:r>
            <a:endParaRPr lang="de-DE"/>
          </a:p>
        </p:txBody>
      </p:sp>
      <p:sp>
        <p:nvSpPr>
          <p:cNvPr id="3" name="Inhaltsplatzhalter 2"/>
          <p:cNvSpPr>
            <a:spLocks noGrp="1"/>
          </p:cNvSpPr>
          <p:nvPr>
            <p:ph sz="quarter" idx="1"/>
          </p:nvPr>
        </p:nvSpPr>
        <p:spPr>
          <a:xfrm>
            <a:off x="457200" y="1600200"/>
            <a:ext cx="4038600" cy="2185988"/>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quarter" idx="2"/>
          </p:nvPr>
        </p:nvSpPr>
        <p:spPr>
          <a:xfrm>
            <a:off x="4648200" y="1600200"/>
            <a:ext cx="4038600" cy="2185988"/>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Inhaltsplatzhalter 4"/>
          <p:cNvSpPr>
            <a:spLocks noGrp="1"/>
          </p:cNvSpPr>
          <p:nvPr>
            <p:ph sz="quarter" idx="3"/>
          </p:nvPr>
        </p:nvSpPr>
        <p:spPr>
          <a:xfrm>
            <a:off x="457200" y="3938588"/>
            <a:ext cx="4038600" cy="2187575"/>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Inhaltsplatzhalter 5"/>
          <p:cNvSpPr>
            <a:spLocks noGrp="1"/>
          </p:cNvSpPr>
          <p:nvPr>
            <p:ph sz="quarter" idx="4"/>
          </p:nvPr>
        </p:nvSpPr>
        <p:spPr>
          <a:xfrm>
            <a:off x="4648200" y="3938588"/>
            <a:ext cx="4038600" cy="2187575"/>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Datumsplatzhalter 6"/>
          <p:cNvSpPr>
            <a:spLocks noGrp="1"/>
          </p:cNvSpPr>
          <p:nvPr>
            <p:ph type="dt" sz="half" idx="10"/>
          </p:nvPr>
        </p:nvSpPr>
        <p:spPr>
          <a:xfrm>
            <a:off x="457200" y="6245225"/>
            <a:ext cx="2133600" cy="476250"/>
          </a:xfrm>
        </p:spPr>
        <p:txBody>
          <a:bodyPr/>
          <a:lstStyle>
            <a:lvl1pPr>
              <a:defRPr/>
            </a:lvl1pPr>
          </a:lstStyle>
          <a:p>
            <a:endParaRPr lang="en-US" altLang="de-DE">
              <a:solidFill>
                <a:srgbClr val="000000"/>
              </a:solidFill>
            </a:endParaRPr>
          </a:p>
        </p:txBody>
      </p:sp>
      <p:sp>
        <p:nvSpPr>
          <p:cNvPr id="8" name="Fußzeilenplatzhalter 7"/>
          <p:cNvSpPr>
            <a:spLocks noGrp="1"/>
          </p:cNvSpPr>
          <p:nvPr>
            <p:ph type="ftr" sz="quarter" idx="11"/>
          </p:nvPr>
        </p:nvSpPr>
        <p:spPr>
          <a:xfrm>
            <a:off x="3124200" y="6245225"/>
            <a:ext cx="2895600" cy="476250"/>
          </a:xfrm>
        </p:spPr>
        <p:txBody>
          <a:bodyPr/>
          <a:lstStyle>
            <a:lvl1pPr>
              <a:defRPr/>
            </a:lvl1pPr>
          </a:lstStyle>
          <a:p>
            <a:endParaRPr lang="en-US" altLang="de-DE">
              <a:solidFill>
                <a:srgbClr val="000000"/>
              </a:solidFill>
            </a:endParaRPr>
          </a:p>
        </p:txBody>
      </p:sp>
      <p:sp>
        <p:nvSpPr>
          <p:cNvPr id="9" name="Foliennummernplatzhalter 8"/>
          <p:cNvSpPr>
            <a:spLocks noGrp="1"/>
          </p:cNvSpPr>
          <p:nvPr>
            <p:ph type="sldNum" sz="quarter" idx="12"/>
          </p:nvPr>
        </p:nvSpPr>
        <p:spPr>
          <a:xfrm>
            <a:off x="6553200" y="6245225"/>
            <a:ext cx="2133600" cy="476250"/>
          </a:xfrm>
        </p:spPr>
        <p:txBody>
          <a:bodyPr/>
          <a:lstStyle>
            <a:lvl1pPr>
              <a:defRPr/>
            </a:lvl1pPr>
          </a:lstStyle>
          <a:p>
            <a:fld id="{378F0954-C408-4862-AC7C-AF607537CDF6}" type="slidenum">
              <a:rPr lang="en-US" altLang="de-DE">
                <a:solidFill>
                  <a:srgbClr val="000000"/>
                </a:solidFill>
              </a:rPr>
              <a:pPr/>
              <a:t>‹Nr.›</a:t>
            </a:fld>
            <a:endParaRPr lang="en-US" altLang="de-DE">
              <a:solidFill>
                <a:srgbClr val="000000"/>
              </a:solidFill>
            </a:endParaRPr>
          </a:p>
        </p:txBody>
      </p:sp>
    </p:spTree>
    <p:extLst>
      <p:ext uri="{BB962C8B-B14F-4D97-AF65-F5344CB8AC3E}">
        <p14:creationId xmlns:p14="http://schemas.microsoft.com/office/powerpoint/2010/main" val="26999753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 bearbeiten</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E0ECDFA-A708-4978-BFBD-144F10B9B9FC}" type="slidenum">
              <a:rPr lang="en-US"/>
              <a:pPr>
                <a:defRPr/>
              </a:pPr>
              <a:t>‹Nr.›</a:t>
            </a:fld>
            <a:endParaRPr lang="en-US"/>
          </a:p>
        </p:txBody>
      </p:sp>
    </p:spTree>
    <p:extLst>
      <p:ext uri="{BB962C8B-B14F-4D97-AF65-F5344CB8AC3E}">
        <p14:creationId xmlns:p14="http://schemas.microsoft.com/office/powerpoint/2010/main" val="18735218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7B882BF-BAB1-4A72-82BE-BC9391C6B1F9}" type="slidenum">
              <a:rPr lang="en-US"/>
              <a:pPr>
                <a:defRPr/>
              </a:pPr>
              <a:t>‹Nr.›</a:t>
            </a:fld>
            <a:endParaRPr lang="en-US"/>
          </a:p>
        </p:txBody>
      </p:sp>
    </p:spTree>
    <p:extLst>
      <p:ext uri="{BB962C8B-B14F-4D97-AF65-F5344CB8AC3E}">
        <p14:creationId xmlns:p14="http://schemas.microsoft.com/office/powerpoint/2010/main" val="19595816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FE06A08-E837-4BC4-B31B-F94CBBC3707C}" type="slidenum">
              <a:rPr lang="en-US"/>
              <a:pPr>
                <a:defRPr/>
              </a:pPr>
              <a:t>‹Nr.›</a:t>
            </a:fld>
            <a:endParaRPr lang="en-US"/>
          </a:p>
        </p:txBody>
      </p:sp>
    </p:spTree>
    <p:extLst>
      <p:ext uri="{BB962C8B-B14F-4D97-AF65-F5344CB8AC3E}">
        <p14:creationId xmlns:p14="http://schemas.microsoft.com/office/powerpoint/2010/main" val="9956409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F783F6BE-6B1C-475E-A5E2-3CDEEAC814D2}" type="slidenum">
              <a:rPr lang="en-US"/>
              <a:pPr>
                <a:defRPr/>
              </a:pPr>
              <a:t>‹Nr.›</a:t>
            </a:fld>
            <a:endParaRPr lang="en-US"/>
          </a:p>
        </p:txBody>
      </p:sp>
    </p:spTree>
    <p:extLst>
      <p:ext uri="{BB962C8B-B14F-4D97-AF65-F5344CB8AC3E}">
        <p14:creationId xmlns:p14="http://schemas.microsoft.com/office/powerpoint/2010/main" val="11092821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9563205F-25E0-4822-AF05-B9941F6F1215}" type="slidenum">
              <a:rPr lang="en-US"/>
              <a:pPr>
                <a:defRPr/>
              </a:pPr>
              <a:t>‹Nr.›</a:t>
            </a:fld>
            <a:endParaRPr lang="en-US"/>
          </a:p>
        </p:txBody>
      </p:sp>
    </p:spTree>
    <p:extLst>
      <p:ext uri="{BB962C8B-B14F-4D97-AF65-F5344CB8AC3E}">
        <p14:creationId xmlns:p14="http://schemas.microsoft.com/office/powerpoint/2010/main" val="25630419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45531D8-E500-4FFB-8492-30491BF35372}" type="slidenum">
              <a:rPr lang="en-US"/>
              <a:pPr>
                <a:defRPr/>
              </a:pPr>
              <a:t>‹Nr.›</a:t>
            </a:fld>
            <a:endParaRPr lang="en-US"/>
          </a:p>
        </p:txBody>
      </p:sp>
    </p:spTree>
    <p:extLst>
      <p:ext uri="{BB962C8B-B14F-4D97-AF65-F5344CB8AC3E}">
        <p14:creationId xmlns:p14="http://schemas.microsoft.com/office/powerpoint/2010/main" val="19991757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de-DE" noProof="0" smtClean="0"/>
              <a:t>Bild durch Klicken auf Symbol hinzufügen</a:t>
            </a:r>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97CBAF5-6E15-4C83-8BAA-26A9339E06DE}" type="slidenum">
              <a:rPr lang="en-US"/>
              <a:pPr>
                <a:defRPr/>
              </a:pPr>
              <a:t>‹Nr.›</a:t>
            </a:fld>
            <a:endParaRPr lang="en-US"/>
          </a:p>
        </p:txBody>
      </p:sp>
    </p:spTree>
    <p:extLst>
      <p:ext uri="{BB962C8B-B14F-4D97-AF65-F5344CB8AC3E}">
        <p14:creationId xmlns:p14="http://schemas.microsoft.com/office/powerpoint/2010/main" val="7553361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theme" Target="../theme/theme2.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Klicken Sie, um das Format des Titel-Masters zu bearbeiten.</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Klicken Sie, um die Textformatierung des Masters zu bearbeiten.</a:t>
            </a:r>
          </a:p>
          <a:p>
            <a:pPr lvl="1"/>
            <a:r>
              <a:rPr lang="en-US" smtClean="0"/>
              <a:t>Zweite Ebene</a:t>
            </a:r>
          </a:p>
          <a:p>
            <a:pPr lvl="2"/>
            <a:r>
              <a:rPr lang="en-US" smtClean="0"/>
              <a:t>Dritte Ebene</a:t>
            </a:r>
          </a:p>
          <a:p>
            <a:pPr lvl="3"/>
            <a:r>
              <a:rPr lang="en-US" smtClean="0"/>
              <a:t>Vierte Ebene</a:t>
            </a:r>
          </a:p>
          <a:p>
            <a:pPr lvl="4"/>
            <a:r>
              <a:rPr lang="en-US" smtClean="0"/>
              <a:t>Fünfte Ebene</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E9B32D00-0843-4B0B-9887-DDC108D6E5AE}" type="slidenum">
              <a:rPr lang="en-US"/>
              <a:pPr>
                <a:defRPr/>
              </a:pPr>
              <a:t>‹Nr.›</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Times New Roman" pitchFamily="18" charset="0"/>
        </a:defRPr>
      </a:lvl2pPr>
      <a:lvl3pPr algn="ctr" rtl="0" eaLnBrk="1" fontAlgn="base" hangingPunct="1">
        <a:spcBef>
          <a:spcPct val="0"/>
        </a:spcBef>
        <a:spcAft>
          <a:spcPct val="0"/>
        </a:spcAft>
        <a:defRPr sz="4400">
          <a:solidFill>
            <a:schemeClr val="tx2"/>
          </a:solidFill>
          <a:latin typeface="Times New Roman" pitchFamily="18" charset="0"/>
        </a:defRPr>
      </a:lvl3pPr>
      <a:lvl4pPr algn="ctr" rtl="0" eaLnBrk="1" fontAlgn="base" hangingPunct="1">
        <a:spcBef>
          <a:spcPct val="0"/>
        </a:spcBef>
        <a:spcAft>
          <a:spcPct val="0"/>
        </a:spcAft>
        <a:defRPr sz="4400">
          <a:solidFill>
            <a:schemeClr val="tx2"/>
          </a:solidFill>
          <a:latin typeface="Times New Roman" pitchFamily="18" charset="0"/>
        </a:defRPr>
      </a:lvl4pPr>
      <a:lvl5pPr algn="ctr" rtl="0" eaLnBrk="1" fontAlgn="base" hangingPunct="1">
        <a:spcBef>
          <a:spcPct val="0"/>
        </a:spcBef>
        <a:spcAft>
          <a:spcPct val="0"/>
        </a:spcAft>
        <a:defRPr sz="4400">
          <a:solidFill>
            <a:schemeClr val="tx2"/>
          </a:solidFill>
          <a:latin typeface="Times New Roman" pitchFamily="18" charset="0"/>
        </a:defRPr>
      </a:lvl5pPr>
      <a:lvl6pPr marL="457200" algn="ctr" rtl="0" eaLnBrk="1" fontAlgn="base" hangingPunct="1">
        <a:spcBef>
          <a:spcPct val="0"/>
        </a:spcBef>
        <a:spcAft>
          <a:spcPct val="0"/>
        </a:spcAft>
        <a:defRPr sz="4400">
          <a:solidFill>
            <a:schemeClr val="tx2"/>
          </a:solidFill>
          <a:latin typeface="Times New Roman" pitchFamily="18" charset="0"/>
        </a:defRPr>
      </a:lvl6pPr>
      <a:lvl7pPr marL="914400" algn="ctr" rtl="0" eaLnBrk="1" fontAlgn="base" hangingPunct="1">
        <a:spcBef>
          <a:spcPct val="0"/>
        </a:spcBef>
        <a:spcAft>
          <a:spcPct val="0"/>
        </a:spcAft>
        <a:defRPr sz="4400">
          <a:solidFill>
            <a:schemeClr val="tx2"/>
          </a:solidFill>
          <a:latin typeface="Times New Roman" pitchFamily="18" charset="0"/>
        </a:defRPr>
      </a:lvl7pPr>
      <a:lvl8pPr marL="1371600" algn="ctr" rtl="0" eaLnBrk="1" fontAlgn="base" hangingPunct="1">
        <a:spcBef>
          <a:spcPct val="0"/>
        </a:spcBef>
        <a:spcAft>
          <a:spcPct val="0"/>
        </a:spcAft>
        <a:defRPr sz="4400">
          <a:solidFill>
            <a:schemeClr val="tx2"/>
          </a:solidFill>
          <a:latin typeface="Times New Roman" pitchFamily="18" charset="0"/>
        </a:defRPr>
      </a:lvl8pPr>
      <a:lvl9pPr marL="1828800" algn="ctr" rtl="0" eaLnBrk="1" fontAlgn="base" hangingPunct="1">
        <a:spcBef>
          <a:spcPct val="0"/>
        </a:spcBef>
        <a:spcAft>
          <a:spcPct val="0"/>
        </a:spcAft>
        <a:defRPr sz="4400">
          <a:solidFill>
            <a:schemeClr val="tx2"/>
          </a:solidFill>
          <a:latin typeface="Times New Roman" pitchFamily="18"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de-DE"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de-DE" smtClean="0"/>
              <a:t>Click to edit Master text styles</a:t>
            </a:r>
          </a:p>
          <a:p>
            <a:pPr lvl="1"/>
            <a:r>
              <a:rPr lang="en-US" altLang="de-DE" smtClean="0"/>
              <a:t>Second level</a:t>
            </a:r>
          </a:p>
          <a:p>
            <a:pPr lvl="2"/>
            <a:r>
              <a:rPr lang="en-US" altLang="de-DE" smtClean="0"/>
              <a:t>Third level</a:t>
            </a:r>
          </a:p>
          <a:p>
            <a:pPr lvl="3"/>
            <a:r>
              <a:rPr lang="en-US" altLang="de-DE" smtClean="0"/>
              <a:t>Fourth level</a:t>
            </a:r>
          </a:p>
          <a:p>
            <a:pPr lvl="4"/>
            <a:r>
              <a:rPr lang="en-US" altLang="de-DE"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eaLnBrk="1" hangingPunct="1"/>
            <a:endParaRPr lang="en-US" altLang="de-DE" smtClean="0">
              <a:solidFill>
                <a:srgbClr val="000000"/>
              </a:solidFill>
              <a:latin typeface="Arial" pitchFamily="34" charset="0"/>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eaLnBrk="1" hangingPunct="1"/>
            <a:endParaRPr lang="en-US" altLang="de-DE" smtClean="0">
              <a:solidFill>
                <a:srgbClr val="000000"/>
              </a:solidFill>
              <a:latin typeface="Arial" pitchFamily="34" charset="0"/>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eaLnBrk="1" hangingPunct="1"/>
            <a:fld id="{51D53D9A-DDEB-4DDC-A52D-355FEBDE8488}" type="slidenum">
              <a:rPr lang="en-US" altLang="de-DE" smtClean="0">
                <a:solidFill>
                  <a:srgbClr val="000000"/>
                </a:solidFill>
                <a:latin typeface="Arial" pitchFamily="34" charset="0"/>
              </a:rPr>
              <a:pPr eaLnBrk="1" hangingPunct="1"/>
              <a:t>‹Nr.›</a:t>
            </a:fld>
            <a:endParaRPr lang="en-US" altLang="de-DE" smtClean="0">
              <a:solidFill>
                <a:srgbClr val="000000"/>
              </a:solidFill>
              <a:latin typeface="Arial" pitchFamily="34" charset="0"/>
            </a:endParaRPr>
          </a:p>
        </p:txBody>
      </p:sp>
    </p:spTree>
    <p:extLst>
      <p:ext uri="{BB962C8B-B14F-4D97-AF65-F5344CB8AC3E}">
        <p14:creationId xmlns:p14="http://schemas.microsoft.com/office/powerpoint/2010/main" val="147585697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Lst>
  <p:hf hdr="0" ftr="0" dt="0"/>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itchFamily="34" charset="0"/>
        </a:defRPr>
      </a:lvl2pPr>
      <a:lvl3pPr algn="ctr" rtl="0" fontAlgn="base">
        <a:spcBef>
          <a:spcPct val="0"/>
        </a:spcBef>
        <a:spcAft>
          <a:spcPct val="0"/>
        </a:spcAft>
        <a:defRPr sz="4400">
          <a:solidFill>
            <a:schemeClr val="tx2"/>
          </a:solidFill>
          <a:latin typeface="Arial" pitchFamily="34" charset="0"/>
        </a:defRPr>
      </a:lvl3pPr>
      <a:lvl4pPr algn="ctr" rtl="0" fontAlgn="base">
        <a:spcBef>
          <a:spcPct val="0"/>
        </a:spcBef>
        <a:spcAft>
          <a:spcPct val="0"/>
        </a:spcAft>
        <a:defRPr sz="4400">
          <a:solidFill>
            <a:schemeClr val="tx2"/>
          </a:solidFill>
          <a:latin typeface="Arial" pitchFamily="34" charset="0"/>
        </a:defRPr>
      </a:lvl4pPr>
      <a:lvl5pPr algn="ctr" rtl="0" fontAlgn="base">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3.emf"/></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4.xml"/><Relationship Id="rId1" Type="http://schemas.openxmlformats.org/officeDocument/2006/relationships/vmlDrawing" Target="../drawings/vmlDrawing1.vml"/><Relationship Id="rId4" Type="http://schemas.openxmlformats.org/officeDocument/2006/relationships/image" Target="../media/image16.emf"/></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4.xml"/><Relationship Id="rId1" Type="http://schemas.openxmlformats.org/officeDocument/2006/relationships/vmlDrawing" Target="../drawings/vmlDrawing2.vml"/><Relationship Id="rId4" Type="http://schemas.openxmlformats.org/officeDocument/2006/relationships/image" Target="../media/image17.emf"/></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4.xml"/><Relationship Id="rId1" Type="http://schemas.openxmlformats.org/officeDocument/2006/relationships/vmlDrawing" Target="../drawings/vmlDrawing3.vml"/><Relationship Id="rId4" Type="http://schemas.openxmlformats.org/officeDocument/2006/relationships/image" Target="../media/image18.emf"/></Relationships>
</file>

<file path=ppt/slides/_rels/slide1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21.emf"/><Relationship Id="rId1" Type="http://schemas.openxmlformats.org/officeDocument/2006/relationships/slideLayout" Target="../slideLayouts/slideLayout7.xml"/><Relationship Id="rId4" Type="http://schemas.openxmlformats.org/officeDocument/2006/relationships/image" Target="../media/image23.jpeg"/></Relationships>
</file>

<file path=ppt/slides/_rels/slide2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2"/>
          <p:cNvSpPr txBox="1">
            <a:spLocks noChangeArrowheads="1"/>
          </p:cNvSpPr>
          <p:nvPr/>
        </p:nvSpPr>
        <p:spPr bwMode="auto">
          <a:xfrm>
            <a:off x="1692275" y="692696"/>
            <a:ext cx="7704138" cy="4801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sz="1800" dirty="0" smtClean="0">
                <a:solidFill>
                  <a:srgbClr val="0066CC"/>
                </a:solidFill>
                <a:latin typeface="Tahoma" panose="020B0604030504040204" pitchFamily="34" charset="0"/>
              </a:rPr>
              <a:t>“Somatic Symptom Disorders in Primary Care”</a:t>
            </a:r>
            <a:br>
              <a:rPr lang="en-US" sz="1800" dirty="0" smtClean="0">
                <a:solidFill>
                  <a:srgbClr val="0066CC"/>
                </a:solidFill>
                <a:latin typeface="Tahoma" panose="020B0604030504040204" pitchFamily="34" charset="0"/>
              </a:rPr>
            </a:br>
            <a:r>
              <a:rPr lang="en-US" sz="1800" dirty="0" smtClean="0">
                <a:solidFill>
                  <a:srgbClr val="0066CC"/>
                </a:solidFill>
                <a:latin typeface="Tahoma" panose="020B0604030504040204" pitchFamily="34" charset="0"/>
              </a:rPr>
              <a:t>Symposium - East London NHS Foundation Trust - May 6</a:t>
            </a:r>
            <a:r>
              <a:rPr lang="en-US" sz="1800" baseline="30000" dirty="0" smtClean="0">
                <a:solidFill>
                  <a:srgbClr val="0066CC"/>
                </a:solidFill>
                <a:latin typeface="Tahoma" panose="020B0604030504040204" pitchFamily="34" charset="0"/>
              </a:rPr>
              <a:t>th</a:t>
            </a:r>
            <a:r>
              <a:rPr lang="en-US" sz="1800" dirty="0" smtClean="0">
                <a:solidFill>
                  <a:srgbClr val="0066CC"/>
                </a:solidFill>
                <a:latin typeface="Tahoma" panose="020B0604030504040204" pitchFamily="34" charset="0"/>
              </a:rPr>
              <a:t>, 2016</a:t>
            </a:r>
            <a:endParaRPr lang="de-DE" sz="1800" b="1" dirty="0" smtClean="0">
              <a:solidFill>
                <a:srgbClr val="0066CC"/>
              </a:solidFill>
              <a:latin typeface="Tahoma" panose="020B0604030504040204" pitchFamily="34" charset="0"/>
            </a:endParaRPr>
          </a:p>
          <a:p>
            <a:pPr>
              <a:spcBef>
                <a:spcPct val="50000"/>
              </a:spcBef>
            </a:pPr>
            <a:r>
              <a:rPr lang="de-DE" sz="1800" b="1" dirty="0">
                <a:solidFill>
                  <a:srgbClr val="0066CC"/>
                </a:solidFill>
                <a:latin typeface="Tahoma" panose="020B0604030504040204" pitchFamily="34" charset="0"/>
              </a:rPr>
              <a:t/>
            </a:r>
            <a:br>
              <a:rPr lang="de-DE" sz="1800" b="1" dirty="0">
                <a:solidFill>
                  <a:srgbClr val="0066CC"/>
                </a:solidFill>
                <a:latin typeface="Tahoma" panose="020B0604030504040204" pitchFamily="34" charset="0"/>
              </a:rPr>
            </a:br>
            <a:endParaRPr lang="de-DE" sz="1800" b="1" dirty="0" smtClean="0">
              <a:solidFill>
                <a:srgbClr val="0066CC"/>
              </a:solidFill>
              <a:latin typeface="Tahoma" panose="020B0604030504040204" pitchFamily="34" charset="0"/>
            </a:endParaRPr>
          </a:p>
          <a:p>
            <a:pPr>
              <a:spcBef>
                <a:spcPct val="50000"/>
              </a:spcBef>
            </a:pPr>
            <a:endParaRPr lang="de-DE" sz="1800" b="1" dirty="0">
              <a:solidFill>
                <a:srgbClr val="0066CC"/>
              </a:solidFill>
              <a:latin typeface="Tahoma" panose="020B0604030504040204" pitchFamily="34" charset="0"/>
            </a:endParaRPr>
          </a:p>
          <a:p>
            <a:pPr>
              <a:spcBef>
                <a:spcPct val="50000"/>
              </a:spcBef>
            </a:pPr>
            <a:r>
              <a:rPr lang="de-DE" dirty="0" err="1" smtClean="0">
                <a:solidFill>
                  <a:srgbClr val="C02300"/>
                </a:solidFill>
                <a:latin typeface="Tahoma" pitchFamily="34" charset="0"/>
              </a:rPr>
              <a:t>Classification</a:t>
            </a:r>
            <a:r>
              <a:rPr lang="de-DE" dirty="0" smtClean="0">
                <a:solidFill>
                  <a:srgbClr val="C02300"/>
                </a:solidFill>
                <a:latin typeface="Tahoma" pitchFamily="34" charset="0"/>
              </a:rPr>
              <a:t> </a:t>
            </a:r>
            <a:r>
              <a:rPr lang="de-DE" dirty="0" err="1" smtClean="0">
                <a:solidFill>
                  <a:srgbClr val="C02300"/>
                </a:solidFill>
                <a:latin typeface="Tahoma" pitchFamily="34" charset="0"/>
              </a:rPr>
              <a:t>of</a:t>
            </a:r>
            <a:r>
              <a:rPr lang="de-DE" dirty="0" smtClean="0">
                <a:solidFill>
                  <a:srgbClr val="C02300"/>
                </a:solidFill>
                <a:latin typeface="Tahoma" pitchFamily="34" charset="0"/>
              </a:rPr>
              <a:t> </a:t>
            </a:r>
            <a:r>
              <a:rPr lang="de-DE" dirty="0" err="1" smtClean="0">
                <a:solidFill>
                  <a:srgbClr val="C02300"/>
                </a:solidFill>
                <a:latin typeface="Tahoma" pitchFamily="34" charset="0"/>
              </a:rPr>
              <a:t>bodily</a:t>
            </a:r>
            <a:r>
              <a:rPr lang="de-DE" dirty="0" smtClean="0">
                <a:solidFill>
                  <a:srgbClr val="C02300"/>
                </a:solidFill>
                <a:latin typeface="Tahoma" pitchFamily="34" charset="0"/>
              </a:rPr>
              <a:t> </a:t>
            </a:r>
            <a:r>
              <a:rPr lang="de-DE" dirty="0" err="1" smtClean="0">
                <a:solidFill>
                  <a:srgbClr val="C02300"/>
                </a:solidFill>
                <a:latin typeface="Tahoma" pitchFamily="34" charset="0"/>
              </a:rPr>
              <a:t>distress</a:t>
            </a:r>
            <a:r>
              <a:rPr lang="de-DE" dirty="0" smtClean="0">
                <a:solidFill>
                  <a:srgbClr val="C02300"/>
                </a:solidFill>
                <a:latin typeface="Tahoma" pitchFamily="34" charset="0"/>
              </a:rPr>
              <a:t> </a:t>
            </a:r>
            <a:r>
              <a:rPr lang="de-DE" dirty="0" err="1" smtClean="0">
                <a:solidFill>
                  <a:srgbClr val="C02300"/>
                </a:solidFill>
                <a:latin typeface="Tahoma" pitchFamily="34" charset="0"/>
              </a:rPr>
              <a:t>syndromes</a:t>
            </a:r>
            <a:endParaRPr lang="de-DE" dirty="0" smtClean="0">
              <a:solidFill>
                <a:srgbClr val="C02300"/>
              </a:solidFill>
              <a:latin typeface="Tahoma" pitchFamily="34" charset="0"/>
            </a:endParaRPr>
          </a:p>
          <a:p>
            <a:pPr>
              <a:spcBef>
                <a:spcPct val="50000"/>
              </a:spcBef>
            </a:pPr>
            <a:endParaRPr lang="en-US" sz="1800" dirty="0">
              <a:solidFill>
                <a:srgbClr val="000066"/>
              </a:solidFill>
              <a:latin typeface="Tahoma" pitchFamily="34" charset="0"/>
            </a:endParaRPr>
          </a:p>
          <a:p>
            <a:pPr>
              <a:spcBef>
                <a:spcPct val="50000"/>
              </a:spcBef>
            </a:pPr>
            <a:endParaRPr lang="en-US" sz="1800" dirty="0" smtClean="0">
              <a:solidFill>
                <a:srgbClr val="000076"/>
              </a:solidFill>
              <a:latin typeface="Tahoma" pitchFamily="34" charset="0"/>
            </a:endParaRPr>
          </a:p>
          <a:p>
            <a:pPr>
              <a:spcBef>
                <a:spcPct val="50000"/>
              </a:spcBef>
            </a:pPr>
            <a:endParaRPr lang="en-US" sz="1800" dirty="0">
              <a:solidFill>
                <a:srgbClr val="000076"/>
              </a:solidFill>
              <a:latin typeface="Tahoma" pitchFamily="34" charset="0"/>
            </a:endParaRPr>
          </a:p>
          <a:p>
            <a:pPr>
              <a:spcBef>
                <a:spcPct val="50000"/>
              </a:spcBef>
            </a:pPr>
            <a:r>
              <a:rPr lang="en-US" sz="1800" dirty="0">
                <a:solidFill>
                  <a:srgbClr val="0066CC"/>
                </a:solidFill>
                <a:latin typeface="Tahoma" panose="020B0604030504040204" pitchFamily="34" charset="0"/>
              </a:rPr>
              <a:t>Peter Henningsen</a:t>
            </a:r>
            <a:r>
              <a:rPr lang="en-US" sz="1800" b="1" dirty="0">
                <a:solidFill>
                  <a:srgbClr val="0066CC"/>
                </a:solidFill>
                <a:latin typeface="Tahoma" panose="020B0604030504040204" pitchFamily="34" charset="0"/>
              </a:rPr>
              <a:t/>
            </a:r>
            <a:br>
              <a:rPr lang="en-US" sz="1800" b="1" dirty="0">
                <a:solidFill>
                  <a:srgbClr val="0066CC"/>
                </a:solidFill>
                <a:latin typeface="Tahoma" panose="020B0604030504040204" pitchFamily="34" charset="0"/>
              </a:rPr>
            </a:br>
            <a:r>
              <a:rPr lang="en-US" sz="1800" b="1" dirty="0">
                <a:solidFill>
                  <a:srgbClr val="0066CC"/>
                </a:solidFill>
                <a:latin typeface="Tahoma" panose="020B0604030504040204" pitchFamily="34" charset="0"/>
              </a:rPr>
              <a:t/>
            </a:r>
            <a:br>
              <a:rPr lang="en-US" sz="1800" b="1" dirty="0">
                <a:solidFill>
                  <a:srgbClr val="0066CC"/>
                </a:solidFill>
                <a:latin typeface="Tahoma" panose="020B0604030504040204" pitchFamily="34" charset="0"/>
              </a:rPr>
            </a:br>
            <a:r>
              <a:rPr lang="en-US" sz="1800" dirty="0" err="1" smtClean="0">
                <a:solidFill>
                  <a:srgbClr val="0066CC"/>
                </a:solidFill>
                <a:latin typeface="Tahoma" panose="020B0604030504040204" pitchFamily="34" charset="0"/>
              </a:rPr>
              <a:t>Dept</a:t>
            </a:r>
            <a:r>
              <a:rPr lang="en-US" sz="1800" dirty="0" smtClean="0">
                <a:solidFill>
                  <a:srgbClr val="0066CC"/>
                </a:solidFill>
                <a:latin typeface="Tahoma" panose="020B0604030504040204" pitchFamily="34" charset="0"/>
              </a:rPr>
              <a:t> of Psychosomatic Medicine and Psychotherapy</a:t>
            </a:r>
            <a:r>
              <a:rPr lang="en-US" sz="1800" dirty="0">
                <a:solidFill>
                  <a:srgbClr val="0066CC"/>
                </a:solidFill>
                <a:latin typeface="Tahoma" panose="020B0604030504040204" pitchFamily="34" charset="0"/>
              </a:rPr>
              <a:t/>
            </a:r>
            <a:br>
              <a:rPr lang="en-US" sz="1800" dirty="0">
                <a:solidFill>
                  <a:srgbClr val="0066CC"/>
                </a:solidFill>
                <a:latin typeface="Tahoma" panose="020B0604030504040204" pitchFamily="34" charset="0"/>
              </a:rPr>
            </a:br>
            <a:r>
              <a:rPr lang="en-US" sz="1800" dirty="0" smtClean="0">
                <a:solidFill>
                  <a:srgbClr val="0066CC"/>
                </a:solidFill>
                <a:latin typeface="Tahoma" panose="020B0604030504040204" pitchFamily="34" charset="0"/>
              </a:rPr>
              <a:t>University Hospital </a:t>
            </a:r>
            <a:r>
              <a:rPr lang="en-US" sz="1800" dirty="0">
                <a:solidFill>
                  <a:srgbClr val="0066CC"/>
                </a:solidFill>
                <a:latin typeface="Tahoma" panose="020B0604030504040204" pitchFamily="34" charset="0"/>
              </a:rPr>
              <a:t>rechts der </a:t>
            </a:r>
            <a:r>
              <a:rPr lang="en-US" sz="1800" dirty="0" err="1" smtClean="0">
                <a:solidFill>
                  <a:srgbClr val="0066CC"/>
                </a:solidFill>
                <a:latin typeface="Tahoma" panose="020B0604030504040204" pitchFamily="34" charset="0"/>
              </a:rPr>
              <a:t>Isar</a:t>
            </a:r>
            <a:r>
              <a:rPr lang="en-US" sz="1800" dirty="0" smtClean="0">
                <a:solidFill>
                  <a:srgbClr val="0066CC"/>
                </a:solidFill>
                <a:latin typeface="Tahoma" panose="020B0604030504040204" pitchFamily="34" charset="0"/>
              </a:rPr>
              <a:t>, Technical </a:t>
            </a:r>
            <a:r>
              <a:rPr lang="en-US" sz="1800" dirty="0" err="1" smtClean="0">
                <a:solidFill>
                  <a:srgbClr val="0066CC"/>
                </a:solidFill>
                <a:latin typeface="Tahoma" panose="020B0604030504040204" pitchFamily="34" charset="0"/>
              </a:rPr>
              <a:t>Univsersity</a:t>
            </a:r>
            <a:r>
              <a:rPr lang="en-US" sz="1800" dirty="0" smtClean="0">
                <a:solidFill>
                  <a:srgbClr val="0066CC"/>
                </a:solidFill>
                <a:latin typeface="Tahoma" panose="020B0604030504040204" pitchFamily="34" charset="0"/>
              </a:rPr>
              <a:t> of Munich</a:t>
            </a:r>
            <a:endParaRPr lang="en-US" sz="1800" dirty="0">
              <a:solidFill>
                <a:srgbClr val="0066CC"/>
              </a:solidFill>
              <a:latin typeface="Tahoma" panose="020B0604030504040204" pitchFamily="34" charset="0"/>
            </a:endParaRPr>
          </a:p>
        </p:txBody>
      </p:sp>
      <p:pic>
        <p:nvPicPr>
          <p:cNvPr id="2" name="Grafik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7303" y="4365104"/>
            <a:ext cx="942329" cy="1101596"/>
          </a:xfrm>
          <a:prstGeom prst="rect">
            <a:avLst/>
          </a:prstGeom>
        </p:spPr>
      </p:pic>
      <p:pic>
        <p:nvPicPr>
          <p:cNvPr id="3" name="Grafik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504" y="6021288"/>
            <a:ext cx="1230237" cy="648072"/>
          </a:xfrm>
          <a:prstGeom prst="rect">
            <a:avLst/>
          </a:prstGeom>
        </p:spPr>
      </p:pic>
      <p:sp>
        <p:nvSpPr>
          <p:cNvPr id="6" name="Line 2"/>
          <p:cNvSpPr>
            <a:spLocks noChangeShapeType="1"/>
          </p:cNvSpPr>
          <p:nvPr/>
        </p:nvSpPr>
        <p:spPr bwMode="auto">
          <a:xfrm>
            <a:off x="1547664" y="476672"/>
            <a:ext cx="0" cy="6192688"/>
          </a:xfrm>
          <a:prstGeom prst="line">
            <a:avLst/>
          </a:prstGeom>
          <a:noFill/>
          <a:ln w="28575">
            <a:solidFill>
              <a:srgbClr val="0066CC"/>
            </a:solidFill>
            <a:round/>
            <a:headEnd/>
            <a:tailEnd/>
          </a:ln>
          <a:extLst>
            <a:ext uri="{909E8E84-426E-40DD-AFC4-6F175D3DCCD1}">
              <a14:hiddenFill xmlns:a14="http://schemas.microsoft.com/office/drawing/2010/main">
                <a:noFill/>
              </a14:hiddenFill>
            </a:ext>
          </a:extLst>
        </p:spPr>
        <p:txBody>
          <a:bodyPr wrap="none" anchor="ctr"/>
          <a:lstStyle/>
          <a:p>
            <a:endParaRPr lang="de-DE"/>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513" name="Rectangle 17"/>
          <p:cNvSpPr>
            <a:spLocks noChangeArrowheads="1"/>
          </p:cNvSpPr>
          <p:nvPr/>
        </p:nvSpPr>
        <p:spPr bwMode="auto">
          <a:xfrm>
            <a:off x="0" y="-5857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eaLnBrk="1" hangingPunct="1"/>
            <a:endParaRPr lang="de-DE" sz="1800" smtClean="0">
              <a:solidFill>
                <a:srgbClr val="000000"/>
              </a:solidFill>
              <a:latin typeface="Arial" pitchFamily="34" charset="0"/>
            </a:endParaRPr>
          </a:p>
        </p:txBody>
      </p:sp>
      <p:sp>
        <p:nvSpPr>
          <p:cNvPr id="106514" name="Rectangle 18"/>
          <p:cNvSpPr>
            <a:spLocks noChangeArrowheads="1"/>
          </p:cNvSpPr>
          <p:nvPr/>
        </p:nvSpPr>
        <p:spPr bwMode="auto">
          <a:xfrm>
            <a:off x="0" y="23764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eaLnBrk="1" hangingPunct="1"/>
            <a:endParaRPr lang="en-GB" altLang="de-DE" sz="1800" smtClean="0">
              <a:solidFill>
                <a:srgbClr val="000000"/>
              </a:solidFill>
              <a:latin typeface="Arial" pitchFamily="34" charset="0"/>
            </a:endParaRPr>
          </a:p>
        </p:txBody>
      </p:sp>
      <p:sp>
        <p:nvSpPr>
          <p:cNvPr id="106515" name="Rectangle 19"/>
          <p:cNvSpPr>
            <a:spLocks noChangeArrowheads="1"/>
          </p:cNvSpPr>
          <p:nvPr/>
        </p:nvSpPr>
        <p:spPr bwMode="auto">
          <a:xfrm>
            <a:off x="0" y="2376488"/>
            <a:ext cx="184150" cy="915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eaLnBrk="1" hangingPunct="1"/>
            <a:r>
              <a:rPr lang="en-GB" altLang="de-DE" sz="1800" smtClean="0">
                <a:solidFill>
                  <a:srgbClr val="000000"/>
                </a:solidFill>
                <a:latin typeface="Arial" pitchFamily="34" charset="0"/>
              </a:rPr>
              <a:t/>
            </a:r>
            <a:br>
              <a:rPr lang="en-GB" altLang="de-DE" sz="1800" smtClean="0">
                <a:solidFill>
                  <a:srgbClr val="000000"/>
                </a:solidFill>
                <a:latin typeface="Arial" pitchFamily="34" charset="0"/>
              </a:rPr>
            </a:br>
            <a:endParaRPr lang="en-GB" altLang="de-DE" sz="1800" smtClean="0">
              <a:solidFill>
                <a:srgbClr val="000000"/>
              </a:solidFill>
              <a:latin typeface="Arial" pitchFamily="34" charset="0"/>
            </a:endParaRPr>
          </a:p>
          <a:p>
            <a:endParaRPr lang="en-GB" altLang="de-DE" sz="1800" smtClean="0">
              <a:solidFill>
                <a:srgbClr val="000000"/>
              </a:solidFill>
              <a:latin typeface="Arial" pitchFamily="34" charset="0"/>
            </a:endParaRPr>
          </a:p>
        </p:txBody>
      </p:sp>
      <p:sp>
        <p:nvSpPr>
          <p:cNvPr id="106516" name="Rectangle 20"/>
          <p:cNvSpPr>
            <a:spLocks noChangeArrowheads="1"/>
          </p:cNvSpPr>
          <p:nvPr/>
        </p:nvSpPr>
        <p:spPr bwMode="auto">
          <a:xfrm>
            <a:off x="0" y="6804025"/>
            <a:ext cx="1841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eaLnBrk="1" hangingPunct="1"/>
            <a:endParaRPr lang="en-GB" altLang="de-DE" sz="1800" smtClean="0">
              <a:solidFill>
                <a:srgbClr val="000000"/>
              </a:solidFill>
              <a:latin typeface="Arial" pitchFamily="34" charset="0"/>
            </a:endParaRPr>
          </a:p>
          <a:p>
            <a:endParaRPr lang="en-GB" altLang="de-DE" sz="1800" smtClean="0">
              <a:solidFill>
                <a:srgbClr val="000000"/>
              </a:solidFill>
              <a:latin typeface="Arial" pitchFamily="34" charset="0"/>
            </a:endParaRPr>
          </a:p>
        </p:txBody>
      </p:sp>
      <p:sp>
        <p:nvSpPr>
          <p:cNvPr id="2" name="Textfeld 1"/>
          <p:cNvSpPr txBox="1"/>
          <p:nvPr/>
        </p:nvSpPr>
        <p:spPr>
          <a:xfrm>
            <a:off x="6228183" y="6381328"/>
            <a:ext cx="2664297" cy="276999"/>
          </a:xfrm>
          <a:prstGeom prst="rect">
            <a:avLst/>
          </a:prstGeom>
          <a:noFill/>
        </p:spPr>
        <p:txBody>
          <a:bodyPr wrap="square" rtlCol="0">
            <a:spAutoFit/>
          </a:bodyPr>
          <a:lstStyle/>
          <a:p>
            <a:r>
              <a:rPr lang="de-DE" sz="1200" dirty="0" err="1" smtClean="0">
                <a:solidFill>
                  <a:srgbClr val="C00000"/>
                </a:solidFill>
                <a:latin typeface="Tahoma" panose="020B0604030504040204" pitchFamily="34" charset="0"/>
                <a:cs typeface="Tahoma" panose="020B0604030504040204" pitchFamily="34" charset="0"/>
              </a:rPr>
              <a:t>Creed</a:t>
            </a:r>
            <a:r>
              <a:rPr lang="de-DE" sz="1200" dirty="0" smtClean="0">
                <a:solidFill>
                  <a:srgbClr val="C00000"/>
                </a:solidFill>
                <a:latin typeface="Tahoma" panose="020B0604030504040204" pitchFamily="34" charset="0"/>
                <a:cs typeface="Tahoma" panose="020B0604030504040204" pitchFamily="34" charset="0"/>
              </a:rPr>
              <a:t> et al. </a:t>
            </a:r>
            <a:r>
              <a:rPr lang="de-DE" sz="1200" dirty="0" err="1" smtClean="0">
                <a:solidFill>
                  <a:srgbClr val="C00000"/>
                </a:solidFill>
                <a:latin typeface="Tahoma" panose="020B0604030504040204" pitchFamily="34" charset="0"/>
                <a:cs typeface="Tahoma" panose="020B0604030504040204" pitchFamily="34" charset="0"/>
              </a:rPr>
              <a:t>Int</a:t>
            </a:r>
            <a:r>
              <a:rPr lang="de-DE" sz="1200" dirty="0" smtClean="0">
                <a:solidFill>
                  <a:srgbClr val="C00000"/>
                </a:solidFill>
                <a:latin typeface="Tahoma" panose="020B0604030504040204" pitchFamily="34" charset="0"/>
                <a:cs typeface="Tahoma" panose="020B0604030504040204" pitchFamily="34" charset="0"/>
              </a:rPr>
              <a:t> J </a:t>
            </a:r>
            <a:r>
              <a:rPr lang="de-DE" sz="1200" dirty="0" err="1" smtClean="0">
                <a:solidFill>
                  <a:srgbClr val="C00000"/>
                </a:solidFill>
                <a:latin typeface="Tahoma" panose="020B0604030504040204" pitchFamily="34" charset="0"/>
                <a:cs typeface="Tahoma" panose="020B0604030504040204" pitchFamily="34" charset="0"/>
              </a:rPr>
              <a:t>Behav</a:t>
            </a:r>
            <a:r>
              <a:rPr lang="de-DE" sz="1200" dirty="0" smtClean="0">
                <a:solidFill>
                  <a:srgbClr val="C00000"/>
                </a:solidFill>
                <a:latin typeface="Tahoma" panose="020B0604030504040204" pitchFamily="34" charset="0"/>
                <a:cs typeface="Tahoma" panose="020B0604030504040204" pitchFamily="34" charset="0"/>
              </a:rPr>
              <a:t> Med 2013</a:t>
            </a:r>
            <a:endParaRPr lang="de-DE" sz="1200" dirty="0">
              <a:solidFill>
                <a:srgbClr val="C00000"/>
              </a:solidFill>
              <a:latin typeface="Tahoma" panose="020B0604030504040204" pitchFamily="34" charset="0"/>
              <a:cs typeface="Tahoma" panose="020B0604030504040204" pitchFamily="34" charset="0"/>
            </a:endParaRPr>
          </a:p>
        </p:txBody>
      </p:sp>
      <p:sp>
        <p:nvSpPr>
          <p:cNvPr id="32" name="Line 2"/>
          <p:cNvSpPr>
            <a:spLocks noChangeShapeType="1"/>
          </p:cNvSpPr>
          <p:nvPr/>
        </p:nvSpPr>
        <p:spPr bwMode="auto">
          <a:xfrm>
            <a:off x="1187450" y="908050"/>
            <a:ext cx="0" cy="5562600"/>
          </a:xfrm>
          <a:prstGeom prst="line">
            <a:avLst/>
          </a:prstGeom>
          <a:noFill/>
          <a:ln w="28575">
            <a:solidFill>
              <a:srgbClr val="0066CC"/>
            </a:solidFill>
            <a:round/>
            <a:headEnd/>
            <a:tailEnd/>
          </a:ln>
          <a:extLst>
            <a:ext uri="{909E8E84-426E-40DD-AFC4-6F175D3DCCD1}">
              <a14:hiddenFill xmlns:a14="http://schemas.microsoft.com/office/drawing/2010/main">
                <a:noFill/>
              </a14:hiddenFill>
            </a:ext>
          </a:extLst>
        </p:spPr>
        <p:txBody>
          <a:bodyPr wrap="none" anchor="ctr"/>
          <a:lstStyle/>
          <a:p>
            <a:endParaRPr lang="de-DE"/>
          </a:p>
        </p:txBody>
      </p:sp>
      <p:sp>
        <p:nvSpPr>
          <p:cNvPr id="33" name="Text Box 3"/>
          <p:cNvSpPr txBox="1">
            <a:spLocks noChangeArrowheads="1"/>
          </p:cNvSpPr>
          <p:nvPr/>
        </p:nvSpPr>
        <p:spPr bwMode="auto">
          <a:xfrm>
            <a:off x="1339850" y="1187811"/>
            <a:ext cx="75438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de-DE" dirty="0" smtClean="0">
                <a:solidFill>
                  <a:srgbClr val="0066CC"/>
                </a:solidFill>
                <a:latin typeface="Tahoma" panose="020B0604030504040204" pitchFamily="34" charset="0"/>
              </a:rPr>
              <a:t>Some examples…</a:t>
            </a:r>
            <a:endParaRPr lang="en-US" altLang="de-DE" sz="2000" dirty="0">
              <a:solidFill>
                <a:srgbClr val="777777"/>
              </a:solidFill>
              <a:latin typeface="Tahoma" panose="020B0604030504040204" pitchFamily="34" charset="0"/>
            </a:endParaRPr>
          </a:p>
        </p:txBody>
      </p:sp>
      <p:sp>
        <p:nvSpPr>
          <p:cNvPr id="35" name="Rechteck 34"/>
          <p:cNvSpPr>
            <a:spLocks noChangeArrowheads="1"/>
          </p:cNvSpPr>
          <p:nvPr/>
        </p:nvSpPr>
        <p:spPr bwMode="auto">
          <a:xfrm>
            <a:off x="1835696" y="1700808"/>
            <a:ext cx="7272808" cy="338554"/>
          </a:xfrm>
          <a:prstGeom prst="rect">
            <a:avLst/>
          </a:prstGeom>
          <a:noFill/>
          <a:ln w="9525">
            <a:noFill/>
            <a:miter lim="800000"/>
            <a:headEnd/>
            <a:tailEnd/>
          </a:ln>
        </p:spPr>
        <p:txBody>
          <a:bodyPr wrap="square">
            <a:spAutoFit/>
          </a:bodyPr>
          <a:lstStyle>
            <a:defPPr>
              <a:defRPr lang="de-DE"/>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de-DE" sz="1600" dirty="0" smtClean="0">
                <a:solidFill>
                  <a:srgbClr val="0A64C8"/>
                </a:solidFill>
                <a:sym typeface="Webdings" pitchFamily="18" charset="2"/>
              </a:rPr>
              <a:t>Population </a:t>
            </a:r>
            <a:r>
              <a:rPr lang="de-DE" sz="1600" dirty="0" err="1" smtClean="0">
                <a:solidFill>
                  <a:srgbClr val="0A64C8"/>
                </a:solidFill>
                <a:sym typeface="Webdings" pitchFamily="18" charset="2"/>
              </a:rPr>
              <a:t>based</a:t>
            </a:r>
            <a:r>
              <a:rPr lang="de-DE" sz="1600" dirty="0" smtClean="0">
                <a:solidFill>
                  <a:srgbClr val="0A64C8"/>
                </a:solidFill>
                <a:sym typeface="Webdings" pitchFamily="18" charset="2"/>
              </a:rPr>
              <a:t> </a:t>
            </a:r>
            <a:r>
              <a:rPr lang="de-DE" sz="1600" dirty="0" err="1" smtClean="0">
                <a:solidFill>
                  <a:srgbClr val="0A64C8"/>
                </a:solidFill>
                <a:sym typeface="Webdings" pitchFamily="18" charset="2"/>
              </a:rPr>
              <a:t>prospective</a:t>
            </a:r>
            <a:r>
              <a:rPr lang="de-DE" sz="1600" dirty="0" smtClean="0">
                <a:solidFill>
                  <a:srgbClr val="0A64C8"/>
                </a:solidFill>
                <a:sym typeface="Webdings" pitchFamily="18" charset="2"/>
              </a:rPr>
              <a:t> </a:t>
            </a:r>
            <a:r>
              <a:rPr lang="de-DE" sz="1600" dirty="0" err="1" smtClean="0">
                <a:solidFill>
                  <a:srgbClr val="0A64C8"/>
                </a:solidFill>
                <a:sym typeface="Webdings" pitchFamily="18" charset="2"/>
              </a:rPr>
              <a:t>study</a:t>
            </a:r>
            <a:r>
              <a:rPr lang="de-DE" sz="1600" dirty="0" smtClean="0">
                <a:solidFill>
                  <a:srgbClr val="0A64C8"/>
                </a:solidFill>
                <a:sym typeface="Webdings" pitchFamily="18" charset="2"/>
              </a:rPr>
              <a:t> </a:t>
            </a:r>
            <a:r>
              <a:rPr lang="de-DE" sz="1600" dirty="0" err="1" smtClean="0">
                <a:solidFill>
                  <a:srgbClr val="0A64C8"/>
                </a:solidFill>
                <a:sym typeface="Webdings" pitchFamily="18" charset="2"/>
              </a:rPr>
              <a:t>of</a:t>
            </a:r>
            <a:r>
              <a:rPr lang="de-DE" sz="1600" dirty="0" smtClean="0">
                <a:solidFill>
                  <a:srgbClr val="0A64C8"/>
                </a:solidFill>
                <a:sym typeface="Webdings" pitchFamily="18" charset="2"/>
              </a:rPr>
              <a:t> CWP, IBS, CF, n = 638</a:t>
            </a:r>
            <a:endParaRPr lang="de-DE" sz="1600" dirty="0">
              <a:solidFill>
                <a:srgbClr val="0A64C8"/>
              </a:solidFill>
              <a:sym typeface="Webdings" pitchFamily="18" charset="2"/>
            </a:endParaRPr>
          </a:p>
        </p:txBody>
      </p:sp>
      <p:pic>
        <p:nvPicPr>
          <p:cNvPr id="512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1680" y="2420888"/>
            <a:ext cx="2647694" cy="22322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76056" y="2088398"/>
            <a:ext cx="2221651" cy="42641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9975769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Line 2"/>
          <p:cNvSpPr>
            <a:spLocks noChangeShapeType="1"/>
          </p:cNvSpPr>
          <p:nvPr/>
        </p:nvSpPr>
        <p:spPr bwMode="auto">
          <a:xfrm>
            <a:off x="1187450" y="908050"/>
            <a:ext cx="0" cy="5562600"/>
          </a:xfrm>
          <a:prstGeom prst="line">
            <a:avLst/>
          </a:prstGeom>
          <a:noFill/>
          <a:ln w="28575">
            <a:solidFill>
              <a:srgbClr val="0066CC"/>
            </a:solidFill>
            <a:round/>
            <a:headEnd/>
            <a:tailEnd/>
          </a:ln>
          <a:extLst>
            <a:ext uri="{909E8E84-426E-40DD-AFC4-6F175D3DCCD1}">
              <a14:hiddenFill xmlns:a14="http://schemas.microsoft.com/office/drawing/2010/main">
                <a:noFill/>
              </a14:hiddenFill>
            </a:ext>
          </a:extLst>
        </p:spPr>
        <p:txBody>
          <a:bodyPr wrap="none" anchor="ctr"/>
          <a:lstStyle/>
          <a:p>
            <a:endParaRPr lang="de-DE"/>
          </a:p>
        </p:txBody>
      </p:sp>
      <p:sp>
        <p:nvSpPr>
          <p:cNvPr id="5123" name="Text Box 3"/>
          <p:cNvSpPr txBox="1">
            <a:spLocks noChangeArrowheads="1"/>
          </p:cNvSpPr>
          <p:nvPr/>
        </p:nvSpPr>
        <p:spPr bwMode="auto">
          <a:xfrm>
            <a:off x="1339850" y="1187811"/>
            <a:ext cx="7984678"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de-DE" dirty="0">
                <a:solidFill>
                  <a:srgbClr val="0066CC"/>
                </a:solidFill>
                <a:latin typeface="Tahoma" panose="020B0604030504040204" pitchFamily="34" charset="0"/>
              </a:rPr>
              <a:t>A </a:t>
            </a:r>
            <a:r>
              <a:rPr lang="en-US" altLang="de-DE" dirty="0" smtClean="0">
                <a:solidFill>
                  <a:srgbClr val="0066CC"/>
                </a:solidFill>
                <a:latin typeface="Tahoma" panose="020B0604030504040204" pitchFamily="34" charset="0"/>
              </a:rPr>
              <a:t>few key messages</a:t>
            </a:r>
            <a:r>
              <a:rPr lang="en-US" altLang="de-DE" dirty="0" smtClean="0">
                <a:solidFill>
                  <a:srgbClr val="000076"/>
                </a:solidFill>
                <a:latin typeface="Tahoma" panose="020B0604030504040204" pitchFamily="34" charset="0"/>
              </a:rPr>
              <a:t> </a:t>
            </a:r>
            <a:r>
              <a:rPr lang="en-US" altLang="de-DE" dirty="0">
                <a:solidFill>
                  <a:srgbClr val="000076"/>
                </a:solidFill>
                <a:latin typeface="Tahoma" panose="020B0604030504040204" pitchFamily="34" charset="0"/>
              </a:rPr>
              <a:t/>
            </a:r>
            <a:br>
              <a:rPr lang="en-US" altLang="de-DE" dirty="0">
                <a:solidFill>
                  <a:srgbClr val="000076"/>
                </a:solidFill>
                <a:latin typeface="Tahoma" panose="020B0604030504040204" pitchFamily="34" charset="0"/>
              </a:rPr>
            </a:br>
            <a:endParaRPr lang="en-US" altLang="de-DE" sz="2000" dirty="0">
              <a:solidFill>
                <a:srgbClr val="777777"/>
              </a:solidFill>
              <a:latin typeface="Tahoma" panose="020B0604030504040204" pitchFamily="34" charset="0"/>
            </a:endParaRPr>
          </a:p>
        </p:txBody>
      </p:sp>
      <p:sp>
        <p:nvSpPr>
          <p:cNvPr id="5124" name="Text Box 5"/>
          <p:cNvSpPr txBox="1">
            <a:spLocks noChangeArrowheads="1"/>
          </p:cNvSpPr>
          <p:nvPr/>
        </p:nvSpPr>
        <p:spPr bwMode="auto">
          <a:xfrm>
            <a:off x="1339850" y="1988840"/>
            <a:ext cx="7724775"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buClr>
                <a:srgbClr val="0066CC"/>
              </a:buClr>
              <a:buFont typeface="Webdings" panose="05030102010509060703" pitchFamily="18" charset="2"/>
              <a:buChar char="4"/>
            </a:pPr>
            <a:r>
              <a:rPr lang="en-US" altLang="de-DE" sz="1800" dirty="0">
                <a:solidFill>
                  <a:srgbClr val="0066CC"/>
                </a:solidFill>
                <a:latin typeface="Tahoma" panose="020B0604030504040204" pitchFamily="34" charset="0"/>
              </a:rPr>
              <a:t> </a:t>
            </a:r>
            <a:r>
              <a:rPr lang="en-US" altLang="de-DE" sz="1800" dirty="0" smtClean="0">
                <a:solidFill>
                  <a:srgbClr val="0066CC"/>
                </a:solidFill>
                <a:latin typeface="Tahoma" panose="020B0604030504040204" pitchFamily="34" charset="0"/>
              </a:rPr>
              <a:t>Suffering from bodily distress is </a:t>
            </a:r>
            <a:r>
              <a:rPr lang="en-US" altLang="de-DE" sz="1800" u="sng" dirty="0" smtClean="0">
                <a:solidFill>
                  <a:srgbClr val="0066CC"/>
                </a:solidFill>
                <a:latin typeface="Tahoma" panose="020B0604030504040204" pitchFamily="34" charset="0"/>
              </a:rPr>
              <a:t>partially</a:t>
            </a:r>
            <a:r>
              <a:rPr lang="en-US" altLang="de-DE" sz="1800" dirty="0" smtClean="0">
                <a:solidFill>
                  <a:srgbClr val="0066CC"/>
                </a:solidFill>
                <a:latin typeface="Tahoma" panose="020B0604030504040204" pitchFamily="34" charset="0"/>
              </a:rPr>
              <a:t> associated with increased</a:t>
            </a:r>
            <a:br>
              <a:rPr lang="en-US" altLang="de-DE" sz="1800" dirty="0" smtClean="0">
                <a:solidFill>
                  <a:srgbClr val="0066CC"/>
                </a:solidFill>
                <a:latin typeface="Tahoma" panose="020B0604030504040204" pitchFamily="34" charset="0"/>
              </a:rPr>
            </a:br>
            <a:r>
              <a:rPr lang="en-US" altLang="de-DE" sz="1800" dirty="0" smtClean="0">
                <a:solidFill>
                  <a:srgbClr val="0066CC"/>
                </a:solidFill>
                <a:latin typeface="Tahoma" panose="020B0604030504040204" pitchFamily="34" charset="0"/>
              </a:rPr>
              <a:t>    rates of depression and anxiety and</a:t>
            </a:r>
            <a:br>
              <a:rPr lang="en-US" altLang="de-DE" sz="1800" dirty="0" smtClean="0">
                <a:solidFill>
                  <a:srgbClr val="0066CC"/>
                </a:solidFill>
                <a:latin typeface="Tahoma" panose="020B0604030504040204" pitchFamily="34" charset="0"/>
              </a:rPr>
            </a:br>
            <a:r>
              <a:rPr lang="en-US" altLang="de-DE" sz="1800" dirty="0" smtClean="0">
                <a:solidFill>
                  <a:srgbClr val="0066CC"/>
                </a:solidFill>
                <a:latin typeface="Tahoma" panose="020B0604030504040204" pitchFamily="34" charset="0"/>
              </a:rPr>
              <a:t>    it is </a:t>
            </a:r>
            <a:r>
              <a:rPr lang="en-US" altLang="de-DE" sz="1800" u="sng" dirty="0" smtClean="0">
                <a:solidFill>
                  <a:srgbClr val="0066CC"/>
                </a:solidFill>
                <a:latin typeface="Tahoma" panose="020B0604030504040204" pitchFamily="34" charset="0"/>
              </a:rPr>
              <a:t>independently</a:t>
            </a:r>
            <a:r>
              <a:rPr lang="en-US" altLang="de-DE" sz="1800" dirty="0" smtClean="0">
                <a:solidFill>
                  <a:srgbClr val="0066CC"/>
                </a:solidFill>
                <a:latin typeface="Tahoma" panose="020B0604030504040204" pitchFamily="34" charset="0"/>
              </a:rPr>
              <a:t> associated with disability </a:t>
            </a:r>
            <a:endParaRPr lang="en-US" altLang="de-DE" sz="1600" dirty="0" smtClean="0">
              <a:solidFill>
                <a:srgbClr val="0066CC"/>
              </a:solidFill>
              <a:latin typeface="Tahoma" panose="020B0604030504040204" pitchFamily="34" charset="0"/>
            </a:endParaRPr>
          </a:p>
        </p:txBody>
      </p:sp>
      <p:pic>
        <p:nvPicPr>
          <p:cNvPr id="5" name="Picture 2"/>
          <p:cNvPicPr>
            <a:picLocks noChangeAspect="1" noChangeArrowheads="1"/>
          </p:cNvPicPr>
          <p:nvPr/>
        </p:nvPicPr>
        <p:blipFill>
          <a:blip r:embed="rId3"/>
          <a:srcRect/>
          <a:stretch>
            <a:fillRect/>
          </a:stretch>
        </p:blipFill>
        <p:spPr bwMode="auto">
          <a:xfrm>
            <a:off x="5072063" y="3409081"/>
            <a:ext cx="3870325" cy="2447925"/>
          </a:xfrm>
          <a:prstGeom prst="rect">
            <a:avLst/>
          </a:prstGeom>
          <a:noFill/>
          <a:ln w="9525">
            <a:noFill/>
            <a:miter lim="800000"/>
            <a:headEnd/>
            <a:tailEnd/>
          </a:ln>
        </p:spPr>
      </p:pic>
      <p:pic>
        <p:nvPicPr>
          <p:cNvPr id="6" name="Picture 3"/>
          <p:cNvPicPr>
            <a:picLocks noChangeAspect="1" noChangeArrowheads="1"/>
          </p:cNvPicPr>
          <p:nvPr/>
        </p:nvPicPr>
        <p:blipFill>
          <a:blip r:embed="rId4"/>
          <a:srcRect/>
          <a:stretch>
            <a:fillRect/>
          </a:stretch>
        </p:blipFill>
        <p:spPr bwMode="auto">
          <a:xfrm>
            <a:off x="1403350" y="3409081"/>
            <a:ext cx="3651250" cy="2735263"/>
          </a:xfrm>
          <a:prstGeom prst="rect">
            <a:avLst/>
          </a:prstGeom>
          <a:noFill/>
          <a:ln w="9525">
            <a:noFill/>
            <a:miter lim="800000"/>
            <a:headEnd/>
            <a:tailEnd/>
          </a:ln>
        </p:spPr>
      </p:pic>
      <p:sp>
        <p:nvSpPr>
          <p:cNvPr id="7" name="Textfeld 6"/>
          <p:cNvSpPr txBox="1">
            <a:spLocks noChangeArrowheads="1"/>
          </p:cNvSpPr>
          <p:nvPr/>
        </p:nvSpPr>
        <p:spPr bwMode="auto">
          <a:xfrm>
            <a:off x="1476375" y="6217369"/>
            <a:ext cx="3455988" cy="307975"/>
          </a:xfrm>
          <a:prstGeom prst="rect">
            <a:avLst/>
          </a:prstGeom>
          <a:noFill/>
          <a:ln w="9525">
            <a:noFill/>
            <a:miter lim="800000"/>
            <a:headEnd/>
            <a:tailEnd/>
          </a:ln>
        </p:spPr>
        <p:txBody>
          <a:bodyPr>
            <a:spAutoFit/>
          </a:bodyPr>
          <a:lstStyle/>
          <a:p>
            <a:pPr eaLnBrk="0" hangingPunct="0"/>
            <a:r>
              <a:rPr lang="de-DE" sz="1400" dirty="0">
                <a:solidFill>
                  <a:srgbClr val="C02300"/>
                </a:solidFill>
                <a:latin typeface="Tahoma" pitchFamily="34" charset="0"/>
                <a:cs typeface="Tahoma" pitchFamily="34" charset="0"/>
              </a:rPr>
              <a:t>Löwe et al., Gen </a:t>
            </a:r>
            <a:r>
              <a:rPr lang="de-DE" sz="1400" dirty="0" err="1">
                <a:solidFill>
                  <a:srgbClr val="C02300"/>
                </a:solidFill>
                <a:latin typeface="Tahoma" pitchFamily="34" charset="0"/>
                <a:cs typeface="Tahoma" pitchFamily="34" charset="0"/>
              </a:rPr>
              <a:t>Hosp</a:t>
            </a:r>
            <a:r>
              <a:rPr lang="de-DE" sz="1400" dirty="0">
                <a:solidFill>
                  <a:srgbClr val="C02300"/>
                </a:solidFill>
                <a:latin typeface="Tahoma" pitchFamily="34" charset="0"/>
                <a:cs typeface="Tahoma" pitchFamily="34" charset="0"/>
              </a:rPr>
              <a:t> </a:t>
            </a:r>
            <a:r>
              <a:rPr lang="de-DE" sz="1400" dirty="0" err="1">
                <a:solidFill>
                  <a:srgbClr val="C02300"/>
                </a:solidFill>
                <a:latin typeface="Tahoma" pitchFamily="34" charset="0"/>
                <a:cs typeface="Tahoma" pitchFamily="34" charset="0"/>
              </a:rPr>
              <a:t>Psychiatry</a:t>
            </a:r>
            <a:r>
              <a:rPr lang="de-DE" sz="1400" dirty="0">
                <a:solidFill>
                  <a:srgbClr val="C02300"/>
                </a:solidFill>
                <a:latin typeface="Tahoma" pitchFamily="34" charset="0"/>
                <a:cs typeface="Tahoma" pitchFamily="34" charset="0"/>
              </a:rPr>
              <a:t> 2008</a:t>
            </a:r>
          </a:p>
        </p:txBody>
      </p:sp>
      <p:sp>
        <p:nvSpPr>
          <p:cNvPr id="8" name="Textfeld 7"/>
          <p:cNvSpPr txBox="1">
            <a:spLocks noChangeArrowheads="1"/>
          </p:cNvSpPr>
          <p:nvPr/>
        </p:nvSpPr>
        <p:spPr bwMode="auto">
          <a:xfrm>
            <a:off x="5219700" y="6217369"/>
            <a:ext cx="3455988" cy="307975"/>
          </a:xfrm>
          <a:prstGeom prst="rect">
            <a:avLst/>
          </a:prstGeom>
          <a:noFill/>
          <a:ln w="9525">
            <a:noFill/>
            <a:miter lim="800000"/>
            <a:headEnd/>
            <a:tailEnd/>
          </a:ln>
        </p:spPr>
        <p:txBody>
          <a:bodyPr>
            <a:spAutoFit/>
          </a:bodyPr>
          <a:lstStyle/>
          <a:p>
            <a:pPr eaLnBrk="0" hangingPunct="0"/>
            <a:r>
              <a:rPr lang="de-DE" sz="1400">
                <a:solidFill>
                  <a:srgbClr val="C02300"/>
                </a:solidFill>
                <a:latin typeface="Tahoma" pitchFamily="34" charset="0"/>
                <a:cs typeface="Tahoma" pitchFamily="34" charset="0"/>
              </a:rPr>
              <a:t>Kroenke et al., Gen Hosp Psychiatry 2010</a:t>
            </a:r>
          </a:p>
        </p:txBody>
      </p:sp>
    </p:spTree>
    <p:extLst>
      <p:ext uri="{BB962C8B-B14F-4D97-AF65-F5344CB8AC3E}">
        <p14:creationId xmlns:p14="http://schemas.microsoft.com/office/powerpoint/2010/main" val="179651988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Line 2"/>
          <p:cNvSpPr>
            <a:spLocks noChangeShapeType="1"/>
          </p:cNvSpPr>
          <p:nvPr/>
        </p:nvSpPr>
        <p:spPr bwMode="auto">
          <a:xfrm>
            <a:off x="1187450" y="908050"/>
            <a:ext cx="0" cy="5562600"/>
          </a:xfrm>
          <a:prstGeom prst="line">
            <a:avLst/>
          </a:prstGeom>
          <a:noFill/>
          <a:ln w="28575">
            <a:solidFill>
              <a:srgbClr val="0066CC"/>
            </a:solidFill>
            <a:round/>
            <a:headEnd/>
            <a:tailEnd/>
          </a:ln>
          <a:extLst>
            <a:ext uri="{909E8E84-426E-40DD-AFC4-6F175D3DCCD1}">
              <a14:hiddenFill xmlns:a14="http://schemas.microsoft.com/office/drawing/2010/main">
                <a:noFill/>
              </a14:hiddenFill>
            </a:ext>
          </a:extLst>
        </p:spPr>
        <p:txBody>
          <a:bodyPr wrap="none" anchor="ctr"/>
          <a:lstStyle/>
          <a:p>
            <a:endParaRPr lang="de-DE"/>
          </a:p>
        </p:txBody>
      </p:sp>
      <p:sp>
        <p:nvSpPr>
          <p:cNvPr id="5123" name="Text Box 3"/>
          <p:cNvSpPr txBox="1">
            <a:spLocks noChangeArrowheads="1"/>
          </p:cNvSpPr>
          <p:nvPr/>
        </p:nvSpPr>
        <p:spPr bwMode="auto">
          <a:xfrm>
            <a:off x="1339850" y="1187811"/>
            <a:ext cx="7984678"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de-DE" dirty="0">
                <a:solidFill>
                  <a:srgbClr val="0066CC"/>
                </a:solidFill>
                <a:latin typeface="Tahoma" panose="020B0604030504040204" pitchFamily="34" charset="0"/>
              </a:rPr>
              <a:t>A </a:t>
            </a:r>
            <a:r>
              <a:rPr lang="en-US" altLang="de-DE" dirty="0" smtClean="0">
                <a:solidFill>
                  <a:srgbClr val="0066CC"/>
                </a:solidFill>
                <a:latin typeface="Tahoma" panose="020B0604030504040204" pitchFamily="34" charset="0"/>
              </a:rPr>
              <a:t>few key messages</a:t>
            </a:r>
            <a:r>
              <a:rPr lang="en-US" altLang="de-DE" dirty="0" smtClean="0">
                <a:solidFill>
                  <a:srgbClr val="000076"/>
                </a:solidFill>
                <a:latin typeface="Tahoma" panose="020B0604030504040204" pitchFamily="34" charset="0"/>
              </a:rPr>
              <a:t> </a:t>
            </a:r>
            <a:r>
              <a:rPr lang="en-US" altLang="de-DE" dirty="0">
                <a:solidFill>
                  <a:srgbClr val="000076"/>
                </a:solidFill>
                <a:latin typeface="Tahoma" panose="020B0604030504040204" pitchFamily="34" charset="0"/>
              </a:rPr>
              <a:t/>
            </a:r>
            <a:br>
              <a:rPr lang="en-US" altLang="de-DE" dirty="0">
                <a:solidFill>
                  <a:srgbClr val="000076"/>
                </a:solidFill>
                <a:latin typeface="Tahoma" panose="020B0604030504040204" pitchFamily="34" charset="0"/>
              </a:rPr>
            </a:br>
            <a:endParaRPr lang="en-US" altLang="de-DE" sz="2000" dirty="0">
              <a:solidFill>
                <a:srgbClr val="777777"/>
              </a:solidFill>
              <a:latin typeface="Tahoma" panose="020B0604030504040204" pitchFamily="34" charset="0"/>
            </a:endParaRPr>
          </a:p>
        </p:txBody>
      </p:sp>
      <p:pic>
        <p:nvPicPr>
          <p:cNvPr id="9" name="Grafik 6"/>
          <p:cNvPicPr>
            <a:picLocks noChangeAspect="1"/>
          </p:cNvPicPr>
          <p:nvPr/>
        </p:nvPicPr>
        <p:blipFill>
          <a:blip r:embed="rId3"/>
          <a:srcRect/>
          <a:stretch>
            <a:fillRect/>
          </a:stretch>
        </p:blipFill>
        <p:spPr bwMode="auto">
          <a:xfrm>
            <a:off x="1258888" y="2276475"/>
            <a:ext cx="7804150" cy="1301750"/>
          </a:xfrm>
          <a:prstGeom prst="rect">
            <a:avLst/>
          </a:prstGeom>
          <a:noFill/>
          <a:ln w="9525">
            <a:noFill/>
            <a:miter lim="800000"/>
            <a:headEnd/>
            <a:tailEnd/>
          </a:ln>
        </p:spPr>
      </p:pic>
      <p:pic>
        <p:nvPicPr>
          <p:cNvPr id="10" name="Grafik 7"/>
          <p:cNvPicPr>
            <a:picLocks noChangeAspect="1"/>
          </p:cNvPicPr>
          <p:nvPr/>
        </p:nvPicPr>
        <p:blipFill>
          <a:blip r:embed="rId4"/>
          <a:srcRect/>
          <a:stretch>
            <a:fillRect/>
          </a:stretch>
        </p:blipFill>
        <p:spPr bwMode="auto">
          <a:xfrm>
            <a:off x="1258888" y="3860800"/>
            <a:ext cx="7604125" cy="1560513"/>
          </a:xfrm>
          <a:prstGeom prst="rect">
            <a:avLst/>
          </a:prstGeom>
          <a:noFill/>
          <a:ln w="9525">
            <a:noFill/>
            <a:miter lim="800000"/>
            <a:headEnd/>
            <a:tailEnd/>
          </a:ln>
        </p:spPr>
      </p:pic>
      <p:sp>
        <p:nvSpPr>
          <p:cNvPr id="11" name="Textfeld 15"/>
          <p:cNvSpPr txBox="1">
            <a:spLocks noChangeArrowheads="1"/>
          </p:cNvSpPr>
          <p:nvPr/>
        </p:nvSpPr>
        <p:spPr bwMode="auto">
          <a:xfrm>
            <a:off x="1619250" y="5713413"/>
            <a:ext cx="4105275" cy="306387"/>
          </a:xfrm>
          <a:prstGeom prst="rect">
            <a:avLst/>
          </a:prstGeom>
          <a:noFill/>
          <a:ln w="9525">
            <a:noFill/>
            <a:miter lim="800000"/>
            <a:headEnd/>
            <a:tailEnd/>
          </a:ln>
        </p:spPr>
        <p:txBody>
          <a:bodyPr>
            <a:spAutoFit/>
          </a:bodyPr>
          <a:lstStyle/>
          <a:p>
            <a:pPr eaLnBrk="0" hangingPunct="0"/>
            <a:r>
              <a:rPr lang="de-DE" sz="1400" dirty="0">
                <a:solidFill>
                  <a:srgbClr val="C02300"/>
                </a:solidFill>
                <a:latin typeface="Tahoma" pitchFamily="34" charset="0"/>
                <a:cs typeface="Tahoma" pitchFamily="34" charset="0"/>
              </a:rPr>
              <a:t>Harris AM et al. JGIM 2008</a:t>
            </a:r>
          </a:p>
        </p:txBody>
      </p:sp>
      <p:sp>
        <p:nvSpPr>
          <p:cNvPr id="12" name="Ellipse 13"/>
          <p:cNvSpPr>
            <a:spLocks noChangeArrowheads="1"/>
          </p:cNvSpPr>
          <p:nvPr/>
        </p:nvSpPr>
        <p:spPr bwMode="auto">
          <a:xfrm>
            <a:off x="2268538" y="3716338"/>
            <a:ext cx="5111750" cy="504825"/>
          </a:xfrm>
          <a:prstGeom prst="ellipse">
            <a:avLst/>
          </a:prstGeom>
          <a:noFill/>
          <a:ln w="9525" algn="ctr">
            <a:solidFill>
              <a:srgbClr val="CC0000"/>
            </a:solidFill>
            <a:round/>
            <a:headEnd/>
            <a:tailEnd/>
          </a:ln>
        </p:spPr>
        <p:txBody>
          <a:bodyPr/>
          <a:lstStyle/>
          <a:p>
            <a:pPr eaLnBrk="0" hangingPunct="0"/>
            <a:endParaRPr lang="de-DE"/>
          </a:p>
        </p:txBody>
      </p:sp>
    </p:spTree>
    <p:extLst>
      <p:ext uri="{BB962C8B-B14F-4D97-AF65-F5344CB8AC3E}">
        <p14:creationId xmlns:p14="http://schemas.microsoft.com/office/powerpoint/2010/main" val="404913517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Line 2"/>
          <p:cNvSpPr>
            <a:spLocks noChangeShapeType="1"/>
          </p:cNvSpPr>
          <p:nvPr/>
        </p:nvSpPr>
        <p:spPr bwMode="auto">
          <a:xfrm>
            <a:off x="1187450" y="908050"/>
            <a:ext cx="0" cy="5562600"/>
          </a:xfrm>
          <a:prstGeom prst="line">
            <a:avLst/>
          </a:prstGeom>
          <a:noFill/>
          <a:ln w="28575">
            <a:solidFill>
              <a:srgbClr val="0066CC"/>
            </a:solidFill>
            <a:round/>
            <a:headEnd/>
            <a:tailEnd/>
          </a:ln>
          <a:extLst>
            <a:ext uri="{909E8E84-426E-40DD-AFC4-6F175D3DCCD1}">
              <a14:hiddenFill xmlns:a14="http://schemas.microsoft.com/office/drawing/2010/main">
                <a:noFill/>
              </a14:hiddenFill>
            </a:ext>
          </a:extLst>
        </p:spPr>
        <p:txBody>
          <a:bodyPr wrap="none" anchor="ctr"/>
          <a:lstStyle/>
          <a:p>
            <a:endParaRPr lang="de-DE"/>
          </a:p>
        </p:txBody>
      </p:sp>
      <p:sp>
        <p:nvSpPr>
          <p:cNvPr id="5123" name="Text Box 3"/>
          <p:cNvSpPr txBox="1">
            <a:spLocks noChangeArrowheads="1"/>
          </p:cNvSpPr>
          <p:nvPr/>
        </p:nvSpPr>
        <p:spPr bwMode="auto">
          <a:xfrm>
            <a:off x="1339850" y="1187811"/>
            <a:ext cx="7984678"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de-DE" dirty="0">
                <a:solidFill>
                  <a:srgbClr val="0066CC"/>
                </a:solidFill>
                <a:latin typeface="Tahoma" panose="020B0604030504040204" pitchFamily="34" charset="0"/>
              </a:rPr>
              <a:t>A </a:t>
            </a:r>
            <a:r>
              <a:rPr lang="en-US" altLang="de-DE" dirty="0" smtClean="0">
                <a:solidFill>
                  <a:srgbClr val="0066CC"/>
                </a:solidFill>
                <a:latin typeface="Tahoma" panose="020B0604030504040204" pitchFamily="34" charset="0"/>
              </a:rPr>
              <a:t>few key messages</a:t>
            </a:r>
            <a:r>
              <a:rPr lang="en-US" altLang="de-DE" dirty="0" smtClean="0">
                <a:solidFill>
                  <a:srgbClr val="000076"/>
                </a:solidFill>
                <a:latin typeface="Tahoma" panose="020B0604030504040204" pitchFamily="34" charset="0"/>
              </a:rPr>
              <a:t> </a:t>
            </a:r>
            <a:r>
              <a:rPr lang="en-US" altLang="de-DE" dirty="0">
                <a:solidFill>
                  <a:srgbClr val="000076"/>
                </a:solidFill>
                <a:latin typeface="Tahoma" panose="020B0604030504040204" pitchFamily="34" charset="0"/>
              </a:rPr>
              <a:t/>
            </a:r>
            <a:br>
              <a:rPr lang="en-US" altLang="de-DE" dirty="0">
                <a:solidFill>
                  <a:srgbClr val="000076"/>
                </a:solidFill>
                <a:latin typeface="Tahoma" panose="020B0604030504040204" pitchFamily="34" charset="0"/>
              </a:rPr>
            </a:br>
            <a:endParaRPr lang="en-US" altLang="de-DE" sz="2000" dirty="0">
              <a:solidFill>
                <a:srgbClr val="777777"/>
              </a:solidFill>
              <a:latin typeface="Tahoma" panose="020B0604030504040204" pitchFamily="34" charset="0"/>
            </a:endParaRPr>
          </a:p>
        </p:txBody>
      </p:sp>
      <p:sp>
        <p:nvSpPr>
          <p:cNvPr id="5124" name="Text Box 5"/>
          <p:cNvSpPr txBox="1">
            <a:spLocks noChangeArrowheads="1"/>
          </p:cNvSpPr>
          <p:nvPr/>
        </p:nvSpPr>
        <p:spPr bwMode="auto">
          <a:xfrm>
            <a:off x="1339850" y="1988840"/>
            <a:ext cx="7724775" cy="53399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buClr>
                <a:srgbClr val="0066CC"/>
              </a:buClr>
              <a:buFont typeface="Webdings" panose="05030102010509060703" pitchFamily="18" charset="2"/>
              <a:buChar char="4"/>
            </a:pPr>
            <a:r>
              <a:rPr lang="en-US" altLang="de-DE" sz="1800" dirty="0">
                <a:solidFill>
                  <a:srgbClr val="0066CC"/>
                </a:solidFill>
                <a:latin typeface="Tahoma" panose="020B0604030504040204" pitchFamily="34" charset="0"/>
              </a:rPr>
              <a:t> </a:t>
            </a:r>
            <a:r>
              <a:rPr lang="en-US" altLang="de-DE" sz="1800" dirty="0" smtClean="0">
                <a:solidFill>
                  <a:srgbClr val="0066CC"/>
                </a:solidFill>
                <a:latin typeface="Tahoma" panose="020B0604030504040204" pitchFamily="34" charset="0"/>
              </a:rPr>
              <a:t>The most important determinant of disability, persistence and health</a:t>
            </a:r>
            <a:br>
              <a:rPr lang="en-US" altLang="de-DE" sz="1800" dirty="0" smtClean="0">
                <a:solidFill>
                  <a:srgbClr val="0066CC"/>
                </a:solidFill>
                <a:latin typeface="Tahoma" panose="020B0604030504040204" pitchFamily="34" charset="0"/>
              </a:rPr>
            </a:br>
            <a:r>
              <a:rPr lang="en-US" altLang="de-DE" sz="1800" dirty="0" smtClean="0">
                <a:solidFill>
                  <a:srgbClr val="0066CC"/>
                </a:solidFill>
                <a:latin typeface="Tahoma" panose="020B0604030504040204" pitchFamily="34" charset="0"/>
              </a:rPr>
              <a:t>    care use is </a:t>
            </a:r>
            <a:r>
              <a:rPr lang="en-US" altLang="de-DE" sz="1800" u="sng" dirty="0" smtClean="0">
                <a:solidFill>
                  <a:srgbClr val="0066CC"/>
                </a:solidFill>
                <a:latin typeface="Tahoma" panose="020B0604030504040204" pitchFamily="34" charset="0"/>
              </a:rPr>
              <a:t>number</a:t>
            </a:r>
            <a:r>
              <a:rPr lang="en-US" altLang="de-DE" sz="1800" dirty="0" smtClean="0">
                <a:solidFill>
                  <a:srgbClr val="0066CC"/>
                </a:solidFill>
                <a:latin typeface="Tahoma" panose="020B0604030504040204" pitchFamily="34" charset="0"/>
              </a:rPr>
              <a:t> of bodily symptoms – </a:t>
            </a:r>
            <a:br>
              <a:rPr lang="en-US" altLang="de-DE" sz="1800" dirty="0" smtClean="0">
                <a:solidFill>
                  <a:srgbClr val="0066CC"/>
                </a:solidFill>
                <a:latin typeface="Tahoma" panose="020B0604030504040204" pitchFamily="34" charset="0"/>
              </a:rPr>
            </a:br>
            <a:r>
              <a:rPr lang="en-US" altLang="de-DE" sz="1800" dirty="0" smtClean="0">
                <a:solidFill>
                  <a:srgbClr val="0066CC"/>
                </a:solidFill>
                <a:latin typeface="Tahoma" panose="020B0604030504040204" pitchFamily="34" charset="0"/>
              </a:rPr>
              <a:t>    independent of whether they are “medically explained” or not</a:t>
            </a:r>
            <a:br>
              <a:rPr lang="en-US" altLang="de-DE" sz="1800" dirty="0" smtClean="0">
                <a:solidFill>
                  <a:srgbClr val="0066CC"/>
                </a:solidFill>
                <a:latin typeface="Tahoma" panose="020B0604030504040204" pitchFamily="34" charset="0"/>
              </a:rPr>
            </a:br>
            <a:endParaRPr lang="en-US" altLang="de-DE" sz="1800" dirty="0" smtClean="0">
              <a:solidFill>
                <a:srgbClr val="0066CC"/>
              </a:solidFill>
              <a:latin typeface="Tahoma" panose="020B0604030504040204" pitchFamily="34" charset="0"/>
            </a:endParaRPr>
          </a:p>
          <a:p>
            <a:pPr>
              <a:spcBef>
                <a:spcPct val="50000"/>
              </a:spcBef>
              <a:buClr>
                <a:srgbClr val="0066CC"/>
              </a:buClr>
              <a:buFont typeface="Webdings" panose="05030102010509060703" pitchFamily="18" charset="2"/>
              <a:buChar char="4"/>
            </a:pPr>
            <a:r>
              <a:rPr lang="en-US" altLang="de-DE" sz="1800" dirty="0" smtClean="0">
                <a:solidFill>
                  <a:srgbClr val="0066CC"/>
                </a:solidFill>
                <a:latin typeface="Tahoma" panose="020B0604030504040204" pitchFamily="34" charset="0"/>
              </a:rPr>
              <a:t> Example</a:t>
            </a:r>
            <a:br>
              <a:rPr lang="en-US" altLang="de-DE" sz="1800" dirty="0" smtClean="0">
                <a:solidFill>
                  <a:srgbClr val="0066CC"/>
                </a:solidFill>
                <a:latin typeface="Tahoma" panose="020B0604030504040204" pitchFamily="34" charset="0"/>
              </a:rPr>
            </a:br>
            <a:r>
              <a:rPr lang="en-US" altLang="de-DE" sz="1800" dirty="0" smtClean="0">
                <a:solidFill>
                  <a:srgbClr val="0066CC"/>
                </a:solidFill>
                <a:latin typeface="Tahoma" panose="020B0604030504040204" pitchFamily="34" charset="0"/>
              </a:rPr>
              <a:t>    </a:t>
            </a:r>
            <a:r>
              <a:rPr lang="en-US" altLang="de-DE" sz="1600" dirty="0" smtClean="0">
                <a:solidFill>
                  <a:srgbClr val="0066CC"/>
                </a:solidFill>
                <a:latin typeface="Tahoma" panose="020B0604030504040204" pitchFamily="34" charset="0"/>
                <a:sym typeface="Webdings" panose="05030102010509060703" pitchFamily="18" charset="2"/>
              </a:rPr>
              <a:t></a:t>
            </a:r>
            <a:r>
              <a:rPr lang="en-US" altLang="de-DE" sz="1800" dirty="0" smtClean="0">
                <a:solidFill>
                  <a:srgbClr val="0066CC"/>
                </a:solidFill>
                <a:latin typeface="Tahoma" panose="020B0604030504040204" pitchFamily="34" charset="0"/>
              </a:rPr>
              <a:t> </a:t>
            </a:r>
            <a:r>
              <a:rPr lang="en-US" sz="1600" kern="0" dirty="0" smtClean="0">
                <a:solidFill>
                  <a:srgbClr val="0066CC"/>
                </a:solidFill>
                <a:latin typeface="Tahoma" panose="020B0604030504040204" pitchFamily="34" charset="0"/>
                <a:ea typeface="Tahoma" panose="020B0604030504040204" pitchFamily="34" charset="0"/>
                <a:cs typeface="Tahoma" panose="020B0604030504040204" pitchFamily="34" charset="0"/>
              </a:rPr>
              <a:t>Clinic study: out-patients - Neurology, Cardiology &amp; Gastroenterology </a:t>
            </a:r>
            <a:br>
              <a:rPr lang="en-US" sz="1600" kern="0" dirty="0" smtClean="0">
                <a:solidFill>
                  <a:srgbClr val="0066CC"/>
                </a:solidFill>
                <a:latin typeface="Tahoma" panose="020B0604030504040204" pitchFamily="34" charset="0"/>
                <a:ea typeface="Tahoma" panose="020B0604030504040204" pitchFamily="34" charset="0"/>
                <a:cs typeface="Tahoma" panose="020B0604030504040204" pitchFamily="34" charset="0"/>
              </a:rPr>
            </a:br>
            <a:r>
              <a:rPr lang="en-US" sz="1600" kern="0" dirty="0" smtClean="0">
                <a:solidFill>
                  <a:srgbClr val="0066CC"/>
                </a:solidFill>
                <a:latin typeface="Tahoma" panose="020B0604030504040204" pitchFamily="34" charset="0"/>
                <a:ea typeface="Tahoma" panose="020B0604030504040204" pitchFamily="34" charset="0"/>
                <a:cs typeface="Tahoma" panose="020B0604030504040204" pitchFamily="34" charset="0"/>
              </a:rPr>
              <a:t>        </a:t>
            </a:r>
            <a:r>
              <a:rPr lang="en-US" sz="1600" kern="0" dirty="0" smtClean="0">
                <a:latin typeface="Tahoma" panose="020B0604030504040204" pitchFamily="34" charset="0"/>
                <a:ea typeface="Tahoma" panose="020B0604030504040204" pitchFamily="34" charset="0"/>
                <a:cs typeface="Tahoma" panose="020B0604030504040204" pitchFamily="34" charset="0"/>
              </a:rPr>
              <a:t> </a:t>
            </a:r>
            <a:r>
              <a:rPr lang="en-US" sz="1600" kern="0" dirty="0" smtClean="0">
                <a:solidFill>
                  <a:srgbClr val="C00000"/>
                </a:solidFill>
                <a:latin typeface="Tahoma" panose="020B0604030504040204" pitchFamily="34" charset="0"/>
                <a:ea typeface="Tahoma" panose="020B0604030504040204" pitchFamily="34" charset="0"/>
                <a:cs typeface="Tahoma" panose="020B0604030504040204" pitchFamily="34" charset="0"/>
              </a:rPr>
              <a:t>(</a:t>
            </a:r>
            <a:r>
              <a:rPr lang="en-GB" sz="1600" dirty="0" smtClean="0">
                <a:solidFill>
                  <a:srgbClr val="C00000"/>
                </a:solidFill>
                <a:latin typeface="Tahoma" panose="020B0604030504040204" pitchFamily="34" charset="0"/>
                <a:ea typeface="Tahoma" panose="020B0604030504040204" pitchFamily="34" charset="0"/>
                <a:cs typeface="Tahoma" panose="020B0604030504040204" pitchFamily="34" charset="0"/>
              </a:rPr>
              <a:t>Fiddler et al Gen </a:t>
            </a:r>
            <a:r>
              <a:rPr lang="en-GB" sz="1600" dirty="0" err="1" smtClean="0">
                <a:solidFill>
                  <a:srgbClr val="C00000"/>
                </a:solidFill>
                <a:latin typeface="Tahoma" panose="020B0604030504040204" pitchFamily="34" charset="0"/>
                <a:ea typeface="Tahoma" panose="020B0604030504040204" pitchFamily="34" charset="0"/>
                <a:cs typeface="Tahoma" panose="020B0604030504040204" pitchFamily="34" charset="0"/>
              </a:rPr>
              <a:t>Hosp</a:t>
            </a:r>
            <a:r>
              <a:rPr lang="en-GB" sz="1600" dirty="0" smtClean="0">
                <a:solidFill>
                  <a:srgbClr val="C00000"/>
                </a:solidFill>
                <a:latin typeface="Tahoma" panose="020B0604030504040204" pitchFamily="34" charset="0"/>
                <a:ea typeface="Tahoma" panose="020B0604030504040204" pitchFamily="34" charset="0"/>
                <a:cs typeface="Tahoma" panose="020B0604030504040204" pitchFamily="34" charset="0"/>
              </a:rPr>
              <a:t> Psych 2004, </a:t>
            </a:r>
            <a:r>
              <a:rPr lang="en-US" sz="1600" dirty="0" smtClean="0">
                <a:solidFill>
                  <a:srgbClr val="C00000"/>
                </a:solidFill>
                <a:latin typeface="Tahoma" panose="020B0604030504040204" pitchFamily="34" charset="0"/>
                <a:ea typeface="Tahoma" panose="020B0604030504040204" pitchFamily="34" charset="0"/>
                <a:cs typeface="Tahoma" panose="020B0604030504040204" pitchFamily="34" charset="0"/>
              </a:rPr>
              <a:t>Jackson et al J </a:t>
            </a:r>
            <a:r>
              <a:rPr lang="en-US" sz="1600" dirty="0" err="1" smtClean="0">
                <a:solidFill>
                  <a:srgbClr val="C00000"/>
                </a:solidFill>
                <a:latin typeface="Tahoma" panose="020B0604030504040204" pitchFamily="34" charset="0"/>
                <a:ea typeface="Tahoma" panose="020B0604030504040204" pitchFamily="34" charset="0"/>
                <a:cs typeface="Tahoma" panose="020B0604030504040204" pitchFamily="34" charset="0"/>
              </a:rPr>
              <a:t>Psychosom</a:t>
            </a:r>
            <a:r>
              <a:rPr lang="en-US" sz="1600" dirty="0" smtClean="0">
                <a:solidFill>
                  <a:srgbClr val="C00000"/>
                </a:solidFill>
                <a:latin typeface="Tahoma" panose="020B0604030504040204" pitchFamily="34" charset="0"/>
                <a:ea typeface="Tahoma" panose="020B0604030504040204" pitchFamily="34" charset="0"/>
                <a:cs typeface="Tahoma" panose="020B0604030504040204" pitchFamily="34" charset="0"/>
              </a:rPr>
              <a:t> Res. 2006)</a:t>
            </a:r>
            <a:br>
              <a:rPr lang="en-US" sz="1600" dirty="0" smtClean="0">
                <a:solidFill>
                  <a:srgbClr val="C00000"/>
                </a:solidFill>
                <a:latin typeface="Tahoma" panose="020B0604030504040204" pitchFamily="34" charset="0"/>
                <a:ea typeface="Tahoma" panose="020B0604030504040204" pitchFamily="34" charset="0"/>
                <a:cs typeface="Tahoma" panose="020B0604030504040204" pitchFamily="34" charset="0"/>
              </a:rPr>
            </a:br>
            <a:r>
              <a:rPr lang="en-US" sz="1600" dirty="0" smtClean="0">
                <a:solidFill>
                  <a:srgbClr val="C00000"/>
                </a:solidFill>
                <a:latin typeface="Tahoma" panose="020B0604030504040204" pitchFamily="34" charset="0"/>
                <a:ea typeface="Tahoma" panose="020B0604030504040204" pitchFamily="34" charset="0"/>
                <a:cs typeface="Tahoma" panose="020B0604030504040204" pitchFamily="34" charset="0"/>
              </a:rPr>
              <a:t/>
            </a:r>
            <a:br>
              <a:rPr lang="en-US" sz="1600" dirty="0" smtClean="0">
                <a:solidFill>
                  <a:srgbClr val="C00000"/>
                </a:solidFill>
                <a:latin typeface="Tahoma" panose="020B0604030504040204" pitchFamily="34" charset="0"/>
                <a:ea typeface="Tahoma" panose="020B0604030504040204" pitchFamily="34" charset="0"/>
                <a:cs typeface="Tahoma" panose="020B0604030504040204" pitchFamily="34" charset="0"/>
              </a:rPr>
            </a:br>
            <a:r>
              <a:rPr lang="en-US" sz="1600" dirty="0" smtClean="0">
                <a:solidFill>
                  <a:srgbClr val="FF5050"/>
                </a:solidFill>
                <a:latin typeface="Tahoma" panose="020B0604030504040204" pitchFamily="34" charset="0"/>
                <a:ea typeface="Tahoma" panose="020B0604030504040204" pitchFamily="34" charset="0"/>
                <a:cs typeface="Tahoma" panose="020B0604030504040204" pitchFamily="34" charset="0"/>
              </a:rPr>
              <a:t>     </a:t>
            </a:r>
            <a:r>
              <a:rPr lang="en-US" altLang="de-DE" sz="1600" dirty="0">
                <a:solidFill>
                  <a:srgbClr val="0066CC"/>
                </a:solidFill>
                <a:latin typeface="Tahoma" panose="020B0604030504040204" pitchFamily="34" charset="0"/>
                <a:sym typeface="Webdings" panose="05030102010509060703" pitchFamily="18" charset="2"/>
              </a:rPr>
              <a:t> After full investigation, clinical </a:t>
            </a:r>
            <a:r>
              <a:rPr lang="en-US" altLang="de-DE" sz="1600" dirty="0" smtClean="0">
                <a:solidFill>
                  <a:srgbClr val="0066CC"/>
                </a:solidFill>
                <a:latin typeface="Tahoma" panose="020B0604030504040204" pitchFamily="34" charset="0"/>
                <a:sym typeface="Webdings" panose="05030102010509060703" pitchFamily="18" charset="2"/>
              </a:rPr>
              <a:t>opinion</a:t>
            </a:r>
            <a:br>
              <a:rPr lang="en-US" altLang="de-DE" sz="1600" dirty="0" smtClean="0">
                <a:solidFill>
                  <a:srgbClr val="0066CC"/>
                </a:solidFill>
                <a:latin typeface="Tahoma" panose="020B0604030504040204" pitchFamily="34" charset="0"/>
                <a:sym typeface="Webdings" panose="05030102010509060703" pitchFamily="18" charset="2"/>
              </a:rPr>
            </a:br>
            <a:r>
              <a:rPr lang="en-US" altLang="de-DE" sz="1600" dirty="0" smtClean="0">
                <a:solidFill>
                  <a:srgbClr val="0066CC"/>
                </a:solidFill>
                <a:latin typeface="Tahoma" panose="020B0604030504040204" pitchFamily="34" charset="0"/>
                <a:sym typeface="Webdings" panose="05030102010509060703" pitchFamily="18" charset="2"/>
              </a:rPr>
              <a:t>         - 181 </a:t>
            </a:r>
            <a:r>
              <a:rPr lang="en-US" altLang="de-DE" sz="1600" dirty="0">
                <a:solidFill>
                  <a:srgbClr val="0066CC"/>
                </a:solidFill>
                <a:latin typeface="Tahoma" panose="020B0604030504040204" pitchFamily="34" charset="0"/>
                <a:sym typeface="Webdings" panose="05030102010509060703" pitchFamily="18" charset="2"/>
              </a:rPr>
              <a:t>- organic  - Multiple Sclerosis, stroke, </a:t>
            </a:r>
            <a:r>
              <a:rPr lang="en-US" altLang="de-DE" sz="1600" dirty="0" err="1">
                <a:solidFill>
                  <a:srgbClr val="0066CC"/>
                </a:solidFill>
                <a:latin typeface="Tahoma" panose="020B0604030504040204" pitchFamily="34" charset="0"/>
                <a:sym typeface="Webdings" panose="05030102010509060703" pitchFamily="18" charset="2"/>
              </a:rPr>
              <a:t>ischaemic</a:t>
            </a:r>
            <a:r>
              <a:rPr lang="en-US" altLang="de-DE" sz="1600" dirty="0">
                <a:solidFill>
                  <a:srgbClr val="0066CC"/>
                </a:solidFill>
                <a:latin typeface="Tahoma" panose="020B0604030504040204" pitchFamily="34" charset="0"/>
                <a:sym typeface="Webdings" panose="05030102010509060703" pitchFamily="18" charset="2"/>
              </a:rPr>
              <a:t> Heart </a:t>
            </a:r>
            <a:r>
              <a:rPr lang="en-US" altLang="de-DE" sz="1600" dirty="0" smtClean="0">
                <a:solidFill>
                  <a:srgbClr val="0066CC"/>
                </a:solidFill>
                <a:latin typeface="Tahoma" panose="020B0604030504040204" pitchFamily="34" charset="0"/>
                <a:sym typeface="Webdings" panose="05030102010509060703" pitchFamily="18" charset="2"/>
              </a:rPr>
              <a:t>Disease,</a:t>
            </a:r>
            <a:br>
              <a:rPr lang="en-US" altLang="de-DE" sz="1600" dirty="0" smtClean="0">
                <a:solidFill>
                  <a:srgbClr val="0066CC"/>
                </a:solidFill>
                <a:latin typeface="Tahoma" panose="020B0604030504040204" pitchFamily="34" charset="0"/>
                <a:sym typeface="Webdings" panose="05030102010509060703" pitchFamily="18" charset="2"/>
              </a:rPr>
            </a:br>
            <a:r>
              <a:rPr lang="en-US" altLang="de-DE" sz="1600" dirty="0" smtClean="0">
                <a:solidFill>
                  <a:srgbClr val="0066CC"/>
                </a:solidFill>
                <a:latin typeface="Tahoma" panose="020B0604030504040204" pitchFamily="34" charset="0"/>
                <a:sym typeface="Webdings" panose="05030102010509060703" pitchFamily="18" charset="2"/>
              </a:rPr>
              <a:t>                                  inflammatory </a:t>
            </a:r>
            <a:r>
              <a:rPr lang="en-US" altLang="de-DE" sz="1600" dirty="0">
                <a:solidFill>
                  <a:srgbClr val="0066CC"/>
                </a:solidFill>
                <a:latin typeface="Tahoma" panose="020B0604030504040204" pitchFamily="34" charset="0"/>
                <a:sym typeface="Webdings" panose="05030102010509060703" pitchFamily="18" charset="2"/>
              </a:rPr>
              <a:t>bowel </a:t>
            </a:r>
            <a:r>
              <a:rPr lang="en-US" altLang="de-DE" sz="1600" dirty="0" smtClean="0">
                <a:solidFill>
                  <a:srgbClr val="0066CC"/>
                </a:solidFill>
                <a:latin typeface="Tahoma" panose="020B0604030504040204" pitchFamily="34" charset="0"/>
                <a:sym typeface="Webdings" panose="05030102010509060703" pitchFamily="18" charset="2"/>
              </a:rPr>
              <a:t>disease</a:t>
            </a:r>
            <a:br>
              <a:rPr lang="en-US" altLang="de-DE" sz="1600" dirty="0" smtClean="0">
                <a:solidFill>
                  <a:srgbClr val="0066CC"/>
                </a:solidFill>
                <a:latin typeface="Tahoma" panose="020B0604030504040204" pitchFamily="34" charset="0"/>
                <a:sym typeface="Webdings" panose="05030102010509060703" pitchFamily="18" charset="2"/>
              </a:rPr>
            </a:br>
            <a:r>
              <a:rPr lang="en-US" altLang="de-DE" sz="1600" dirty="0" smtClean="0">
                <a:solidFill>
                  <a:srgbClr val="0066CC"/>
                </a:solidFill>
                <a:latin typeface="Tahoma" panose="020B0604030504040204" pitchFamily="34" charset="0"/>
                <a:sym typeface="Webdings" panose="05030102010509060703" pitchFamily="18" charset="2"/>
              </a:rPr>
              <a:t>         - 114 </a:t>
            </a:r>
            <a:r>
              <a:rPr lang="en-US" altLang="de-DE" sz="1600" dirty="0">
                <a:solidFill>
                  <a:srgbClr val="0066CC"/>
                </a:solidFill>
                <a:latin typeface="Tahoma" panose="020B0604030504040204" pitchFamily="34" charset="0"/>
                <a:sym typeface="Webdings" panose="05030102010509060703" pitchFamily="18" charset="2"/>
              </a:rPr>
              <a:t>– Medically Unexplained Symptoms - headaches, neck/ limb pain</a:t>
            </a:r>
            <a:r>
              <a:rPr lang="en-US" altLang="de-DE" sz="1600" dirty="0" smtClean="0">
                <a:solidFill>
                  <a:srgbClr val="0066CC"/>
                </a:solidFill>
                <a:latin typeface="Tahoma" panose="020B0604030504040204" pitchFamily="34" charset="0"/>
                <a:sym typeface="Webdings" panose="05030102010509060703" pitchFamily="18" charset="2"/>
              </a:rPr>
              <a:t>,</a:t>
            </a:r>
            <a:br>
              <a:rPr lang="en-US" altLang="de-DE" sz="1600" dirty="0" smtClean="0">
                <a:solidFill>
                  <a:srgbClr val="0066CC"/>
                </a:solidFill>
                <a:latin typeface="Tahoma" panose="020B0604030504040204" pitchFamily="34" charset="0"/>
                <a:sym typeface="Webdings" panose="05030102010509060703" pitchFamily="18" charset="2"/>
              </a:rPr>
            </a:br>
            <a:r>
              <a:rPr lang="en-US" altLang="de-DE" sz="1600" dirty="0" smtClean="0">
                <a:solidFill>
                  <a:srgbClr val="0066CC"/>
                </a:solidFill>
                <a:latin typeface="Tahoma" panose="020B0604030504040204" pitchFamily="34" charset="0"/>
                <a:sym typeface="Webdings" panose="05030102010509060703" pitchFamily="18" charset="2"/>
              </a:rPr>
              <a:t>                                  </a:t>
            </a:r>
            <a:r>
              <a:rPr lang="en-US" altLang="de-DE" sz="1600" dirty="0">
                <a:solidFill>
                  <a:srgbClr val="0066CC"/>
                </a:solidFill>
                <a:latin typeface="Tahoma" panose="020B0604030504040204" pitchFamily="34" charset="0"/>
                <a:sym typeface="Webdings" panose="05030102010509060703" pitchFamily="18" charset="2"/>
              </a:rPr>
              <a:t>fatigue, </a:t>
            </a:r>
            <a:r>
              <a:rPr lang="en-US" altLang="de-DE" sz="1600" dirty="0" err="1">
                <a:solidFill>
                  <a:srgbClr val="0066CC"/>
                </a:solidFill>
                <a:latin typeface="Tahoma" panose="020B0604030504040204" pitchFamily="34" charset="0"/>
                <a:sym typeface="Webdings" panose="05030102010509060703" pitchFamily="18" charset="2"/>
              </a:rPr>
              <a:t>parasthesiae</a:t>
            </a:r>
            <a:r>
              <a:rPr lang="en-US" altLang="de-DE" sz="1600" dirty="0">
                <a:solidFill>
                  <a:srgbClr val="0066CC"/>
                </a:solidFill>
                <a:latin typeface="Tahoma" panose="020B0604030504040204" pitchFamily="34" charset="0"/>
                <a:sym typeface="Webdings" panose="05030102010509060703" pitchFamily="18" charset="2"/>
              </a:rPr>
              <a:t>, chest pain, breathlessness, </a:t>
            </a:r>
            <a:r>
              <a:rPr lang="en-US" altLang="de-DE" sz="1600" dirty="0" smtClean="0">
                <a:solidFill>
                  <a:srgbClr val="0066CC"/>
                </a:solidFill>
                <a:latin typeface="Tahoma" panose="020B0604030504040204" pitchFamily="34" charset="0"/>
                <a:sym typeface="Webdings" panose="05030102010509060703" pitchFamily="18" charset="2"/>
              </a:rPr>
              <a:t>irritable</a:t>
            </a:r>
            <a:br>
              <a:rPr lang="en-US" altLang="de-DE" sz="1600" dirty="0" smtClean="0">
                <a:solidFill>
                  <a:srgbClr val="0066CC"/>
                </a:solidFill>
                <a:latin typeface="Tahoma" panose="020B0604030504040204" pitchFamily="34" charset="0"/>
                <a:sym typeface="Webdings" panose="05030102010509060703" pitchFamily="18" charset="2"/>
              </a:rPr>
            </a:br>
            <a:r>
              <a:rPr lang="en-US" altLang="de-DE" sz="1600" dirty="0" smtClean="0">
                <a:solidFill>
                  <a:srgbClr val="0066CC"/>
                </a:solidFill>
                <a:latin typeface="Tahoma" panose="020B0604030504040204" pitchFamily="34" charset="0"/>
                <a:sym typeface="Webdings" panose="05030102010509060703" pitchFamily="18" charset="2"/>
              </a:rPr>
              <a:t>                                  </a:t>
            </a:r>
            <a:r>
              <a:rPr lang="en-US" altLang="de-DE" sz="1600" dirty="0">
                <a:solidFill>
                  <a:srgbClr val="0066CC"/>
                </a:solidFill>
                <a:latin typeface="Tahoma" panose="020B0604030504040204" pitchFamily="34" charset="0"/>
                <a:sym typeface="Webdings" panose="05030102010509060703" pitchFamily="18" charset="2"/>
              </a:rPr>
              <a:t>bowel syndrome, functional </a:t>
            </a:r>
            <a:r>
              <a:rPr lang="en-US" altLang="de-DE" sz="1600" dirty="0" smtClean="0">
                <a:solidFill>
                  <a:srgbClr val="0066CC"/>
                </a:solidFill>
                <a:latin typeface="Tahoma" panose="020B0604030504040204" pitchFamily="34" charset="0"/>
                <a:sym typeface="Webdings" panose="05030102010509060703" pitchFamily="18" charset="2"/>
              </a:rPr>
              <a:t>dyspepsia</a:t>
            </a:r>
            <a:br>
              <a:rPr lang="en-US" altLang="de-DE" sz="1600" dirty="0" smtClean="0">
                <a:solidFill>
                  <a:srgbClr val="0066CC"/>
                </a:solidFill>
                <a:latin typeface="Tahoma" panose="020B0604030504040204" pitchFamily="34" charset="0"/>
                <a:sym typeface="Webdings" panose="05030102010509060703" pitchFamily="18" charset="2"/>
              </a:rPr>
            </a:br>
            <a:r>
              <a:rPr lang="en-US" altLang="de-DE" sz="1600" dirty="0" smtClean="0">
                <a:solidFill>
                  <a:srgbClr val="0066CC"/>
                </a:solidFill>
                <a:latin typeface="Tahoma" panose="020B0604030504040204" pitchFamily="34" charset="0"/>
                <a:sym typeface="Webdings" panose="05030102010509060703" pitchFamily="18" charset="2"/>
              </a:rPr>
              <a:t/>
            </a:r>
            <a:br>
              <a:rPr lang="en-US" altLang="de-DE" sz="1600" dirty="0" smtClean="0">
                <a:solidFill>
                  <a:srgbClr val="0066CC"/>
                </a:solidFill>
                <a:latin typeface="Tahoma" panose="020B0604030504040204" pitchFamily="34" charset="0"/>
                <a:sym typeface="Webdings" panose="05030102010509060703" pitchFamily="18" charset="2"/>
              </a:rPr>
            </a:br>
            <a:r>
              <a:rPr lang="en-US" altLang="de-DE" sz="1600" dirty="0" smtClean="0">
                <a:solidFill>
                  <a:srgbClr val="0066CC"/>
                </a:solidFill>
                <a:latin typeface="Tahoma" panose="020B0604030504040204" pitchFamily="34" charset="0"/>
                <a:sym typeface="Webdings" panose="05030102010509060703" pitchFamily="18" charset="2"/>
              </a:rPr>
              <a:t>      Follow Up 6 </a:t>
            </a:r>
            <a:r>
              <a:rPr lang="en-US" altLang="de-DE" sz="1600" dirty="0" err="1" smtClean="0">
                <a:solidFill>
                  <a:srgbClr val="0066CC"/>
                </a:solidFill>
                <a:latin typeface="Tahoma" panose="020B0604030504040204" pitchFamily="34" charset="0"/>
                <a:sym typeface="Webdings" panose="05030102010509060703" pitchFamily="18" charset="2"/>
              </a:rPr>
              <a:t>Mths</a:t>
            </a:r>
            <a:r>
              <a:rPr lang="en-US" altLang="de-DE" sz="1600" dirty="0" smtClean="0">
                <a:solidFill>
                  <a:srgbClr val="0066CC"/>
                </a:solidFill>
                <a:latin typeface="Tahoma" panose="020B0604030504040204" pitchFamily="34" charset="0"/>
                <a:sym typeface="Webdings" panose="05030102010509060703" pitchFamily="18" charset="2"/>
              </a:rPr>
              <a:t>: Health status and health care use </a:t>
            </a:r>
            <a:endParaRPr lang="en-US" altLang="de-DE" sz="1600" dirty="0">
              <a:solidFill>
                <a:srgbClr val="0066CC"/>
              </a:solidFill>
              <a:latin typeface="Tahoma" panose="020B0604030504040204" pitchFamily="34" charset="0"/>
              <a:sym typeface="Webdings" panose="05030102010509060703" pitchFamily="18" charset="2"/>
            </a:endParaRPr>
          </a:p>
          <a:p>
            <a:pPr>
              <a:spcBef>
                <a:spcPct val="50000"/>
              </a:spcBef>
              <a:buClr>
                <a:srgbClr val="0066CC"/>
              </a:buClr>
            </a:pPr>
            <a:r>
              <a:rPr lang="en-US" sz="1600" dirty="0" smtClean="0">
                <a:solidFill>
                  <a:srgbClr val="FF5050"/>
                </a:solidFill>
                <a:latin typeface="Tahoma" panose="020B0604030504040204" pitchFamily="34" charset="0"/>
                <a:ea typeface="Tahoma" panose="020B0604030504040204" pitchFamily="34" charset="0"/>
                <a:cs typeface="Tahoma" panose="020B0604030504040204" pitchFamily="34" charset="0"/>
              </a:rPr>
              <a:t/>
            </a:r>
            <a:br>
              <a:rPr lang="en-US" sz="1600" dirty="0" smtClean="0">
                <a:solidFill>
                  <a:srgbClr val="FF5050"/>
                </a:solidFill>
                <a:latin typeface="Tahoma" panose="020B0604030504040204" pitchFamily="34" charset="0"/>
                <a:ea typeface="Tahoma" panose="020B0604030504040204" pitchFamily="34" charset="0"/>
                <a:cs typeface="Tahoma" panose="020B0604030504040204" pitchFamily="34" charset="0"/>
              </a:rPr>
            </a:br>
            <a:r>
              <a:rPr lang="en-US" sz="1600" dirty="0" smtClean="0">
                <a:effectLst>
                  <a:outerShdw blurRad="38100" dist="38100" dir="2700000" algn="tl">
                    <a:srgbClr val="000000"/>
                  </a:outerShdw>
                </a:effectLst>
                <a:latin typeface="Tahoma" panose="020B0604030504040204" pitchFamily="34" charset="0"/>
                <a:ea typeface="Tahoma" panose="020B0604030504040204" pitchFamily="34" charset="0"/>
                <a:cs typeface="Tahoma" panose="020B0604030504040204" pitchFamily="34" charset="0"/>
              </a:rPr>
              <a:t> </a:t>
            </a:r>
          </a:p>
          <a:p>
            <a:pPr>
              <a:spcBef>
                <a:spcPct val="50000"/>
              </a:spcBef>
              <a:buClr>
                <a:srgbClr val="0066CC"/>
              </a:buClr>
              <a:buFont typeface="Webdings" panose="05030102010509060703" pitchFamily="18" charset="2"/>
              <a:buChar char="4"/>
            </a:pPr>
            <a:endParaRPr lang="en-US" altLang="de-DE" sz="1600" dirty="0" smtClean="0">
              <a:solidFill>
                <a:srgbClr val="0066CC"/>
              </a:solidFill>
              <a:latin typeface="Tahoma" panose="020B0604030504040204" pitchFamily="34" charset="0"/>
            </a:endParaRPr>
          </a:p>
        </p:txBody>
      </p:sp>
    </p:spTree>
    <p:extLst>
      <p:ext uri="{BB962C8B-B14F-4D97-AF65-F5344CB8AC3E}">
        <p14:creationId xmlns:p14="http://schemas.microsoft.com/office/powerpoint/2010/main" val="422546521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4"/>
          <p:cNvSpPr>
            <a:spLocks noGrp="1" noChangeArrowheads="1"/>
          </p:cNvSpPr>
          <p:nvPr>
            <p:ph type="title"/>
          </p:nvPr>
        </p:nvSpPr>
        <p:spPr>
          <a:xfrm>
            <a:off x="467544" y="701824"/>
            <a:ext cx="8229600" cy="1143000"/>
          </a:xfrm>
        </p:spPr>
        <p:txBody>
          <a:bodyPr/>
          <a:lstStyle/>
          <a:p>
            <a:pPr eaLnBrk="1" hangingPunct="1"/>
            <a:r>
              <a:rPr lang="en-GB" sz="2400" dirty="0" smtClean="0">
                <a:solidFill>
                  <a:srgbClr val="0066CC"/>
                </a:solidFill>
                <a:latin typeface="Tahoma" panose="020B0604030504040204" pitchFamily="34" charset="0"/>
                <a:ea typeface="Tahoma" panose="020B0604030504040204" pitchFamily="34" charset="0"/>
                <a:cs typeface="Tahoma" panose="020B0604030504040204" pitchFamily="34" charset="0"/>
              </a:rPr>
              <a:t>Number of bodily symptoms by patient diagnostic group</a:t>
            </a:r>
          </a:p>
        </p:txBody>
      </p:sp>
      <p:pic>
        <p:nvPicPr>
          <p:cNvPr id="72707" name="Picture 8"/>
          <p:cNvPicPr>
            <a:picLocks noGrp="1" noChangeAspect="1" noChangeArrowheads="1"/>
          </p:cNvPicPr>
          <p:nvPr>
            <p:ph type="body" sz="half" idx="2"/>
          </p:nvPr>
        </p:nvPicPr>
        <p:blipFill>
          <a:blip r:embed="rId2" cstate="print"/>
          <a:srcRect/>
          <a:stretch>
            <a:fillRect/>
          </a:stretch>
        </p:blipFill>
        <p:spPr>
          <a:xfrm>
            <a:off x="5403776" y="2246313"/>
            <a:ext cx="4038600" cy="3233737"/>
          </a:xfrm>
          <a:noFill/>
        </p:spPr>
      </p:pic>
      <p:pic>
        <p:nvPicPr>
          <p:cNvPr id="72708" name="Picture 9"/>
          <p:cNvPicPr>
            <a:picLocks noGrp="1" noChangeAspect="1" noChangeArrowheads="1"/>
          </p:cNvPicPr>
          <p:nvPr>
            <p:ph type="body" sz="half" idx="1"/>
          </p:nvPr>
        </p:nvPicPr>
        <p:blipFill>
          <a:blip r:embed="rId3" cstate="print"/>
          <a:srcRect/>
          <a:stretch>
            <a:fillRect/>
          </a:stretch>
        </p:blipFill>
        <p:spPr>
          <a:xfrm>
            <a:off x="1212776" y="2246313"/>
            <a:ext cx="4038600" cy="3233737"/>
          </a:xfrm>
          <a:noFill/>
        </p:spPr>
      </p:pic>
      <p:sp>
        <p:nvSpPr>
          <p:cNvPr id="1686538" name="Text Box 10"/>
          <p:cNvSpPr txBox="1">
            <a:spLocks noChangeArrowheads="1"/>
          </p:cNvSpPr>
          <p:nvPr/>
        </p:nvSpPr>
        <p:spPr bwMode="auto">
          <a:xfrm>
            <a:off x="755576" y="5589588"/>
            <a:ext cx="1316386" cy="369332"/>
          </a:xfrm>
          <a:prstGeom prst="rect">
            <a:avLst/>
          </a:prstGeom>
          <a:noFill/>
          <a:ln w="9525">
            <a:noFill/>
            <a:miter lim="800000"/>
            <a:headEnd/>
            <a:tailEnd/>
          </a:ln>
          <a:effectLst/>
        </p:spPr>
        <p:txBody>
          <a:bodyPr wrap="none">
            <a:spAutoFit/>
          </a:bodyPr>
          <a:lstStyle/>
          <a:p>
            <a:pPr>
              <a:defRPr/>
            </a:pPr>
            <a:r>
              <a:rPr lang="en-GB" sz="1800" dirty="0">
                <a:effectLst>
                  <a:outerShdw blurRad="38100" dist="38100" dir="2700000" algn="tl">
                    <a:srgbClr val="000000"/>
                  </a:outerShdw>
                </a:effectLst>
                <a:latin typeface="Tahoma" panose="020B0604030504040204" pitchFamily="34" charset="0"/>
                <a:ea typeface="Tahoma" panose="020B0604030504040204" pitchFamily="34" charset="0"/>
                <a:cs typeface="Tahoma" panose="020B0604030504040204" pitchFamily="34" charset="0"/>
              </a:rPr>
              <a:t>Means (</a:t>
            </a:r>
            <a:r>
              <a:rPr lang="en-GB" sz="1800" dirty="0" err="1">
                <a:effectLst>
                  <a:outerShdw blurRad="38100" dist="38100" dir="2700000" algn="tl">
                    <a:srgbClr val="000000"/>
                  </a:outerShdw>
                </a:effectLst>
                <a:latin typeface="Tahoma" panose="020B0604030504040204" pitchFamily="34" charset="0"/>
                <a:ea typeface="Tahoma" panose="020B0604030504040204" pitchFamily="34" charset="0"/>
                <a:cs typeface="Tahoma" panose="020B0604030504040204" pitchFamily="34" charset="0"/>
              </a:rPr>
              <a:t>sd</a:t>
            </a:r>
            <a:r>
              <a:rPr lang="en-GB" sz="1800" dirty="0">
                <a:effectLst>
                  <a:outerShdw blurRad="38100" dist="38100" dir="2700000" algn="tl">
                    <a:srgbClr val="000000"/>
                  </a:outerShdw>
                </a:effectLst>
                <a:latin typeface="Tahoma" panose="020B0604030504040204" pitchFamily="34" charset="0"/>
                <a:ea typeface="Tahoma" panose="020B0604030504040204" pitchFamily="34" charset="0"/>
                <a:cs typeface="Tahoma" panose="020B0604030504040204" pitchFamily="34" charset="0"/>
              </a:rPr>
              <a:t>)</a:t>
            </a:r>
          </a:p>
        </p:txBody>
      </p:sp>
      <p:sp>
        <p:nvSpPr>
          <p:cNvPr id="1686539" name="Text Box 11"/>
          <p:cNvSpPr txBox="1">
            <a:spLocks noChangeArrowheads="1"/>
          </p:cNvSpPr>
          <p:nvPr/>
        </p:nvSpPr>
        <p:spPr bwMode="auto">
          <a:xfrm>
            <a:off x="2806626" y="5589588"/>
            <a:ext cx="1135247" cy="461665"/>
          </a:xfrm>
          <a:prstGeom prst="rect">
            <a:avLst/>
          </a:prstGeom>
          <a:noFill/>
          <a:ln w="9525">
            <a:noFill/>
            <a:miter lim="800000"/>
            <a:headEnd/>
            <a:tailEnd/>
          </a:ln>
          <a:effectLst/>
        </p:spPr>
        <p:txBody>
          <a:bodyPr wrap="none">
            <a:spAutoFit/>
          </a:bodyPr>
          <a:lstStyle/>
          <a:p>
            <a:pPr>
              <a:defRPr/>
            </a:pPr>
            <a:r>
              <a:rPr lang="en-GB" sz="1800" dirty="0">
                <a:effectLst>
                  <a:outerShdw blurRad="38100" dist="38100" dir="2700000" algn="tl">
                    <a:srgbClr val="000000"/>
                  </a:outerShdw>
                </a:effectLst>
                <a:latin typeface="Tahoma" panose="020B0604030504040204" pitchFamily="34" charset="0"/>
                <a:ea typeface="Tahoma" panose="020B0604030504040204" pitchFamily="34" charset="0"/>
                <a:cs typeface="Tahoma" panose="020B0604030504040204" pitchFamily="34" charset="0"/>
              </a:rPr>
              <a:t>7.7 (3.0)</a:t>
            </a:r>
            <a:r>
              <a:rPr lang="en-GB" dirty="0">
                <a:effectLst>
                  <a:outerShdw blurRad="38100" dist="38100" dir="2700000" algn="tl">
                    <a:srgbClr val="000000"/>
                  </a:outerShdw>
                </a:effectLst>
              </a:rPr>
              <a:t> </a:t>
            </a:r>
          </a:p>
        </p:txBody>
      </p:sp>
      <p:sp>
        <p:nvSpPr>
          <p:cNvPr id="1686540" name="Text Box 12"/>
          <p:cNvSpPr txBox="1">
            <a:spLocks noChangeArrowheads="1"/>
          </p:cNvSpPr>
          <p:nvPr/>
        </p:nvSpPr>
        <p:spPr bwMode="auto">
          <a:xfrm>
            <a:off x="6551539" y="5516563"/>
            <a:ext cx="1063817" cy="369332"/>
          </a:xfrm>
          <a:prstGeom prst="rect">
            <a:avLst/>
          </a:prstGeom>
          <a:noFill/>
          <a:ln w="9525">
            <a:noFill/>
            <a:miter lim="800000"/>
            <a:headEnd/>
            <a:tailEnd/>
          </a:ln>
          <a:effectLst/>
        </p:spPr>
        <p:txBody>
          <a:bodyPr wrap="none">
            <a:spAutoFit/>
          </a:bodyPr>
          <a:lstStyle/>
          <a:p>
            <a:pPr>
              <a:defRPr/>
            </a:pPr>
            <a:r>
              <a:rPr lang="en-GB" sz="1800" dirty="0">
                <a:effectLst>
                  <a:outerShdw blurRad="38100" dist="38100" dir="2700000" algn="tl">
                    <a:srgbClr val="000000"/>
                  </a:outerShdw>
                </a:effectLst>
                <a:latin typeface="Tahoma" panose="020B0604030504040204" pitchFamily="34" charset="0"/>
                <a:ea typeface="Tahoma" panose="020B0604030504040204" pitchFamily="34" charset="0"/>
                <a:cs typeface="Tahoma" panose="020B0604030504040204" pitchFamily="34" charset="0"/>
              </a:rPr>
              <a:t>7.5 (2.8)</a:t>
            </a:r>
          </a:p>
        </p:txBody>
      </p:sp>
      <p:sp>
        <p:nvSpPr>
          <p:cNvPr id="1686541" name="Text Box 13"/>
          <p:cNvSpPr txBox="1">
            <a:spLocks noChangeArrowheads="1"/>
          </p:cNvSpPr>
          <p:nvPr/>
        </p:nvSpPr>
        <p:spPr bwMode="auto">
          <a:xfrm>
            <a:off x="1439789" y="1700213"/>
            <a:ext cx="8893175" cy="396875"/>
          </a:xfrm>
          <a:prstGeom prst="rect">
            <a:avLst/>
          </a:prstGeom>
          <a:noFill/>
          <a:ln w="9525">
            <a:noFill/>
            <a:miter lim="800000"/>
            <a:headEnd/>
            <a:tailEnd/>
          </a:ln>
          <a:effectLst/>
        </p:spPr>
        <p:txBody>
          <a:bodyPr>
            <a:spAutoFit/>
          </a:bodyPr>
          <a:lstStyle/>
          <a:p>
            <a:pPr>
              <a:defRPr/>
            </a:pPr>
            <a:r>
              <a:rPr lang="en-GB" sz="2000" dirty="0">
                <a:effectLst>
                  <a:outerShdw blurRad="38100" dist="38100" dir="2700000" algn="tl">
                    <a:srgbClr val="000000"/>
                  </a:outerShdw>
                </a:effectLst>
              </a:rPr>
              <a:t> </a:t>
            </a:r>
            <a:r>
              <a:rPr lang="en-GB" sz="1800" dirty="0">
                <a:solidFill>
                  <a:schemeClr val="tx2"/>
                </a:solidFill>
                <a:effectLst>
                  <a:outerShdw blurRad="38100" dist="38100" dir="2700000" algn="tl">
                    <a:srgbClr val="000000"/>
                  </a:outerShdw>
                </a:effectLst>
                <a:latin typeface="Tahoma" panose="020B0604030504040204" pitchFamily="34" charset="0"/>
                <a:ea typeface="Tahoma" panose="020B0604030504040204" pitchFamily="34" charset="0"/>
                <a:cs typeface="Tahoma" panose="020B0604030504040204" pitchFamily="34" charset="0"/>
              </a:rPr>
              <a:t>medically unexplained (n=114)          </a:t>
            </a:r>
            <a:r>
              <a:rPr lang="en-GB" sz="1800" dirty="0" err="1">
                <a:solidFill>
                  <a:schemeClr val="tx2"/>
                </a:solidFill>
                <a:effectLst>
                  <a:outerShdw blurRad="38100" dist="38100" dir="2700000" algn="tl">
                    <a:srgbClr val="000000"/>
                  </a:outerShdw>
                </a:effectLst>
                <a:latin typeface="Tahoma" panose="020B0604030504040204" pitchFamily="34" charset="0"/>
                <a:ea typeface="Tahoma" panose="020B0604030504040204" pitchFamily="34" charset="0"/>
                <a:cs typeface="Tahoma" panose="020B0604030504040204" pitchFamily="34" charset="0"/>
              </a:rPr>
              <a:t>expl</a:t>
            </a:r>
            <a:r>
              <a:rPr lang="en-GB" sz="1800" dirty="0">
                <a:solidFill>
                  <a:schemeClr val="tx2"/>
                </a:solidFill>
                <a:effectLst>
                  <a:outerShdw blurRad="38100" dist="38100" dir="2700000" algn="tl">
                    <a:srgbClr val="000000"/>
                  </a:outerShdw>
                </a:effectLst>
                <a:latin typeface="Tahoma" panose="020B0604030504040204" pitchFamily="34" charset="0"/>
                <a:ea typeface="Tahoma" panose="020B0604030504040204" pitchFamily="34" charset="0"/>
                <a:cs typeface="Tahoma" panose="020B0604030504040204" pitchFamily="34" charset="0"/>
              </a:rPr>
              <a:t>. by organic disease (n=181)</a:t>
            </a:r>
          </a:p>
        </p:txBody>
      </p:sp>
      <p:sp>
        <p:nvSpPr>
          <p:cNvPr id="72713" name="Text Box 14"/>
          <p:cNvSpPr txBox="1">
            <a:spLocks noChangeArrowheads="1"/>
          </p:cNvSpPr>
          <p:nvPr/>
        </p:nvSpPr>
        <p:spPr bwMode="auto">
          <a:xfrm>
            <a:off x="4761732" y="6197242"/>
            <a:ext cx="3284874" cy="338554"/>
          </a:xfrm>
          <a:prstGeom prst="rect">
            <a:avLst/>
          </a:prstGeom>
          <a:noFill/>
          <a:ln w="9525">
            <a:noFill/>
            <a:miter lim="800000"/>
            <a:headEnd/>
            <a:tailEnd/>
          </a:ln>
        </p:spPr>
        <p:txBody>
          <a:bodyPr wrap="none">
            <a:spAutoFit/>
          </a:bodyPr>
          <a:lstStyle/>
          <a:p>
            <a:r>
              <a:rPr lang="en-GB" sz="1600" dirty="0">
                <a:solidFill>
                  <a:srgbClr val="C00000"/>
                </a:solidFill>
                <a:latin typeface="Tahoma" panose="020B0604030504040204" pitchFamily="34" charset="0"/>
                <a:ea typeface="Tahoma" panose="020B0604030504040204" pitchFamily="34" charset="0"/>
                <a:cs typeface="Tahoma" panose="020B0604030504040204" pitchFamily="34" charset="0"/>
              </a:rPr>
              <a:t>Fiddler et al Gen </a:t>
            </a:r>
            <a:r>
              <a:rPr lang="en-GB" sz="1600" dirty="0" err="1">
                <a:solidFill>
                  <a:srgbClr val="C00000"/>
                </a:solidFill>
                <a:latin typeface="Tahoma" panose="020B0604030504040204" pitchFamily="34" charset="0"/>
                <a:ea typeface="Tahoma" panose="020B0604030504040204" pitchFamily="34" charset="0"/>
                <a:cs typeface="Tahoma" panose="020B0604030504040204" pitchFamily="34" charset="0"/>
              </a:rPr>
              <a:t>Hosp</a:t>
            </a:r>
            <a:r>
              <a:rPr lang="en-GB" sz="1600" dirty="0">
                <a:solidFill>
                  <a:srgbClr val="C00000"/>
                </a:solidFill>
                <a:latin typeface="Tahoma" panose="020B0604030504040204" pitchFamily="34" charset="0"/>
                <a:ea typeface="Tahoma" panose="020B0604030504040204" pitchFamily="34" charset="0"/>
                <a:cs typeface="Tahoma" panose="020B0604030504040204" pitchFamily="34" charset="0"/>
              </a:rPr>
              <a:t> Psych 2004</a:t>
            </a:r>
          </a:p>
        </p:txBody>
      </p:sp>
      <p:sp>
        <p:nvSpPr>
          <p:cNvPr id="10" name="Line 2"/>
          <p:cNvSpPr>
            <a:spLocks noChangeShapeType="1"/>
          </p:cNvSpPr>
          <p:nvPr/>
        </p:nvSpPr>
        <p:spPr bwMode="auto">
          <a:xfrm>
            <a:off x="539552" y="908050"/>
            <a:ext cx="0" cy="5562600"/>
          </a:xfrm>
          <a:prstGeom prst="line">
            <a:avLst/>
          </a:prstGeom>
          <a:noFill/>
          <a:ln w="28575">
            <a:solidFill>
              <a:srgbClr val="0066CC"/>
            </a:solidFill>
            <a:round/>
            <a:headEnd/>
            <a:tailEnd/>
          </a:ln>
          <a:extLst>
            <a:ext uri="{909E8E84-426E-40DD-AFC4-6F175D3DCCD1}">
              <a14:hiddenFill xmlns:a14="http://schemas.microsoft.com/office/drawing/2010/main">
                <a:noFill/>
              </a14:hiddenFill>
            </a:ext>
          </a:extLst>
        </p:spPr>
        <p:txBody>
          <a:bodyPr wrap="none" anchor="ctr"/>
          <a:lstStyle/>
          <a:p>
            <a:endParaRPr lang="de-DE"/>
          </a:p>
        </p:txBody>
      </p:sp>
    </p:spTree>
    <p:extLst>
      <p:ext uri="{BB962C8B-B14F-4D97-AF65-F5344CB8AC3E}">
        <p14:creationId xmlns:p14="http://schemas.microsoft.com/office/powerpoint/2010/main" val="2411263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4"/>
          <p:cNvSpPr>
            <a:spLocks noGrp="1" noChangeArrowheads="1"/>
          </p:cNvSpPr>
          <p:nvPr>
            <p:ph type="title"/>
          </p:nvPr>
        </p:nvSpPr>
        <p:spPr>
          <a:xfrm>
            <a:off x="950912" y="773832"/>
            <a:ext cx="8229600" cy="1143000"/>
          </a:xfrm>
        </p:spPr>
        <p:txBody>
          <a:bodyPr/>
          <a:lstStyle/>
          <a:p>
            <a:pPr algn="l"/>
            <a:r>
              <a:rPr lang="en-GB" sz="2400" dirty="0" smtClean="0">
                <a:solidFill>
                  <a:srgbClr val="0066CC"/>
                </a:solidFill>
                <a:latin typeface="Tahoma" panose="020B0604030504040204" pitchFamily="34" charset="0"/>
                <a:ea typeface="Tahoma" panose="020B0604030504040204" pitchFamily="34" charset="0"/>
                <a:cs typeface="Tahoma" panose="020B0604030504040204" pitchFamily="34" charset="0"/>
              </a:rPr>
              <a:t>Number of bodily symptoms - </a:t>
            </a:r>
            <a:r>
              <a:rPr lang="en-US" sz="2400" dirty="0" smtClean="0">
                <a:solidFill>
                  <a:srgbClr val="0066CC"/>
                </a:solidFill>
                <a:latin typeface="Tahoma" panose="020B0604030504040204" pitchFamily="34" charset="0"/>
                <a:ea typeface="Tahoma" panose="020B0604030504040204" pitchFamily="34" charset="0"/>
                <a:cs typeface="Tahoma" panose="020B0604030504040204" pitchFamily="34" charset="0"/>
              </a:rPr>
              <a:t>childhood adversity </a:t>
            </a:r>
            <a:r>
              <a:rPr lang="en-US" sz="2400" dirty="0">
                <a:solidFill>
                  <a:srgbClr val="0066CC"/>
                </a:solidFill>
                <a:latin typeface="Tahoma" panose="020B0604030504040204" pitchFamily="34" charset="0"/>
                <a:ea typeface="Tahoma" panose="020B0604030504040204" pitchFamily="34" charset="0"/>
                <a:cs typeface="Tahoma" panose="020B0604030504040204" pitchFamily="34" charset="0"/>
              </a:rPr>
              <a:t>and </a:t>
            </a:r>
            <a:r>
              <a:rPr lang="en-US" sz="2400" dirty="0" err="1">
                <a:solidFill>
                  <a:srgbClr val="0066CC"/>
                </a:solidFill>
                <a:latin typeface="Tahoma" panose="020B0604030504040204" pitchFamily="34" charset="0"/>
                <a:ea typeface="Tahoma" panose="020B0604030504040204" pitchFamily="34" charset="0"/>
                <a:cs typeface="Tahoma" panose="020B0604030504040204" pitchFamily="34" charset="0"/>
              </a:rPr>
              <a:t>anx</a:t>
            </a:r>
            <a:r>
              <a:rPr lang="en-US" sz="2400" dirty="0">
                <a:solidFill>
                  <a:srgbClr val="0066CC"/>
                </a:solidFill>
                <a:latin typeface="Tahoma" panose="020B0604030504040204" pitchFamily="34" charset="0"/>
                <a:ea typeface="Tahoma" panose="020B0604030504040204" pitchFamily="34" charset="0"/>
                <a:cs typeface="Tahoma" panose="020B0604030504040204" pitchFamily="34" charset="0"/>
              </a:rPr>
              <a:t>/dep as “risk factors” </a:t>
            </a:r>
            <a:endParaRPr lang="en-GB" sz="2400" dirty="0" smtClean="0">
              <a:solidFill>
                <a:srgbClr val="0066CC"/>
              </a:solidFill>
              <a:latin typeface="Tahoma" panose="020B0604030504040204" pitchFamily="34" charset="0"/>
              <a:ea typeface="Tahoma" panose="020B0604030504040204" pitchFamily="34" charset="0"/>
              <a:cs typeface="Tahoma" panose="020B0604030504040204" pitchFamily="34" charset="0"/>
            </a:endParaRPr>
          </a:p>
        </p:txBody>
      </p:sp>
      <p:sp>
        <p:nvSpPr>
          <p:cNvPr id="72713" name="Text Box 14"/>
          <p:cNvSpPr txBox="1">
            <a:spLocks noChangeArrowheads="1"/>
          </p:cNvSpPr>
          <p:nvPr/>
        </p:nvSpPr>
        <p:spPr bwMode="auto">
          <a:xfrm>
            <a:off x="4761732" y="6197242"/>
            <a:ext cx="3284874" cy="338554"/>
          </a:xfrm>
          <a:prstGeom prst="rect">
            <a:avLst/>
          </a:prstGeom>
          <a:noFill/>
          <a:ln w="9525">
            <a:noFill/>
            <a:miter lim="800000"/>
            <a:headEnd/>
            <a:tailEnd/>
          </a:ln>
        </p:spPr>
        <p:txBody>
          <a:bodyPr wrap="none">
            <a:spAutoFit/>
          </a:bodyPr>
          <a:lstStyle/>
          <a:p>
            <a:r>
              <a:rPr lang="en-GB" sz="1600" dirty="0">
                <a:solidFill>
                  <a:srgbClr val="C00000"/>
                </a:solidFill>
                <a:latin typeface="Tahoma" panose="020B0604030504040204" pitchFamily="34" charset="0"/>
                <a:ea typeface="Tahoma" panose="020B0604030504040204" pitchFamily="34" charset="0"/>
                <a:cs typeface="Tahoma" panose="020B0604030504040204" pitchFamily="34" charset="0"/>
              </a:rPr>
              <a:t>Fiddler et al Gen </a:t>
            </a:r>
            <a:r>
              <a:rPr lang="en-GB" sz="1600" dirty="0" err="1">
                <a:solidFill>
                  <a:srgbClr val="C00000"/>
                </a:solidFill>
                <a:latin typeface="Tahoma" panose="020B0604030504040204" pitchFamily="34" charset="0"/>
                <a:ea typeface="Tahoma" panose="020B0604030504040204" pitchFamily="34" charset="0"/>
                <a:cs typeface="Tahoma" panose="020B0604030504040204" pitchFamily="34" charset="0"/>
              </a:rPr>
              <a:t>Hosp</a:t>
            </a:r>
            <a:r>
              <a:rPr lang="en-GB" sz="1600" dirty="0">
                <a:solidFill>
                  <a:srgbClr val="C00000"/>
                </a:solidFill>
                <a:latin typeface="Tahoma" panose="020B0604030504040204" pitchFamily="34" charset="0"/>
                <a:ea typeface="Tahoma" panose="020B0604030504040204" pitchFamily="34" charset="0"/>
                <a:cs typeface="Tahoma" panose="020B0604030504040204" pitchFamily="34" charset="0"/>
              </a:rPr>
              <a:t> Psych 2004</a:t>
            </a:r>
          </a:p>
        </p:txBody>
      </p:sp>
      <p:sp>
        <p:nvSpPr>
          <p:cNvPr id="10" name="Line 2"/>
          <p:cNvSpPr>
            <a:spLocks noChangeShapeType="1"/>
          </p:cNvSpPr>
          <p:nvPr/>
        </p:nvSpPr>
        <p:spPr bwMode="auto">
          <a:xfrm>
            <a:off x="539552" y="908050"/>
            <a:ext cx="0" cy="5562600"/>
          </a:xfrm>
          <a:prstGeom prst="line">
            <a:avLst/>
          </a:prstGeom>
          <a:noFill/>
          <a:ln w="28575">
            <a:solidFill>
              <a:srgbClr val="0066CC"/>
            </a:solidFill>
            <a:round/>
            <a:headEnd/>
            <a:tailEnd/>
          </a:ln>
          <a:extLst>
            <a:ext uri="{909E8E84-426E-40DD-AFC4-6F175D3DCCD1}">
              <a14:hiddenFill xmlns:a14="http://schemas.microsoft.com/office/drawing/2010/main">
                <a:noFill/>
              </a14:hiddenFill>
            </a:ext>
          </a:extLst>
        </p:spPr>
        <p:txBody>
          <a:bodyPr wrap="none" anchor="ctr"/>
          <a:lstStyle/>
          <a:p>
            <a:endParaRPr lang="de-DE"/>
          </a:p>
        </p:txBody>
      </p:sp>
      <p:graphicFrame>
        <p:nvGraphicFramePr>
          <p:cNvPr id="13" name="Object 3"/>
          <p:cNvGraphicFramePr>
            <a:graphicFrameLocks noGrp="1" noChangeAspect="1"/>
          </p:cNvGraphicFramePr>
          <p:nvPr>
            <p:ph idx="1"/>
            <p:extLst>
              <p:ext uri="{D42A27DB-BD31-4B8C-83A1-F6EECF244321}">
                <p14:modId xmlns:p14="http://schemas.microsoft.com/office/powerpoint/2010/main" val="1676460205"/>
              </p:ext>
            </p:extLst>
          </p:nvPr>
        </p:nvGraphicFramePr>
        <p:xfrm>
          <a:off x="971600" y="1844824"/>
          <a:ext cx="6810648" cy="4625327"/>
        </p:xfrm>
        <a:graphic>
          <a:graphicData uri="http://schemas.openxmlformats.org/presentationml/2006/ole">
            <mc:AlternateContent xmlns:mc="http://schemas.openxmlformats.org/markup-compatibility/2006">
              <mc:Choice xmlns:v="urn:schemas-microsoft-com:vml" Requires="v">
                <p:oleObj spid="_x0000_s8215" name="Chart" r:id="rId3" imgW="7419865" imgH="5038850" progId="MSGraph.Chart.8">
                  <p:embed followColorScheme="full"/>
                </p:oleObj>
              </mc:Choice>
              <mc:Fallback>
                <p:oleObj name="Chart" r:id="rId3" imgW="7419865" imgH="5038850" progId="MSGraph.Chart.8">
                  <p:embed followColorScheme="full"/>
                  <p:pic>
                    <p:nvPicPr>
                      <p:cNvPr id="0" name=""/>
                      <p:cNvPicPr>
                        <a:picLocks noChangeAspect="1" noChangeArrowheads="1"/>
                      </p:cNvPicPr>
                      <p:nvPr/>
                    </p:nvPicPr>
                    <p:blipFill>
                      <a:blip r:embed="rId4"/>
                      <a:srcRect/>
                      <a:stretch>
                        <a:fillRect/>
                      </a:stretch>
                    </p:blipFill>
                    <p:spPr bwMode="auto">
                      <a:xfrm>
                        <a:off x="971600" y="1844824"/>
                        <a:ext cx="6810648" cy="4625327"/>
                      </a:xfrm>
                      <a:prstGeom prst="rect">
                        <a:avLst/>
                      </a:prstGeom>
                      <a:noFill/>
                    </p:spPr>
                  </p:pic>
                </p:oleObj>
              </mc:Fallback>
            </mc:AlternateContent>
          </a:graphicData>
        </a:graphic>
      </p:graphicFrame>
    </p:spTree>
    <p:extLst>
      <p:ext uri="{BB962C8B-B14F-4D97-AF65-F5344CB8AC3E}">
        <p14:creationId xmlns:p14="http://schemas.microsoft.com/office/powerpoint/2010/main" val="99241064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4"/>
          <p:cNvSpPr>
            <a:spLocks noGrp="1" noChangeArrowheads="1"/>
          </p:cNvSpPr>
          <p:nvPr>
            <p:ph type="title"/>
          </p:nvPr>
        </p:nvSpPr>
        <p:spPr>
          <a:xfrm>
            <a:off x="950912" y="773832"/>
            <a:ext cx="8229600" cy="1143000"/>
          </a:xfrm>
        </p:spPr>
        <p:txBody>
          <a:bodyPr/>
          <a:lstStyle/>
          <a:p>
            <a:pPr algn="l"/>
            <a:r>
              <a:rPr lang="en-US" sz="2400" dirty="0">
                <a:solidFill>
                  <a:srgbClr val="0066CC"/>
                </a:solidFill>
                <a:latin typeface="Tahoma" panose="020B0604030504040204" pitchFamily="34" charset="0"/>
                <a:ea typeface="Tahoma" panose="020B0604030504040204" pitchFamily="34" charset="0"/>
                <a:cs typeface="Tahoma" panose="020B0604030504040204" pitchFamily="34" charset="0"/>
              </a:rPr>
              <a:t>Dr visits (subsequent 6 months) and </a:t>
            </a:r>
            <a:r>
              <a:rPr lang="en-US" sz="2400" dirty="0" smtClean="0">
                <a:solidFill>
                  <a:srgbClr val="0066CC"/>
                </a:solidFill>
                <a:latin typeface="Tahoma" panose="020B0604030504040204" pitchFamily="34" charset="0"/>
                <a:ea typeface="Tahoma" panose="020B0604030504040204" pitchFamily="34" charset="0"/>
                <a:cs typeface="Tahoma" panose="020B0604030504040204" pitchFamily="34" charset="0"/>
              </a:rPr>
              <a:t>number </a:t>
            </a:r>
            <a:r>
              <a:rPr lang="en-US" sz="2400" dirty="0">
                <a:solidFill>
                  <a:srgbClr val="0066CC"/>
                </a:solidFill>
                <a:latin typeface="Tahoma" panose="020B0604030504040204" pitchFamily="34" charset="0"/>
                <a:ea typeface="Tahoma" panose="020B0604030504040204" pitchFamily="34" charset="0"/>
                <a:cs typeface="Tahoma" panose="020B0604030504040204" pitchFamily="34" charset="0"/>
              </a:rPr>
              <a:t>of bodily </a:t>
            </a:r>
            <a:r>
              <a:rPr lang="en-US" sz="2400" dirty="0" smtClean="0">
                <a:solidFill>
                  <a:srgbClr val="0066CC"/>
                </a:solidFill>
                <a:latin typeface="Tahoma" panose="020B0604030504040204" pitchFamily="34" charset="0"/>
                <a:ea typeface="Tahoma" panose="020B0604030504040204" pitchFamily="34" charset="0"/>
                <a:cs typeface="Tahoma" panose="020B0604030504040204" pitchFamily="34" charset="0"/>
              </a:rPr>
              <a:t>symptoms</a:t>
            </a:r>
            <a:endParaRPr lang="en-GB" sz="2400" dirty="0" smtClean="0">
              <a:solidFill>
                <a:srgbClr val="0066CC"/>
              </a:solidFill>
              <a:latin typeface="Tahoma" panose="020B0604030504040204" pitchFamily="34" charset="0"/>
              <a:ea typeface="Tahoma" panose="020B0604030504040204" pitchFamily="34" charset="0"/>
              <a:cs typeface="Tahoma" panose="020B0604030504040204" pitchFamily="34" charset="0"/>
            </a:endParaRPr>
          </a:p>
        </p:txBody>
      </p:sp>
      <p:sp>
        <p:nvSpPr>
          <p:cNvPr id="72713" name="Text Box 14"/>
          <p:cNvSpPr txBox="1">
            <a:spLocks noChangeArrowheads="1"/>
          </p:cNvSpPr>
          <p:nvPr/>
        </p:nvSpPr>
        <p:spPr bwMode="auto">
          <a:xfrm>
            <a:off x="4761732" y="6197242"/>
            <a:ext cx="3284874" cy="338554"/>
          </a:xfrm>
          <a:prstGeom prst="rect">
            <a:avLst/>
          </a:prstGeom>
          <a:noFill/>
          <a:ln w="9525">
            <a:noFill/>
            <a:miter lim="800000"/>
            <a:headEnd/>
            <a:tailEnd/>
          </a:ln>
        </p:spPr>
        <p:txBody>
          <a:bodyPr wrap="none">
            <a:spAutoFit/>
          </a:bodyPr>
          <a:lstStyle/>
          <a:p>
            <a:r>
              <a:rPr lang="en-GB" sz="1600" dirty="0">
                <a:solidFill>
                  <a:srgbClr val="C00000"/>
                </a:solidFill>
                <a:latin typeface="Tahoma" panose="020B0604030504040204" pitchFamily="34" charset="0"/>
                <a:ea typeface="Tahoma" panose="020B0604030504040204" pitchFamily="34" charset="0"/>
                <a:cs typeface="Tahoma" panose="020B0604030504040204" pitchFamily="34" charset="0"/>
              </a:rPr>
              <a:t>Fiddler et al Gen </a:t>
            </a:r>
            <a:r>
              <a:rPr lang="en-GB" sz="1600" dirty="0" err="1">
                <a:solidFill>
                  <a:srgbClr val="C00000"/>
                </a:solidFill>
                <a:latin typeface="Tahoma" panose="020B0604030504040204" pitchFamily="34" charset="0"/>
                <a:ea typeface="Tahoma" panose="020B0604030504040204" pitchFamily="34" charset="0"/>
                <a:cs typeface="Tahoma" panose="020B0604030504040204" pitchFamily="34" charset="0"/>
              </a:rPr>
              <a:t>Hosp</a:t>
            </a:r>
            <a:r>
              <a:rPr lang="en-GB" sz="1600" dirty="0">
                <a:solidFill>
                  <a:srgbClr val="C00000"/>
                </a:solidFill>
                <a:latin typeface="Tahoma" panose="020B0604030504040204" pitchFamily="34" charset="0"/>
                <a:ea typeface="Tahoma" panose="020B0604030504040204" pitchFamily="34" charset="0"/>
                <a:cs typeface="Tahoma" panose="020B0604030504040204" pitchFamily="34" charset="0"/>
              </a:rPr>
              <a:t> Psych 2004</a:t>
            </a:r>
          </a:p>
        </p:txBody>
      </p:sp>
      <p:sp>
        <p:nvSpPr>
          <p:cNvPr id="10" name="Line 2"/>
          <p:cNvSpPr>
            <a:spLocks noChangeShapeType="1"/>
          </p:cNvSpPr>
          <p:nvPr/>
        </p:nvSpPr>
        <p:spPr bwMode="auto">
          <a:xfrm>
            <a:off x="539552" y="908050"/>
            <a:ext cx="0" cy="5562600"/>
          </a:xfrm>
          <a:prstGeom prst="line">
            <a:avLst/>
          </a:prstGeom>
          <a:noFill/>
          <a:ln w="28575">
            <a:solidFill>
              <a:srgbClr val="0066CC"/>
            </a:solidFill>
            <a:round/>
            <a:headEnd/>
            <a:tailEnd/>
          </a:ln>
          <a:extLst>
            <a:ext uri="{909E8E84-426E-40DD-AFC4-6F175D3DCCD1}">
              <a14:hiddenFill xmlns:a14="http://schemas.microsoft.com/office/drawing/2010/main">
                <a:noFill/>
              </a14:hiddenFill>
            </a:ext>
          </a:extLst>
        </p:spPr>
        <p:txBody>
          <a:bodyPr wrap="none" anchor="ctr"/>
          <a:lstStyle/>
          <a:p>
            <a:endParaRPr lang="de-DE"/>
          </a:p>
        </p:txBody>
      </p:sp>
      <p:graphicFrame>
        <p:nvGraphicFramePr>
          <p:cNvPr id="7" name="Object 5"/>
          <p:cNvGraphicFramePr>
            <a:graphicFrameLocks noChangeAspect="1"/>
          </p:cNvGraphicFramePr>
          <p:nvPr>
            <p:extLst>
              <p:ext uri="{D42A27DB-BD31-4B8C-83A1-F6EECF244321}">
                <p14:modId xmlns:p14="http://schemas.microsoft.com/office/powerpoint/2010/main" val="2080562286"/>
              </p:ext>
            </p:extLst>
          </p:nvPr>
        </p:nvGraphicFramePr>
        <p:xfrm>
          <a:off x="1475656" y="1916832"/>
          <a:ext cx="7299068" cy="4021187"/>
        </p:xfrm>
        <a:graphic>
          <a:graphicData uri="http://schemas.openxmlformats.org/presentationml/2006/ole">
            <mc:AlternateContent xmlns:mc="http://schemas.openxmlformats.org/markup-compatibility/2006">
              <mc:Choice xmlns:v="urn:schemas-microsoft-com:vml" Requires="v">
                <p:oleObj spid="_x0000_s9239" name="Chart" r:id="rId3" imgW="8229687" imgH="4533804" progId="MSGraph.Chart.8">
                  <p:embed followColorScheme="full"/>
                </p:oleObj>
              </mc:Choice>
              <mc:Fallback>
                <p:oleObj name="Chart" r:id="rId3" imgW="8229687" imgH="4533804" progId="MSGraph.Chart.8">
                  <p:embed followColorScheme="full"/>
                  <p:pic>
                    <p:nvPicPr>
                      <p:cNvPr id="0" name=""/>
                      <p:cNvPicPr>
                        <a:picLocks noChangeAspect="1" noChangeArrowheads="1"/>
                      </p:cNvPicPr>
                      <p:nvPr/>
                    </p:nvPicPr>
                    <p:blipFill>
                      <a:blip r:embed="rId4"/>
                      <a:srcRect/>
                      <a:stretch>
                        <a:fillRect/>
                      </a:stretch>
                    </p:blipFill>
                    <p:spPr bwMode="auto">
                      <a:xfrm>
                        <a:off x="1475656" y="1916832"/>
                        <a:ext cx="7299068" cy="4021187"/>
                      </a:xfrm>
                      <a:prstGeom prst="rect">
                        <a:avLst/>
                      </a:prstGeom>
                      <a:noFill/>
                    </p:spPr>
                  </p:pic>
                </p:oleObj>
              </mc:Fallback>
            </mc:AlternateContent>
          </a:graphicData>
        </a:graphic>
      </p:graphicFrame>
      <p:sp>
        <p:nvSpPr>
          <p:cNvPr id="3" name="Textfeld 2"/>
          <p:cNvSpPr txBox="1"/>
          <p:nvPr/>
        </p:nvSpPr>
        <p:spPr>
          <a:xfrm>
            <a:off x="1043608" y="5445224"/>
            <a:ext cx="2232248" cy="584775"/>
          </a:xfrm>
          <a:prstGeom prst="rect">
            <a:avLst/>
          </a:prstGeom>
          <a:noFill/>
        </p:spPr>
        <p:txBody>
          <a:bodyPr wrap="square" rtlCol="0">
            <a:spAutoFit/>
          </a:bodyPr>
          <a:lstStyle/>
          <a:p>
            <a:r>
              <a:rPr lang="de-DE" sz="1600" dirty="0" err="1" smtClean="0">
                <a:solidFill>
                  <a:srgbClr val="0066CC"/>
                </a:solidFill>
                <a:latin typeface="Tahoma" panose="020B0604030504040204" pitchFamily="34" charset="0"/>
                <a:ea typeface="Tahoma" panose="020B0604030504040204" pitchFamily="34" charset="0"/>
                <a:cs typeface="Tahoma" panose="020B0604030504040204" pitchFamily="34" charset="0"/>
              </a:rPr>
              <a:t>Adjusted</a:t>
            </a:r>
            <a:r>
              <a:rPr lang="de-DE" sz="1600" dirty="0" smtClean="0">
                <a:solidFill>
                  <a:srgbClr val="0066CC"/>
                </a:solidFill>
                <a:latin typeface="Tahoma" panose="020B0604030504040204" pitchFamily="34" charset="0"/>
                <a:ea typeface="Tahoma" panose="020B0604030504040204" pitchFamily="34" charset="0"/>
                <a:cs typeface="Tahoma" panose="020B0604030504040204" pitchFamily="34" charset="0"/>
              </a:rPr>
              <a:t> </a:t>
            </a:r>
            <a:r>
              <a:rPr lang="de-DE" sz="1600" dirty="0" err="1" smtClean="0">
                <a:solidFill>
                  <a:srgbClr val="0066CC"/>
                </a:solidFill>
                <a:latin typeface="Tahoma" panose="020B0604030504040204" pitchFamily="34" charset="0"/>
                <a:ea typeface="Tahoma" panose="020B0604030504040204" pitchFamily="34" charset="0"/>
                <a:cs typeface="Tahoma" panose="020B0604030504040204" pitchFamily="34" charset="0"/>
              </a:rPr>
              <a:t>for</a:t>
            </a:r>
            <a:r>
              <a:rPr lang="de-DE" sz="1600" dirty="0" smtClean="0">
                <a:solidFill>
                  <a:srgbClr val="0066CC"/>
                </a:solidFill>
                <a:latin typeface="Tahoma" panose="020B0604030504040204" pitchFamily="34" charset="0"/>
                <a:ea typeface="Tahoma" panose="020B0604030504040204" pitchFamily="34" charset="0"/>
                <a:cs typeface="Tahoma" panose="020B0604030504040204" pitchFamily="34" charset="0"/>
              </a:rPr>
              <a:t> </a:t>
            </a:r>
            <a:r>
              <a:rPr lang="de-DE" sz="1600" dirty="0" err="1" smtClean="0">
                <a:solidFill>
                  <a:srgbClr val="0066CC"/>
                </a:solidFill>
                <a:latin typeface="Tahoma" panose="020B0604030504040204" pitchFamily="34" charset="0"/>
                <a:ea typeface="Tahoma" panose="020B0604030504040204" pitchFamily="34" charset="0"/>
                <a:cs typeface="Tahoma" panose="020B0604030504040204" pitchFamily="34" charset="0"/>
              </a:rPr>
              <a:t>age</a:t>
            </a:r>
            <a:r>
              <a:rPr lang="de-DE" sz="1600" dirty="0" smtClean="0">
                <a:solidFill>
                  <a:srgbClr val="0066CC"/>
                </a:solidFill>
                <a:latin typeface="Tahoma" panose="020B0604030504040204" pitchFamily="34" charset="0"/>
                <a:ea typeface="Tahoma" panose="020B0604030504040204" pitchFamily="34" charset="0"/>
                <a:cs typeface="Tahoma" panose="020B0604030504040204" pitchFamily="34" charset="0"/>
              </a:rPr>
              <a:t>, </a:t>
            </a:r>
            <a:r>
              <a:rPr lang="de-DE" sz="1600" dirty="0" err="1" smtClean="0">
                <a:solidFill>
                  <a:srgbClr val="0066CC"/>
                </a:solidFill>
                <a:latin typeface="Tahoma" panose="020B0604030504040204" pitchFamily="34" charset="0"/>
                <a:ea typeface="Tahoma" panose="020B0604030504040204" pitchFamily="34" charset="0"/>
                <a:cs typeface="Tahoma" panose="020B0604030504040204" pitchFamily="34" charset="0"/>
              </a:rPr>
              <a:t>sex</a:t>
            </a:r>
            <a:r>
              <a:rPr lang="de-DE" sz="1600" dirty="0" smtClean="0">
                <a:solidFill>
                  <a:srgbClr val="0066CC"/>
                </a:solidFill>
                <a:latin typeface="Tahoma" panose="020B0604030504040204" pitchFamily="34" charset="0"/>
                <a:ea typeface="Tahoma" panose="020B0604030504040204" pitchFamily="34" charset="0"/>
                <a:cs typeface="Tahoma" panose="020B0604030504040204" pitchFamily="34" charset="0"/>
              </a:rPr>
              <a:t>, </a:t>
            </a:r>
            <a:r>
              <a:rPr lang="de-DE" sz="1600" dirty="0" err="1" smtClean="0">
                <a:solidFill>
                  <a:srgbClr val="0066CC"/>
                </a:solidFill>
                <a:latin typeface="Tahoma" panose="020B0604030504040204" pitchFamily="34" charset="0"/>
                <a:ea typeface="Tahoma" panose="020B0604030504040204" pitchFamily="34" charset="0"/>
                <a:cs typeface="Tahoma" panose="020B0604030504040204" pitchFamily="34" charset="0"/>
              </a:rPr>
              <a:t>anxiety</a:t>
            </a:r>
            <a:r>
              <a:rPr lang="de-DE" sz="1600" dirty="0" smtClean="0">
                <a:solidFill>
                  <a:srgbClr val="0066CC"/>
                </a:solidFill>
                <a:latin typeface="Tahoma" panose="020B0604030504040204" pitchFamily="34" charset="0"/>
                <a:ea typeface="Tahoma" panose="020B0604030504040204" pitchFamily="34" charset="0"/>
                <a:cs typeface="Tahoma" panose="020B0604030504040204" pitchFamily="34" charset="0"/>
              </a:rPr>
              <a:t>, </a:t>
            </a:r>
            <a:r>
              <a:rPr lang="de-DE" sz="1600" dirty="0" err="1" smtClean="0">
                <a:solidFill>
                  <a:srgbClr val="0066CC"/>
                </a:solidFill>
                <a:latin typeface="Tahoma" panose="020B0604030504040204" pitchFamily="34" charset="0"/>
                <a:ea typeface="Tahoma" panose="020B0604030504040204" pitchFamily="34" charset="0"/>
                <a:cs typeface="Tahoma" panose="020B0604030504040204" pitchFamily="34" charset="0"/>
              </a:rPr>
              <a:t>depression</a:t>
            </a:r>
            <a:endParaRPr lang="de-DE" sz="1600" dirty="0">
              <a:solidFill>
                <a:srgbClr val="0066CC"/>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81725017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4"/>
          <p:cNvSpPr>
            <a:spLocks noGrp="1" noChangeArrowheads="1"/>
          </p:cNvSpPr>
          <p:nvPr>
            <p:ph type="title"/>
          </p:nvPr>
        </p:nvSpPr>
        <p:spPr>
          <a:xfrm>
            <a:off x="806896" y="773832"/>
            <a:ext cx="8445624" cy="1143000"/>
          </a:xfrm>
        </p:spPr>
        <p:txBody>
          <a:bodyPr/>
          <a:lstStyle/>
          <a:p>
            <a:pPr algn="l"/>
            <a:r>
              <a:rPr lang="en-US" sz="2400" dirty="0">
                <a:solidFill>
                  <a:srgbClr val="0066CC"/>
                </a:solidFill>
                <a:latin typeface="Tahoma" panose="020B0604030504040204" pitchFamily="34" charset="0"/>
                <a:ea typeface="Tahoma" panose="020B0604030504040204" pitchFamily="34" charset="0"/>
                <a:cs typeface="Tahoma" panose="020B0604030504040204" pitchFamily="34" charset="0"/>
              </a:rPr>
              <a:t>Health status (at 6 months) and </a:t>
            </a:r>
            <a:r>
              <a:rPr lang="en-US" sz="2400" dirty="0" smtClean="0">
                <a:solidFill>
                  <a:srgbClr val="0066CC"/>
                </a:solidFill>
                <a:latin typeface="Tahoma" panose="020B0604030504040204" pitchFamily="34" charset="0"/>
                <a:ea typeface="Tahoma" panose="020B0604030504040204" pitchFamily="34" charset="0"/>
                <a:cs typeface="Tahoma" panose="020B0604030504040204" pitchFamily="34" charset="0"/>
              </a:rPr>
              <a:t>number </a:t>
            </a:r>
            <a:r>
              <a:rPr lang="en-US" sz="2400" dirty="0">
                <a:solidFill>
                  <a:srgbClr val="0066CC"/>
                </a:solidFill>
                <a:latin typeface="Tahoma" panose="020B0604030504040204" pitchFamily="34" charset="0"/>
                <a:ea typeface="Tahoma" panose="020B0604030504040204" pitchFamily="34" charset="0"/>
                <a:cs typeface="Tahoma" panose="020B0604030504040204" pitchFamily="34" charset="0"/>
              </a:rPr>
              <a:t>of bodily symptoms </a:t>
            </a:r>
            <a:endParaRPr lang="en-GB" sz="2400" dirty="0" smtClean="0">
              <a:solidFill>
                <a:srgbClr val="0066CC"/>
              </a:solidFill>
              <a:latin typeface="Tahoma" panose="020B0604030504040204" pitchFamily="34" charset="0"/>
              <a:ea typeface="Tahoma" panose="020B0604030504040204" pitchFamily="34" charset="0"/>
              <a:cs typeface="Tahoma" panose="020B0604030504040204" pitchFamily="34" charset="0"/>
            </a:endParaRPr>
          </a:p>
        </p:txBody>
      </p:sp>
      <p:sp>
        <p:nvSpPr>
          <p:cNvPr id="72713" name="Text Box 14"/>
          <p:cNvSpPr txBox="1">
            <a:spLocks noChangeArrowheads="1"/>
          </p:cNvSpPr>
          <p:nvPr/>
        </p:nvSpPr>
        <p:spPr bwMode="auto">
          <a:xfrm>
            <a:off x="4761732" y="6197242"/>
            <a:ext cx="3284874" cy="338554"/>
          </a:xfrm>
          <a:prstGeom prst="rect">
            <a:avLst/>
          </a:prstGeom>
          <a:noFill/>
          <a:ln w="9525">
            <a:noFill/>
            <a:miter lim="800000"/>
            <a:headEnd/>
            <a:tailEnd/>
          </a:ln>
        </p:spPr>
        <p:txBody>
          <a:bodyPr wrap="none">
            <a:spAutoFit/>
          </a:bodyPr>
          <a:lstStyle/>
          <a:p>
            <a:r>
              <a:rPr lang="en-GB" sz="1600" dirty="0">
                <a:solidFill>
                  <a:srgbClr val="C00000"/>
                </a:solidFill>
                <a:latin typeface="Tahoma" panose="020B0604030504040204" pitchFamily="34" charset="0"/>
                <a:ea typeface="Tahoma" panose="020B0604030504040204" pitchFamily="34" charset="0"/>
                <a:cs typeface="Tahoma" panose="020B0604030504040204" pitchFamily="34" charset="0"/>
              </a:rPr>
              <a:t>Fiddler et al Gen </a:t>
            </a:r>
            <a:r>
              <a:rPr lang="en-GB" sz="1600" dirty="0" err="1">
                <a:solidFill>
                  <a:srgbClr val="C00000"/>
                </a:solidFill>
                <a:latin typeface="Tahoma" panose="020B0604030504040204" pitchFamily="34" charset="0"/>
                <a:ea typeface="Tahoma" panose="020B0604030504040204" pitchFamily="34" charset="0"/>
                <a:cs typeface="Tahoma" panose="020B0604030504040204" pitchFamily="34" charset="0"/>
              </a:rPr>
              <a:t>Hosp</a:t>
            </a:r>
            <a:r>
              <a:rPr lang="en-GB" sz="1600" dirty="0">
                <a:solidFill>
                  <a:srgbClr val="C00000"/>
                </a:solidFill>
                <a:latin typeface="Tahoma" panose="020B0604030504040204" pitchFamily="34" charset="0"/>
                <a:ea typeface="Tahoma" panose="020B0604030504040204" pitchFamily="34" charset="0"/>
                <a:cs typeface="Tahoma" panose="020B0604030504040204" pitchFamily="34" charset="0"/>
              </a:rPr>
              <a:t> Psych 2004</a:t>
            </a:r>
          </a:p>
        </p:txBody>
      </p:sp>
      <p:sp>
        <p:nvSpPr>
          <p:cNvPr id="10" name="Line 2"/>
          <p:cNvSpPr>
            <a:spLocks noChangeShapeType="1"/>
          </p:cNvSpPr>
          <p:nvPr/>
        </p:nvSpPr>
        <p:spPr bwMode="auto">
          <a:xfrm>
            <a:off x="539552" y="908050"/>
            <a:ext cx="0" cy="5562600"/>
          </a:xfrm>
          <a:prstGeom prst="line">
            <a:avLst/>
          </a:prstGeom>
          <a:noFill/>
          <a:ln w="28575">
            <a:solidFill>
              <a:srgbClr val="0066CC"/>
            </a:solidFill>
            <a:round/>
            <a:headEnd/>
            <a:tailEnd/>
          </a:ln>
          <a:extLst>
            <a:ext uri="{909E8E84-426E-40DD-AFC4-6F175D3DCCD1}">
              <a14:hiddenFill xmlns:a14="http://schemas.microsoft.com/office/drawing/2010/main">
                <a:noFill/>
              </a14:hiddenFill>
            </a:ext>
          </a:extLst>
        </p:spPr>
        <p:txBody>
          <a:bodyPr wrap="none" anchor="ctr"/>
          <a:lstStyle/>
          <a:p>
            <a:endParaRPr lang="de-DE"/>
          </a:p>
        </p:txBody>
      </p:sp>
      <p:graphicFrame>
        <p:nvGraphicFramePr>
          <p:cNvPr id="7" name="Object 3"/>
          <p:cNvGraphicFramePr>
            <a:graphicFrameLocks noChangeAspect="1"/>
          </p:cNvGraphicFramePr>
          <p:nvPr>
            <p:extLst>
              <p:ext uri="{D42A27DB-BD31-4B8C-83A1-F6EECF244321}">
                <p14:modId xmlns:p14="http://schemas.microsoft.com/office/powerpoint/2010/main" val="1196551428"/>
              </p:ext>
            </p:extLst>
          </p:nvPr>
        </p:nvGraphicFramePr>
        <p:xfrm>
          <a:off x="1547664" y="1916113"/>
          <a:ext cx="7567067" cy="4168832"/>
        </p:xfrm>
        <a:graphic>
          <a:graphicData uri="http://schemas.openxmlformats.org/presentationml/2006/ole">
            <mc:AlternateContent xmlns:mc="http://schemas.openxmlformats.org/markup-compatibility/2006">
              <mc:Choice xmlns:v="urn:schemas-microsoft-com:vml" Requires="v">
                <p:oleObj spid="_x0000_s10263" name="Chart" r:id="rId3" imgW="8229687" imgH="4533804" progId="MSGraph.Chart.8">
                  <p:embed followColorScheme="full"/>
                </p:oleObj>
              </mc:Choice>
              <mc:Fallback>
                <p:oleObj name="Chart" r:id="rId3" imgW="8229687" imgH="4533804" progId="MSGraph.Chart.8">
                  <p:embed followColorScheme="full"/>
                  <p:pic>
                    <p:nvPicPr>
                      <p:cNvPr id="0" name=""/>
                      <p:cNvPicPr>
                        <a:picLocks noChangeAspect="1" noChangeArrowheads="1"/>
                      </p:cNvPicPr>
                      <p:nvPr/>
                    </p:nvPicPr>
                    <p:blipFill>
                      <a:blip r:embed="rId4"/>
                      <a:srcRect/>
                      <a:stretch>
                        <a:fillRect/>
                      </a:stretch>
                    </p:blipFill>
                    <p:spPr bwMode="auto">
                      <a:xfrm>
                        <a:off x="1547664" y="1916113"/>
                        <a:ext cx="7567067" cy="4168832"/>
                      </a:xfrm>
                      <a:prstGeom prst="rect">
                        <a:avLst/>
                      </a:prstGeom>
                      <a:noFill/>
                    </p:spPr>
                  </p:pic>
                </p:oleObj>
              </mc:Fallback>
            </mc:AlternateContent>
          </a:graphicData>
        </a:graphic>
      </p:graphicFrame>
      <p:sp>
        <p:nvSpPr>
          <p:cNvPr id="3" name="Textfeld 2"/>
          <p:cNvSpPr txBox="1"/>
          <p:nvPr/>
        </p:nvSpPr>
        <p:spPr>
          <a:xfrm>
            <a:off x="1331640" y="2060848"/>
            <a:ext cx="792088" cy="584775"/>
          </a:xfrm>
          <a:prstGeom prst="rect">
            <a:avLst/>
          </a:prstGeom>
          <a:noFill/>
        </p:spPr>
        <p:txBody>
          <a:bodyPr wrap="square" rtlCol="0">
            <a:spAutoFit/>
          </a:bodyPr>
          <a:lstStyle/>
          <a:p>
            <a:r>
              <a:rPr lang="de-DE" sz="1600" dirty="0" smtClean="0">
                <a:solidFill>
                  <a:srgbClr val="0066CC"/>
                </a:solidFill>
                <a:latin typeface="Tahoma" panose="020B0604030504040204" pitchFamily="34" charset="0"/>
                <a:ea typeface="Tahoma" panose="020B0604030504040204" pitchFamily="34" charset="0"/>
                <a:cs typeface="Tahoma" panose="020B0604030504040204" pitchFamily="34" charset="0"/>
              </a:rPr>
              <a:t>SF-36 </a:t>
            </a:r>
            <a:br>
              <a:rPr lang="de-DE" sz="1600" dirty="0" smtClean="0">
                <a:solidFill>
                  <a:srgbClr val="0066CC"/>
                </a:solidFill>
                <a:latin typeface="Tahoma" panose="020B0604030504040204" pitchFamily="34" charset="0"/>
                <a:ea typeface="Tahoma" panose="020B0604030504040204" pitchFamily="34" charset="0"/>
                <a:cs typeface="Tahoma" panose="020B0604030504040204" pitchFamily="34" charset="0"/>
              </a:rPr>
            </a:br>
            <a:r>
              <a:rPr lang="de-DE" sz="1600" dirty="0" smtClean="0">
                <a:solidFill>
                  <a:srgbClr val="0066CC"/>
                </a:solidFill>
                <a:latin typeface="Tahoma" panose="020B0604030504040204" pitchFamily="34" charset="0"/>
                <a:ea typeface="Tahoma" panose="020B0604030504040204" pitchFamily="34" charset="0"/>
                <a:cs typeface="Tahoma" panose="020B0604030504040204" pitchFamily="34" charset="0"/>
              </a:rPr>
              <a:t>PCS</a:t>
            </a:r>
            <a:endParaRPr lang="de-DE" sz="1600" dirty="0">
              <a:solidFill>
                <a:srgbClr val="0066CC"/>
              </a:solidFill>
              <a:latin typeface="Tahoma" panose="020B0604030504040204" pitchFamily="34" charset="0"/>
              <a:ea typeface="Tahoma" panose="020B0604030504040204" pitchFamily="34" charset="0"/>
              <a:cs typeface="Tahoma" panose="020B0604030504040204" pitchFamily="34" charset="0"/>
            </a:endParaRPr>
          </a:p>
        </p:txBody>
      </p:sp>
      <p:sp>
        <p:nvSpPr>
          <p:cNvPr id="9" name="Textfeld 8"/>
          <p:cNvSpPr txBox="1"/>
          <p:nvPr/>
        </p:nvSpPr>
        <p:spPr>
          <a:xfrm>
            <a:off x="1043608" y="5580529"/>
            <a:ext cx="2232248" cy="584775"/>
          </a:xfrm>
          <a:prstGeom prst="rect">
            <a:avLst/>
          </a:prstGeom>
          <a:noFill/>
        </p:spPr>
        <p:txBody>
          <a:bodyPr wrap="square" rtlCol="0">
            <a:spAutoFit/>
          </a:bodyPr>
          <a:lstStyle/>
          <a:p>
            <a:r>
              <a:rPr lang="de-DE" sz="1600" dirty="0" err="1" smtClean="0">
                <a:solidFill>
                  <a:srgbClr val="0066CC"/>
                </a:solidFill>
                <a:latin typeface="Tahoma" panose="020B0604030504040204" pitchFamily="34" charset="0"/>
                <a:ea typeface="Tahoma" panose="020B0604030504040204" pitchFamily="34" charset="0"/>
                <a:cs typeface="Tahoma" panose="020B0604030504040204" pitchFamily="34" charset="0"/>
              </a:rPr>
              <a:t>Adjusted</a:t>
            </a:r>
            <a:r>
              <a:rPr lang="de-DE" sz="1600" dirty="0" smtClean="0">
                <a:solidFill>
                  <a:srgbClr val="0066CC"/>
                </a:solidFill>
                <a:latin typeface="Tahoma" panose="020B0604030504040204" pitchFamily="34" charset="0"/>
                <a:ea typeface="Tahoma" panose="020B0604030504040204" pitchFamily="34" charset="0"/>
                <a:cs typeface="Tahoma" panose="020B0604030504040204" pitchFamily="34" charset="0"/>
              </a:rPr>
              <a:t> </a:t>
            </a:r>
            <a:r>
              <a:rPr lang="de-DE" sz="1600" dirty="0" err="1" smtClean="0">
                <a:solidFill>
                  <a:srgbClr val="0066CC"/>
                </a:solidFill>
                <a:latin typeface="Tahoma" panose="020B0604030504040204" pitchFamily="34" charset="0"/>
                <a:ea typeface="Tahoma" panose="020B0604030504040204" pitchFamily="34" charset="0"/>
                <a:cs typeface="Tahoma" panose="020B0604030504040204" pitchFamily="34" charset="0"/>
              </a:rPr>
              <a:t>for</a:t>
            </a:r>
            <a:r>
              <a:rPr lang="de-DE" sz="1600" dirty="0" smtClean="0">
                <a:solidFill>
                  <a:srgbClr val="0066CC"/>
                </a:solidFill>
                <a:latin typeface="Tahoma" panose="020B0604030504040204" pitchFamily="34" charset="0"/>
                <a:ea typeface="Tahoma" panose="020B0604030504040204" pitchFamily="34" charset="0"/>
                <a:cs typeface="Tahoma" panose="020B0604030504040204" pitchFamily="34" charset="0"/>
              </a:rPr>
              <a:t> </a:t>
            </a:r>
            <a:r>
              <a:rPr lang="de-DE" sz="1600" dirty="0" err="1" smtClean="0">
                <a:solidFill>
                  <a:srgbClr val="0066CC"/>
                </a:solidFill>
                <a:latin typeface="Tahoma" panose="020B0604030504040204" pitchFamily="34" charset="0"/>
                <a:ea typeface="Tahoma" panose="020B0604030504040204" pitchFamily="34" charset="0"/>
                <a:cs typeface="Tahoma" panose="020B0604030504040204" pitchFamily="34" charset="0"/>
              </a:rPr>
              <a:t>age</a:t>
            </a:r>
            <a:r>
              <a:rPr lang="de-DE" sz="1600" dirty="0" smtClean="0">
                <a:solidFill>
                  <a:srgbClr val="0066CC"/>
                </a:solidFill>
                <a:latin typeface="Tahoma" panose="020B0604030504040204" pitchFamily="34" charset="0"/>
                <a:ea typeface="Tahoma" panose="020B0604030504040204" pitchFamily="34" charset="0"/>
                <a:cs typeface="Tahoma" panose="020B0604030504040204" pitchFamily="34" charset="0"/>
              </a:rPr>
              <a:t>, </a:t>
            </a:r>
            <a:r>
              <a:rPr lang="de-DE" sz="1600" dirty="0" err="1" smtClean="0">
                <a:solidFill>
                  <a:srgbClr val="0066CC"/>
                </a:solidFill>
                <a:latin typeface="Tahoma" panose="020B0604030504040204" pitchFamily="34" charset="0"/>
                <a:ea typeface="Tahoma" panose="020B0604030504040204" pitchFamily="34" charset="0"/>
                <a:cs typeface="Tahoma" panose="020B0604030504040204" pitchFamily="34" charset="0"/>
              </a:rPr>
              <a:t>sex</a:t>
            </a:r>
            <a:r>
              <a:rPr lang="de-DE" sz="1600" dirty="0" smtClean="0">
                <a:solidFill>
                  <a:srgbClr val="0066CC"/>
                </a:solidFill>
                <a:latin typeface="Tahoma" panose="020B0604030504040204" pitchFamily="34" charset="0"/>
                <a:ea typeface="Tahoma" panose="020B0604030504040204" pitchFamily="34" charset="0"/>
                <a:cs typeface="Tahoma" panose="020B0604030504040204" pitchFamily="34" charset="0"/>
              </a:rPr>
              <a:t>, </a:t>
            </a:r>
            <a:r>
              <a:rPr lang="de-DE" sz="1600" dirty="0" err="1" smtClean="0">
                <a:solidFill>
                  <a:srgbClr val="0066CC"/>
                </a:solidFill>
                <a:latin typeface="Tahoma" panose="020B0604030504040204" pitchFamily="34" charset="0"/>
                <a:ea typeface="Tahoma" panose="020B0604030504040204" pitchFamily="34" charset="0"/>
                <a:cs typeface="Tahoma" panose="020B0604030504040204" pitchFamily="34" charset="0"/>
              </a:rPr>
              <a:t>anxiety</a:t>
            </a:r>
            <a:r>
              <a:rPr lang="de-DE" sz="1600" dirty="0" smtClean="0">
                <a:solidFill>
                  <a:srgbClr val="0066CC"/>
                </a:solidFill>
                <a:latin typeface="Tahoma" panose="020B0604030504040204" pitchFamily="34" charset="0"/>
                <a:ea typeface="Tahoma" panose="020B0604030504040204" pitchFamily="34" charset="0"/>
                <a:cs typeface="Tahoma" panose="020B0604030504040204" pitchFamily="34" charset="0"/>
              </a:rPr>
              <a:t>, </a:t>
            </a:r>
            <a:r>
              <a:rPr lang="de-DE" sz="1600" dirty="0" err="1" smtClean="0">
                <a:solidFill>
                  <a:srgbClr val="0066CC"/>
                </a:solidFill>
                <a:latin typeface="Tahoma" panose="020B0604030504040204" pitchFamily="34" charset="0"/>
                <a:ea typeface="Tahoma" panose="020B0604030504040204" pitchFamily="34" charset="0"/>
                <a:cs typeface="Tahoma" panose="020B0604030504040204" pitchFamily="34" charset="0"/>
              </a:rPr>
              <a:t>depression</a:t>
            </a:r>
            <a:endParaRPr lang="de-DE" sz="1600" dirty="0">
              <a:solidFill>
                <a:srgbClr val="0066CC"/>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08919657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Line 2"/>
          <p:cNvSpPr>
            <a:spLocks noChangeShapeType="1"/>
          </p:cNvSpPr>
          <p:nvPr/>
        </p:nvSpPr>
        <p:spPr bwMode="auto">
          <a:xfrm>
            <a:off x="1187624" y="836712"/>
            <a:ext cx="0" cy="5759450"/>
          </a:xfrm>
          <a:prstGeom prst="line">
            <a:avLst/>
          </a:prstGeom>
          <a:noFill/>
          <a:ln w="28575">
            <a:solidFill>
              <a:srgbClr val="0066CC"/>
            </a:solidFill>
            <a:round/>
            <a:headEnd/>
            <a:tailEnd/>
          </a:ln>
          <a:extLst>
            <a:ext uri="{909E8E84-426E-40DD-AFC4-6F175D3DCCD1}">
              <a14:hiddenFill xmlns:a14="http://schemas.microsoft.com/office/drawing/2010/main">
                <a:noFill/>
              </a14:hiddenFill>
            </a:ext>
          </a:extLst>
        </p:spPr>
        <p:txBody>
          <a:bodyPr wrap="none" anchor="ctr"/>
          <a:lstStyle/>
          <a:p>
            <a:endParaRPr lang="de-DE"/>
          </a:p>
        </p:txBody>
      </p:sp>
      <p:sp>
        <p:nvSpPr>
          <p:cNvPr id="5123" name="Text Box 3"/>
          <p:cNvSpPr txBox="1">
            <a:spLocks noChangeArrowheads="1"/>
          </p:cNvSpPr>
          <p:nvPr/>
        </p:nvSpPr>
        <p:spPr bwMode="auto">
          <a:xfrm>
            <a:off x="1339850" y="981075"/>
            <a:ext cx="78041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dirty="0" smtClean="0">
                <a:solidFill>
                  <a:srgbClr val="0066CC"/>
                </a:solidFill>
                <a:latin typeface="Tahoma" panose="020B0604030504040204" pitchFamily="34" charset="0"/>
              </a:rPr>
              <a:t>Risk factors for functional somatic syndromes in general </a:t>
            </a:r>
            <a:endParaRPr lang="en-US" dirty="0">
              <a:solidFill>
                <a:srgbClr val="0066CC"/>
              </a:solidFill>
              <a:latin typeface="Tahoma" panose="020B0604030504040204" pitchFamily="34" charset="0"/>
            </a:endParaRPr>
          </a:p>
        </p:txBody>
      </p:sp>
      <p:sp>
        <p:nvSpPr>
          <p:cNvPr id="6" name="Text Box 5"/>
          <p:cNvSpPr txBox="1">
            <a:spLocks noChangeArrowheads="1"/>
          </p:cNvSpPr>
          <p:nvPr/>
        </p:nvSpPr>
        <p:spPr bwMode="auto">
          <a:xfrm>
            <a:off x="1619672" y="6220544"/>
            <a:ext cx="352901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de-DE" altLang="de-DE" sz="1200" dirty="0" smtClean="0">
                <a:solidFill>
                  <a:srgbClr val="CC0000"/>
                </a:solidFill>
                <a:latin typeface="Tahoma" panose="020B0604030504040204" pitchFamily="34" charset="0"/>
              </a:rPr>
              <a:t>Henningsen et al. Lancet 2007</a:t>
            </a:r>
            <a:endParaRPr lang="de-DE" altLang="de-DE" sz="1200" dirty="0">
              <a:solidFill>
                <a:srgbClr val="CC0000"/>
              </a:solidFill>
              <a:latin typeface="Tahoma" panose="020B0604030504040204" pitchFamily="34" charset="0"/>
            </a:endParaRPr>
          </a:p>
        </p:txBody>
      </p:sp>
      <p:pic>
        <p:nvPicPr>
          <p:cNvPr id="7" name="Picture 3" descr="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71930" y="1700808"/>
            <a:ext cx="3664166" cy="4248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6427647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Line 2"/>
          <p:cNvSpPr>
            <a:spLocks noChangeShapeType="1"/>
          </p:cNvSpPr>
          <p:nvPr/>
        </p:nvSpPr>
        <p:spPr bwMode="auto">
          <a:xfrm>
            <a:off x="1187624" y="836712"/>
            <a:ext cx="0" cy="5759450"/>
          </a:xfrm>
          <a:prstGeom prst="line">
            <a:avLst/>
          </a:prstGeom>
          <a:noFill/>
          <a:ln w="28575">
            <a:solidFill>
              <a:srgbClr val="0066CC"/>
            </a:solidFill>
            <a:round/>
            <a:headEnd/>
            <a:tailEnd/>
          </a:ln>
          <a:extLst>
            <a:ext uri="{909E8E84-426E-40DD-AFC4-6F175D3DCCD1}">
              <a14:hiddenFill xmlns:a14="http://schemas.microsoft.com/office/drawing/2010/main">
                <a:noFill/>
              </a14:hiddenFill>
            </a:ext>
          </a:extLst>
        </p:spPr>
        <p:txBody>
          <a:bodyPr wrap="none" anchor="ctr"/>
          <a:lstStyle/>
          <a:p>
            <a:endParaRPr lang="de-DE"/>
          </a:p>
        </p:txBody>
      </p:sp>
      <p:sp>
        <p:nvSpPr>
          <p:cNvPr id="5123" name="Text Box 3"/>
          <p:cNvSpPr txBox="1">
            <a:spLocks noChangeArrowheads="1"/>
          </p:cNvSpPr>
          <p:nvPr/>
        </p:nvSpPr>
        <p:spPr bwMode="auto">
          <a:xfrm>
            <a:off x="1339850" y="981075"/>
            <a:ext cx="75438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dirty="0" smtClean="0">
                <a:solidFill>
                  <a:srgbClr val="0066CC"/>
                </a:solidFill>
                <a:latin typeface="Tahoma" panose="020B0604030504040204" pitchFamily="34" charset="0"/>
              </a:rPr>
              <a:t>Risk factors for chronic pain </a:t>
            </a:r>
            <a:endParaRPr lang="en-US" dirty="0">
              <a:solidFill>
                <a:srgbClr val="0066CC"/>
              </a:solidFill>
              <a:latin typeface="Tahoma" panose="020B0604030504040204" pitchFamily="34" charset="0"/>
            </a:endParaRPr>
          </a:p>
        </p:txBody>
      </p:sp>
      <p:sp>
        <p:nvSpPr>
          <p:cNvPr id="6" name="Text Box 5"/>
          <p:cNvSpPr txBox="1">
            <a:spLocks noChangeArrowheads="1"/>
          </p:cNvSpPr>
          <p:nvPr/>
        </p:nvSpPr>
        <p:spPr bwMode="auto">
          <a:xfrm>
            <a:off x="3635375" y="6220544"/>
            <a:ext cx="352901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de-DE" altLang="de-DE" sz="1400" dirty="0" smtClean="0">
                <a:solidFill>
                  <a:srgbClr val="CC0000"/>
                </a:solidFill>
                <a:latin typeface="Tahoma" panose="020B0604030504040204" pitchFamily="34" charset="0"/>
              </a:rPr>
              <a:t>Denk F et al. Nature </a:t>
            </a:r>
            <a:r>
              <a:rPr lang="de-DE" altLang="de-DE" sz="1400" dirty="0" err="1" smtClean="0">
                <a:solidFill>
                  <a:srgbClr val="CC0000"/>
                </a:solidFill>
                <a:latin typeface="Tahoma" panose="020B0604030504040204" pitchFamily="34" charset="0"/>
              </a:rPr>
              <a:t>Neuroscience</a:t>
            </a:r>
            <a:r>
              <a:rPr lang="de-DE" altLang="de-DE" sz="1400" dirty="0" smtClean="0">
                <a:solidFill>
                  <a:srgbClr val="CC0000"/>
                </a:solidFill>
                <a:latin typeface="Tahoma" panose="020B0604030504040204" pitchFamily="34" charset="0"/>
              </a:rPr>
              <a:t> 2014</a:t>
            </a:r>
            <a:endParaRPr lang="de-DE" altLang="de-DE" sz="1400" dirty="0">
              <a:solidFill>
                <a:srgbClr val="CC0000"/>
              </a:solidFill>
              <a:latin typeface="Tahoma" panose="020B0604030504040204" pitchFamily="34" charset="0"/>
            </a:endParaRPr>
          </a:p>
        </p:txBody>
      </p:sp>
      <p:pic>
        <p:nvPicPr>
          <p:cNvPr id="2" name="Grafik 1"/>
          <p:cNvPicPr>
            <a:picLocks noChangeAspect="1"/>
          </p:cNvPicPr>
          <p:nvPr/>
        </p:nvPicPr>
        <p:blipFill>
          <a:blip r:embed="rId2"/>
          <a:stretch>
            <a:fillRect/>
          </a:stretch>
        </p:blipFill>
        <p:spPr>
          <a:xfrm>
            <a:off x="1835696" y="2046782"/>
            <a:ext cx="6301601" cy="4046514"/>
          </a:xfrm>
          <a:prstGeom prst="rect">
            <a:avLst/>
          </a:prstGeom>
        </p:spPr>
      </p:pic>
    </p:spTree>
    <p:extLst>
      <p:ext uri="{BB962C8B-B14F-4D97-AF65-F5344CB8AC3E}">
        <p14:creationId xmlns:p14="http://schemas.microsoft.com/office/powerpoint/2010/main" val="130591737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Line 2"/>
          <p:cNvSpPr>
            <a:spLocks noChangeShapeType="1"/>
          </p:cNvSpPr>
          <p:nvPr/>
        </p:nvSpPr>
        <p:spPr bwMode="auto">
          <a:xfrm>
            <a:off x="1187450" y="908050"/>
            <a:ext cx="0" cy="5562600"/>
          </a:xfrm>
          <a:prstGeom prst="line">
            <a:avLst/>
          </a:prstGeom>
          <a:noFill/>
          <a:ln w="28575">
            <a:solidFill>
              <a:srgbClr val="0066CC"/>
            </a:solidFill>
            <a:round/>
            <a:headEnd/>
            <a:tailEnd/>
          </a:ln>
          <a:extLst>
            <a:ext uri="{909E8E84-426E-40DD-AFC4-6F175D3DCCD1}">
              <a14:hiddenFill xmlns:a14="http://schemas.microsoft.com/office/drawing/2010/main">
                <a:noFill/>
              </a14:hiddenFill>
            </a:ext>
          </a:extLst>
        </p:spPr>
        <p:txBody>
          <a:bodyPr wrap="none" anchor="ctr"/>
          <a:lstStyle/>
          <a:p>
            <a:endParaRPr lang="de-DE"/>
          </a:p>
        </p:txBody>
      </p:sp>
      <p:sp>
        <p:nvSpPr>
          <p:cNvPr id="5123" name="Text Box 3"/>
          <p:cNvSpPr txBox="1">
            <a:spLocks noChangeArrowheads="1"/>
          </p:cNvSpPr>
          <p:nvPr/>
        </p:nvSpPr>
        <p:spPr bwMode="auto">
          <a:xfrm>
            <a:off x="1339850" y="1187811"/>
            <a:ext cx="7984678"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de-DE" dirty="0" smtClean="0">
                <a:solidFill>
                  <a:srgbClr val="0066CC"/>
                </a:solidFill>
                <a:latin typeface="Tahoma" panose="020B0604030504040204" pitchFamily="34" charset="0"/>
              </a:rPr>
              <a:t>Overview </a:t>
            </a:r>
            <a:r>
              <a:rPr lang="en-US" altLang="de-DE" dirty="0">
                <a:solidFill>
                  <a:srgbClr val="000076"/>
                </a:solidFill>
                <a:latin typeface="Tahoma" panose="020B0604030504040204" pitchFamily="34" charset="0"/>
              </a:rPr>
              <a:t/>
            </a:r>
            <a:br>
              <a:rPr lang="en-US" altLang="de-DE" dirty="0">
                <a:solidFill>
                  <a:srgbClr val="000076"/>
                </a:solidFill>
                <a:latin typeface="Tahoma" panose="020B0604030504040204" pitchFamily="34" charset="0"/>
              </a:rPr>
            </a:br>
            <a:endParaRPr lang="en-US" altLang="de-DE" sz="2000" dirty="0">
              <a:solidFill>
                <a:srgbClr val="777777"/>
              </a:solidFill>
              <a:latin typeface="Tahoma" panose="020B0604030504040204" pitchFamily="34" charset="0"/>
            </a:endParaRPr>
          </a:p>
        </p:txBody>
      </p:sp>
      <p:sp>
        <p:nvSpPr>
          <p:cNvPr id="5124" name="Text Box 5"/>
          <p:cNvSpPr txBox="1">
            <a:spLocks noChangeArrowheads="1"/>
          </p:cNvSpPr>
          <p:nvPr/>
        </p:nvSpPr>
        <p:spPr bwMode="auto">
          <a:xfrm>
            <a:off x="1339850" y="2205038"/>
            <a:ext cx="7724775" cy="2215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buClr>
                <a:srgbClr val="0066CC"/>
              </a:buClr>
              <a:buFont typeface="Webdings" panose="05030102010509060703" pitchFamily="18" charset="2"/>
              <a:buChar char="4"/>
            </a:pPr>
            <a:r>
              <a:rPr lang="en-US" altLang="de-DE" sz="1800" dirty="0">
                <a:solidFill>
                  <a:srgbClr val="0066CC"/>
                </a:solidFill>
                <a:latin typeface="Tahoma" panose="020B0604030504040204" pitchFamily="34" charset="0"/>
              </a:rPr>
              <a:t> </a:t>
            </a:r>
            <a:r>
              <a:rPr lang="en-US" altLang="de-DE" sz="1800" dirty="0" smtClean="0">
                <a:solidFill>
                  <a:srgbClr val="0066CC"/>
                </a:solidFill>
                <a:latin typeface="Tahoma" panose="020B0604030504040204" pitchFamily="34" charset="0"/>
              </a:rPr>
              <a:t>Bodily symptoms and their overlap: a clinical perspective</a:t>
            </a:r>
          </a:p>
          <a:p>
            <a:pPr defTabSz="360000">
              <a:spcBef>
                <a:spcPct val="50000"/>
              </a:spcBef>
              <a:buClr>
                <a:srgbClr val="0066CC"/>
              </a:buClr>
              <a:buFont typeface="Webdings" panose="05030102010509060703" pitchFamily="18" charset="2"/>
              <a:buChar char="4"/>
            </a:pPr>
            <a:r>
              <a:rPr lang="en-US" altLang="de-DE" sz="1800" dirty="0" smtClean="0">
                <a:solidFill>
                  <a:srgbClr val="0066CC"/>
                </a:solidFill>
                <a:latin typeface="Tahoma" panose="020B0604030504040204" pitchFamily="34" charset="0"/>
              </a:rPr>
              <a:t> A stroll through the classifications of bodily distress</a:t>
            </a:r>
            <a:br>
              <a:rPr lang="en-US" altLang="de-DE" sz="1800" dirty="0" smtClean="0">
                <a:solidFill>
                  <a:srgbClr val="0066CC"/>
                </a:solidFill>
                <a:latin typeface="Tahoma" panose="020B0604030504040204" pitchFamily="34" charset="0"/>
              </a:rPr>
            </a:br>
            <a:r>
              <a:rPr lang="en-US" altLang="de-DE" sz="1800" dirty="0" smtClean="0">
                <a:solidFill>
                  <a:srgbClr val="0066CC"/>
                </a:solidFill>
                <a:latin typeface="Tahoma" panose="020B0604030504040204" pitchFamily="34" charset="0"/>
              </a:rPr>
              <a:t>   	</a:t>
            </a:r>
            <a:r>
              <a:rPr lang="en-US" altLang="de-DE" sz="1600" dirty="0" smtClean="0">
                <a:solidFill>
                  <a:srgbClr val="0066CC"/>
                </a:solidFill>
                <a:latin typeface="Tahoma" panose="020B0604030504040204" pitchFamily="34" charset="0"/>
                <a:sym typeface="Webdings" panose="05030102010509060703" pitchFamily="18" charset="2"/>
              </a:rPr>
              <a:t></a:t>
            </a:r>
            <a:r>
              <a:rPr lang="en-US" altLang="de-DE" sz="1600" dirty="0" smtClean="0">
                <a:solidFill>
                  <a:srgbClr val="0066CC"/>
                </a:solidFill>
                <a:latin typeface="Tahoma" panose="020B0604030504040204" pitchFamily="34" charset="0"/>
              </a:rPr>
              <a:t> Somatic Symptom Disorder (DSM-V) </a:t>
            </a:r>
            <a:r>
              <a:rPr lang="en-US" altLang="de-DE" sz="1600" dirty="0" smtClean="0">
                <a:solidFill>
                  <a:srgbClr val="C00000"/>
                </a:solidFill>
                <a:latin typeface="Tahoma" panose="020B0604030504040204" pitchFamily="34" charset="0"/>
              </a:rPr>
              <a:t>!</a:t>
            </a:r>
            <a:r>
              <a:rPr lang="en-US" altLang="de-DE" sz="1600" dirty="0" smtClean="0">
                <a:solidFill>
                  <a:srgbClr val="0066CC"/>
                </a:solidFill>
                <a:latin typeface="Tahoma" panose="020B0604030504040204" pitchFamily="34" charset="0"/>
              </a:rPr>
              <a:t/>
            </a:r>
            <a:br>
              <a:rPr lang="en-US" altLang="de-DE" sz="1600" dirty="0" smtClean="0">
                <a:solidFill>
                  <a:srgbClr val="0066CC"/>
                </a:solidFill>
                <a:latin typeface="Tahoma" panose="020B0604030504040204" pitchFamily="34" charset="0"/>
              </a:rPr>
            </a:br>
            <a:r>
              <a:rPr lang="en-US" altLang="de-DE" sz="1600" dirty="0" smtClean="0">
                <a:solidFill>
                  <a:srgbClr val="0066CC"/>
                </a:solidFill>
                <a:latin typeface="Tahoma" panose="020B0604030504040204" pitchFamily="34" charset="0"/>
              </a:rPr>
              <a:t>    	</a:t>
            </a:r>
            <a:r>
              <a:rPr lang="en-US" altLang="de-DE" sz="1600" dirty="0" smtClean="0">
                <a:solidFill>
                  <a:srgbClr val="0066CC"/>
                </a:solidFill>
                <a:latin typeface="Tahoma" panose="020B0604030504040204" pitchFamily="34" charset="0"/>
                <a:sym typeface="Webdings" panose="05030102010509060703" pitchFamily="18" charset="2"/>
              </a:rPr>
              <a:t> </a:t>
            </a:r>
            <a:r>
              <a:rPr lang="en-US" altLang="de-DE" sz="1600" dirty="0" smtClean="0">
                <a:solidFill>
                  <a:srgbClr val="0066CC"/>
                </a:solidFill>
                <a:latin typeface="Tahoma" panose="020B0604030504040204" pitchFamily="34" charset="0"/>
              </a:rPr>
              <a:t>Bodily Distress Disorder (ICD-11 - Mental Disorders) </a:t>
            </a:r>
            <a:r>
              <a:rPr lang="en-US" altLang="de-DE" sz="1600" dirty="0" smtClean="0">
                <a:solidFill>
                  <a:srgbClr val="C00000"/>
                </a:solidFill>
                <a:latin typeface="Tahoma" panose="020B0604030504040204" pitchFamily="34" charset="0"/>
              </a:rPr>
              <a:t>?</a:t>
            </a:r>
            <a:r>
              <a:rPr lang="en-US" altLang="de-DE" sz="1600" dirty="0" smtClean="0">
                <a:solidFill>
                  <a:srgbClr val="0066CC"/>
                </a:solidFill>
                <a:latin typeface="Tahoma" panose="020B0604030504040204" pitchFamily="34" charset="0"/>
              </a:rPr>
              <a:t/>
            </a:r>
            <a:br>
              <a:rPr lang="en-US" altLang="de-DE" sz="1600" dirty="0" smtClean="0">
                <a:solidFill>
                  <a:srgbClr val="0066CC"/>
                </a:solidFill>
                <a:latin typeface="Tahoma" panose="020B0604030504040204" pitchFamily="34" charset="0"/>
              </a:rPr>
            </a:br>
            <a:r>
              <a:rPr lang="en-US" altLang="de-DE" sz="1600" dirty="0" smtClean="0">
                <a:solidFill>
                  <a:srgbClr val="0066CC"/>
                </a:solidFill>
                <a:latin typeface="Tahoma" panose="020B0604030504040204" pitchFamily="34" charset="0"/>
              </a:rPr>
              <a:t>    	</a:t>
            </a:r>
            <a:r>
              <a:rPr lang="en-US" altLang="de-DE" sz="1600" dirty="0" smtClean="0">
                <a:solidFill>
                  <a:srgbClr val="0066CC"/>
                </a:solidFill>
                <a:latin typeface="Tahoma" panose="020B0604030504040204" pitchFamily="34" charset="0"/>
                <a:sym typeface="Webdings" panose="05030102010509060703" pitchFamily="18" charset="2"/>
              </a:rPr>
              <a:t> </a:t>
            </a:r>
            <a:r>
              <a:rPr lang="en-US" altLang="de-DE" sz="1600" dirty="0" smtClean="0">
                <a:solidFill>
                  <a:srgbClr val="0066CC"/>
                </a:solidFill>
                <a:latin typeface="Tahoma" panose="020B0604030504040204" pitchFamily="34" charset="0"/>
              </a:rPr>
              <a:t>Bodily Stress Syndrome (ICD-11 - Primary Health Care) </a:t>
            </a:r>
            <a:r>
              <a:rPr lang="en-US" altLang="de-DE" sz="1600" dirty="0" smtClean="0">
                <a:solidFill>
                  <a:srgbClr val="C00000"/>
                </a:solidFill>
                <a:latin typeface="Tahoma" panose="020B0604030504040204" pitchFamily="34" charset="0"/>
              </a:rPr>
              <a:t>?</a:t>
            </a:r>
            <a:br>
              <a:rPr lang="en-US" altLang="de-DE" sz="1600" dirty="0" smtClean="0">
                <a:solidFill>
                  <a:srgbClr val="C00000"/>
                </a:solidFill>
                <a:latin typeface="Tahoma" panose="020B0604030504040204" pitchFamily="34" charset="0"/>
              </a:rPr>
            </a:br>
            <a:r>
              <a:rPr lang="en-US" altLang="de-DE" sz="1600" dirty="0" smtClean="0">
                <a:solidFill>
                  <a:srgbClr val="C00000"/>
                </a:solidFill>
                <a:latin typeface="Tahoma" panose="020B0604030504040204" pitchFamily="34" charset="0"/>
              </a:rPr>
              <a:t>	</a:t>
            </a:r>
            <a:r>
              <a:rPr lang="en-US" altLang="de-DE" sz="1600" dirty="0" smtClean="0">
                <a:solidFill>
                  <a:srgbClr val="0066CC"/>
                </a:solidFill>
                <a:latin typeface="Tahoma" panose="020B0604030504040204" pitchFamily="34" charset="0"/>
                <a:sym typeface="Webdings" panose="05030102010509060703" pitchFamily="18" charset="2"/>
              </a:rPr>
              <a:t> Chronic primary pain (ICD-11 – General Symptoms) </a:t>
            </a:r>
            <a:r>
              <a:rPr lang="en-US" altLang="de-DE" sz="1600" dirty="0" smtClean="0">
                <a:solidFill>
                  <a:srgbClr val="C00000"/>
                </a:solidFill>
                <a:latin typeface="Tahoma" panose="020B0604030504040204" pitchFamily="34" charset="0"/>
                <a:sym typeface="Webdings" panose="05030102010509060703" pitchFamily="18" charset="2"/>
              </a:rPr>
              <a:t>?</a:t>
            </a:r>
            <a:endParaRPr lang="en-US" altLang="de-DE" sz="1600" dirty="0" smtClean="0">
              <a:solidFill>
                <a:srgbClr val="C00000"/>
              </a:solidFill>
              <a:latin typeface="Tahoma" panose="020B0604030504040204" pitchFamily="34" charset="0"/>
            </a:endParaRPr>
          </a:p>
          <a:p>
            <a:pPr>
              <a:spcBef>
                <a:spcPct val="50000"/>
              </a:spcBef>
              <a:buClr>
                <a:srgbClr val="0066CC"/>
              </a:buClr>
              <a:buFont typeface="Webdings" panose="05030102010509060703" pitchFamily="18" charset="2"/>
              <a:buChar char="4"/>
            </a:pPr>
            <a:r>
              <a:rPr lang="en-US" altLang="de-DE" sz="1800" dirty="0" smtClean="0">
                <a:solidFill>
                  <a:srgbClr val="0066CC"/>
                </a:solidFill>
                <a:latin typeface="Tahoma" panose="020B0604030504040204" pitchFamily="34" charset="0"/>
              </a:rPr>
              <a:t> Conclusions</a:t>
            </a:r>
          </a:p>
        </p:txBody>
      </p:sp>
    </p:spTree>
    <p:extLst>
      <p:ext uri="{BB962C8B-B14F-4D97-AF65-F5344CB8AC3E}">
        <p14:creationId xmlns:p14="http://schemas.microsoft.com/office/powerpoint/2010/main" val="424671724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Line 2"/>
          <p:cNvSpPr>
            <a:spLocks noChangeShapeType="1"/>
          </p:cNvSpPr>
          <p:nvPr/>
        </p:nvSpPr>
        <p:spPr bwMode="auto">
          <a:xfrm>
            <a:off x="1187624" y="836712"/>
            <a:ext cx="0" cy="5759450"/>
          </a:xfrm>
          <a:prstGeom prst="line">
            <a:avLst/>
          </a:prstGeom>
          <a:noFill/>
          <a:ln w="28575">
            <a:solidFill>
              <a:srgbClr val="0066CC"/>
            </a:solidFill>
            <a:round/>
            <a:headEnd/>
            <a:tailEnd/>
          </a:ln>
          <a:extLst>
            <a:ext uri="{909E8E84-426E-40DD-AFC4-6F175D3DCCD1}">
              <a14:hiddenFill xmlns:a14="http://schemas.microsoft.com/office/drawing/2010/main">
                <a:noFill/>
              </a14:hiddenFill>
            </a:ext>
          </a:extLst>
        </p:spPr>
        <p:txBody>
          <a:bodyPr wrap="none" anchor="ctr"/>
          <a:lstStyle/>
          <a:p>
            <a:endParaRPr lang="de-DE"/>
          </a:p>
        </p:txBody>
      </p:sp>
      <p:sp>
        <p:nvSpPr>
          <p:cNvPr id="5123" name="Text Box 3"/>
          <p:cNvSpPr txBox="1">
            <a:spLocks noChangeArrowheads="1"/>
          </p:cNvSpPr>
          <p:nvPr/>
        </p:nvSpPr>
        <p:spPr bwMode="auto">
          <a:xfrm>
            <a:off x="1339850" y="981075"/>
            <a:ext cx="78041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dirty="0" smtClean="0">
                <a:solidFill>
                  <a:srgbClr val="0066CC"/>
                </a:solidFill>
                <a:latin typeface="Tahoma" panose="020B0604030504040204" pitchFamily="34" charset="0"/>
              </a:rPr>
              <a:t>Management of functional somatic syndromes</a:t>
            </a:r>
            <a:endParaRPr lang="en-US" dirty="0">
              <a:solidFill>
                <a:srgbClr val="0066CC"/>
              </a:solidFill>
              <a:latin typeface="Tahoma" panose="020B0604030504040204" pitchFamily="34" charset="0"/>
            </a:endParaRPr>
          </a:p>
        </p:txBody>
      </p:sp>
      <p:pic>
        <p:nvPicPr>
          <p:cNvPr id="8" name="Grafik 7"/>
          <p:cNvPicPr>
            <a:picLocks noChangeAspect="1"/>
          </p:cNvPicPr>
          <p:nvPr/>
        </p:nvPicPr>
        <p:blipFill>
          <a:blip r:embed="rId2"/>
          <a:stretch>
            <a:fillRect/>
          </a:stretch>
        </p:blipFill>
        <p:spPr>
          <a:xfrm>
            <a:off x="1734840" y="3284984"/>
            <a:ext cx="3523853" cy="1011945"/>
          </a:xfrm>
          <a:prstGeom prst="rect">
            <a:avLst/>
          </a:prstGeom>
        </p:spPr>
      </p:pic>
      <p:pic>
        <p:nvPicPr>
          <p:cNvPr id="9" name="Grafik 8"/>
          <p:cNvPicPr>
            <a:picLocks noChangeAspect="1"/>
          </p:cNvPicPr>
          <p:nvPr/>
        </p:nvPicPr>
        <p:blipFill>
          <a:blip r:embed="rId3"/>
          <a:stretch>
            <a:fillRect/>
          </a:stretch>
        </p:blipFill>
        <p:spPr>
          <a:xfrm>
            <a:off x="5275067" y="3284984"/>
            <a:ext cx="3758067" cy="888161"/>
          </a:xfrm>
          <a:prstGeom prst="rect">
            <a:avLst/>
          </a:prstGeom>
        </p:spPr>
      </p:pic>
      <p:sp>
        <p:nvSpPr>
          <p:cNvPr id="10" name="Text Box 5"/>
          <p:cNvSpPr txBox="1">
            <a:spLocks noChangeArrowheads="1"/>
          </p:cNvSpPr>
          <p:nvPr/>
        </p:nvSpPr>
        <p:spPr bwMode="auto">
          <a:xfrm>
            <a:off x="1339850" y="1844824"/>
            <a:ext cx="7724775" cy="29238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buClr>
                <a:srgbClr val="0066CC"/>
              </a:buClr>
              <a:buFont typeface="Webdings" panose="05030102010509060703" pitchFamily="18" charset="2"/>
              <a:buChar char="4"/>
            </a:pPr>
            <a:r>
              <a:rPr lang="en-US" altLang="de-DE" sz="1600" dirty="0" smtClean="0">
                <a:solidFill>
                  <a:srgbClr val="0066CC"/>
                </a:solidFill>
                <a:latin typeface="Tahoma" panose="020B0604030504040204" pitchFamily="34" charset="0"/>
              </a:rPr>
              <a:t>  CNS directed pharmacological and non-pharmacological treatments overall more</a:t>
            </a:r>
            <a:br>
              <a:rPr lang="en-US" altLang="de-DE" sz="1600" dirty="0" smtClean="0">
                <a:solidFill>
                  <a:srgbClr val="0066CC"/>
                </a:solidFill>
                <a:latin typeface="Tahoma" panose="020B0604030504040204" pitchFamily="34" charset="0"/>
              </a:rPr>
            </a:br>
            <a:r>
              <a:rPr lang="en-US" altLang="de-DE" sz="1600" dirty="0" smtClean="0">
                <a:solidFill>
                  <a:srgbClr val="0066CC"/>
                </a:solidFill>
                <a:latin typeface="Tahoma" panose="020B0604030504040204" pitchFamily="34" charset="0"/>
              </a:rPr>
              <a:t>     effective than peripherally acting treatments (drugs, injections, operations etc.)</a:t>
            </a:r>
            <a:br>
              <a:rPr lang="en-US" altLang="de-DE" sz="1600" dirty="0" smtClean="0">
                <a:solidFill>
                  <a:srgbClr val="0066CC"/>
                </a:solidFill>
                <a:latin typeface="Tahoma" panose="020B0604030504040204" pitchFamily="34" charset="0"/>
              </a:rPr>
            </a:br>
            <a:r>
              <a:rPr lang="en-US" altLang="de-DE" sz="1600" dirty="0" smtClean="0">
                <a:solidFill>
                  <a:srgbClr val="0066CC"/>
                </a:solidFill>
                <a:latin typeface="Tahoma" panose="020B0604030504040204" pitchFamily="34" charset="0"/>
              </a:rPr>
              <a:t>     </a:t>
            </a:r>
            <a:r>
              <a:rPr lang="en-US" altLang="de-DE" sz="1600" dirty="0" smtClean="0">
                <a:solidFill>
                  <a:srgbClr val="C00000"/>
                </a:solidFill>
                <a:latin typeface="Tahoma" panose="020B0604030504040204" pitchFamily="34" charset="0"/>
              </a:rPr>
              <a:t>(Henningsen et al. Lancet 2007)</a:t>
            </a:r>
          </a:p>
          <a:p>
            <a:pPr>
              <a:spcBef>
                <a:spcPct val="50000"/>
              </a:spcBef>
              <a:buClr>
                <a:srgbClr val="0066CC"/>
              </a:buClr>
              <a:buFont typeface="Webdings" panose="05030102010509060703" pitchFamily="18" charset="2"/>
              <a:buChar char="4"/>
            </a:pPr>
            <a:r>
              <a:rPr lang="en-US" altLang="de-DE" sz="1600" dirty="0" smtClean="0">
                <a:solidFill>
                  <a:srgbClr val="C00000"/>
                </a:solidFill>
                <a:latin typeface="Tahoma" panose="020B0604030504040204" pitchFamily="34" charset="0"/>
              </a:rPr>
              <a:t> </a:t>
            </a:r>
            <a:r>
              <a:rPr lang="en-US" altLang="de-DE" sz="1600" dirty="0" smtClean="0">
                <a:solidFill>
                  <a:srgbClr val="0066CC"/>
                </a:solidFill>
                <a:latin typeface="Tahoma" panose="020B0604030504040204" pitchFamily="34" charset="0"/>
              </a:rPr>
              <a:t>Treatment strategies for different functional somatic syndromes widely overlap</a:t>
            </a:r>
            <a:r>
              <a:rPr lang="en-US" altLang="de-DE" sz="1600" dirty="0" smtClean="0">
                <a:solidFill>
                  <a:srgbClr val="C00000"/>
                </a:solidFill>
                <a:latin typeface="Tahoma" panose="020B0604030504040204" pitchFamily="34" charset="0"/>
              </a:rPr>
              <a:t/>
            </a:r>
            <a:br>
              <a:rPr lang="en-US" altLang="de-DE" sz="1600" dirty="0" smtClean="0">
                <a:solidFill>
                  <a:srgbClr val="C00000"/>
                </a:solidFill>
                <a:latin typeface="Tahoma" panose="020B0604030504040204" pitchFamily="34" charset="0"/>
              </a:rPr>
            </a:br>
            <a:r>
              <a:rPr lang="en-US" altLang="de-DE" sz="1600" dirty="0" smtClean="0">
                <a:solidFill>
                  <a:srgbClr val="C00000"/>
                </a:solidFill>
                <a:latin typeface="Tahoma" panose="020B0604030504040204" pitchFamily="34" charset="0"/>
              </a:rPr>
              <a:t>    (German National Clinical Practice Guideline 2012)</a:t>
            </a:r>
          </a:p>
          <a:p>
            <a:pPr>
              <a:spcBef>
                <a:spcPct val="50000"/>
              </a:spcBef>
              <a:buClr>
                <a:srgbClr val="0066CC"/>
              </a:buClr>
              <a:buFont typeface="Webdings" panose="05030102010509060703" pitchFamily="18" charset="2"/>
              <a:buChar char="4"/>
            </a:pPr>
            <a:endParaRPr lang="en-US" altLang="de-DE" sz="1600" dirty="0">
              <a:solidFill>
                <a:srgbClr val="C00000"/>
              </a:solidFill>
              <a:latin typeface="Tahoma" panose="020B0604030504040204" pitchFamily="34" charset="0"/>
            </a:endParaRPr>
          </a:p>
          <a:p>
            <a:pPr>
              <a:spcBef>
                <a:spcPct val="50000"/>
              </a:spcBef>
              <a:buClr>
                <a:srgbClr val="0066CC"/>
              </a:buClr>
              <a:buFont typeface="Webdings" panose="05030102010509060703" pitchFamily="18" charset="2"/>
              <a:buChar char="4"/>
            </a:pPr>
            <a:endParaRPr lang="en-US" altLang="de-DE" sz="1600" dirty="0" smtClean="0">
              <a:solidFill>
                <a:srgbClr val="C00000"/>
              </a:solidFill>
              <a:latin typeface="Tahoma" panose="020B0604030504040204" pitchFamily="34" charset="0"/>
            </a:endParaRPr>
          </a:p>
          <a:p>
            <a:pPr>
              <a:spcBef>
                <a:spcPct val="50000"/>
              </a:spcBef>
              <a:buClr>
                <a:srgbClr val="0066CC"/>
              </a:buClr>
              <a:buFont typeface="Webdings" panose="05030102010509060703" pitchFamily="18" charset="2"/>
              <a:buChar char="4"/>
            </a:pPr>
            <a:endParaRPr lang="en-US" altLang="de-DE" sz="1600" dirty="0">
              <a:solidFill>
                <a:srgbClr val="C00000"/>
              </a:solidFill>
              <a:latin typeface="Tahoma" panose="020B0604030504040204" pitchFamily="34" charset="0"/>
            </a:endParaRPr>
          </a:p>
          <a:p>
            <a:pPr>
              <a:spcBef>
                <a:spcPct val="50000"/>
              </a:spcBef>
              <a:buClr>
                <a:srgbClr val="0066CC"/>
              </a:buClr>
            </a:pPr>
            <a:endParaRPr lang="en-US" altLang="de-DE" sz="1600" dirty="0" smtClean="0">
              <a:solidFill>
                <a:srgbClr val="C00000"/>
              </a:solidFill>
              <a:latin typeface="Tahoma" panose="020B0604030504040204" pitchFamily="34" charset="0"/>
            </a:endParaRPr>
          </a:p>
        </p:txBody>
      </p:sp>
      <p:pic>
        <p:nvPicPr>
          <p:cNvPr id="7" name="Picture 1" descr="C:\Documents and Settings\Francis Creed\My Documents\My Pictures\festschrift\festschrift 012.jpg"/>
          <p:cNvPicPr>
            <a:picLocks noChangeAspect="1" noChangeArrowheads="1"/>
          </p:cNvPicPr>
          <p:nvPr/>
        </p:nvPicPr>
        <p:blipFill>
          <a:blip r:embed="rId4" cstate="print"/>
          <a:srcRect/>
          <a:stretch>
            <a:fillRect/>
          </a:stretch>
        </p:blipFill>
        <p:spPr bwMode="auto">
          <a:xfrm>
            <a:off x="5508104" y="4365104"/>
            <a:ext cx="1553958" cy="2348880"/>
          </a:xfrm>
          <a:prstGeom prst="rect">
            <a:avLst/>
          </a:prstGeom>
          <a:noFill/>
          <a:ln w="9525">
            <a:noFill/>
            <a:miter lim="800000"/>
            <a:headEnd/>
            <a:tailEnd/>
          </a:ln>
        </p:spPr>
      </p:pic>
      <p:sp>
        <p:nvSpPr>
          <p:cNvPr id="11" name="Textfeld 10"/>
          <p:cNvSpPr txBox="1"/>
          <p:nvPr/>
        </p:nvSpPr>
        <p:spPr>
          <a:xfrm>
            <a:off x="7126576" y="6279703"/>
            <a:ext cx="1621888" cy="461665"/>
          </a:xfrm>
          <a:prstGeom prst="rect">
            <a:avLst/>
          </a:prstGeom>
          <a:noFill/>
        </p:spPr>
        <p:txBody>
          <a:bodyPr wrap="square" rtlCol="0">
            <a:spAutoFit/>
          </a:bodyPr>
          <a:lstStyle/>
          <a:p>
            <a:r>
              <a:rPr lang="de-DE" sz="1200" dirty="0" smtClean="0">
                <a:solidFill>
                  <a:srgbClr val="C02900"/>
                </a:solidFill>
                <a:latin typeface="Tahoma" panose="020B0604030504040204" pitchFamily="34" charset="0"/>
                <a:ea typeface="Tahoma" panose="020B0604030504040204" pitchFamily="34" charset="0"/>
                <a:cs typeface="Tahoma" panose="020B0604030504040204" pitchFamily="34" charset="0"/>
              </a:rPr>
              <a:t>Cambridge University Press 2011</a:t>
            </a:r>
            <a:endParaRPr lang="de-DE" sz="1200" dirty="0">
              <a:solidFill>
                <a:srgbClr val="C0290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0645699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Line 2"/>
          <p:cNvSpPr>
            <a:spLocks noChangeShapeType="1"/>
          </p:cNvSpPr>
          <p:nvPr/>
        </p:nvSpPr>
        <p:spPr bwMode="auto">
          <a:xfrm>
            <a:off x="1187450" y="908050"/>
            <a:ext cx="0" cy="5562600"/>
          </a:xfrm>
          <a:prstGeom prst="line">
            <a:avLst/>
          </a:prstGeom>
          <a:noFill/>
          <a:ln w="28575">
            <a:solidFill>
              <a:srgbClr val="0066CC"/>
            </a:solidFill>
            <a:round/>
            <a:headEnd/>
            <a:tailEnd/>
          </a:ln>
          <a:extLst>
            <a:ext uri="{909E8E84-426E-40DD-AFC4-6F175D3DCCD1}">
              <a14:hiddenFill xmlns:a14="http://schemas.microsoft.com/office/drawing/2010/main">
                <a:noFill/>
              </a14:hiddenFill>
            </a:ext>
          </a:extLst>
        </p:spPr>
        <p:txBody>
          <a:bodyPr wrap="none" anchor="ctr"/>
          <a:lstStyle/>
          <a:p>
            <a:endParaRPr lang="de-DE"/>
          </a:p>
        </p:txBody>
      </p:sp>
      <p:sp>
        <p:nvSpPr>
          <p:cNvPr id="5123" name="Text Box 3"/>
          <p:cNvSpPr txBox="1">
            <a:spLocks noChangeArrowheads="1"/>
          </p:cNvSpPr>
          <p:nvPr/>
        </p:nvSpPr>
        <p:spPr bwMode="auto">
          <a:xfrm>
            <a:off x="1339850" y="1187811"/>
            <a:ext cx="7984678"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de-DE" dirty="0">
                <a:solidFill>
                  <a:srgbClr val="0066CC"/>
                </a:solidFill>
                <a:latin typeface="Tahoma" panose="020B0604030504040204" pitchFamily="34" charset="0"/>
              </a:rPr>
              <a:t>A stroll through classifications of bodily distress</a:t>
            </a:r>
            <a:r>
              <a:rPr lang="en-US" altLang="de-DE" dirty="0" smtClean="0">
                <a:solidFill>
                  <a:srgbClr val="000076"/>
                </a:solidFill>
                <a:latin typeface="Tahoma" panose="020B0604030504040204" pitchFamily="34" charset="0"/>
              </a:rPr>
              <a:t> </a:t>
            </a:r>
            <a:r>
              <a:rPr lang="en-US" altLang="de-DE" dirty="0">
                <a:solidFill>
                  <a:srgbClr val="000076"/>
                </a:solidFill>
                <a:latin typeface="Tahoma" panose="020B0604030504040204" pitchFamily="34" charset="0"/>
              </a:rPr>
              <a:t/>
            </a:r>
            <a:br>
              <a:rPr lang="en-US" altLang="de-DE" dirty="0">
                <a:solidFill>
                  <a:srgbClr val="000076"/>
                </a:solidFill>
                <a:latin typeface="Tahoma" panose="020B0604030504040204" pitchFamily="34" charset="0"/>
              </a:rPr>
            </a:br>
            <a:endParaRPr lang="en-US" altLang="de-DE" sz="2000" dirty="0">
              <a:solidFill>
                <a:srgbClr val="777777"/>
              </a:solidFill>
              <a:latin typeface="Tahoma" panose="020B0604030504040204" pitchFamily="34" charset="0"/>
            </a:endParaRPr>
          </a:p>
        </p:txBody>
      </p:sp>
      <p:sp>
        <p:nvSpPr>
          <p:cNvPr id="5124" name="Text Box 5"/>
          <p:cNvSpPr txBox="1">
            <a:spLocks noChangeArrowheads="1"/>
          </p:cNvSpPr>
          <p:nvPr/>
        </p:nvSpPr>
        <p:spPr bwMode="auto">
          <a:xfrm>
            <a:off x="1339850" y="2205038"/>
            <a:ext cx="7724775" cy="56784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defTabSz="360000">
              <a:spcBef>
                <a:spcPct val="50000"/>
              </a:spcBef>
              <a:buClr>
                <a:srgbClr val="0066CC"/>
              </a:buClr>
              <a:buFont typeface="Webdings" panose="05030102010509060703" pitchFamily="18" charset="2"/>
              <a:buChar char="4"/>
            </a:pPr>
            <a:r>
              <a:rPr lang="en-US" altLang="de-DE" sz="1800" dirty="0">
                <a:solidFill>
                  <a:srgbClr val="0066CC"/>
                </a:solidFill>
                <a:latin typeface="Tahoma" panose="020B0604030504040204" pitchFamily="34" charset="0"/>
              </a:rPr>
              <a:t> </a:t>
            </a:r>
            <a:r>
              <a:rPr lang="en-US" altLang="de-DE" sz="1800" dirty="0" smtClean="0">
                <a:solidFill>
                  <a:srgbClr val="0066CC"/>
                </a:solidFill>
                <a:latin typeface="Tahoma" panose="020B0604030504040204" pitchFamily="34" charset="0"/>
              </a:rPr>
              <a:t>A good terminology and classification of bodily distress should be</a:t>
            </a:r>
            <a:br>
              <a:rPr lang="en-US" altLang="de-DE" sz="1800" dirty="0" smtClean="0">
                <a:solidFill>
                  <a:srgbClr val="0066CC"/>
                </a:solidFill>
                <a:latin typeface="Tahoma" panose="020B0604030504040204" pitchFamily="34" charset="0"/>
              </a:rPr>
            </a:br>
            <a:r>
              <a:rPr lang="en-US" altLang="de-DE" sz="1800" dirty="0" smtClean="0">
                <a:solidFill>
                  <a:srgbClr val="0066CC"/>
                </a:solidFill>
                <a:latin typeface="Tahoma" panose="020B0604030504040204" pitchFamily="34" charset="0"/>
              </a:rPr>
              <a:t>    valid </a:t>
            </a:r>
            <a:r>
              <a:rPr lang="en-US" altLang="de-DE" sz="1800" u="sng" dirty="0" smtClean="0">
                <a:solidFill>
                  <a:srgbClr val="0066CC"/>
                </a:solidFill>
                <a:latin typeface="Tahoma" panose="020B0604030504040204" pitchFamily="34" charset="0"/>
              </a:rPr>
              <a:t>and</a:t>
            </a:r>
            <a:r>
              <a:rPr lang="en-US" altLang="de-DE" sz="1800" dirty="0" smtClean="0">
                <a:solidFill>
                  <a:srgbClr val="0066CC"/>
                </a:solidFill>
                <a:latin typeface="Tahoma" panose="020B0604030504040204" pitchFamily="34" charset="0"/>
              </a:rPr>
              <a:t> useful</a:t>
            </a:r>
            <a:br>
              <a:rPr lang="en-US" altLang="de-DE" sz="1800" dirty="0" smtClean="0">
                <a:solidFill>
                  <a:srgbClr val="0066CC"/>
                </a:solidFill>
                <a:latin typeface="Tahoma" panose="020B0604030504040204" pitchFamily="34" charset="0"/>
              </a:rPr>
            </a:br>
            <a:r>
              <a:rPr lang="en-US" altLang="de-DE" sz="1800" dirty="0" smtClean="0">
                <a:solidFill>
                  <a:srgbClr val="0066CC"/>
                </a:solidFill>
                <a:latin typeface="Tahoma" panose="020B0604030504040204" pitchFamily="34" charset="0"/>
              </a:rPr>
              <a:t>  	</a:t>
            </a:r>
            <a:r>
              <a:rPr lang="en-US" altLang="de-DE" sz="1600" dirty="0" smtClean="0">
                <a:solidFill>
                  <a:srgbClr val="0066CC"/>
                </a:solidFill>
                <a:latin typeface="Tahoma" panose="020B0604030504040204" pitchFamily="34" charset="0"/>
                <a:sym typeface="Webdings" panose="05030102010509060703" pitchFamily="18" charset="2"/>
              </a:rPr>
              <a:t> acceptable to patients (legitimizing formulation of leading problem)</a:t>
            </a:r>
            <a:br>
              <a:rPr lang="en-US" altLang="de-DE" sz="1600" dirty="0" smtClean="0">
                <a:solidFill>
                  <a:srgbClr val="0066CC"/>
                </a:solidFill>
                <a:latin typeface="Tahoma" panose="020B0604030504040204" pitchFamily="34" charset="0"/>
                <a:sym typeface="Webdings" panose="05030102010509060703" pitchFamily="18" charset="2"/>
              </a:rPr>
            </a:br>
            <a:r>
              <a:rPr lang="en-US" altLang="de-DE" sz="1600" dirty="0" smtClean="0">
                <a:solidFill>
                  <a:srgbClr val="0066CC"/>
                </a:solidFill>
                <a:latin typeface="Tahoma" panose="020B0604030504040204" pitchFamily="34" charset="0"/>
                <a:sym typeface="Webdings" panose="05030102010509060703" pitchFamily="18" charset="2"/>
              </a:rPr>
              <a:t>   	 acceptable to different medical </a:t>
            </a:r>
            <a:r>
              <a:rPr lang="en-US" altLang="de-DE" sz="1600" dirty="0" err="1" smtClean="0">
                <a:solidFill>
                  <a:srgbClr val="0066CC"/>
                </a:solidFill>
                <a:latin typeface="Tahoma" panose="020B0604030504040204" pitchFamily="34" charset="0"/>
                <a:sym typeface="Webdings" panose="05030102010509060703" pitchFamily="18" charset="2"/>
              </a:rPr>
              <a:t>specialities</a:t>
            </a:r>
            <a:r>
              <a:rPr lang="en-US" altLang="de-DE" sz="1600" dirty="0" smtClean="0">
                <a:solidFill>
                  <a:srgbClr val="0066CC"/>
                </a:solidFill>
                <a:latin typeface="Tahoma" panose="020B0604030504040204" pitchFamily="34" charset="0"/>
                <a:sym typeface="Webdings" panose="05030102010509060703" pitchFamily="18" charset="2"/>
              </a:rPr>
              <a:t> across the mind-body-divide</a:t>
            </a:r>
            <a:br>
              <a:rPr lang="en-US" altLang="de-DE" sz="1600" dirty="0" smtClean="0">
                <a:solidFill>
                  <a:srgbClr val="0066CC"/>
                </a:solidFill>
                <a:latin typeface="Tahoma" panose="020B0604030504040204" pitchFamily="34" charset="0"/>
                <a:sym typeface="Webdings" panose="05030102010509060703" pitchFamily="18" charset="2"/>
              </a:rPr>
            </a:br>
            <a:r>
              <a:rPr lang="en-US" altLang="de-DE" sz="1600" dirty="0" smtClean="0">
                <a:solidFill>
                  <a:srgbClr val="0066CC"/>
                </a:solidFill>
                <a:latin typeface="Tahoma" panose="020B0604030504040204" pitchFamily="34" charset="0"/>
                <a:sym typeface="Webdings" panose="05030102010509060703" pitchFamily="18" charset="2"/>
              </a:rPr>
              <a:t>          (evidence-based formulation of all relevant bodily and mental dysfunctions)</a:t>
            </a:r>
            <a:br>
              <a:rPr lang="en-US" altLang="de-DE" sz="1600" dirty="0" smtClean="0">
                <a:solidFill>
                  <a:srgbClr val="0066CC"/>
                </a:solidFill>
                <a:latin typeface="Tahoma" panose="020B0604030504040204" pitchFamily="34" charset="0"/>
                <a:sym typeface="Webdings" panose="05030102010509060703" pitchFamily="18" charset="2"/>
              </a:rPr>
            </a:br>
            <a:r>
              <a:rPr lang="en-US" altLang="de-DE" sz="1600" dirty="0" smtClean="0">
                <a:solidFill>
                  <a:srgbClr val="0066CC"/>
                </a:solidFill>
                <a:latin typeface="Tahoma" panose="020B0604030504040204" pitchFamily="34" charset="0"/>
                <a:sym typeface="Webdings" panose="05030102010509060703" pitchFamily="18" charset="2"/>
              </a:rPr>
              <a:t>   	 useful for guiding treatment (severity adapted, stepped care)</a:t>
            </a:r>
            <a:br>
              <a:rPr lang="en-US" altLang="de-DE" sz="1600" dirty="0" smtClean="0">
                <a:solidFill>
                  <a:srgbClr val="0066CC"/>
                </a:solidFill>
                <a:latin typeface="Tahoma" panose="020B0604030504040204" pitchFamily="34" charset="0"/>
                <a:sym typeface="Webdings" panose="05030102010509060703" pitchFamily="18" charset="2"/>
              </a:rPr>
            </a:br>
            <a:r>
              <a:rPr lang="en-US" altLang="de-DE" sz="1600" dirty="0" smtClean="0">
                <a:solidFill>
                  <a:srgbClr val="0066CC"/>
                </a:solidFill>
                <a:latin typeface="Tahoma" panose="020B0604030504040204" pitchFamily="34" charset="0"/>
                <a:sym typeface="Webdings" panose="05030102010509060703" pitchFamily="18" charset="2"/>
              </a:rPr>
              <a:t>   	 useful for guiding health policy (choose wisely!)</a:t>
            </a:r>
            <a:br>
              <a:rPr lang="en-US" altLang="de-DE" sz="1600" dirty="0" smtClean="0">
                <a:solidFill>
                  <a:srgbClr val="0066CC"/>
                </a:solidFill>
                <a:latin typeface="Tahoma" panose="020B0604030504040204" pitchFamily="34" charset="0"/>
                <a:sym typeface="Webdings" panose="05030102010509060703" pitchFamily="18" charset="2"/>
              </a:rPr>
            </a:br>
            <a:endParaRPr lang="en-US" altLang="de-DE" sz="1600" dirty="0" smtClean="0">
              <a:solidFill>
                <a:srgbClr val="0066CC"/>
              </a:solidFill>
              <a:latin typeface="Tahoma" panose="020B0604030504040204" pitchFamily="34" charset="0"/>
              <a:sym typeface="Webdings" panose="05030102010509060703" pitchFamily="18" charset="2"/>
            </a:endParaRPr>
          </a:p>
          <a:p>
            <a:pPr>
              <a:spcBef>
                <a:spcPct val="50000"/>
              </a:spcBef>
              <a:buClr>
                <a:srgbClr val="0066CC"/>
              </a:buClr>
              <a:buFont typeface="Webdings" panose="05030102010509060703" pitchFamily="18" charset="2"/>
              <a:buChar char="4"/>
            </a:pPr>
            <a:endParaRPr lang="en-US" altLang="de-DE" sz="1600" dirty="0">
              <a:solidFill>
                <a:srgbClr val="0066CC"/>
              </a:solidFill>
              <a:latin typeface="Tahoma" panose="020B0604030504040204" pitchFamily="34" charset="0"/>
              <a:sym typeface="Webdings" panose="05030102010509060703" pitchFamily="18" charset="2"/>
            </a:endParaRPr>
          </a:p>
          <a:p>
            <a:pPr>
              <a:spcBef>
                <a:spcPct val="50000"/>
              </a:spcBef>
              <a:buClr>
                <a:srgbClr val="0066CC"/>
              </a:buClr>
              <a:buFont typeface="Webdings" panose="05030102010509060703" pitchFamily="18" charset="2"/>
              <a:buChar char="4"/>
            </a:pPr>
            <a:endParaRPr lang="en-US" altLang="de-DE" sz="1600" dirty="0" smtClean="0">
              <a:solidFill>
                <a:srgbClr val="0066CC"/>
              </a:solidFill>
              <a:latin typeface="Tahoma" panose="020B0604030504040204" pitchFamily="34" charset="0"/>
              <a:sym typeface="Webdings" panose="05030102010509060703" pitchFamily="18" charset="2"/>
            </a:endParaRPr>
          </a:p>
          <a:p>
            <a:pPr>
              <a:spcBef>
                <a:spcPct val="50000"/>
              </a:spcBef>
              <a:buClr>
                <a:srgbClr val="0066CC"/>
              </a:buClr>
              <a:buFont typeface="Webdings" panose="05030102010509060703" pitchFamily="18" charset="2"/>
              <a:buChar char="4"/>
            </a:pPr>
            <a:endParaRPr lang="en-US" altLang="de-DE" sz="1600" dirty="0">
              <a:solidFill>
                <a:srgbClr val="0066CC"/>
              </a:solidFill>
              <a:latin typeface="Tahoma" panose="020B0604030504040204" pitchFamily="34" charset="0"/>
              <a:sym typeface="Webdings" panose="05030102010509060703" pitchFamily="18" charset="2"/>
            </a:endParaRPr>
          </a:p>
          <a:p>
            <a:pPr>
              <a:spcBef>
                <a:spcPct val="50000"/>
              </a:spcBef>
              <a:buClr>
                <a:srgbClr val="0066CC"/>
              </a:buClr>
            </a:pPr>
            <a:endParaRPr lang="en-US" altLang="de-DE" sz="1600" dirty="0" smtClean="0">
              <a:solidFill>
                <a:srgbClr val="0066CC"/>
              </a:solidFill>
              <a:latin typeface="Tahoma" panose="020B0604030504040204" pitchFamily="34" charset="0"/>
              <a:sym typeface="Webdings" panose="05030102010509060703" pitchFamily="18" charset="2"/>
            </a:endParaRPr>
          </a:p>
          <a:p>
            <a:pPr>
              <a:spcBef>
                <a:spcPct val="50000"/>
              </a:spcBef>
              <a:buClr>
                <a:srgbClr val="0066CC"/>
              </a:buClr>
              <a:buFont typeface="Webdings" panose="05030102010509060703" pitchFamily="18" charset="2"/>
              <a:buChar char="4"/>
            </a:pPr>
            <a:r>
              <a:rPr lang="en-US" altLang="de-DE" sz="1600" dirty="0">
                <a:solidFill>
                  <a:srgbClr val="0066CC"/>
                </a:solidFill>
                <a:latin typeface="Tahoma" panose="020B0604030504040204" pitchFamily="34" charset="0"/>
              </a:rPr>
              <a:t> </a:t>
            </a:r>
            <a:r>
              <a:rPr lang="en-US" altLang="de-DE" sz="1800" dirty="0">
                <a:solidFill>
                  <a:srgbClr val="0066CC"/>
                </a:solidFill>
                <a:latin typeface="Tahoma" panose="020B0604030504040204" pitchFamily="34" charset="0"/>
              </a:rPr>
              <a:t>Classifications of bodily distress: What? Where? How?</a:t>
            </a:r>
            <a:endParaRPr lang="en-US" altLang="de-DE" sz="1600" dirty="0">
              <a:solidFill>
                <a:srgbClr val="0066CC"/>
              </a:solidFill>
              <a:latin typeface="Tahoma" panose="020B0604030504040204" pitchFamily="34" charset="0"/>
            </a:endParaRPr>
          </a:p>
          <a:p>
            <a:pPr>
              <a:spcBef>
                <a:spcPct val="50000"/>
              </a:spcBef>
              <a:buClr>
                <a:srgbClr val="0066CC"/>
              </a:buClr>
            </a:pPr>
            <a:r>
              <a:rPr lang="en-US" altLang="de-DE" sz="1600" dirty="0" smtClean="0">
                <a:solidFill>
                  <a:srgbClr val="0066CC"/>
                </a:solidFill>
                <a:latin typeface="Tahoma" panose="020B0604030504040204" pitchFamily="34" charset="0"/>
                <a:sym typeface="Webdings" panose="05030102010509060703" pitchFamily="18" charset="2"/>
              </a:rPr>
              <a:t/>
            </a:r>
            <a:br>
              <a:rPr lang="en-US" altLang="de-DE" sz="1600" dirty="0" smtClean="0">
                <a:solidFill>
                  <a:srgbClr val="0066CC"/>
                </a:solidFill>
                <a:latin typeface="Tahoma" panose="020B0604030504040204" pitchFamily="34" charset="0"/>
                <a:sym typeface="Webdings" panose="05030102010509060703" pitchFamily="18" charset="2"/>
              </a:rPr>
            </a:br>
            <a:endParaRPr lang="en-US" altLang="de-DE" sz="1600" dirty="0" smtClean="0">
              <a:solidFill>
                <a:srgbClr val="0066CC"/>
              </a:solidFill>
              <a:latin typeface="Tahoma" panose="020B0604030504040204" pitchFamily="34" charset="0"/>
              <a:sym typeface="Webdings" panose="05030102010509060703" pitchFamily="18" charset="2"/>
            </a:endParaRPr>
          </a:p>
          <a:p>
            <a:pPr>
              <a:spcBef>
                <a:spcPct val="50000"/>
              </a:spcBef>
              <a:buClr>
                <a:srgbClr val="0066CC"/>
              </a:buClr>
            </a:pPr>
            <a:r>
              <a:rPr lang="en-US" altLang="de-DE" sz="1600" dirty="0" smtClean="0">
                <a:solidFill>
                  <a:srgbClr val="0066CC"/>
                </a:solidFill>
                <a:latin typeface="Tahoma" panose="020B0604030504040204" pitchFamily="34" charset="0"/>
                <a:sym typeface="Webdings" panose="05030102010509060703" pitchFamily="18" charset="2"/>
              </a:rPr>
              <a:t/>
            </a:r>
            <a:br>
              <a:rPr lang="en-US" altLang="de-DE" sz="1600" dirty="0" smtClean="0">
                <a:solidFill>
                  <a:srgbClr val="0066CC"/>
                </a:solidFill>
                <a:latin typeface="Tahoma" panose="020B0604030504040204" pitchFamily="34" charset="0"/>
                <a:sym typeface="Webdings" panose="05030102010509060703" pitchFamily="18" charset="2"/>
              </a:rPr>
            </a:br>
            <a:endParaRPr lang="en-US" altLang="de-DE" sz="1800" dirty="0" smtClean="0">
              <a:solidFill>
                <a:srgbClr val="0066CC"/>
              </a:solidFill>
              <a:latin typeface="Tahoma" panose="020B0604030504040204" pitchFamily="34" charset="0"/>
            </a:endParaRPr>
          </a:p>
          <a:p>
            <a:pPr>
              <a:spcBef>
                <a:spcPct val="50000"/>
              </a:spcBef>
              <a:buClr>
                <a:srgbClr val="0066CC"/>
              </a:buClr>
            </a:pPr>
            <a:endParaRPr lang="en-US" altLang="de-DE" sz="1600" dirty="0" smtClean="0">
              <a:solidFill>
                <a:srgbClr val="0066CC"/>
              </a:solidFill>
              <a:latin typeface="Tahoma" panose="020B0604030504040204" pitchFamily="34" charset="0"/>
            </a:endParaRPr>
          </a:p>
        </p:txBody>
      </p:sp>
      <p:pic>
        <p:nvPicPr>
          <p:cNvPr id="5" name="Picture 2" descr="http://www.sem-deutschland.de/wp-content/uploads/2013/10/eierlegendewollmilchsau-web.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35433" y="4149080"/>
            <a:ext cx="2557047" cy="15841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627003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Line 2"/>
          <p:cNvSpPr>
            <a:spLocks noChangeShapeType="1"/>
          </p:cNvSpPr>
          <p:nvPr/>
        </p:nvSpPr>
        <p:spPr bwMode="auto">
          <a:xfrm>
            <a:off x="1187450" y="908050"/>
            <a:ext cx="0" cy="5562600"/>
          </a:xfrm>
          <a:prstGeom prst="line">
            <a:avLst/>
          </a:prstGeom>
          <a:noFill/>
          <a:ln w="28575">
            <a:solidFill>
              <a:srgbClr val="0066CC"/>
            </a:solidFill>
            <a:round/>
            <a:headEnd/>
            <a:tailEnd/>
          </a:ln>
          <a:extLst>
            <a:ext uri="{909E8E84-426E-40DD-AFC4-6F175D3DCCD1}">
              <a14:hiddenFill xmlns:a14="http://schemas.microsoft.com/office/drawing/2010/main">
                <a:noFill/>
              </a14:hiddenFill>
            </a:ext>
          </a:extLst>
        </p:spPr>
        <p:txBody>
          <a:bodyPr wrap="none" anchor="ctr"/>
          <a:lstStyle/>
          <a:p>
            <a:endParaRPr lang="de-DE"/>
          </a:p>
        </p:txBody>
      </p:sp>
      <p:sp>
        <p:nvSpPr>
          <p:cNvPr id="5123" name="Text Box 3"/>
          <p:cNvSpPr txBox="1">
            <a:spLocks noChangeArrowheads="1"/>
          </p:cNvSpPr>
          <p:nvPr/>
        </p:nvSpPr>
        <p:spPr bwMode="auto">
          <a:xfrm>
            <a:off x="1339850" y="1187811"/>
            <a:ext cx="791267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de-DE" dirty="0">
                <a:solidFill>
                  <a:srgbClr val="0066CC"/>
                </a:solidFill>
                <a:latin typeface="Tahoma" panose="020B0604030504040204" pitchFamily="34" charset="0"/>
              </a:rPr>
              <a:t>A </a:t>
            </a:r>
            <a:r>
              <a:rPr lang="en-US" altLang="de-DE" dirty="0" smtClean="0">
                <a:solidFill>
                  <a:srgbClr val="0066CC"/>
                </a:solidFill>
                <a:latin typeface="Tahoma" panose="020B0604030504040204" pitchFamily="34" charset="0"/>
              </a:rPr>
              <a:t>stroll through classifications of bodily distress</a:t>
            </a:r>
            <a:r>
              <a:rPr lang="en-US" altLang="de-DE" b="1" dirty="0">
                <a:solidFill>
                  <a:srgbClr val="000076"/>
                </a:solidFill>
                <a:latin typeface="Tahoma" panose="020B0604030504040204" pitchFamily="34" charset="0"/>
              </a:rPr>
              <a:t/>
            </a:r>
            <a:br>
              <a:rPr lang="en-US" altLang="de-DE" b="1" dirty="0">
                <a:solidFill>
                  <a:srgbClr val="000076"/>
                </a:solidFill>
                <a:latin typeface="Tahoma" panose="020B0604030504040204" pitchFamily="34" charset="0"/>
              </a:rPr>
            </a:br>
            <a:endParaRPr lang="en-US" altLang="de-DE" sz="2000" dirty="0">
              <a:solidFill>
                <a:srgbClr val="777777"/>
              </a:solidFill>
              <a:latin typeface="Tahoma" panose="020B0604030504040204" pitchFamily="34" charset="0"/>
            </a:endParaRPr>
          </a:p>
        </p:txBody>
      </p:sp>
      <p:sp>
        <p:nvSpPr>
          <p:cNvPr id="5124" name="Text Box 5"/>
          <p:cNvSpPr txBox="1">
            <a:spLocks noChangeArrowheads="1"/>
          </p:cNvSpPr>
          <p:nvPr/>
        </p:nvSpPr>
        <p:spPr bwMode="auto">
          <a:xfrm>
            <a:off x="1339850" y="2205038"/>
            <a:ext cx="7724775" cy="26622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buClr>
                <a:srgbClr val="0066CC"/>
              </a:buClr>
              <a:buFont typeface="Webdings" panose="05030102010509060703" pitchFamily="18" charset="2"/>
              <a:buChar char="4"/>
            </a:pPr>
            <a:r>
              <a:rPr lang="en-US" altLang="de-DE" sz="1800" dirty="0">
                <a:solidFill>
                  <a:srgbClr val="0066CC"/>
                </a:solidFill>
                <a:latin typeface="Tahoma" panose="020B0604030504040204" pitchFamily="34" charset="0"/>
              </a:rPr>
              <a:t> </a:t>
            </a:r>
            <a:r>
              <a:rPr lang="en-US" altLang="de-DE" sz="1800" dirty="0" smtClean="0">
                <a:solidFill>
                  <a:srgbClr val="C00000"/>
                </a:solidFill>
                <a:latin typeface="Tahoma" panose="020B0604030504040204" pitchFamily="34" charset="0"/>
              </a:rPr>
              <a:t>What</a:t>
            </a:r>
            <a:r>
              <a:rPr lang="en-US" altLang="de-DE" sz="1800" dirty="0" smtClean="0">
                <a:solidFill>
                  <a:srgbClr val="0066CC"/>
                </a:solidFill>
                <a:latin typeface="Tahoma" panose="020B0604030504040204" pitchFamily="34" charset="0"/>
              </a:rPr>
              <a:t> should be classified? Symptoms? Syndromes? Disorders?</a:t>
            </a:r>
          </a:p>
          <a:p>
            <a:pPr>
              <a:spcBef>
                <a:spcPct val="50000"/>
              </a:spcBef>
              <a:buClr>
                <a:srgbClr val="0066CC"/>
              </a:buClr>
              <a:buFont typeface="Webdings" panose="05030102010509060703" pitchFamily="18" charset="2"/>
              <a:buChar char="4"/>
            </a:pPr>
            <a:r>
              <a:rPr lang="en-US" altLang="de-DE" sz="1800" dirty="0">
                <a:solidFill>
                  <a:srgbClr val="0066CC"/>
                </a:solidFill>
                <a:latin typeface="Tahoma" panose="020B0604030504040204" pitchFamily="34" charset="0"/>
              </a:rPr>
              <a:t> </a:t>
            </a:r>
            <a:r>
              <a:rPr lang="en-US" altLang="de-DE" sz="1800" dirty="0" smtClean="0">
                <a:solidFill>
                  <a:srgbClr val="0066CC"/>
                </a:solidFill>
                <a:latin typeface="Tahoma" panose="020B0604030504040204" pitchFamily="34" charset="0"/>
              </a:rPr>
              <a:t>Are single symptoms a good basis? Usually not (but: see later)</a:t>
            </a:r>
          </a:p>
          <a:p>
            <a:pPr>
              <a:spcBef>
                <a:spcPct val="50000"/>
              </a:spcBef>
              <a:buClr>
                <a:srgbClr val="0066CC"/>
              </a:buClr>
              <a:buFont typeface="Webdings" panose="05030102010509060703" pitchFamily="18" charset="2"/>
              <a:buChar char="4"/>
            </a:pPr>
            <a:r>
              <a:rPr lang="en-US" altLang="de-DE" sz="1800" dirty="0">
                <a:solidFill>
                  <a:srgbClr val="0066CC"/>
                </a:solidFill>
                <a:latin typeface="Tahoma" panose="020B0604030504040204" pitchFamily="34" charset="0"/>
              </a:rPr>
              <a:t> </a:t>
            </a:r>
            <a:r>
              <a:rPr lang="en-US" altLang="de-DE" sz="1800" dirty="0" smtClean="0">
                <a:solidFill>
                  <a:srgbClr val="0066CC"/>
                </a:solidFill>
                <a:latin typeface="Tahoma" panose="020B0604030504040204" pitchFamily="34" charset="0"/>
              </a:rPr>
              <a:t>Single syndromes (e.g. CFS, IBS, FMS…)?</a:t>
            </a:r>
            <a:br>
              <a:rPr lang="en-US" altLang="de-DE" sz="1800" dirty="0" smtClean="0">
                <a:solidFill>
                  <a:srgbClr val="0066CC"/>
                </a:solidFill>
                <a:latin typeface="Tahoma" panose="020B0604030504040204" pitchFamily="34" charset="0"/>
              </a:rPr>
            </a:br>
            <a:r>
              <a:rPr lang="en-US" altLang="de-DE" sz="1800" dirty="0" smtClean="0">
                <a:solidFill>
                  <a:srgbClr val="0066CC"/>
                </a:solidFill>
                <a:latin typeface="Tahoma" panose="020B0604030504040204" pitchFamily="34" charset="0"/>
              </a:rPr>
              <a:t>    </a:t>
            </a:r>
            <a:r>
              <a:rPr lang="en-US" altLang="de-DE" sz="1600" dirty="0" smtClean="0">
                <a:solidFill>
                  <a:srgbClr val="0066CC"/>
                </a:solidFill>
                <a:latin typeface="Tahoma" panose="020B0604030504040204" pitchFamily="34" charset="0"/>
                <a:sym typeface="Webdings" panose="05030102010509060703" pitchFamily="18" charset="2"/>
              </a:rPr>
              <a:t> pro – the splitting perspective </a:t>
            </a:r>
            <a:br>
              <a:rPr lang="en-US" altLang="de-DE" sz="1600" dirty="0" smtClean="0">
                <a:solidFill>
                  <a:srgbClr val="0066CC"/>
                </a:solidFill>
                <a:latin typeface="Tahoma" panose="020B0604030504040204" pitchFamily="34" charset="0"/>
                <a:sym typeface="Webdings" panose="05030102010509060703" pitchFamily="18" charset="2"/>
              </a:rPr>
            </a:br>
            <a:r>
              <a:rPr lang="en-US" altLang="de-DE" sz="1600" dirty="0" smtClean="0">
                <a:solidFill>
                  <a:srgbClr val="0066CC"/>
                </a:solidFill>
                <a:latin typeface="Tahoma" panose="020B0604030504040204" pitchFamily="34" charset="0"/>
                <a:sym typeface="Webdings" panose="05030102010509060703" pitchFamily="18" charset="2"/>
              </a:rPr>
              <a:t>         (Patients! Somatic specialists! Specialized researchers!)</a:t>
            </a:r>
            <a:br>
              <a:rPr lang="en-US" altLang="de-DE" sz="1600" dirty="0" smtClean="0">
                <a:solidFill>
                  <a:srgbClr val="0066CC"/>
                </a:solidFill>
                <a:latin typeface="Tahoma" panose="020B0604030504040204" pitchFamily="34" charset="0"/>
                <a:sym typeface="Webdings" panose="05030102010509060703" pitchFamily="18" charset="2"/>
              </a:rPr>
            </a:br>
            <a:r>
              <a:rPr lang="en-US" altLang="de-DE" sz="1600" dirty="0" smtClean="0">
                <a:solidFill>
                  <a:srgbClr val="0066CC"/>
                </a:solidFill>
                <a:latin typeface="Tahoma" panose="020B0604030504040204" pitchFamily="34" charset="0"/>
                <a:sym typeface="Webdings" panose="05030102010509060703" pitchFamily="18" charset="2"/>
              </a:rPr>
              <a:t>     </a:t>
            </a:r>
            <a:r>
              <a:rPr lang="en-US" altLang="de-DE" sz="1800" dirty="0" smtClean="0">
                <a:solidFill>
                  <a:srgbClr val="0066CC"/>
                </a:solidFill>
                <a:latin typeface="Tahoma" panose="020B0604030504040204" pitchFamily="34" charset="0"/>
              </a:rPr>
              <a:t> </a:t>
            </a:r>
            <a:r>
              <a:rPr lang="en-US" altLang="de-DE" sz="1600" dirty="0" smtClean="0">
                <a:solidFill>
                  <a:srgbClr val="0066CC"/>
                </a:solidFill>
                <a:latin typeface="Tahoma" panose="020B0604030504040204" pitchFamily="34" charset="0"/>
              </a:rPr>
              <a:t>con – the lumping perspective</a:t>
            </a:r>
            <a:br>
              <a:rPr lang="en-US" altLang="de-DE" sz="1600" dirty="0" smtClean="0">
                <a:solidFill>
                  <a:srgbClr val="0066CC"/>
                </a:solidFill>
                <a:latin typeface="Tahoma" panose="020B0604030504040204" pitchFamily="34" charset="0"/>
              </a:rPr>
            </a:br>
            <a:r>
              <a:rPr lang="en-US" altLang="de-DE" sz="1600" dirty="0" smtClean="0">
                <a:solidFill>
                  <a:srgbClr val="0066CC"/>
                </a:solidFill>
                <a:latin typeface="Tahoma" panose="020B0604030504040204" pitchFamily="34" charset="0"/>
              </a:rPr>
              <a:t>         (Epidemiologists! Psychiatrists! Specialized researchers!)</a:t>
            </a:r>
          </a:p>
          <a:p>
            <a:pPr>
              <a:spcBef>
                <a:spcPct val="50000"/>
              </a:spcBef>
              <a:buClr>
                <a:srgbClr val="0066CC"/>
              </a:buClr>
              <a:buFont typeface="Webdings" panose="05030102010509060703" pitchFamily="18" charset="2"/>
              <a:buChar char="4"/>
            </a:pPr>
            <a:r>
              <a:rPr lang="en-US" altLang="de-DE" sz="1600" dirty="0" smtClean="0">
                <a:solidFill>
                  <a:srgbClr val="0066CC"/>
                </a:solidFill>
                <a:latin typeface="Tahoma" panose="020B0604030504040204" pitchFamily="34" charset="0"/>
              </a:rPr>
              <a:t> </a:t>
            </a:r>
            <a:r>
              <a:rPr lang="en-US" altLang="de-DE" sz="1800" dirty="0" smtClean="0">
                <a:solidFill>
                  <a:srgbClr val="0066CC"/>
                </a:solidFill>
                <a:latin typeface="Tahoma" panose="020B0604030504040204" pitchFamily="34" charset="0"/>
              </a:rPr>
              <a:t>Disorders? Which disorders?      </a:t>
            </a:r>
            <a:endParaRPr lang="en-US" altLang="de-DE" sz="1800" dirty="0">
              <a:solidFill>
                <a:srgbClr val="0066CC"/>
              </a:solidFill>
              <a:latin typeface="Tahoma" panose="020B0604030504040204" pitchFamily="34" charset="0"/>
            </a:endParaRPr>
          </a:p>
        </p:txBody>
      </p:sp>
    </p:spTree>
    <p:extLst>
      <p:ext uri="{BB962C8B-B14F-4D97-AF65-F5344CB8AC3E}">
        <p14:creationId xmlns:p14="http://schemas.microsoft.com/office/powerpoint/2010/main" val="263185556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Line 2"/>
          <p:cNvSpPr>
            <a:spLocks noChangeShapeType="1"/>
          </p:cNvSpPr>
          <p:nvPr/>
        </p:nvSpPr>
        <p:spPr bwMode="auto">
          <a:xfrm>
            <a:off x="1187450" y="908050"/>
            <a:ext cx="0" cy="5562600"/>
          </a:xfrm>
          <a:prstGeom prst="line">
            <a:avLst/>
          </a:prstGeom>
          <a:noFill/>
          <a:ln w="28575">
            <a:solidFill>
              <a:srgbClr val="0066CC"/>
            </a:solidFill>
            <a:round/>
            <a:headEnd/>
            <a:tailEnd/>
          </a:ln>
          <a:extLst>
            <a:ext uri="{909E8E84-426E-40DD-AFC4-6F175D3DCCD1}">
              <a14:hiddenFill xmlns:a14="http://schemas.microsoft.com/office/drawing/2010/main">
                <a:noFill/>
              </a14:hiddenFill>
            </a:ext>
          </a:extLst>
        </p:spPr>
        <p:txBody>
          <a:bodyPr wrap="none" anchor="ctr"/>
          <a:lstStyle/>
          <a:p>
            <a:endParaRPr lang="de-DE"/>
          </a:p>
        </p:txBody>
      </p:sp>
      <p:sp>
        <p:nvSpPr>
          <p:cNvPr id="5123" name="Text Box 3"/>
          <p:cNvSpPr txBox="1">
            <a:spLocks noChangeArrowheads="1"/>
          </p:cNvSpPr>
          <p:nvPr/>
        </p:nvSpPr>
        <p:spPr bwMode="auto">
          <a:xfrm>
            <a:off x="1339850" y="1187811"/>
            <a:ext cx="791267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de-DE" dirty="0">
                <a:solidFill>
                  <a:srgbClr val="0066CC"/>
                </a:solidFill>
                <a:latin typeface="Tahoma" panose="020B0604030504040204" pitchFamily="34" charset="0"/>
              </a:rPr>
              <a:t>A </a:t>
            </a:r>
            <a:r>
              <a:rPr lang="en-US" altLang="de-DE" dirty="0" smtClean="0">
                <a:solidFill>
                  <a:srgbClr val="0066CC"/>
                </a:solidFill>
                <a:latin typeface="Tahoma" panose="020B0604030504040204" pitchFamily="34" charset="0"/>
              </a:rPr>
              <a:t>stroll through classifications of bodily distress</a:t>
            </a:r>
            <a:r>
              <a:rPr lang="en-US" altLang="de-DE" b="1" dirty="0">
                <a:solidFill>
                  <a:srgbClr val="000076"/>
                </a:solidFill>
                <a:latin typeface="Tahoma" panose="020B0604030504040204" pitchFamily="34" charset="0"/>
              </a:rPr>
              <a:t/>
            </a:r>
            <a:br>
              <a:rPr lang="en-US" altLang="de-DE" b="1" dirty="0">
                <a:solidFill>
                  <a:srgbClr val="000076"/>
                </a:solidFill>
                <a:latin typeface="Tahoma" panose="020B0604030504040204" pitchFamily="34" charset="0"/>
              </a:rPr>
            </a:br>
            <a:endParaRPr lang="en-US" altLang="de-DE" sz="2000" dirty="0">
              <a:solidFill>
                <a:srgbClr val="777777"/>
              </a:solidFill>
              <a:latin typeface="Tahoma" panose="020B0604030504040204" pitchFamily="34" charset="0"/>
            </a:endParaRPr>
          </a:p>
        </p:txBody>
      </p:sp>
      <p:sp>
        <p:nvSpPr>
          <p:cNvPr id="5124" name="Text Box 5"/>
          <p:cNvSpPr txBox="1">
            <a:spLocks noChangeArrowheads="1"/>
          </p:cNvSpPr>
          <p:nvPr/>
        </p:nvSpPr>
        <p:spPr bwMode="auto">
          <a:xfrm>
            <a:off x="1339850" y="2205038"/>
            <a:ext cx="7724775" cy="2416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buClr>
                <a:srgbClr val="0066CC"/>
              </a:buClr>
              <a:buFont typeface="Webdings" panose="05030102010509060703" pitchFamily="18" charset="2"/>
              <a:buChar char="4"/>
            </a:pPr>
            <a:r>
              <a:rPr lang="en-US" altLang="de-DE" sz="1800" dirty="0">
                <a:solidFill>
                  <a:srgbClr val="0066CC"/>
                </a:solidFill>
                <a:latin typeface="Tahoma" panose="020B0604030504040204" pitchFamily="34" charset="0"/>
              </a:rPr>
              <a:t> </a:t>
            </a:r>
            <a:r>
              <a:rPr lang="en-US" altLang="de-DE" sz="1800" dirty="0" smtClean="0">
                <a:solidFill>
                  <a:srgbClr val="C00000"/>
                </a:solidFill>
                <a:latin typeface="Tahoma" panose="020B0604030504040204" pitchFamily="34" charset="0"/>
              </a:rPr>
              <a:t>Where</a:t>
            </a:r>
            <a:r>
              <a:rPr lang="en-US" altLang="de-DE" sz="1800" dirty="0" smtClean="0">
                <a:solidFill>
                  <a:srgbClr val="0066CC"/>
                </a:solidFill>
                <a:latin typeface="Tahoma" panose="020B0604030504040204" pitchFamily="34" charset="0"/>
              </a:rPr>
              <a:t> should bodily distress be classified?</a:t>
            </a:r>
          </a:p>
          <a:p>
            <a:pPr>
              <a:spcBef>
                <a:spcPct val="50000"/>
              </a:spcBef>
              <a:buClr>
                <a:srgbClr val="0066CC"/>
              </a:buClr>
              <a:buFont typeface="Webdings" panose="05030102010509060703" pitchFamily="18" charset="2"/>
              <a:buChar char="4"/>
            </a:pPr>
            <a:r>
              <a:rPr lang="en-US" altLang="de-DE" sz="1800" dirty="0" smtClean="0">
                <a:solidFill>
                  <a:srgbClr val="0066CC"/>
                </a:solidFill>
                <a:latin typeface="Tahoma" panose="020B0604030504040204" pitchFamily="34" charset="0"/>
              </a:rPr>
              <a:t> As a syndrome in somatic medicine?</a:t>
            </a:r>
            <a:br>
              <a:rPr lang="en-US" altLang="de-DE" sz="1800" dirty="0" smtClean="0">
                <a:solidFill>
                  <a:srgbClr val="0066CC"/>
                </a:solidFill>
                <a:latin typeface="Tahoma" panose="020B0604030504040204" pitchFamily="34" charset="0"/>
              </a:rPr>
            </a:br>
            <a:r>
              <a:rPr lang="en-US" altLang="de-DE" sz="1800" dirty="0" smtClean="0">
                <a:solidFill>
                  <a:srgbClr val="0066CC"/>
                </a:solidFill>
                <a:latin typeface="Tahoma" panose="020B0604030504040204" pitchFamily="34" charset="0"/>
              </a:rPr>
              <a:t>    </a:t>
            </a:r>
            <a:r>
              <a:rPr lang="en-US" altLang="de-DE" sz="1600" dirty="0" smtClean="0">
                <a:solidFill>
                  <a:srgbClr val="0066CC"/>
                </a:solidFill>
                <a:latin typeface="Tahoma" panose="020B0604030504040204" pitchFamily="34" charset="0"/>
                <a:sym typeface="Webdings" panose="05030102010509060703" pitchFamily="18" charset="2"/>
              </a:rPr>
              <a:t> </a:t>
            </a:r>
            <a:r>
              <a:rPr lang="en-US" altLang="de-DE" sz="1600" dirty="0">
                <a:solidFill>
                  <a:srgbClr val="0066CC"/>
                </a:solidFill>
                <a:latin typeface="Tahoma" panose="020B0604030504040204" pitchFamily="34" charset="0"/>
                <a:sym typeface="Webdings" panose="05030102010509060703" pitchFamily="18" charset="2"/>
              </a:rPr>
              <a:t>pro – </a:t>
            </a:r>
            <a:r>
              <a:rPr lang="en-US" altLang="de-DE" sz="1600" dirty="0" smtClean="0">
                <a:solidFill>
                  <a:srgbClr val="0066CC"/>
                </a:solidFill>
                <a:latin typeface="Tahoma" panose="020B0604030504040204" pitchFamily="34" charset="0"/>
                <a:sym typeface="Webdings" panose="05030102010509060703" pitchFamily="18" charset="2"/>
              </a:rPr>
              <a:t>see splitting perspective        </a:t>
            </a:r>
            <a:endParaRPr lang="en-US" altLang="de-DE" sz="1800" dirty="0" smtClean="0">
              <a:solidFill>
                <a:srgbClr val="0066CC"/>
              </a:solidFill>
              <a:latin typeface="Tahoma" panose="020B0604030504040204" pitchFamily="34" charset="0"/>
            </a:endParaRPr>
          </a:p>
          <a:p>
            <a:pPr>
              <a:spcBef>
                <a:spcPct val="50000"/>
              </a:spcBef>
              <a:buClr>
                <a:srgbClr val="0066CC"/>
              </a:buClr>
              <a:buFont typeface="Webdings" panose="05030102010509060703" pitchFamily="18" charset="2"/>
              <a:buChar char="4"/>
            </a:pPr>
            <a:r>
              <a:rPr lang="en-US" altLang="de-DE" sz="1800" dirty="0" smtClean="0">
                <a:solidFill>
                  <a:srgbClr val="0066CC"/>
                </a:solidFill>
                <a:latin typeface="Tahoma" panose="020B0604030504040204" pitchFamily="34" charset="0"/>
              </a:rPr>
              <a:t> As a mental disorder?</a:t>
            </a:r>
            <a:br>
              <a:rPr lang="en-US" altLang="de-DE" sz="1800" dirty="0" smtClean="0">
                <a:solidFill>
                  <a:srgbClr val="0066CC"/>
                </a:solidFill>
                <a:latin typeface="Tahoma" panose="020B0604030504040204" pitchFamily="34" charset="0"/>
              </a:rPr>
            </a:br>
            <a:r>
              <a:rPr lang="en-US" altLang="de-DE" sz="1800" dirty="0" smtClean="0">
                <a:solidFill>
                  <a:srgbClr val="0066CC"/>
                </a:solidFill>
                <a:latin typeface="Tahoma" panose="020B0604030504040204" pitchFamily="34" charset="0"/>
              </a:rPr>
              <a:t>    </a:t>
            </a:r>
            <a:r>
              <a:rPr lang="en-US" altLang="de-DE" sz="1600" dirty="0" smtClean="0">
                <a:solidFill>
                  <a:srgbClr val="0066CC"/>
                </a:solidFill>
                <a:latin typeface="Tahoma" panose="020B0604030504040204" pitchFamily="34" charset="0"/>
                <a:sym typeface="Webdings" panose="05030102010509060703" pitchFamily="18" charset="2"/>
              </a:rPr>
              <a:t> pro – see lumping perspective – plus </a:t>
            </a:r>
            <a:r>
              <a:rPr lang="en-US" altLang="de-DE" sz="1600" dirty="0" err="1" smtClean="0">
                <a:solidFill>
                  <a:srgbClr val="0066CC"/>
                </a:solidFill>
                <a:latin typeface="Tahoma" panose="020B0604030504040204" pitchFamily="34" charset="0"/>
                <a:sym typeface="Webdings" panose="05030102010509060703" pitchFamily="18" charset="2"/>
              </a:rPr>
              <a:t>psychobehavioral</a:t>
            </a:r>
            <a:r>
              <a:rPr lang="en-US" altLang="de-DE" sz="1600" dirty="0" smtClean="0">
                <a:solidFill>
                  <a:srgbClr val="0066CC"/>
                </a:solidFill>
                <a:latin typeface="Tahoma" panose="020B0604030504040204" pitchFamily="34" charset="0"/>
                <a:sym typeface="Webdings" panose="05030102010509060703" pitchFamily="18" charset="2"/>
              </a:rPr>
              <a:t> features</a:t>
            </a:r>
            <a:br>
              <a:rPr lang="en-US" altLang="de-DE" sz="1600" dirty="0" smtClean="0">
                <a:solidFill>
                  <a:srgbClr val="0066CC"/>
                </a:solidFill>
                <a:latin typeface="Tahoma" panose="020B0604030504040204" pitchFamily="34" charset="0"/>
                <a:sym typeface="Webdings" panose="05030102010509060703" pitchFamily="18" charset="2"/>
              </a:rPr>
            </a:br>
            <a:r>
              <a:rPr lang="en-US" altLang="de-DE" sz="1600" dirty="0" smtClean="0">
                <a:solidFill>
                  <a:srgbClr val="0066CC"/>
                </a:solidFill>
                <a:latin typeface="Tahoma" panose="020B0604030504040204" pitchFamily="34" charset="0"/>
                <a:sym typeface="Webdings" panose="05030102010509060703" pitchFamily="18" charset="2"/>
              </a:rPr>
              <a:t>         (out: mental disorder because it is a psychogenic disorder)</a:t>
            </a:r>
            <a:endParaRPr lang="en-US" altLang="de-DE" sz="1600" dirty="0" smtClean="0">
              <a:solidFill>
                <a:srgbClr val="0066CC"/>
              </a:solidFill>
              <a:latin typeface="Tahoma" panose="020B0604030504040204" pitchFamily="34" charset="0"/>
            </a:endParaRPr>
          </a:p>
          <a:p>
            <a:pPr>
              <a:spcBef>
                <a:spcPct val="50000"/>
              </a:spcBef>
              <a:buClr>
                <a:srgbClr val="0066CC"/>
              </a:buClr>
              <a:buFont typeface="Webdings" panose="05030102010509060703" pitchFamily="18" charset="2"/>
              <a:buChar char="4"/>
            </a:pPr>
            <a:r>
              <a:rPr lang="en-US" altLang="de-DE" sz="1600" dirty="0" smtClean="0">
                <a:solidFill>
                  <a:srgbClr val="0066CC"/>
                </a:solidFill>
                <a:latin typeface="Tahoma" panose="020B0604030504040204" pitchFamily="34" charset="0"/>
              </a:rPr>
              <a:t> </a:t>
            </a:r>
            <a:r>
              <a:rPr lang="en-US" altLang="de-DE" sz="1800" dirty="0">
                <a:solidFill>
                  <a:srgbClr val="0066CC"/>
                </a:solidFill>
                <a:latin typeface="Tahoma" panose="020B0604030504040204" pitchFamily="34" charset="0"/>
              </a:rPr>
              <a:t>A</a:t>
            </a:r>
            <a:r>
              <a:rPr lang="en-US" altLang="de-DE" sz="1800" dirty="0" smtClean="0">
                <a:solidFill>
                  <a:srgbClr val="0066CC"/>
                </a:solidFill>
                <a:latin typeface="Tahoma" panose="020B0604030504040204" pitchFamily="34" charset="0"/>
              </a:rPr>
              <a:t>s an interface disorder?      </a:t>
            </a:r>
            <a:endParaRPr lang="en-US" altLang="de-DE" sz="1800" dirty="0">
              <a:solidFill>
                <a:srgbClr val="0066CC"/>
              </a:solidFill>
              <a:latin typeface="Tahoma" panose="020B0604030504040204" pitchFamily="34" charset="0"/>
            </a:endParaRPr>
          </a:p>
        </p:txBody>
      </p:sp>
    </p:spTree>
    <p:extLst>
      <p:ext uri="{BB962C8B-B14F-4D97-AF65-F5344CB8AC3E}">
        <p14:creationId xmlns:p14="http://schemas.microsoft.com/office/powerpoint/2010/main" val="253999643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Line 2"/>
          <p:cNvSpPr>
            <a:spLocks noChangeShapeType="1"/>
          </p:cNvSpPr>
          <p:nvPr/>
        </p:nvSpPr>
        <p:spPr bwMode="auto">
          <a:xfrm>
            <a:off x="1187450" y="908050"/>
            <a:ext cx="0" cy="5562600"/>
          </a:xfrm>
          <a:prstGeom prst="line">
            <a:avLst/>
          </a:prstGeom>
          <a:noFill/>
          <a:ln w="28575">
            <a:solidFill>
              <a:srgbClr val="0066CC"/>
            </a:solidFill>
            <a:round/>
            <a:headEnd/>
            <a:tailEnd/>
          </a:ln>
          <a:extLst>
            <a:ext uri="{909E8E84-426E-40DD-AFC4-6F175D3DCCD1}">
              <a14:hiddenFill xmlns:a14="http://schemas.microsoft.com/office/drawing/2010/main">
                <a:noFill/>
              </a14:hiddenFill>
            </a:ext>
          </a:extLst>
        </p:spPr>
        <p:txBody>
          <a:bodyPr wrap="none" anchor="ctr"/>
          <a:lstStyle/>
          <a:p>
            <a:endParaRPr lang="de-DE"/>
          </a:p>
        </p:txBody>
      </p:sp>
      <p:sp>
        <p:nvSpPr>
          <p:cNvPr id="5123" name="Text Box 3"/>
          <p:cNvSpPr txBox="1">
            <a:spLocks noChangeArrowheads="1"/>
          </p:cNvSpPr>
          <p:nvPr/>
        </p:nvSpPr>
        <p:spPr bwMode="auto">
          <a:xfrm>
            <a:off x="1339850" y="1187811"/>
            <a:ext cx="791267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de-DE" dirty="0">
                <a:solidFill>
                  <a:srgbClr val="0066CC"/>
                </a:solidFill>
                <a:latin typeface="Tahoma" panose="020B0604030504040204" pitchFamily="34" charset="0"/>
              </a:rPr>
              <a:t>A </a:t>
            </a:r>
            <a:r>
              <a:rPr lang="en-US" altLang="de-DE" dirty="0" smtClean="0">
                <a:solidFill>
                  <a:srgbClr val="0066CC"/>
                </a:solidFill>
                <a:latin typeface="Tahoma" panose="020B0604030504040204" pitchFamily="34" charset="0"/>
              </a:rPr>
              <a:t>stroll through classifications of bodily distress</a:t>
            </a:r>
            <a:r>
              <a:rPr lang="en-US" altLang="de-DE" b="1" dirty="0">
                <a:solidFill>
                  <a:srgbClr val="000076"/>
                </a:solidFill>
                <a:latin typeface="Tahoma" panose="020B0604030504040204" pitchFamily="34" charset="0"/>
              </a:rPr>
              <a:t/>
            </a:r>
            <a:br>
              <a:rPr lang="en-US" altLang="de-DE" b="1" dirty="0">
                <a:solidFill>
                  <a:srgbClr val="000076"/>
                </a:solidFill>
                <a:latin typeface="Tahoma" panose="020B0604030504040204" pitchFamily="34" charset="0"/>
              </a:rPr>
            </a:br>
            <a:endParaRPr lang="en-US" altLang="de-DE" sz="2000" dirty="0">
              <a:solidFill>
                <a:srgbClr val="777777"/>
              </a:solidFill>
              <a:latin typeface="Tahoma" panose="020B0604030504040204" pitchFamily="34" charset="0"/>
            </a:endParaRPr>
          </a:p>
        </p:txBody>
      </p:sp>
      <p:sp>
        <p:nvSpPr>
          <p:cNvPr id="5124" name="Text Box 5"/>
          <p:cNvSpPr txBox="1">
            <a:spLocks noChangeArrowheads="1"/>
          </p:cNvSpPr>
          <p:nvPr/>
        </p:nvSpPr>
        <p:spPr bwMode="auto">
          <a:xfrm>
            <a:off x="1339850" y="2205038"/>
            <a:ext cx="7984678" cy="2154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defTabSz="360000">
              <a:spcBef>
                <a:spcPct val="50000"/>
              </a:spcBef>
              <a:buClr>
                <a:srgbClr val="0066CC"/>
              </a:buClr>
              <a:buFont typeface="Webdings" panose="05030102010509060703" pitchFamily="18" charset="2"/>
              <a:buChar char="4"/>
            </a:pPr>
            <a:r>
              <a:rPr lang="en-US" altLang="de-DE" sz="1800" dirty="0">
                <a:solidFill>
                  <a:srgbClr val="0066CC"/>
                </a:solidFill>
                <a:latin typeface="Tahoma" panose="020B0604030504040204" pitchFamily="34" charset="0"/>
              </a:rPr>
              <a:t> </a:t>
            </a:r>
            <a:r>
              <a:rPr lang="en-US" altLang="de-DE" sz="1800" dirty="0" smtClean="0">
                <a:solidFill>
                  <a:srgbClr val="C00000"/>
                </a:solidFill>
                <a:latin typeface="Tahoma" panose="020B0604030504040204" pitchFamily="34" charset="0"/>
              </a:rPr>
              <a:t>How</a:t>
            </a:r>
            <a:r>
              <a:rPr lang="en-US" altLang="de-DE" sz="1800" dirty="0" smtClean="0">
                <a:solidFill>
                  <a:srgbClr val="0066CC"/>
                </a:solidFill>
                <a:latin typeface="Tahoma" panose="020B0604030504040204" pitchFamily="34" charset="0"/>
              </a:rPr>
              <a:t> should bodily distress (lumping perspective) be classified?</a:t>
            </a:r>
            <a:br>
              <a:rPr lang="en-US" altLang="de-DE" sz="1800" dirty="0" smtClean="0">
                <a:solidFill>
                  <a:srgbClr val="0066CC"/>
                </a:solidFill>
                <a:latin typeface="Tahoma" panose="020B0604030504040204" pitchFamily="34" charset="0"/>
              </a:rPr>
            </a:br>
            <a:r>
              <a:rPr lang="en-US" altLang="de-DE" sz="1800" dirty="0" smtClean="0">
                <a:solidFill>
                  <a:srgbClr val="0066CC"/>
                </a:solidFill>
                <a:latin typeface="Tahoma" panose="020B0604030504040204" pitchFamily="34" charset="0"/>
              </a:rPr>
              <a:t>	</a:t>
            </a:r>
            <a:r>
              <a:rPr lang="en-US" altLang="de-DE" sz="1600" dirty="0" smtClean="0">
                <a:solidFill>
                  <a:srgbClr val="0066CC"/>
                </a:solidFill>
                <a:latin typeface="Tahoma" panose="020B0604030504040204" pitchFamily="34" charset="0"/>
                <a:sym typeface="Webdings" panose="05030102010509060703" pitchFamily="18" charset="2"/>
              </a:rPr>
              <a:t> “</a:t>
            </a:r>
            <a:r>
              <a:rPr lang="en-US" altLang="de-DE" sz="1600" dirty="0" err="1" smtClean="0">
                <a:solidFill>
                  <a:srgbClr val="0066CC"/>
                </a:solidFill>
                <a:latin typeface="Tahoma" panose="020B0604030504040204" pitchFamily="34" charset="0"/>
                <a:sym typeface="Webdings" panose="05030102010509060703" pitchFamily="18" charset="2"/>
              </a:rPr>
              <a:t>Somatisation</a:t>
            </a:r>
            <a:r>
              <a:rPr lang="en-US" altLang="de-DE" sz="1600" dirty="0">
                <a:solidFill>
                  <a:srgbClr val="0066CC"/>
                </a:solidFill>
                <a:latin typeface="Tahoma" panose="020B0604030504040204" pitchFamily="34" charset="0"/>
                <a:sym typeface="Webdings" panose="05030102010509060703" pitchFamily="18" charset="2"/>
              </a:rPr>
              <a:t>”, “somatoform disorders”</a:t>
            </a:r>
            <a:r>
              <a:rPr lang="en-US" altLang="de-DE" sz="1600" dirty="0" smtClean="0">
                <a:solidFill>
                  <a:srgbClr val="0066CC"/>
                </a:solidFill>
                <a:latin typeface="Tahoma" panose="020B0604030504040204" pitchFamily="34" charset="0"/>
              </a:rPr>
              <a:t> – historically and theoretically charged  </a:t>
            </a:r>
            <a:r>
              <a:rPr lang="en-US" altLang="de-DE" sz="1800" dirty="0" smtClean="0">
                <a:solidFill>
                  <a:srgbClr val="0066CC"/>
                </a:solidFill>
                <a:latin typeface="Tahoma" panose="020B0604030504040204" pitchFamily="34" charset="0"/>
              </a:rPr>
              <a:t>   </a:t>
            </a:r>
            <a:br>
              <a:rPr lang="en-US" altLang="de-DE" sz="1800" dirty="0" smtClean="0">
                <a:solidFill>
                  <a:srgbClr val="0066CC"/>
                </a:solidFill>
                <a:latin typeface="Tahoma" panose="020B0604030504040204" pitchFamily="34" charset="0"/>
              </a:rPr>
            </a:br>
            <a:r>
              <a:rPr lang="en-US" altLang="de-DE" sz="1800" dirty="0" smtClean="0">
                <a:solidFill>
                  <a:srgbClr val="0066CC"/>
                </a:solidFill>
                <a:latin typeface="Tahoma" panose="020B0604030504040204" pitchFamily="34" charset="0"/>
              </a:rPr>
              <a:t>    	</a:t>
            </a:r>
            <a:r>
              <a:rPr lang="en-US" altLang="de-DE" sz="1600" dirty="0" smtClean="0">
                <a:solidFill>
                  <a:srgbClr val="0066CC"/>
                </a:solidFill>
                <a:latin typeface="Tahoma" panose="020B0604030504040204" pitchFamily="34" charset="0"/>
                <a:sym typeface="Webdings" panose="05030102010509060703" pitchFamily="18" charset="2"/>
              </a:rPr>
              <a:t> “Medically unexplained symptoms” – untenable </a:t>
            </a:r>
            <a:br>
              <a:rPr lang="en-US" altLang="de-DE" sz="1600" dirty="0" smtClean="0">
                <a:solidFill>
                  <a:srgbClr val="0066CC"/>
                </a:solidFill>
                <a:latin typeface="Tahoma" panose="020B0604030504040204" pitchFamily="34" charset="0"/>
                <a:sym typeface="Webdings" panose="05030102010509060703" pitchFamily="18" charset="2"/>
              </a:rPr>
            </a:br>
            <a:r>
              <a:rPr lang="en-US" altLang="de-DE" sz="1600" dirty="0" smtClean="0">
                <a:solidFill>
                  <a:srgbClr val="0066CC"/>
                </a:solidFill>
                <a:latin typeface="Tahoma" panose="020B0604030504040204" pitchFamily="34" charset="0"/>
                <a:sym typeface="Webdings" panose="05030102010509060703" pitchFamily="18" charset="2"/>
              </a:rPr>
              <a:t>           </a:t>
            </a:r>
            <a:r>
              <a:rPr lang="en-US" altLang="de-DE" sz="1400" dirty="0" smtClean="0">
                <a:solidFill>
                  <a:srgbClr val="C00000"/>
                </a:solidFill>
                <a:latin typeface="Tahoma" panose="020B0604030504040204" pitchFamily="34" charset="0"/>
                <a:sym typeface="Webdings" panose="05030102010509060703" pitchFamily="18" charset="2"/>
              </a:rPr>
              <a:t>(Creed et al. J </a:t>
            </a:r>
            <a:r>
              <a:rPr lang="en-US" altLang="de-DE" sz="1400" dirty="0" err="1" smtClean="0">
                <a:solidFill>
                  <a:srgbClr val="C00000"/>
                </a:solidFill>
                <a:latin typeface="Tahoma" panose="020B0604030504040204" pitchFamily="34" charset="0"/>
                <a:sym typeface="Webdings" panose="05030102010509060703" pitchFamily="18" charset="2"/>
              </a:rPr>
              <a:t>Psychosom</a:t>
            </a:r>
            <a:r>
              <a:rPr lang="en-US" altLang="de-DE" sz="1400" dirty="0" smtClean="0">
                <a:solidFill>
                  <a:srgbClr val="C00000"/>
                </a:solidFill>
                <a:latin typeface="Tahoma" panose="020B0604030504040204" pitchFamily="34" charset="0"/>
                <a:sym typeface="Webdings" panose="05030102010509060703" pitchFamily="18" charset="2"/>
              </a:rPr>
              <a:t> Res 2009)</a:t>
            </a:r>
            <a:br>
              <a:rPr lang="en-US" altLang="de-DE" sz="1400" dirty="0" smtClean="0">
                <a:solidFill>
                  <a:srgbClr val="C00000"/>
                </a:solidFill>
                <a:latin typeface="Tahoma" panose="020B0604030504040204" pitchFamily="34" charset="0"/>
                <a:sym typeface="Webdings" panose="05030102010509060703" pitchFamily="18" charset="2"/>
              </a:rPr>
            </a:br>
            <a:r>
              <a:rPr lang="en-US" altLang="de-DE" sz="1600" dirty="0" smtClean="0">
                <a:solidFill>
                  <a:srgbClr val="0066CC"/>
                </a:solidFill>
                <a:latin typeface="Tahoma" panose="020B0604030504040204" pitchFamily="34" charset="0"/>
                <a:sym typeface="Webdings" panose="05030102010509060703" pitchFamily="18" charset="2"/>
              </a:rPr>
              <a:t>    	 “Persistent physical symptoms” – attractive for patients, but underdetermined</a:t>
            </a:r>
            <a:br>
              <a:rPr lang="en-US" altLang="de-DE" sz="1600" dirty="0" smtClean="0">
                <a:solidFill>
                  <a:srgbClr val="0066CC"/>
                </a:solidFill>
                <a:latin typeface="Tahoma" panose="020B0604030504040204" pitchFamily="34" charset="0"/>
                <a:sym typeface="Webdings" panose="05030102010509060703" pitchFamily="18" charset="2"/>
              </a:rPr>
            </a:br>
            <a:r>
              <a:rPr lang="en-US" altLang="de-DE" sz="1600" dirty="0" smtClean="0">
                <a:solidFill>
                  <a:srgbClr val="0066CC"/>
                </a:solidFill>
                <a:latin typeface="Tahoma" panose="020B0604030504040204" pitchFamily="34" charset="0"/>
                <a:sym typeface="Webdings" panose="05030102010509060703" pitchFamily="18" charset="2"/>
              </a:rPr>
              <a:t>    	 “Bodily distress” – more </a:t>
            </a:r>
            <a:r>
              <a:rPr lang="en-US" altLang="de-DE" sz="1600" dirty="0" err="1" smtClean="0">
                <a:solidFill>
                  <a:srgbClr val="0066CC"/>
                </a:solidFill>
                <a:latin typeface="Tahoma" panose="020B0604030504040204" pitchFamily="34" charset="0"/>
                <a:sym typeface="Webdings" panose="05030102010509060703" pitchFamily="18" charset="2"/>
              </a:rPr>
              <a:t>adaequate</a:t>
            </a:r>
            <a:r>
              <a:rPr lang="en-US" altLang="de-DE" sz="1600" dirty="0" smtClean="0">
                <a:solidFill>
                  <a:srgbClr val="0066CC"/>
                </a:solidFill>
                <a:latin typeface="Tahoma" panose="020B0604030504040204" pitchFamily="34" charset="0"/>
                <a:sym typeface="Webdings" panose="05030102010509060703" pitchFamily="18" charset="2"/>
              </a:rPr>
              <a:t>, but offensive for some</a:t>
            </a:r>
            <a:br>
              <a:rPr lang="en-US" altLang="de-DE" sz="1600" dirty="0" smtClean="0">
                <a:solidFill>
                  <a:srgbClr val="0066CC"/>
                </a:solidFill>
                <a:latin typeface="Tahoma" panose="020B0604030504040204" pitchFamily="34" charset="0"/>
                <a:sym typeface="Webdings" panose="05030102010509060703" pitchFamily="18" charset="2"/>
              </a:rPr>
            </a:br>
            <a:r>
              <a:rPr lang="en-US" altLang="de-DE" sz="1600" dirty="0" smtClean="0">
                <a:solidFill>
                  <a:srgbClr val="0066CC"/>
                </a:solidFill>
                <a:latin typeface="Tahoma" panose="020B0604030504040204" pitchFamily="34" charset="0"/>
                <a:sym typeface="Webdings" panose="05030102010509060703" pitchFamily="18" charset="2"/>
              </a:rPr>
              <a:t>     </a:t>
            </a:r>
            <a:br>
              <a:rPr lang="en-US" altLang="de-DE" sz="1600" dirty="0" smtClean="0">
                <a:solidFill>
                  <a:srgbClr val="0066CC"/>
                </a:solidFill>
                <a:latin typeface="Tahoma" panose="020B0604030504040204" pitchFamily="34" charset="0"/>
                <a:sym typeface="Webdings" panose="05030102010509060703" pitchFamily="18" charset="2"/>
              </a:rPr>
            </a:br>
            <a:r>
              <a:rPr lang="en-US" altLang="de-DE" sz="1600" dirty="0" smtClean="0">
                <a:solidFill>
                  <a:srgbClr val="0066CC"/>
                </a:solidFill>
                <a:latin typeface="Tahoma" panose="020B0604030504040204" pitchFamily="34" charset="0"/>
                <a:sym typeface="Webdings" panose="05030102010509060703" pitchFamily="18" charset="2"/>
              </a:rPr>
              <a:t>        </a:t>
            </a:r>
            <a:endParaRPr lang="en-US" altLang="de-DE" sz="1800" dirty="0" smtClean="0">
              <a:solidFill>
                <a:srgbClr val="0066CC"/>
              </a:solidFill>
              <a:latin typeface="Tahoma" panose="020B0604030504040204" pitchFamily="34" charset="0"/>
            </a:endParaRPr>
          </a:p>
        </p:txBody>
      </p:sp>
    </p:spTree>
    <p:extLst>
      <p:ext uri="{BB962C8B-B14F-4D97-AF65-F5344CB8AC3E}">
        <p14:creationId xmlns:p14="http://schemas.microsoft.com/office/powerpoint/2010/main" val="173612273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Line 2"/>
          <p:cNvSpPr>
            <a:spLocks noChangeShapeType="1"/>
          </p:cNvSpPr>
          <p:nvPr/>
        </p:nvSpPr>
        <p:spPr bwMode="auto">
          <a:xfrm>
            <a:off x="1187450" y="674712"/>
            <a:ext cx="0" cy="5562600"/>
          </a:xfrm>
          <a:prstGeom prst="line">
            <a:avLst/>
          </a:prstGeom>
          <a:noFill/>
          <a:ln w="28575">
            <a:solidFill>
              <a:srgbClr val="0066CC"/>
            </a:solidFill>
            <a:round/>
            <a:headEnd/>
            <a:tailEnd/>
          </a:ln>
          <a:extLst>
            <a:ext uri="{909E8E84-426E-40DD-AFC4-6F175D3DCCD1}">
              <a14:hiddenFill xmlns:a14="http://schemas.microsoft.com/office/drawing/2010/main">
                <a:noFill/>
              </a14:hiddenFill>
            </a:ext>
          </a:extLst>
        </p:spPr>
        <p:txBody>
          <a:bodyPr wrap="none" anchor="ctr"/>
          <a:lstStyle/>
          <a:p>
            <a:endParaRPr lang="de-DE"/>
          </a:p>
        </p:txBody>
      </p:sp>
      <p:sp>
        <p:nvSpPr>
          <p:cNvPr id="5123" name="Text Box 3"/>
          <p:cNvSpPr txBox="1">
            <a:spLocks noChangeArrowheads="1"/>
          </p:cNvSpPr>
          <p:nvPr/>
        </p:nvSpPr>
        <p:spPr bwMode="auto">
          <a:xfrm>
            <a:off x="1339850" y="908720"/>
            <a:ext cx="791267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de-DE" dirty="0" smtClean="0">
                <a:solidFill>
                  <a:srgbClr val="0066CC"/>
                </a:solidFill>
                <a:latin typeface="Tahoma" panose="020B0604030504040204" pitchFamily="34" charset="0"/>
              </a:rPr>
              <a:t>Current and suggested classifications</a:t>
            </a:r>
            <a:r>
              <a:rPr lang="en-US" altLang="de-DE" b="1" dirty="0">
                <a:solidFill>
                  <a:srgbClr val="000076"/>
                </a:solidFill>
                <a:latin typeface="Tahoma" panose="020B0604030504040204" pitchFamily="34" charset="0"/>
              </a:rPr>
              <a:t/>
            </a:r>
            <a:br>
              <a:rPr lang="en-US" altLang="de-DE" b="1" dirty="0">
                <a:solidFill>
                  <a:srgbClr val="000076"/>
                </a:solidFill>
                <a:latin typeface="Tahoma" panose="020B0604030504040204" pitchFamily="34" charset="0"/>
              </a:rPr>
            </a:br>
            <a:endParaRPr lang="en-US" altLang="de-DE" sz="2000" dirty="0">
              <a:solidFill>
                <a:srgbClr val="777777"/>
              </a:solidFill>
              <a:latin typeface="Tahoma" panose="020B0604030504040204" pitchFamily="34" charset="0"/>
            </a:endParaRPr>
          </a:p>
        </p:txBody>
      </p:sp>
      <p:sp>
        <p:nvSpPr>
          <p:cNvPr id="5124" name="Text Box 5"/>
          <p:cNvSpPr txBox="1">
            <a:spLocks noChangeArrowheads="1"/>
          </p:cNvSpPr>
          <p:nvPr/>
        </p:nvSpPr>
        <p:spPr bwMode="auto">
          <a:xfrm>
            <a:off x="1339850" y="1916832"/>
            <a:ext cx="7984678" cy="4616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buClr>
                <a:srgbClr val="0066CC"/>
              </a:buClr>
              <a:buFont typeface="Webdings" panose="05030102010509060703" pitchFamily="18" charset="2"/>
              <a:buChar char="4"/>
            </a:pPr>
            <a:r>
              <a:rPr lang="en-US" altLang="de-DE" sz="1800" dirty="0">
                <a:solidFill>
                  <a:srgbClr val="0066CC"/>
                </a:solidFill>
                <a:latin typeface="Tahoma" panose="020B0604030504040204" pitchFamily="34" charset="0"/>
              </a:rPr>
              <a:t> </a:t>
            </a:r>
            <a:r>
              <a:rPr lang="en-US" altLang="de-DE" sz="1800" dirty="0" smtClean="0">
                <a:solidFill>
                  <a:srgbClr val="0066CC"/>
                </a:solidFill>
                <a:latin typeface="Tahoma" panose="020B0604030504040204" pitchFamily="34" charset="0"/>
              </a:rPr>
              <a:t>DSM-V </a:t>
            </a:r>
            <a:r>
              <a:rPr lang="en-US" altLang="de-DE" sz="1800" dirty="0" smtClean="0">
                <a:solidFill>
                  <a:srgbClr val="C00000"/>
                </a:solidFill>
                <a:latin typeface="Tahoma" panose="020B0604030504040204" pitchFamily="34" charset="0"/>
              </a:rPr>
              <a:t>“Somatic Symptom Disorder”</a:t>
            </a:r>
          </a:p>
          <a:p>
            <a:pPr>
              <a:spcBef>
                <a:spcPct val="50000"/>
              </a:spcBef>
              <a:buClr>
                <a:srgbClr val="0066CC"/>
              </a:buClr>
            </a:pPr>
            <a:r>
              <a:rPr lang="en-US" altLang="de-DE" sz="1600" dirty="0" smtClean="0">
                <a:solidFill>
                  <a:srgbClr val="0066CC"/>
                </a:solidFill>
                <a:latin typeface="Tahoma" panose="020B0604030504040204" pitchFamily="34" charset="0"/>
                <a:sym typeface="Webdings" panose="05030102010509060703" pitchFamily="18" charset="2"/>
              </a:rPr>
              <a:t>   A</a:t>
            </a:r>
            <a:r>
              <a:rPr lang="en-US" altLang="de-DE" sz="1600" dirty="0">
                <a:solidFill>
                  <a:srgbClr val="0066CC"/>
                </a:solidFill>
                <a:latin typeface="Tahoma" panose="020B0604030504040204" pitchFamily="34" charset="0"/>
                <a:sym typeface="Webdings" panose="05030102010509060703" pitchFamily="18" charset="2"/>
              </a:rPr>
              <a:t>. Somatic Symptoms: One or more somatic symptoms that are distressing </a:t>
            </a:r>
            <a:r>
              <a:rPr lang="en-US" altLang="de-DE" sz="1600" dirty="0" smtClean="0">
                <a:solidFill>
                  <a:srgbClr val="0066CC"/>
                </a:solidFill>
                <a:latin typeface="Tahoma" panose="020B0604030504040204" pitchFamily="34" charset="0"/>
                <a:sym typeface="Webdings" panose="05030102010509060703" pitchFamily="18" charset="2"/>
              </a:rPr>
              <a:t/>
            </a:r>
            <a:br>
              <a:rPr lang="en-US" altLang="de-DE" sz="1600" dirty="0" smtClean="0">
                <a:solidFill>
                  <a:srgbClr val="0066CC"/>
                </a:solidFill>
                <a:latin typeface="Tahoma" panose="020B0604030504040204" pitchFamily="34" charset="0"/>
                <a:sym typeface="Webdings" panose="05030102010509060703" pitchFamily="18" charset="2"/>
              </a:rPr>
            </a:br>
            <a:r>
              <a:rPr lang="en-US" altLang="de-DE" sz="1600" dirty="0" smtClean="0">
                <a:solidFill>
                  <a:srgbClr val="0066CC"/>
                </a:solidFill>
                <a:latin typeface="Tahoma" panose="020B0604030504040204" pitchFamily="34" charset="0"/>
                <a:sym typeface="Webdings" panose="05030102010509060703" pitchFamily="18" charset="2"/>
              </a:rPr>
              <a:t>       and/or </a:t>
            </a:r>
            <a:r>
              <a:rPr lang="en-US" altLang="de-DE" sz="1600" dirty="0">
                <a:solidFill>
                  <a:srgbClr val="0066CC"/>
                </a:solidFill>
                <a:latin typeface="Tahoma" panose="020B0604030504040204" pitchFamily="34" charset="0"/>
                <a:sym typeface="Webdings" panose="05030102010509060703" pitchFamily="18" charset="2"/>
              </a:rPr>
              <a:t>result in significant disruption in daily life.</a:t>
            </a:r>
          </a:p>
          <a:p>
            <a:pPr>
              <a:spcBef>
                <a:spcPct val="50000"/>
              </a:spcBef>
              <a:buClr>
                <a:srgbClr val="0066CC"/>
              </a:buClr>
            </a:pPr>
            <a:r>
              <a:rPr lang="en-US" altLang="de-DE" sz="1600" dirty="0" smtClean="0">
                <a:solidFill>
                  <a:srgbClr val="0066CC"/>
                </a:solidFill>
                <a:latin typeface="Tahoma" panose="020B0604030504040204" pitchFamily="34" charset="0"/>
                <a:sym typeface="Webdings" panose="05030102010509060703" pitchFamily="18" charset="2"/>
              </a:rPr>
              <a:t>   B</a:t>
            </a:r>
            <a:r>
              <a:rPr lang="en-US" altLang="de-DE" sz="1600" dirty="0">
                <a:solidFill>
                  <a:srgbClr val="0066CC"/>
                </a:solidFill>
                <a:latin typeface="Tahoma" panose="020B0604030504040204" pitchFamily="34" charset="0"/>
                <a:sym typeface="Webdings" panose="05030102010509060703" pitchFamily="18" charset="2"/>
              </a:rPr>
              <a:t>. One or more of: Excessive thoughts, feelings, and/or behaviors related to </a:t>
            </a:r>
            <a:r>
              <a:rPr lang="en-US" altLang="de-DE" sz="1600" dirty="0" smtClean="0">
                <a:solidFill>
                  <a:srgbClr val="0066CC"/>
                </a:solidFill>
                <a:latin typeface="Tahoma" panose="020B0604030504040204" pitchFamily="34" charset="0"/>
                <a:sym typeface="Webdings" panose="05030102010509060703" pitchFamily="18" charset="2"/>
              </a:rPr>
              <a:t>these</a:t>
            </a:r>
            <a:br>
              <a:rPr lang="en-US" altLang="de-DE" sz="1600" dirty="0" smtClean="0">
                <a:solidFill>
                  <a:srgbClr val="0066CC"/>
                </a:solidFill>
                <a:latin typeface="Tahoma" panose="020B0604030504040204" pitchFamily="34" charset="0"/>
                <a:sym typeface="Webdings" panose="05030102010509060703" pitchFamily="18" charset="2"/>
              </a:rPr>
            </a:br>
            <a:r>
              <a:rPr lang="en-US" altLang="de-DE" sz="1600" dirty="0" smtClean="0">
                <a:solidFill>
                  <a:srgbClr val="0066CC"/>
                </a:solidFill>
                <a:latin typeface="Tahoma" panose="020B0604030504040204" pitchFamily="34" charset="0"/>
                <a:sym typeface="Webdings" panose="05030102010509060703" pitchFamily="18" charset="2"/>
              </a:rPr>
              <a:t>       </a:t>
            </a:r>
            <a:r>
              <a:rPr lang="en-US" altLang="de-DE" sz="1600" dirty="0">
                <a:solidFill>
                  <a:srgbClr val="0066CC"/>
                </a:solidFill>
                <a:latin typeface="Tahoma" panose="020B0604030504040204" pitchFamily="34" charset="0"/>
                <a:sym typeface="Webdings" panose="05030102010509060703" pitchFamily="18" charset="2"/>
              </a:rPr>
              <a:t>somatic symptoms or associated health </a:t>
            </a:r>
            <a:r>
              <a:rPr lang="en-US" altLang="de-DE" sz="1600" dirty="0" smtClean="0">
                <a:solidFill>
                  <a:srgbClr val="0066CC"/>
                </a:solidFill>
                <a:latin typeface="Tahoma" panose="020B0604030504040204" pitchFamily="34" charset="0"/>
                <a:sym typeface="Webdings" panose="05030102010509060703" pitchFamily="18" charset="2"/>
              </a:rPr>
              <a:t>concerns:</a:t>
            </a:r>
            <a:br>
              <a:rPr lang="en-US" altLang="de-DE" sz="1600" dirty="0" smtClean="0">
                <a:solidFill>
                  <a:srgbClr val="0066CC"/>
                </a:solidFill>
                <a:latin typeface="Tahoma" panose="020B0604030504040204" pitchFamily="34" charset="0"/>
                <a:sym typeface="Webdings" panose="05030102010509060703" pitchFamily="18" charset="2"/>
              </a:rPr>
            </a:br>
            <a:r>
              <a:rPr lang="en-US" altLang="de-DE" sz="1600" dirty="0" smtClean="0">
                <a:solidFill>
                  <a:srgbClr val="0066CC"/>
                </a:solidFill>
                <a:latin typeface="Tahoma" panose="020B0604030504040204" pitchFamily="34" charset="0"/>
                <a:sym typeface="Webdings" panose="05030102010509060703" pitchFamily="18" charset="2"/>
              </a:rPr>
              <a:t>       </a:t>
            </a:r>
            <a:r>
              <a:rPr lang="en-US" altLang="de-DE" sz="1400" dirty="0" smtClean="0">
                <a:solidFill>
                  <a:srgbClr val="0066CC"/>
                </a:solidFill>
                <a:latin typeface="Tahoma" panose="020B0604030504040204" pitchFamily="34" charset="0"/>
                <a:sym typeface="Webdings" panose="05030102010509060703" pitchFamily="18" charset="2"/>
              </a:rPr>
              <a:t>1</a:t>
            </a:r>
            <a:r>
              <a:rPr lang="en-US" altLang="de-DE" sz="1400" dirty="0">
                <a:solidFill>
                  <a:srgbClr val="0066CC"/>
                </a:solidFill>
                <a:latin typeface="Tahoma" panose="020B0604030504040204" pitchFamily="34" charset="0"/>
                <a:sym typeface="Webdings" panose="05030102010509060703" pitchFamily="18" charset="2"/>
              </a:rPr>
              <a:t>) Disproportionate and persistent thoughts about the seriousness of </a:t>
            </a:r>
            <a:r>
              <a:rPr lang="en-US" altLang="de-DE" sz="1400" dirty="0" smtClean="0">
                <a:solidFill>
                  <a:srgbClr val="0066CC"/>
                </a:solidFill>
                <a:latin typeface="Tahoma" panose="020B0604030504040204" pitchFamily="34" charset="0"/>
                <a:sym typeface="Webdings" panose="05030102010509060703" pitchFamily="18" charset="2"/>
              </a:rPr>
              <a:t>one’s symptoms</a:t>
            </a:r>
            <a:br>
              <a:rPr lang="en-US" altLang="de-DE" sz="1400" dirty="0" smtClean="0">
                <a:solidFill>
                  <a:srgbClr val="0066CC"/>
                </a:solidFill>
                <a:latin typeface="Tahoma" panose="020B0604030504040204" pitchFamily="34" charset="0"/>
                <a:sym typeface="Webdings" panose="05030102010509060703" pitchFamily="18" charset="2"/>
              </a:rPr>
            </a:br>
            <a:r>
              <a:rPr lang="en-US" altLang="de-DE" sz="1400" dirty="0" smtClean="0">
                <a:solidFill>
                  <a:srgbClr val="0066CC"/>
                </a:solidFill>
                <a:latin typeface="Tahoma" panose="020B0604030504040204" pitchFamily="34" charset="0"/>
                <a:sym typeface="Webdings" panose="05030102010509060703" pitchFamily="18" charset="2"/>
              </a:rPr>
              <a:t>        2</a:t>
            </a:r>
            <a:r>
              <a:rPr lang="en-US" altLang="de-DE" sz="1400" dirty="0">
                <a:solidFill>
                  <a:srgbClr val="0066CC"/>
                </a:solidFill>
                <a:latin typeface="Tahoma" panose="020B0604030504040204" pitchFamily="34" charset="0"/>
                <a:sym typeface="Webdings" panose="05030102010509060703" pitchFamily="18" charset="2"/>
              </a:rPr>
              <a:t>) Persistently high level of anxiety about health or </a:t>
            </a:r>
            <a:r>
              <a:rPr lang="en-US" altLang="de-DE" sz="1400" dirty="0" smtClean="0">
                <a:solidFill>
                  <a:srgbClr val="0066CC"/>
                </a:solidFill>
                <a:latin typeface="Tahoma" panose="020B0604030504040204" pitchFamily="34" charset="0"/>
                <a:sym typeface="Webdings" panose="05030102010509060703" pitchFamily="18" charset="2"/>
              </a:rPr>
              <a:t>symptoms</a:t>
            </a:r>
            <a:br>
              <a:rPr lang="en-US" altLang="de-DE" sz="1400" dirty="0" smtClean="0">
                <a:solidFill>
                  <a:srgbClr val="0066CC"/>
                </a:solidFill>
                <a:latin typeface="Tahoma" panose="020B0604030504040204" pitchFamily="34" charset="0"/>
                <a:sym typeface="Webdings" panose="05030102010509060703" pitchFamily="18" charset="2"/>
              </a:rPr>
            </a:br>
            <a:r>
              <a:rPr lang="en-US" altLang="de-DE" sz="1400" dirty="0" smtClean="0">
                <a:solidFill>
                  <a:srgbClr val="0066CC"/>
                </a:solidFill>
                <a:latin typeface="Tahoma" panose="020B0604030504040204" pitchFamily="34" charset="0"/>
                <a:sym typeface="Webdings" panose="05030102010509060703" pitchFamily="18" charset="2"/>
              </a:rPr>
              <a:t>        3) </a:t>
            </a:r>
            <a:r>
              <a:rPr lang="en-US" altLang="de-DE" sz="1400" dirty="0">
                <a:solidFill>
                  <a:srgbClr val="0066CC"/>
                </a:solidFill>
                <a:latin typeface="Tahoma" panose="020B0604030504040204" pitchFamily="34" charset="0"/>
                <a:sym typeface="Webdings" panose="05030102010509060703" pitchFamily="18" charset="2"/>
              </a:rPr>
              <a:t>Excessive time and energy devoted to these symptoms or health concern</a:t>
            </a:r>
          </a:p>
          <a:p>
            <a:pPr>
              <a:spcBef>
                <a:spcPct val="50000"/>
              </a:spcBef>
              <a:buClr>
                <a:srgbClr val="0066CC"/>
              </a:buClr>
            </a:pPr>
            <a:r>
              <a:rPr lang="en-US" altLang="de-DE" sz="1600" dirty="0" smtClean="0">
                <a:solidFill>
                  <a:srgbClr val="0066CC"/>
                </a:solidFill>
                <a:latin typeface="Tahoma" panose="020B0604030504040204" pitchFamily="34" charset="0"/>
                <a:sym typeface="Webdings" panose="05030102010509060703" pitchFamily="18" charset="2"/>
              </a:rPr>
              <a:t>   C</a:t>
            </a:r>
            <a:r>
              <a:rPr lang="en-US" altLang="de-DE" sz="1600" dirty="0">
                <a:solidFill>
                  <a:srgbClr val="0066CC"/>
                </a:solidFill>
                <a:latin typeface="Tahoma" panose="020B0604030504040204" pitchFamily="34" charset="0"/>
                <a:sym typeface="Webdings" panose="05030102010509060703" pitchFamily="18" charset="2"/>
              </a:rPr>
              <a:t>. Chronicity: Although any one symptom may not be continuously present, </a:t>
            </a:r>
            <a:r>
              <a:rPr lang="en-US" altLang="de-DE" sz="1600" dirty="0" smtClean="0">
                <a:solidFill>
                  <a:srgbClr val="0066CC"/>
                </a:solidFill>
                <a:latin typeface="Tahoma" panose="020B0604030504040204" pitchFamily="34" charset="0"/>
                <a:sym typeface="Webdings" panose="05030102010509060703" pitchFamily="18" charset="2"/>
              </a:rPr>
              <a:t>the</a:t>
            </a:r>
            <a:br>
              <a:rPr lang="en-US" altLang="de-DE" sz="1600" dirty="0" smtClean="0">
                <a:solidFill>
                  <a:srgbClr val="0066CC"/>
                </a:solidFill>
                <a:latin typeface="Tahoma" panose="020B0604030504040204" pitchFamily="34" charset="0"/>
                <a:sym typeface="Webdings" panose="05030102010509060703" pitchFamily="18" charset="2"/>
              </a:rPr>
            </a:br>
            <a:r>
              <a:rPr lang="en-US" altLang="de-DE" sz="1600" dirty="0" smtClean="0">
                <a:solidFill>
                  <a:srgbClr val="0066CC"/>
                </a:solidFill>
                <a:latin typeface="Tahoma" panose="020B0604030504040204" pitchFamily="34" charset="0"/>
                <a:sym typeface="Webdings" panose="05030102010509060703" pitchFamily="18" charset="2"/>
              </a:rPr>
              <a:t>        </a:t>
            </a:r>
            <a:r>
              <a:rPr lang="en-US" altLang="de-DE" sz="1600" dirty="0">
                <a:solidFill>
                  <a:srgbClr val="0066CC"/>
                </a:solidFill>
                <a:latin typeface="Tahoma" panose="020B0604030504040204" pitchFamily="34" charset="0"/>
                <a:sym typeface="Webdings" panose="05030102010509060703" pitchFamily="18" charset="2"/>
              </a:rPr>
              <a:t>state of being symptomatic is persistent and lasts &gt; 6 months</a:t>
            </a:r>
            <a:r>
              <a:rPr lang="en-US" altLang="de-DE" sz="1600" dirty="0" smtClean="0">
                <a:solidFill>
                  <a:srgbClr val="0066CC"/>
                </a:solidFill>
                <a:latin typeface="Tahoma" panose="020B0604030504040204" pitchFamily="34" charset="0"/>
                <a:sym typeface="Webdings" panose="05030102010509060703" pitchFamily="18" charset="2"/>
              </a:rPr>
              <a:t>.</a:t>
            </a:r>
            <a:br>
              <a:rPr lang="en-US" altLang="de-DE" sz="1600" dirty="0" smtClean="0">
                <a:solidFill>
                  <a:srgbClr val="0066CC"/>
                </a:solidFill>
                <a:latin typeface="Tahoma" panose="020B0604030504040204" pitchFamily="34" charset="0"/>
                <a:sym typeface="Webdings" panose="05030102010509060703" pitchFamily="18" charset="2"/>
              </a:rPr>
            </a:br>
            <a:endParaRPr lang="en-US" altLang="de-DE" sz="1600" dirty="0" smtClean="0">
              <a:solidFill>
                <a:srgbClr val="0066CC"/>
              </a:solidFill>
              <a:latin typeface="Tahoma" panose="020B0604030504040204" pitchFamily="34" charset="0"/>
              <a:sym typeface="Webdings" panose="05030102010509060703" pitchFamily="18" charset="2"/>
            </a:endParaRPr>
          </a:p>
          <a:p>
            <a:pPr>
              <a:spcBef>
                <a:spcPct val="50000"/>
              </a:spcBef>
              <a:buClr>
                <a:srgbClr val="0066CC"/>
              </a:buClr>
            </a:pPr>
            <a:r>
              <a:rPr lang="en-US" altLang="de-DE" sz="1600" dirty="0" smtClean="0">
                <a:solidFill>
                  <a:srgbClr val="0066CC"/>
                </a:solidFill>
                <a:latin typeface="Tahoma" panose="020B0604030504040204" pitchFamily="34" charset="0"/>
                <a:sym typeface="Webdings" panose="05030102010509060703" pitchFamily="18" charset="2"/>
              </a:rPr>
              <a:t>    </a:t>
            </a:r>
            <a:r>
              <a:rPr lang="en-US" altLang="de-DE" sz="1600" dirty="0">
                <a:solidFill>
                  <a:srgbClr val="0066CC"/>
                </a:solidFill>
                <a:latin typeface="Tahoma" panose="020B0604030504040204" pitchFamily="34" charset="0"/>
                <a:sym typeface="Webdings" panose="05030102010509060703" pitchFamily="18" charset="2"/>
              </a:rPr>
              <a:t>Selection and operationalization of B symptoms? </a:t>
            </a:r>
            <a:br>
              <a:rPr lang="en-US" altLang="de-DE" sz="1600" dirty="0">
                <a:solidFill>
                  <a:srgbClr val="0066CC"/>
                </a:solidFill>
                <a:latin typeface="Tahoma" panose="020B0604030504040204" pitchFamily="34" charset="0"/>
                <a:sym typeface="Webdings" panose="05030102010509060703" pitchFamily="18" charset="2"/>
              </a:rPr>
            </a:br>
            <a:r>
              <a:rPr lang="en-US" altLang="de-DE" sz="1600" dirty="0">
                <a:solidFill>
                  <a:srgbClr val="0066CC"/>
                </a:solidFill>
                <a:latin typeface="Tahoma" panose="020B0604030504040204" pitchFamily="34" charset="0"/>
                <a:sym typeface="Webdings" panose="05030102010509060703" pitchFamily="18" charset="2"/>
              </a:rPr>
              <a:t>        </a:t>
            </a:r>
            <a:r>
              <a:rPr lang="en-US" altLang="de-DE" sz="1600" dirty="0" err="1">
                <a:solidFill>
                  <a:srgbClr val="0066CC"/>
                </a:solidFill>
                <a:latin typeface="Tahoma" panose="020B0604030504040204" pitchFamily="34" charset="0"/>
                <a:sym typeface="Webdings" panose="05030102010509060703" pitchFamily="18" charset="2"/>
              </a:rPr>
              <a:t>Overinclusive</a:t>
            </a:r>
            <a:r>
              <a:rPr lang="en-US" altLang="de-DE" sz="1600" dirty="0">
                <a:solidFill>
                  <a:srgbClr val="0066CC"/>
                </a:solidFill>
                <a:latin typeface="Tahoma" panose="020B0604030504040204" pitchFamily="34" charset="0"/>
                <a:sym typeface="Webdings" panose="05030102010509060703" pitchFamily="18" charset="2"/>
              </a:rPr>
              <a:t>? Turning medical patients into psychiatric ones? </a:t>
            </a:r>
            <a:br>
              <a:rPr lang="en-US" altLang="de-DE" sz="1600" dirty="0">
                <a:solidFill>
                  <a:srgbClr val="0066CC"/>
                </a:solidFill>
                <a:latin typeface="Tahoma" panose="020B0604030504040204" pitchFamily="34" charset="0"/>
                <a:sym typeface="Webdings" panose="05030102010509060703" pitchFamily="18" charset="2"/>
              </a:rPr>
            </a:br>
            <a:endParaRPr lang="en-US" altLang="de-DE" sz="1600" dirty="0">
              <a:solidFill>
                <a:srgbClr val="0066CC"/>
              </a:solidFill>
              <a:latin typeface="Tahoma" panose="020B0604030504040204" pitchFamily="34" charset="0"/>
              <a:sym typeface="Webdings" panose="05030102010509060703" pitchFamily="18" charset="2"/>
            </a:endParaRPr>
          </a:p>
          <a:p>
            <a:pPr>
              <a:spcBef>
                <a:spcPct val="50000"/>
              </a:spcBef>
              <a:buClr>
                <a:srgbClr val="0066CC"/>
              </a:buClr>
            </a:pPr>
            <a:r>
              <a:rPr lang="en-US" altLang="de-DE" sz="1600" dirty="0" smtClean="0">
                <a:solidFill>
                  <a:srgbClr val="0066CC"/>
                </a:solidFill>
                <a:latin typeface="Tahoma" panose="020B0604030504040204" pitchFamily="34" charset="0"/>
                <a:sym typeface="Webdings" panose="05030102010509060703" pitchFamily="18" charset="2"/>
              </a:rPr>
              <a:t/>
            </a:r>
            <a:br>
              <a:rPr lang="en-US" altLang="de-DE" sz="1600" dirty="0" smtClean="0">
                <a:solidFill>
                  <a:srgbClr val="0066CC"/>
                </a:solidFill>
                <a:latin typeface="Tahoma" panose="020B0604030504040204" pitchFamily="34" charset="0"/>
                <a:sym typeface="Webdings" panose="05030102010509060703" pitchFamily="18" charset="2"/>
              </a:rPr>
            </a:br>
            <a:r>
              <a:rPr lang="en-US" altLang="de-DE" sz="1600" dirty="0" smtClean="0">
                <a:solidFill>
                  <a:srgbClr val="0066CC"/>
                </a:solidFill>
                <a:latin typeface="Tahoma" panose="020B0604030504040204" pitchFamily="34" charset="0"/>
                <a:sym typeface="Webdings" panose="05030102010509060703" pitchFamily="18" charset="2"/>
              </a:rPr>
              <a:t>        </a:t>
            </a:r>
            <a:endParaRPr lang="en-US" altLang="de-DE" sz="1800" dirty="0" smtClean="0">
              <a:solidFill>
                <a:srgbClr val="0066CC"/>
              </a:solidFill>
              <a:latin typeface="Tahoma" panose="020B0604030504040204" pitchFamily="34" charset="0"/>
            </a:endParaRPr>
          </a:p>
        </p:txBody>
      </p:sp>
    </p:spTree>
    <p:extLst>
      <p:ext uri="{BB962C8B-B14F-4D97-AF65-F5344CB8AC3E}">
        <p14:creationId xmlns:p14="http://schemas.microsoft.com/office/powerpoint/2010/main" val="48013401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Line 2"/>
          <p:cNvSpPr>
            <a:spLocks noChangeShapeType="1"/>
          </p:cNvSpPr>
          <p:nvPr/>
        </p:nvSpPr>
        <p:spPr bwMode="auto">
          <a:xfrm flipH="1">
            <a:off x="1187450" y="764704"/>
            <a:ext cx="174" cy="5705946"/>
          </a:xfrm>
          <a:prstGeom prst="line">
            <a:avLst/>
          </a:prstGeom>
          <a:noFill/>
          <a:ln w="28575">
            <a:solidFill>
              <a:srgbClr val="0066CC"/>
            </a:solidFill>
            <a:round/>
            <a:headEnd/>
            <a:tailEnd/>
          </a:ln>
          <a:extLst>
            <a:ext uri="{909E8E84-426E-40DD-AFC4-6F175D3DCCD1}">
              <a14:hiddenFill xmlns:a14="http://schemas.microsoft.com/office/drawing/2010/main">
                <a:noFill/>
              </a14:hiddenFill>
            </a:ext>
          </a:extLst>
        </p:spPr>
        <p:txBody>
          <a:bodyPr wrap="none" anchor="ctr"/>
          <a:lstStyle/>
          <a:p>
            <a:endParaRPr lang="de-DE"/>
          </a:p>
        </p:txBody>
      </p:sp>
      <p:sp>
        <p:nvSpPr>
          <p:cNvPr id="5123" name="Text Box 3"/>
          <p:cNvSpPr txBox="1">
            <a:spLocks noChangeArrowheads="1"/>
          </p:cNvSpPr>
          <p:nvPr/>
        </p:nvSpPr>
        <p:spPr bwMode="auto">
          <a:xfrm>
            <a:off x="1339850" y="980728"/>
            <a:ext cx="791267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de-DE" dirty="0" smtClean="0">
                <a:solidFill>
                  <a:srgbClr val="0066CC"/>
                </a:solidFill>
                <a:latin typeface="Tahoma" panose="020B0604030504040204" pitchFamily="34" charset="0"/>
              </a:rPr>
              <a:t>Current and suggested classifications</a:t>
            </a:r>
            <a:r>
              <a:rPr lang="en-US" altLang="de-DE" b="1" dirty="0">
                <a:solidFill>
                  <a:srgbClr val="000076"/>
                </a:solidFill>
                <a:latin typeface="Tahoma" panose="020B0604030504040204" pitchFamily="34" charset="0"/>
              </a:rPr>
              <a:t/>
            </a:r>
            <a:br>
              <a:rPr lang="en-US" altLang="de-DE" b="1" dirty="0">
                <a:solidFill>
                  <a:srgbClr val="000076"/>
                </a:solidFill>
                <a:latin typeface="Tahoma" panose="020B0604030504040204" pitchFamily="34" charset="0"/>
              </a:rPr>
            </a:br>
            <a:endParaRPr lang="en-US" altLang="de-DE" sz="2000" dirty="0">
              <a:solidFill>
                <a:srgbClr val="777777"/>
              </a:solidFill>
              <a:latin typeface="Tahoma" panose="020B0604030504040204" pitchFamily="34" charset="0"/>
            </a:endParaRPr>
          </a:p>
        </p:txBody>
      </p:sp>
      <p:sp>
        <p:nvSpPr>
          <p:cNvPr id="5124" name="Text Box 5"/>
          <p:cNvSpPr txBox="1">
            <a:spLocks noChangeArrowheads="1"/>
          </p:cNvSpPr>
          <p:nvPr/>
        </p:nvSpPr>
        <p:spPr bwMode="auto">
          <a:xfrm>
            <a:off x="1339850" y="1916832"/>
            <a:ext cx="7984678" cy="4708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buClr>
                <a:srgbClr val="0066CC"/>
              </a:buClr>
              <a:buFont typeface="Webdings" panose="05030102010509060703" pitchFamily="18" charset="2"/>
              <a:buChar char="4"/>
            </a:pPr>
            <a:r>
              <a:rPr lang="en-US" altLang="de-DE" sz="1800" dirty="0">
                <a:solidFill>
                  <a:srgbClr val="0066CC"/>
                </a:solidFill>
                <a:latin typeface="Tahoma" panose="020B0604030504040204" pitchFamily="34" charset="0"/>
              </a:rPr>
              <a:t> </a:t>
            </a:r>
            <a:r>
              <a:rPr lang="en-US" altLang="de-DE" sz="1800" dirty="0" smtClean="0">
                <a:solidFill>
                  <a:srgbClr val="0066CC"/>
                </a:solidFill>
                <a:latin typeface="Tahoma" panose="020B0604030504040204" pitchFamily="34" charset="0"/>
              </a:rPr>
              <a:t>ICD-11 07 </a:t>
            </a:r>
            <a:r>
              <a:rPr lang="en-US" altLang="de-DE" sz="1800" dirty="0" smtClean="0">
                <a:solidFill>
                  <a:srgbClr val="C00000"/>
                </a:solidFill>
                <a:latin typeface="Tahoma" panose="020B0604030504040204" pitchFamily="34" charset="0"/>
              </a:rPr>
              <a:t>“Bodily distress disorder”</a:t>
            </a:r>
            <a:r>
              <a:rPr lang="en-US" altLang="de-DE" sz="1800" dirty="0" smtClean="0">
                <a:solidFill>
                  <a:srgbClr val="0066CC"/>
                </a:solidFill>
                <a:latin typeface="Tahoma" panose="020B0604030504040204" pitchFamily="34" charset="0"/>
              </a:rPr>
              <a:t> (Beta 2018) (</a:t>
            </a:r>
            <a:r>
              <a:rPr lang="en-US" altLang="de-DE" sz="1800" dirty="0" err="1" smtClean="0">
                <a:solidFill>
                  <a:srgbClr val="0066CC"/>
                </a:solidFill>
                <a:latin typeface="Tahoma" panose="020B0604030504040204" pitchFamily="34" charset="0"/>
              </a:rPr>
              <a:t>Gureje</a:t>
            </a:r>
            <a:r>
              <a:rPr lang="en-US" altLang="de-DE" sz="1800" dirty="0" smtClean="0">
                <a:solidFill>
                  <a:srgbClr val="0066CC"/>
                </a:solidFill>
                <a:latin typeface="Tahoma" panose="020B0604030504040204" pitchFamily="34" charset="0"/>
              </a:rPr>
              <a:t>, Creed F et al.)</a:t>
            </a:r>
            <a:br>
              <a:rPr lang="en-US" altLang="de-DE" sz="1800" dirty="0" smtClean="0">
                <a:solidFill>
                  <a:srgbClr val="0066CC"/>
                </a:solidFill>
                <a:latin typeface="Tahoma" panose="020B0604030504040204" pitchFamily="34" charset="0"/>
              </a:rPr>
            </a:br>
            <a:r>
              <a:rPr lang="en-US" altLang="de-DE" sz="1800" dirty="0" smtClean="0">
                <a:solidFill>
                  <a:srgbClr val="0066CC"/>
                </a:solidFill>
                <a:latin typeface="Tahoma" panose="020B0604030504040204" pitchFamily="34" charset="0"/>
              </a:rPr>
              <a:t/>
            </a:r>
            <a:br>
              <a:rPr lang="en-US" altLang="de-DE" sz="1800" dirty="0" smtClean="0">
                <a:solidFill>
                  <a:srgbClr val="0066CC"/>
                </a:solidFill>
                <a:latin typeface="Tahoma" panose="020B0604030504040204" pitchFamily="34" charset="0"/>
              </a:rPr>
            </a:br>
            <a:r>
              <a:rPr lang="en-US" sz="1600" dirty="0" smtClean="0">
                <a:solidFill>
                  <a:srgbClr val="0066CC"/>
                </a:solidFill>
                <a:latin typeface="Arial" panose="020B0604020202020204" pitchFamily="34" charset="0"/>
                <a:ea typeface="Tahoma" panose="020B0604030504040204" pitchFamily="34" charset="0"/>
                <a:cs typeface="Arial" panose="020B0604020202020204" pitchFamily="34" charset="0"/>
              </a:rPr>
              <a:t>”(…) characterized by </a:t>
            </a:r>
            <a:r>
              <a:rPr lang="en-US" sz="1600" dirty="0" smtClean="0">
                <a:solidFill>
                  <a:srgbClr val="C00000"/>
                </a:solidFill>
                <a:latin typeface="Arial" panose="020B0604020202020204" pitchFamily="34" charset="0"/>
                <a:ea typeface="Tahoma" panose="020B0604030504040204" pitchFamily="34" charset="0"/>
                <a:cs typeface="Arial" panose="020B0604020202020204" pitchFamily="34" charset="0"/>
              </a:rPr>
              <a:t>bodily </a:t>
            </a:r>
            <a:r>
              <a:rPr lang="en-US" sz="1600" dirty="0">
                <a:solidFill>
                  <a:srgbClr val="C00000"/>
                </a:solidFill>
                <a:latin typeface="Arial" panose="020B0604020202020204" pitchFamily="34" charset="0"/>
                <a:ea typeface="Tahoma" panose="020B0604030504040204" pitchFamily="34" charset="0"/>
                <a:cs typeface="Arial" panose="020B0604020202020204" pitchFamily="34" charset="0"/>
              </a:rPr>
              <a:t>symptoms that are distressing</a:t>
            </a:r>
            <a:r>
              <a:rPr lang="en-US" sz="1600" dirty="0">
                <a:solidFill>
                  <a:srgbClr val="0066CC"/>
                </a:solidFill>
                <a:latin typeface="Arial" panose="020B0604020202020204" pitchFamily="34" charset="0"/>
                <a:ea typeface="Tahoma" panose="020B0604030504040204" pitchFamily="34" charset="0"/>
                <a:cs typeface="Arial" panose="020B0604020202020204" pitchFamily="34" charset="0"/>
              </a:rPr>
              <a:t> to the individual </a:t>
            </a:r>
            <a:r>
              <a:rPr lang="en-US" sz="1600" dirty="0">
                <a:solidFill>
                  <a:srgbClr val="C00000"/>
                </a:solidFill>
                <a:latin typeface="Arial" panose="020B0604020202020204" pitchFamily="34" charset="0"/>
                <a:ea typeface="Tahoma" panose="020B0604030504040204" pitchFamily="34" charset="0"/>
                <a:cs typeface="Arial" panose="020B0604020202020204" pitchFamily="34" charset="0"/>
              </a:rPr>
              <a:t>and</a:t>
            </a:r>
            <a:r>
              <a:rPr lang="en-US" sz="1600" dirty="0">
                <a:solidFill>
                  <a:srgbClr val="0066CC"/>
                </a:solidFill>
                <a:latin typeface="Arial" panose="020B0604020202020204" pitchFamily="34" charset="0"/>
                <a:ea typeface="Tahoma" panose="020B0604030504040204" pitchFamily="34" charset="0"/>
                <a:cs typeface="Arial" panose="020B0604020202020204" pitchFamily="34" charset="0"/>
              </a:rPr>
              <a:t> </a:t>
            </a:r>
            <a:r>
              <a:rPr lang="en-US" sz="1600" dirty="0">
                <a:solidFill>
                  <a:srgbClr val="C00000"/>
                </a:solidFill>
                <a:latin typeface="Arial" panose="020B0604020202020204" pitchFamily="34" charset="0"/>
                <a:ea typeface="Tahoma" panose="020B0604030504040204" pitchFamily="34" charset="0"/>
                <a:cs typeface="Arial" panose="020B0604020202020204" pitchFamily="34" charset="0"/>
              </a:rPr>
              <a:t>excessive attention</a:t>
            </a:r>
            <a:r>
              <a:rPr lang="en-US" sz="1600" dirty="0">
                <a:solidFill>
                  <a:srgbClr val="0066CC"/>
                </a:solidFill>
                <a:latin typeface="Arial" panose="020B0604020202020204" pitchFamily="34" charset="0"/>
                <a:ea typeface="Tahoma" panose="020B0604030504040204" pitchFamily="34" charset="0"/>
                <a:cs typeface="Arial" panose="020B0604020202020204" pitchFamily="34" charset="0"/>
              </a:rPr>
              <a:t> directed toward the symptoms, which may be manifest by repeated contact with health care providers. If a medical condition is causing or contributing to the symptoms, the degree of attention is clearly excessive in relation to its nature and progression. </a:t>
            </a:r>
            <a:r>
              <a:rPr lang="en-US" sz="1600" dirty="0">
                <a:solidFill>
                  <a:srgbClr val="C00000"/>
                </a:solidFill>
                <a:latin typeface="Arial" panose="020B0604020202020204" pitchFamily="34" charset="0"/>
                <a:ea typeface="Tahoma" panose="020B0604030504040204" pitchFamily="34" charset="0"/>
                <a:cs typeface="Arial" panose="020B0604020202020204" pitchFamily="34" charset="0"/>
              </a:rPr>
              <a:t>Excessive attention is not alleviated by appropriate clinical examination and investigations and appropriate reassurance</a:t>
            </a:r>
            <a:r>
              <a:rPr lang="en-US" sz="1600" dirty="0">
                <a:solidFill>
                  <a:srgbClr val="0066CC"/>
                </a:solidFill>
                <a:latin typeface="Arial" panose="020B0604020202020204" pitchFamily="34" charset="0"/>
                <a:ea typeface="Tahoma" panose="020B0604030504040204" pitchFamily="34" charset="0"/>
                <a:cs typeface="Arial" panose="020B0604020202020204" pitchFamily="34" charset="0"/>
              </a:rPr>
              <a:t>. </a:t>
            </a:r>
            <a:r>
              <a:rPr lang="en-US" sz="1600" dirty="0" smtClean="0">
                <a:solidFill>
                  <a:srgbClr val="0066CC"/>
                </a:solidFill>
                <a:latin typeface="Arial" panose="020B0604020202020204" pitchFamily="34" charset="0"/>
                <a:ea typeface="Tahoma" panose="020B0604030504040204" pitchFamily="34" charset="0"/>
                <a:cs typeface="Arial" panose="020B0604020202020204" pitchFamily="34" charset="0"/>
              </a:rPr>
              <a:t>(…) </a:t>
            </a:r>
            <a:r>
              <a:rPr lang="en-US" sz="1600" dirty="0">
                <a:solidFill>
                  <a:srgbClr val="0066CC"/>
                </a:solidFill>
                <a:latin typeface="Arial" panose="020B0604020202020204" pitchFamily="34" charset="0"/>
                <a:ea typeface="Tahoma" panose="020B0604030504040204" pitchFamily="34" charset="0"/>
                <a:cs typeface="Arial" panose="020B0604020202020204" pitchFamily="34" charset="0"/>
              </a:rPr>
              <a:t>persistent, being present on most days for at least several months</a:t>
            </a:r>
            <a:r>
              <a:rPr lang="en-US" sz="1600" dirty="0" smtClean="0">
                <a:solidFill>
                  <a:srgbClr val="0066CC"/>
                </a:solidFill>
                <a:latin typeface="Arial" panose="020B0604020202020204" pitchFamily="34" charset="0"/>
                <a:ea typeface="Tahoma" panose="020B0604030504040204" pitchFamily="34" charset="0"/>
                <a:cs typeface="Arial" panose="020B0604020202020204" pitchFamily="34" charset="0"/>
              </a:rPr>
              <a:t>,(…) </a:t>
            </a:r>
            <a:br>
              <a:rPr lang="en-US" sz="1600" dirty="0" smtClean="0">
                <a:solidFill>
                  <a:srgbClr val="0066CC"/>
                </a:solidFill>
                <a:latin typeface="Arial" panose="020B0604020202020204" pitchFamily="34" charset="0"/>
                <a:ea typeface="Tahoma" panose="020B0604030504040204" pitchFamily="34" charset="0"/>
                <a:cs typeface="Arial" panose="020B0604020202020204" pitchFamily="34" charset="0"/>
              </a:rPr>
            </a:br>
            <a:r>
              <a:rPr lang="en-US" sz="1600" dirty="0" smtClean="0">
                <a:solidFill>
                  <a:srgbClr val="0066CC"/>
                </a:solidFill>
                <a:latin typeface="Arial" panose="020B0604020202020204" pitchFamily="34" charset="0"/>
                <a:ea typeface="Tahoma" panose="020B0604030504040204" pitchFamily="34" charset="0"/>
                <a:cs typeface="Arial" panose="020B0604020202020204" pitchFamily="34" charset="0"/>
              </a:rPr>
              <a:t>impairment (…) </a:t>
            </a:r>
            <a:r>
              <a:rPr lang="en-US" sz="1600" dirty="0">
                <a:solidFill>
                  <a:srgbClr val="0066CC"/>
                </a:solidFill>
                <a:latin typeface="Arial" panose="020B0604020202020204" pitchFamily="34" charset="0"/>
                <a:ea typeface="Tahoma" panose="020B0604030504040204" pitchFamily="34" charset="0"/>
                <a:cs typeface="Arial" panose="020B0604020202020204" pitchFamily="34" charset="0"/>
              </a:rPr>
              <a:t>Typically, bodily distress disorder involves multiple bodily symptoms that may vary over time. Occasionally there is a single symptom—usually pain or fatigue—that is associated with the other features of the disorder</a:t>
            </a:r>
            <a:r>
              <a:rPr lang="en-US" sz="1600" dirty="0" smtClean="0">
                <a:solidFill>
                  <a:srgbClr val="0066CC"/>
                </a:solidFill>
                <a:latin typeface="Arial" panose="020B0604020202020204" pitchFamily="34" charset="0"/>
                <a:ea typeface="Tahoma" panose="020B0604030504040204" pitchFamily="34" charset="0"/>
                <a:cs typeface="Arial" panose="020B0604020202020204" pitchFamily="34" charset="0"/>
              </a:rPr>
              <a:t>.”</a:t>
            </a:r>
            <a:br>
              <a:rPr lang="en-US" sz="1600" dirty="0" smtClean="0">
                <a:solidFill>
                  <a:srgbClr val="0066CC"/>
                </a:solidFill>
                <a:latin typeface="Arial" panose="020B0604020202020204" pitchFamily="34" charset="0"/>
                <a:ea typeface="Tahoma" panose="020B0604030504040204" pitchFamily="34" charset="0"/>
                <a:cs typeface="Arial" panose="020B0604020202020204" pitchFamily="34" charset="0"/>
              </a:rPr>
            </a:br>
            <a:r>
              <a:rPr lang="en-US" sz="1600" dirty="0" smtClean="0">
                <a:solidFill>
                  <a:srgbClr val="C00000"/>
                </a:solidFill>
                <a:latin typeface="Tahoma" panose="020B0604030504040204" pitchFamily="34" charset="0"/>
                <a:ea typeface="Tahoma" panose="020B0604030504040204" pitchFamily="34" charset="0"/>
                <a:cs typeface="Tahoma" panose="020B0604030504040204" pitchFamily="34" charset="0"/>
              </a:rPr>
              <a:t/>
            </a:r>
            <a:br>
              <a:rPr lang="en-US" sz="1600" dirty="0" smtClean="0">
                <a:solidFill>
                  <a:srgbClr val="C00000"/>
                </a:solidFill>
                <a:latin typeface="Tahoma" panose="020B0604030504040204" pitchFamily="34" charset="0"/>
                <a:ea typeface="Tahoma" panose="020B0604030504040204" pitchFamily="34" charset="0"/>
                <a:cs typeface="Tahoma" panose="020B0604030504040204" pitchFamily="34" charset="0"/>
              </a:rPr>
            </a:br>
            <a:r>
              <a:rPr lang="en-US" sz="1600" dirty="0" smtClean="0">
                <a:solidFill>
                  <a:srgbClr val="C00000"/>
                </a:solidFill>
                <a:latin typeface="Tahoma" panose="020B0604030504040204" pitchFamily="34" charset="0"/>
                <a:ea typeface="Tahoma" panose="020B0604030504040204" pitchFamily="34" charset="0"/>
                <a:cs typeface="Tahoma" panose="020B0604030504040204" pitchFamily="34" charset="0"/>
              </a:rPr>
              <a:t>     </a:t>
            </a:r>
            <a:r>
              <a:rPr lang="en-US" sz="1600" dirty="0" smtClean="0">
                <a:solidFill>
                  <a:srgbClr val="0066CC"/>
                </a:solidFill>
                <a:latin typeface="Tahoma" panose="020B0604030504040204" pitchFamily="34" charset="0"/>
                <a:ea typeface="Tahoma" panose="020B0604030504040204" pitchFamily="34" charset="0"/>
                <a:cs typeface="Tahoma" panose="020B0604030504040204" pitchFamily="34" charset="0"/>
              </a:rPr>
              <a:t>7B40 Mild – 7B41 Moderate – 7B42 Severe</a:t>
            </a:r>
            <a:r>
              <a:rPr lang="en-US" sz="1600" dirty="0" smtClean="0">
                <a:solidFill>
                  <a:srgbClr val="C00000"/>
                </a:solidFill>
                <a:latin typeface="Tahoma" panose="020B0604030504040204" pitchFamily="34" charset="0"/>
                <a:ea typeface="Tahoma" panose="020B0604030504040204" pitchFamily="34" charset="0"/>
                <a:cs typeface="Tahoma" panose="020B0604030504040204" pitchFamily="34" charset="0"/>
              </a:rPr>
              <a:t/>
            </a:r>
            <a:br>
              <a:rPr lang="en-US" sz="1600" dirty="0" smtClean="0">
                <a:solidFill>
                  <a:srgbClr val="C00000"/>
                </a:solidFill>
                <a:latin typeface="Tahoma" panose="020B0604030504040204" pitchFamily="34" charset="0"/>
                <a:ea typeface="Tahoma" panose="020B0604030504040204" pitchFamily="34" charset="0"/>
                <a:cs typeface="Tahoma" panose="020B0604030504040204" pitchFamily="34" charset="0"/>
              </a:rPr>
            </a:br>
            <a:r>
              <a:rPr lang="en-US" altLang="de-DE" sz="1800" dirty="0" smtClean="0">
                <a:solidFill>
                  <a:srgbClr val="0066CC"/>
                </a:solidFill>
                <a:latin typeface="Tahoma" panose="020B0604030504040204" pitchFamily="34" charset="0"/>
              </a:rPr>
              <a:t/>
            </a:r>
            <a:br>
              <a:rPr lang="en-US" altLang="de-DE" sz="1800" dirty="0" smtClean="0">
                <a:solidFill>
                  <a:srgbClr val="0066CC"/>
                </a:solidFill>
                <a:latin typeface="Tahoma" panose="020B0604030504040204" pitchFamily="34" charset="0"/>
              </a:rPr>
            </a:br>
            <a:r>
              <a:rPr lang="en-US" altLang="de-DE" sz="1800" dirty="0">
                <a:solidFill>
                  <a:srgbClr val="0066CC"/>
                </a:solidFill>
                <a:latin typeface="Tahoma" panose="020B0604030504040204" pitchFamily="34" charset="0"/>
                <a:sym typeface="Webdings" panose="05030102010509060703" pitchFamily="18" charset="2"/>
              </a:rPr>
              <a:t> </a:t>
            </a:r>
            <a:r>
              <a:rPr lang="en-US" altLang="de-DE" sz="1800" dirty="0" smtClean="0">
                <a:solidFill>
                  <a:srgbClr val="0066CC"/>
                </a:solidFill>
                <a:latin typeface="Tahoma" panose="020B0604030504040204" pitchFamily="34" charset="0"/>
                <a:sym typeface="Webdings" panose="05030102010509060703" pitchFamily="18" charset="2"/>
              </a:rPr>
              <a:t>   </a:t>
            </a:r>
            <a:r>
              <a:rPr lang="en-US" altLang="de-DE" sz="1600" dirty="0" smtClean="0">
                <a:solidFill>
                  <a:srgbClr val="0066CC"/>
                </a:solidFill>
                <a:latin typeface="Tahoma" panose="020B0604030504040204" pitchFamily="34" charset="0"/>
                <a:sym typeface="Webdings" panose="05030102010509060703" pitchFamily="18" charset="2"/>
              </a:rPr>
              <a:t> part of chapter on mental disorders (07)</a:t>
            </a:r>
            <a:br>
              <a:rPr lang="en-US" altLang="de-DE" sz="1600" dirty="0" smtClean="0">
                <a:solidFill>
                  <a:srgbClr val="0066CC"/>
                </a:solidFill>
                <a:latin typeface="Tahoma" panose="020B0604030504040204" pitchFamily="34" charset="0"/>
                <a:sym typeface="Webdings" panose="05030102010509060703" pitchFamily="18" charset="2"/>
              </a:rPr>
            </a:br>
            <a:r>
              <a:rPr lang="en-US" altLang="de-DE" sz="1800" dirty="0" smtClean="0">
                <a:solidFill>
                  <a:srgbClr val="0066CC"/>
                </a:solidFill>
                <a:latin typeface="Tahoma" panose="020B0604030504040204" pitchFamily="34" charset="0"/>
                <a:sym typeface="Webdings" panose="05030102010509060703" pitchFamily="18" charset="2"/>
              </a:rPr>
              <a:t>    </a:t>
            </a:r>
            <a:r>
              <a:rPr lang="en-US" altLang="de-DE" sz="1600" dirty="0" smtClean="0">
                <a:solidFill>
                  <a:srgbClr val="0066CC"/>
                </a:solidFill>
                <a:latin typeface="Tahoma" panose="020B0604030504040204" pitchFamily="34" charset="0"/>
                <a:sym typeface="Webdings" panose="05030102010509060703" pitchFamily="18" charset="2"/>
              </a:rPr>
              <a:t> </a:t>
            </a:r>
            <a:r>
              <a:rPr lang="en-US" altLang="de-DE" sz="1600" dirty="0">
                <a:solidFill>
                  <a:srgbClr val="0066CC"/>
                </a:solidFill>
                <a:latin typeface="Tahoma" panose="020B0604030504040204" pitchFamily="34" charset="0"/>
                <a:sym typeface="Webdings" panose="05030102010509060703" pitchFamily="18" charset="2"/>
              </a:rPr>
              <a:t>very similar to DSM-V </a:t>
            </a:r>
            <a:r>
              <a:rPr lang="en-US" altLang="de-DE" sz="1600" dirty="0" smtClean="0">
                <a:solidFill>
                  <a:srgbClr val="0066CC"/>
                </a:solidFill>
                <a:latin typeface="Tahoma" panose="020B0604030504040204" pitchFamily="34" charset="0"/>
                <a:sym typeface="Webdings" panose="05030102010509060703" pitchFamily="18" charset="2"/>
              </a:rPr>
              <a:t>SSD – but why another name?</a:t>
            </a:r>
            <a:br>
              <a:rPr lang="en-US" altLang="de-DE" sz="1600" dirty="0" smtClean="0">
                <a:solidFill>
                  <a:srgbClr val="0066CC"/>
                </a:solidFill>
                <a:latin typeface="Tahoma" panose="020B0604030504040204" pitchFamily="34" charset="0"/>
                <a:sym typeface="Webdings" panose="05030102010509060703" pitchFamily="18" charset="2"/>
              </a:rPr>
            </a:br>
            <a:endParaRPr lang="en-US" altLang="de-DE" sz="1800" dirty="0" smtClean="0">
              <a:solidFill>
                <a:srgbClr val="0066CC"/>
              </a:solidFill>
              <a:latin typeface="Tahoma" panose="020B0604030504040204" pitchFamily="34" charset="0"/>
            </a:endParaRPr>
          </a:p>
        </p:txBody>
      </p:sp>
    </p:spTree>
    <p:extLst>
      <p:ext uri="{BB962C8B-B14F-4D97-AF65-F5344CB8AC3E}">
        <p14:creationId xmlns:p14="http://schemas.microsoft.com/office/powerpoint/2010/main" val="291908852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Line 2"/>
          <p:cNvSpPr>
            <a:spLocks noChangeShapeType="1"/>
          </p:cNvSpPr>
          <p:nvPr/>
        </p:nvSpPr>
        <p:spPr bwMode="auto">
          <a:xfrm flipH="1">
            <a:off x="1187450" y="764704"/>
            <a:ext cx="174" cy="5705946"/>
          </a:xfrm>
          <a:prstGeom prst="line">
            <a:avLst/>
          </a:prstGeom>
          <a:noFill/>
          <a:ln w="28575">
            <a:solidFill>
              <a:srgbClr val="0066CC"/>
            </a:solidFill>
            <a:round/>
            <a:headEnd/>
            <a:tailEnd/>
          </a:ln>
          <a:extLst>
            <a:ext uri="{909E8E84-426E-40DD-AFC4-6F175D3DCCD1}">
              <a14:hiddenFill xmlns:a14="http://schemas.microsoft.com/office/drawing/2010/main">
                <a:noFill/>
              </a14:hiddenFill>
            </a:ext>
          </a:extLst>
        </p:spPr>
        <p:txBody>
          <a:bodyPr wrap="none" anchor="ctr"/>
          <a:lstStyle/>
          <a:p>
            <a:endParaRPr lang="de-DE"/>
          </a:p>
        </p:txBody>
      </p:sp>
      <p:sp>
        <p:nvSpPr>
          <p:cNvPr id="5123" name="Text Box 3"/>
          <p:cNvSpPr txBox="1">
            <a:spLocks noChangeArrowheads="1"/>
          </p:cNvSpPr>
          <p:nvPr/>
        </p:nvSpPr>
        <p:spPr bwMode="auto">
          <a:xfrm>
            <a:off x="1339850" y="980728"/>
            <a:ext cx="791267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de-DE" dirty="0" smtClean="0">
                <a:solidFill>
                  <a:srgbClr val="0066CC"/>
                </a:solidFill>
                <a:latin typeface="Tahoma" panose="020B0604030504040204" pitchFamily="34" charset="0"/>
              </a:rPr>
              <a:t>Current and suggested classifications</a:t>
            </a:r>
            <a:r>
              <a:rPr lang="en-US" altLang="de-DE" b="1" dirty="0">
                <a:solidFill>
                  <a:srgbClr val="000076"/>
                </a:solidFill>
                <a:latin typeface="Tahoma" panose="020B0604030504040204" pitchFamily="34" charset="0"/>
              </a:rPr>
              <a:t/>
            </a:r>
            <a:br>
              <a:rPr lang="en-US" altLang="de-DE" b="1" dirty="0">
                <a:solidFill>
                  <a:srgbClr val="000076"/>
                </a:solidFill>
                <a:latin typeface="Tahoma" panose="020B0604030504040204" pitchFamily="34" charset="0"/>
              </a:rPr>
            </a:br>
            <a:endParaRPr lang="en-US" altLang="de-DE" sz="2000" dirty="0">
              <a:solidFill>
                <a:srgbClr val="777777"/>
              </a:solidFill>
              <a:latin typeface="Tahoma" panose="020B0604030504040204" pitchFamily="34" charset="0"/>
            </a:endParaRPr>
          </a:p>
        </p:txBody>
      </p:sp>
      <p:sp>
        <p:nvSpPr>
          <p:cNvPr id="5124" name="Text Box 5"/>
          <p:cNvSpPr txBox="1">
            <a:spLocks noChangeArrowheads="1"/>
          </p:cNvSpPr>
          <p:nvPr/>
        </p:nvSpPr>
        <p:spPr bwMode="auto">
          <a:xfrm>
            <a:off x="1339850" y="1916832"/>
            <a:ext cx="7984678" cy="5109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buClr>
                <a:srgbClr val="0066CC"/>
              </a:buClr>
              <a:buFont typeface="Webdings" panose="05030102010509060703" pitchFamily="18" charset="2"/>
              <a:buChar char="4"/>
            </a:pPr>
            <a:r>
              <a:rPr lang="en-US" altLang="de-DE" sz="1800" dirty="0">
                <a:solidFill>
                  <a:srgbClr val="0066CC"/>
                </a:solidFill>
                <a:latin typeface="Tahoma" panose="020B0604030504040204" pitchFamily="34" charset="0"/>
              </a:rPr>
              <a:t> ICD-11 PHC </a:t>
            </a:r>
            <a:r>
              <a:rPr lang="en-US" altLang="de-DE" sz="1800" dirty="0" smtClean="0">
                <a:solidFill>
                  <a:srgbClr val="C00000"/>
                </a:solidFill>
                <a:latin typeface="Tahoma" panose="020B0604030504040204" pitchFamily="34" charset="0"/>
              </a:rPr>
              <a:t>“Bodily </a:t>
            </a:r>
            <a:r>
              <a:rPr lang="en-US" altLang="de-DE" sz="1800" dirty="0">
                <a:solidFill>
                  <a:srgbClr val="C00000"/>
                </a:solidFill>
                <a:latin typeface="Tahoma" panose="020B0604030504040204" pitchFamily="34" charset="0"/>
              </a:rPr>
              <a:t>stress </a:t>
            </a:r>
            <a:r>
              <a:rPr lang="en-US" altLang="de-DE" sz="1800" dirty="0" smtClean="0">
                <a:solidFill>
                  <a:srgbClr val="C00000"/>
                </a:solidFill>
                <a:latin typeface="Tahoma" panose="020B0604030504040204" pitchFamily="34" charset="0"/>
              </a:rPr>
              <a:t>syndrome”</a:t>
            </a:r>
            <a:r>
              <a:rPr lang="en-US" altLang="de-DE" sz="1800" dirty="0" smtClean="0">
                <a:solidFill>
                  <a:srgbClr val="0066CC"/>
                </a:solidFill>
                <a:latin typeface="Tahoma" panose="020B0604030504040204" pitchFamily="34" charset="0"/>
              </a:rPr>
              <a:t> (Goldberg D, Fink P et al.)</a:t>
            </a:r>
            <a:br>
              <a:rPr lang="en-US" altLang="de-DE" sz="1800" dirty="0" smtClean="0">
                <a:solidFill>
                  <a:srgbClr val="0066CC"/>
                </a:solidFill>
                <a:latin typeface="Tahoma" panose="020B0604030504040204" pitchFamily="34" charset="0"/>
              </a:rPr>
            </a:br>
            <a:r>
              <a:rPr lang="en-US" altLang="de-DE" sz="1800" dirty="0" smtClean="0">
                <a:solidFill>
                  <a:srgbClr val="0066CC"/>
                </a:solidFill>
                <a:latin typeface="Tahoma" panose="020B0604030504040204" pitchFamily="34" charset="0"/>
              </a:rPr>
              <a:t>    (To replace ICD-10 PHC Medically unexplained symptoms)</a:t>
            </a:r>
            <a:r>
              <a:rPr lang="en-US" altLang="de-DE" sz="1800" dirty="0">
                <a:solidFill>
                  <a:srgbClr val="0066CC"/>
                </a:solidFill>
                <a:latin typeface="Tahoma" panose="020B0604030504040204" pitchFamily="34" charset="0"/>
              </a:rPr>
              <a:t/>
            </a:r>
            <a:br>
              <a:rPr lang="en-US" altLang="de-DE" sz="1800" dirty="0">
                <a:solidFill>
                  <a:srgbClr val="0066CC"/>
                </a:solidFill>
                <a:latin typeface="Tahoma" panose="020B0604030504040204" pitchFamily="34" charset="0"/>
              </a:rPr>
            </a:br>
            <a:endParaRPr lang="en-US" altLang="de-DE" sz="1800" dirty="0" smtClean="0">
              <a:solidFill>
                <a:srgbClr val="0066CC"/>
              </a:solidFill>
              <a:latin typeface="Tahoma" panose="020B0604030504040204" pitchFamily="34" charset="0"/>
            </a:endParaRPr>
          </a:p>
          <a:p>
            <a:pPr marL="252000">
              <a:spcBef>
                <a:spcPct val="50000"/>
              </a:spcBef>
              <a:buClr>
                <a:srgbClr val="0066CC"/>
              </a:buClr>
            </a:pPr>
            <a:r>
              <a:rPr lang="en-US" altLang="de-DE" sz="1600" dirty="0" smtClean="0">
                <a:solidFill>
                  <a:srgbClr val="0066CC"/>
                </a:solidFill>
                <a:latin typeface="Arial" panose="020B0604020202020204" pitchFamily="34" charset="0"/>
                <a:cs typeface="Arial" panose="020B0604020202020204" pitchFamily="34" charset="0"/>
              </a:rPr>
              <a:t>“All four of the following must be satisfied: </a:t>
            </a:r>
          </a:p>
          <a:p>
            <a:pPr marL="252000" indent="-285750">
              <a:spcBef>
                <a:spcPct val="50000"/>
              </a:spcBef>
              <a:buClr>
                <a:srgbClr val="0066CC"/>
              </a:buClr>
              <a:buFont typeface="Arial" panose="020B0604020202020204" pitchFamily="34" charset="0"/>
              <a:buChar char="•"/>
            </a:pPr>
            <a:r>
              <a:rPr lang="en-US" altLang="de-DE" sz="1600" dirty="0" smtClean="0">
                <a:solidFill>
                  <a:srgbClr val="0066CC"/>
                </a:solidFill>
                <a:latin typeface="Arial" panose="020B0604020202020204" pitchFamily="34" charset="0"/>
                <a:cs typeface="Arial" panose="020B0604020202020204" pitchFamily="34" charset="0"/>
              </a:rPr>
              <a:t>The </a:t>
            </a:r>
            <a:r>
              <a:rPr lang="en-US" altLang="de-DE" sz="1600" dirty="0">
                <a:solidFill>
                  <a:srgbClr val="0066CC"/>
                </a:solidFill>
                <a:latin typeface="Arial" panose="020B0604020202020204" pitchFamily="34" charset="0"/>
                <a:cs typeface="Arial" panose="020B0604020202020204" pitchFamily="34" charset="0"/>
              </a:rPr>
              <a:t>patient complains </a:t>
            </a:r>
            <a:r>
              <a:rPr lang="en-US" altLang="de-DE" sz="1600" dirty="0" smtClean="0">
                <a:solidFill>
                  <a:srgbClr val="0066CC"/>
                </a:solidFill>
                <a:latin typeface="Arial" panose="020B0604020202020204" pitchFamily="34" charset="0"/>
                <a:cs typeface="Arial" panose="020B0604020202020204" pitchFamily="34" charset="0"/>
              </a:rPr>
              <a:t>of three </a:t>
            </a:r>
            <a:r>
              <a:rPr lang="en-US" altLang="de-DE" sz="1600" dirty="0">
                <a:solidFill>
                  <a:srgbClr val="0066CC"/>
                </a:solidFill>
                <a:latin typeface="Arial" panose="020B0604020202020204" pitchFamily="34" charset="0"/>
                <a:cs typeface="Arial" panose="020B0604020202020204" pitchFamily="34" charset="0"/>
              </a:rPr>
              <a:t>or more persistent somatic </a:t>
            </a:r>
            <a:r>
              <a:rPr lang="en-US" altLang="de-DE" sz="1600" dirty="0" smtClean="0">
                <a:solidFill>
                  <a:srgbClr val="0066CC"/>
                </a:solidFill>
                <a:latin typeface="Arial" panose="020B0604020202020204" pitchFamily="34" charset="0"/>
                <a:cs typeface="Arial" panose="020B0604020202020204" pitchFamily="34" charset="0"/>
              </a:rPr>
              <a:t>symptoms.</a:t>
            </a:r>
            <a:br>
              <a:rPr lang="en-US" altLang="de-DE" sz="1600" dirty="0" smtClean="0">
                <a:solidFill>
                  <a:srgbClr val="0066CC"/>
                </a:solidFill>
                <a:latin typeface="Arial" panose="020B0604020202020204" pitchFamily="34" charset="0"/>
                <a:cs typeface="Arial" panose="020B0604020202020204" pitchFamily="34" charset="0"/>
              </a:rPr>
            </a:br>
            <a:r>
              <a:rPr lang="en-US" altLang="de-DE" sz="1600" dirty="0" smtClean="0">
                <a:solidFill>
                  <a:srgbClr val="0066CC"/>
                </a:solidFill>
                <a:latin typeface="Arial" panose="020B0604020202020204" pitchFamily="34" charset="0"/>
                <a:cs typeface="Arial" panose="020B0604020202020204" pitchFamily="34" charset="0"/>
              </a:rPr>
              <a:t>The </a:t>
            </a:r>
            <a:r>
              <a:rPr lang="en-US" altLang="de-DE" sz="1600" dirty="0">
                <a:solidFill>
                  <a:srgbClr val="0066CC"/>
                </a:solidFill>
                <a:latin typeface="Arial" panose="020B0604020202020204" pitchFamily="34" charset="0"/>
                <a:cs typeface="Arial" panose="020B0604020202020204" pitchFamily="34" charset="0"/>
              </a:rPr>
              <a:t>actual </a:t>
            </a:r>
            <a:r>
              <a:rPr lang="en-US" altLang="de-DE" sz="1600" dirty="0" smtClean="0">
                <a:solidFill>
                  <a:srgbClr val="0066CC"/>
                </a:solidFill>
                <a:latin typeface="Arial" panose="020B0604020202020204" pitchFamily="34" charset="0"/>
                <a:cs typeface="Arial" panose="020B0604020202020204" pitchFamily="34" charset="0"/>
              </a:rPr>
              <a:t>symptoms </a:t>
            </a:r>
            <a:r>
              <a:rPr lang="en-US" altLang="de-DE" sz="1600" dirty="0">
                <a:solidFill>
                  <a:srgbClr val="0066CC"/>
                </a:solidFill>
                <a:latin typeface="Arial" panose="020B0604020202020204" pitchFamily="34" charset="0"/>
                <a:cs typeface="Arial" panose="020B0604020202020204" pitchFamily="34" charset="0"/>
              </a:rPr>
              <a:t>may vary over time but the fact of </a:t>
            </a:r>
            <a:r>
              <a:rPr lang="en-US" altLang="de-DE" sz="1600" dirty="0" smtClean="0">
                <a:solidFill>
                  <a:srgbClr val="0066CC"/>
                </a:solidFill>
                <a:latin typeface="Arial" panose="020B0604020202020204" pitchFamily="34" charset="0"/>
                <a:cs typeface="Arial" panose="020B0604020202020204" pitchFamily="34" charset="0"/>
              </a:rPr>
              <a:t>being </a:t>
            </a:r>
            <a:r>
              <a:rPr lang="en-US" altLang="de-DE" sz="1600" dirty="0" err="1" smtClean="0">
                <a:solidFill>
                  <a:srgbClr val="0066CC"/>
                </a:solidFill>
                <a:latin typeface="Arial" panose="020B0604020202020204" pitchFamily="34" charset="0"/>
                <a:cs typeface="Arial" panose="020B0604020202020204" pitchFamily="34" charset="0"/>
              </a:rPr>
              <a:t>polysymptomatic</a:t>
            </a:r>
            <a:r>
              <a:rPr lang="en-US" altLang="de-DE" sz="1600" dirty="0" smtClean="0">
                <a:solidFill>
                  <a:srgbClr val="0066CC"/>
                </a:solidFill>
                <a:latin typeface="Arial" panose="020B0604020202020204" pitchFamily="34" charset="0"/>
                <a:cs typeface="Arial" panose="020B0604020202020204" pitchFamily="34" charset="0"/>
              </a:rPr>
              <a:t> </a:t>
            </a:r>
            <a:r>
              <a:rPr lang="en-US" altLang="de-DE" sz="1600" dirty="0">
                <a:solidFill>
                  <a:srgbClr val="0066CC"/>
                </a:solidFill>
                <a:latin typeface="Arial" panose="020B0604020202020204" pitchFamily="34" charset="0"/>
                <a:cs typeface="Arial" panose="020B0604020202020204" pitchFamily="34" charset="0"/>
              </a:rPr>
              <a:t>does not. </a:t>
            </a:r>
          </a:p>
          <a:p>
            <a:pPr marL="252000" indent="-285750">
              <a:spcBef>
                <a:spcPct val="50000"/>
              </a:spcBef>
              <a:buClr>
                <a:srgbClr val="0066CC"/>
              </a:buClr>
              <a:buFont typeface="Arial" panose="020B0604020202020204" pitchFamily="34" charset="0"/>
              <a:buChar char="•"/>
            </a:pPr>
            <a:r>
              <a:rPr lang="en-US" altLang="de-DE" sz="1600" dirty="0">
                <a:solidFill>
                  <a:srgbClr val="0066CC"/>
                </a:solidFill>
                <a:latin typeface="Arial" panose="020B0604020202020204" pitchFamily="34" charset="0"/>
                <a:cs typeface="Arial" panose="020B0604020202020204" pitchFamily="34" charset="0"/>
              </a:rPr>
              <a:t>The symptoms </a:t>
            </a:r>
            <a:r>
              <a:rPr lang="en-US" altLang="de-DE" sz="1600" dirty="0" smtClean="0">
                <a:solidFill>
                  <a:srgbClr val="0066CC"/>
                </a:solidFill>
                <a:latin typeface="Arial" panose="020B0604020202020204" pitchFamily="34" charset="0"/>
                <a:cs typeface="Arial" panose="020B0604020202020204" pitchFamily="34" charset="0"/>
              </a:rPr>
              <a:t>are distressing to </a:t>
            </a:r>
            <a:r>
              <a:rPr lang="en-US" altLang="de-DE" sz="1600" dirty="0">
                <a:solidFill>
                  <a:srgbClr val="0066CC"/>
                </a:solidFill>
                <a:latin typeface="Arial" panose="020B0604020202020204" pitchFamily="34" charset="0"/>
                <a:cs typeface="Arial" panose="020B0604020202020204" pitchFamily="34" charset="0"/>
              </a:rPr>
              <a:t>the </a:t>
            </a:r>
            <a:r>
              <a:rPr lang="en-US" altLang="de-DE" sz="1600" dirty="0" smtClean="0">
                <a:solidFill>
                  <a:srgbClr val="0066CC"/>
                </a:solidFill>
                <a:latin typeface="Arial" panose="020B0604020202020204" pitchFamily="34" charset="0"/>
                <a:cs typeface="Arial" panose="020B0604020202020204" pitchFamily="34" charset="0"/>
              </a:rPr>
              <a:t>patient. </a:t>
            </a:r>
          </a:p>
          <a:p>
            <a:pPr marL="252000" indent="-285750">
              <a:spcBef>
                <a:spcPct val="50000"/>
              </a:spcBef>
              <a:buClr>
                <a:srgbClr val="0066CC"/>
              </a:buClr>
              <a:buFont typeface="Arial" panose="020B0604020202020204" pitchFamily="34" charset="0"/>
              <a:buChar char="•"/>
            </a:pPr>
            <a:r>
              <a:rPr lang="en-US" altLang="de-DE" sz="1600" dirty="0" smtClean="0">
                <a:solidFill>
                  <a:srgbClr val="0066CC"/>
                </a:solidFill>
                <a:latin typeface="Arial" panose="020B0604020202020204" pitchFamily="34" charset="0"/>
                <a:cs typeface="Arial" panose="020B0604020202020204" pitchFamily="34" charset="0"/>
              </a:rPr>
              <a:t>The </a:t>
            </a:r>
            <a:r>
              <a:rPr lang="en-US" altLang="de-DE" sz="1600" dirty="0">
                <a:solidFill>
                  <a:srgbClr val="0066CC"/>
                </a:solidFill>
                <a:latin typeface="Arial" panose="020B0604020202020204" pitchFamily="34" charset="0"/>
                <a:cs typeface="Arial" panose="020B0604020202020204" pitchFamily="34" charset="0"/>
              </a:rPr>
              <a:t>symptoms result </a:t>
            </a:r>
            <a:r>
              <a:rPr lang="en-US" altLang="de-DE" sz="1600" dirty="0" smtClean="0">
                <a:solidFill>
                  <a:srgbClr val="0066CC"/>
                </a:solidFill>
                <a:latin typeface="Arial" panose="020B0604020202020204" pitchFamily="34" charset="0"/>
                <a:cs typeface="Arial" panose="020B0604020202020204" pitchFamily="34" charset="0"/>
              </a:rPr>
              <a:t>in significant disability.</a:t>
            </a:r>
            <a:endParaRPr lang="en-US" altLang="de-DE" sz="1600" dirty="0">
              <a:solidFill>
                <a:srgbClr val="0066CC"/>
              </a:solidFill>
              <a:latin typeface="Arial" panose="020B0604020202020204" pitchFamily="34" charset="0"/>
              <a:cs typeface="Arial" panose="020B0604020202020204" pitchFamily="34" charset="0"/>
            </a:endParaRPr>
          </a:p>
          <a:p>
            <a:pPr marL="252000" indent="-285750">
              <a:spcBef>
                <a:spcPct val="50000"/>
              </a:spcBef>
              <a:buClr>
                <a:srgbClr val="0066CC"/>
              </a:buClr>
              <a:buFont typeface="Arial" panose="020B0604020202020204" pitchFamily="34" charset="0"/>
              <a:buChar char="•"/>
            </a:pPr>
            <a:r>
              <a:rPr lang="en-US" altLang="de-DE" sz="1600" dirty="0" smtClean="0">
                <a:solidFill>
                  <a:srgbClr val="0066CC"/>
                </a:solidFill>
                <a:latin typeface="Arial" panose="020B0604020202020204" pitchFamily="34" charset="0"/>
                <a:cs typeface="Arial" panose="020B0604020202020204" pitchFamily="34" charset="0"/>
              </a:rPr>
              <a:t>The </a:t>
            </a:r>
            <a:r>
              <a:rPr lang="en-US" altLang="de-DE" sz="1600" dirty="0">
                <a:solidFill>
                  <a:srgbClr val="0066CC"/>
                </a:solidFill>
                <a:latin typeface="Arial" panose="020B0604020202020204" pitchFamily="34" charset="0"/>
                <a:cs typeface="Arial" panose="020B0604020202020204" pitchFamily="34" charset="0"/>
              </a:rPr>
              <a:t>symptoms are </a:t>
            </a:r>
            <a:r>
              <a:rPr lang="en-US" altLang="de-DE" sz="1600" dirty="0" smtClean="0">
                <a:solidFill>
                  <a:srgbClr val="0066CC"/>
                </a:solidFill>
                <a:latin typeface="Arial" panose="020B0604020202020204" pitchFamily="34" charset="0"/>
                <a:cs typeface="Arial" panose="020B0604020202020204" pitchFamily="34" charset="0"/>
              </a:rPr>
              <a:t>not caused </a:t>
            </a:r>
            <a:r>
              <a:rPr lang="en-US" altLang="de-DE" sz="1600" dirty="0">
                <a:solidFill>
                  <a:srgbClr val="0066CC"/>
                </a:solidFill>
                <a:latin typeface="Arial" panose="020B0604020202020204" pitchFamily="34" charset="0"/>
                <a:cs typeface="Arial" panose="020B0604020202020204" pitchFamily="34" charset="0"/>
              </a:rPr>
              <a:t>by a known physical </a:t>
            </a:r>
            <a:r>
              <a:rPr lang="en-US" altLang="de-DE" sz="1600" dirty="0" smtClean="0">
                <a:solidFill>
                  <a:srgbClr val="0066CC"/>
                </a:solidFill>
                <a:latin typeface="Arial" panose="020B0604020202020204" pitchFamily="34" charset="0"/>
                <a:cs typeface="Arial" panose="020B0604020202020204" pitchFamily="34" charset="0"/>
              </a:rPr>
              <a:t>pathology”</a:t>
            </a:r>
            <a:endParaRPr lang="en-US" altLang="de-DE" sz="1600" dirty="0">
              <a:solidFill>
                <a:srgbClr val="0066CC"/>
              </a:solidFill>
              <a:latin typeface="Arial" panose="020B0604020202020204" pitchFamily="34" charset="0"/>
              <a:cs typeface="Arial" panose="020B0604020202020204" pitchFamily="34" charset="0"/>
            </a:endParaRPr>
          </a:p>
          <a:p>
            <a:pPr>
              <a:spcBef>
                <a:spcPct val="50000"/>
              </a:spcBef>
              <a:buClr>
                <a:srgbClr val="0066CC"/>
              </a:buClr>
              <a:buFont typeface="Webdings" panose="05030102010509060703" pitchFamily="18" charset="2"/>
              <a:buChar char="4"/>
            </a:pPr>
            <a:endParaRPr lang="en-US" altLang="de-DE" sz="1800" dirty="0" smtClean="0">
              <a:solidFill>
                <a:srgbClr val="0066CC"/>
              </a:solidFill>
              <a:latin typeface="Tahoma" panose="020B0604030504040204" pitchFamily="34" charset="0"/>
            </a:endParaRPr>
          </a:p>
          <a:p>
            <a:pPr>
              <a:spcBef>
                <a:spcPct val="50000"/>
              </a:spcBef>
              <a:buClr>
                <a:srgbClr val="0066CC"/>
              </a:buClr>
            </a:pPr>
            <a:r>
              <a:rPr lang="en-US" altLang="de-DE" sz="1600" dirty="0" smtClean="0">
                <a:solidFill>
                  <a:srgbClr val="0066CC"/>
                </a:solidFill>
                <a:latin typeface="Tahoma" panose="020B0604030504040204" pitchFamily="34" charset="0"/>
                <a:sym typeface="Webdings" panose="05030102010509060703" pitchFamily="18" charset="2"/>
              </a:rPr>
              <a:t>   </a:t>
            </a:r>
            <a:r>
              <a:rPr lang="en-US" altLang="de-DE" sz="1800" dirty="0">
                <a:solidFill>
                  <a:srgbClr val="0066CC"/>
                </a:solidFill>
                <a:latin typeface="Tahoma" panose="020B0604030504040204" pitchFamily="34" charset="0"/>
                <a:sym typeface="Webdings" panose="05030102010509060703" pitchFamily="18" charset="2"/>
              </a:rPr>
              <a:t> </a:t>
            </a:r>
            <a:r>
              <a:rPr lang="en-US" altLang="de-DE" sz="1600" dirty="0">
                <a:solidFill>
                  <a:srgbClr val="0066CC"/>
                </a:solidFill>
                <a:latin typeface="Tahoma" panose="020B0604030504040204" pitchFamily="34" charset="0"/>
                <a:sym typeface="Webdings" panose="05030102010509060703" pitchFamily="18" charset="2"/>
              </a:rPr>
              <a:t> </a:t>
            </a:r>
            <a:r>
              <a:rPr lang="en-US" altLang="de-DE" sz="1600" dirty="0" smtClean="0">
                <a:solidFill>
                  <a:srgbClr val="0066CC"/>
                </a:solidFill>
                <a:latin typeface="Tahoma" panose="020B0604030504040204" pitchFamily="34" charset="0"/>
                <a:sym typeface="Webdings" panose="05030102010509060703" pitchFamily="18" charset="2"/>
              </a:rPr>
              <a:t>very similar name to ICD-11 BDD – but very different concept!</a:t>
            </a:r>
            <a:br>
              <a:rPr lang="en-US" altLang="de-DE" sz="1600" dirty="0" smtClean="0">
                <a:solidFill>
                  <a:srgbClr val="0066CC"/>
                </a:solidFill>
                <a:latin typeface="Tahoma" panose="020B0604030504040204" pitchFamily="34" charset="0"/>
                <a:sym typeface="Webdings" panose="05030102010509060703" pitchFamily="18" charset="2"/>
              </a:rPr>
            </a:br>
            <a:r>
              <a:rPr lang="en-US" altLang="de-DE" sz="1600" dirty="0" smtClean="0">
                <a:solidFill>
                  <a:srgbClr val="0066CC"/>
                </a:solidFill>
                <a:latin typeface="Tahoma" panose="020B0604030504040204" pitchFamily="34" charset="0"/>
                <a:sym typeface="Webdings" panose="05030102010509060703" pitchFamily="18" charset="2"/>
              </a:rPr>
              <a:t>         (no </a:t>
            </a:r>
            <a:r>
              <a:rPr lang="en-US" altLang="de-DE" sz="1600" dirty="0" err="1" smtClean="0">
                <a:solidFill>
                  <a:srgbClr val="0066CC"/>
                </a:solidFill>
                <a:latin typeface="Tahoma" panose="020B0604030504040204" pitchFamily="34" charset="0"/>
                <a:sym typeface="Webdings" panose="05030102010509060703" pitchFamily="18" charset="2"/>
              </a:rPr>
              <a:t>psychobehavioral</a:t>
            </a:r>
            <a:r>
              <a:rPr lang="en-US" altLang="de-DE" sz="1600" dirty="0" smtClean="0">
                <a:solidFill>
                  <a:srgbClr val="0066CC"/>
                </a:solidFill>
                <a:latin typeface="Tahoma" panose="020B0604030504040204" pitchFamily="34" charset="0"/>
                <a:sym typeface="Webdings" panose="05030102010509060703" pitchFamily="18" charset="2"/>
              </a:rPr>
              <a:t> features, exclusion of “known physical pathology”)</a:t>
            </a:r>
            <a:br>
              <a:rPr lang="en-US" altLang="de-DE" sz="1600" dirty="0" smtClean="0">
                <a:solidFill>
                  <a:srgbClr val="0066CC"/>
                </a:solidFill>
                <a:latin typeface="Tahoma" panose="020B0604030504040204" pitchFamily="34" charset="0"/>
                <a:sym typeface="Webdings" panose="05030102010509060703" pitchFamily="18" charset="2"/>
              </a:rPr>
            </a:br>
            <a:r>
              <a:rPr lang="en-US" altLang="de-DE" sz="1600" dirty="0" smtClean="0">
                <a:solidFill>
                  <a:srgbClr val="0066CC"/>
                </a:solidFill>
                <a:latin typeface="Tahoma" panose="020B0604030504040204" pitchFamily="34" charset="0"/>
                <a:sym typeface="Webdings" panose="05030102010509060703" pitchFamily="18" charset="2"/>
              </a:rPr>
              <a:t>          </a:t>
            </a:r>
            <a:r>
              <a:rPr lang="en-US" altLang="de-DE" sz="1600" dirty="0">
                <a:solidFill>
                  <a:srgbClr val="0066CC"/>
                </a:solidFill>
                <a:latin typeface="Tahoma" panose="020B0604030504040204" pitchFamily="34" charset="0"/>
                <a:sym typeface="Webdings" panose="05030102010509060703" pitchFamily="18" charset="2"/>
              </a:rPr>
              <a:t/>
            </a:r>
            <a:br>
              <a:rPr lang="en-US" altLang="de-DE" sz="1600" dirty="0">
                <a:solidFill>
                  <a:srgbClr val="0066CC"/>
                </a:solidFill>
                <a:latin typeface="Tahoma" panose="020B0604030504040204" pitchFamily="34" charset="0"/>
                <a:sym typeface="Webdings" panose="05030102010509060703" pitchFamily="18" charset="2"/>
              </a:rPr>
            </a:br>
            <a:r>
              <a:rPr lang="en-US" altLang="de-DE" sz="1600" dirty="0" smtClean="0">
                <a:solidFill>
                  <a:srgbClr val="0066CC"/>
                </a:solidFill>
                <a:latin typeface="Tahoma" panose="020B0604030504040204" pitchFamily="34" charset="0"/>
                <a:sym typeface="Webdings" panose="05030102010509060703" pitchFamily="18" charset="2"/>
              </a:rPr>
              <a:t/>
            </a:r>
            <a:br>
              <a:rPr lang="en-US" altLang="de-DE" sz="1600" dirty="0" smtClean="0">
                <a:solidFill>
                  <a:srgbClr val="0066CC"/>
                </a:solidFill>
                <a:latin typeface="Tahoma" panose="020B0604030504040204" pitchFamily="34" charset="0"/>
                <a:sym typeface="Webdings" panose="05030102010509060703" pitchFamily="18" charset="2"/>
              </a:rPr>
            </a:br>
            <a:endParaRPr lang="en-US" altLang="de-DE" sz="1800" dirty="0" smtClean="0">
              <a:solidFill>
                <a:srgbClr val="0066CC"/>
              </a:solidFill>
              <a:latin typeface="Tahoma" panose="020B0604030504040204" pitchFamily="34" charset="0"/>
            </a:endParaRPr>
          </a:p>
        </p:txBody>
      </p:sp>
    </p:spTree>
    <p:extLst>
      <p:ext uri="{BB962C8B-B14F-4D97-AF65-F5344CB8AC3E}">
        <p14:creationId xmlns:p14="http://schemas.microsoft.com/office/powerpoint/2010/main" val="279690018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Line 2"/>
          <p:cNvSpPr>
            <a:spLocks noChangeShapeType="1"/>
          </p:cNvSpPr>
          <p:nvPr/>
        </p:nvSpPr>
        <p:spPr bwMode="auto">
          <a:xfrm flipH="1">
            <a:off x="1187450" y="764704"/>
            <a:ext cx="174" cy="5705946"/>
          </a:xfrm>
          <a:prstGeom prst="line">
            <a:avLst/>
          </a:prstGeom>
          <a:noFill/>
          <a:ln w="28575">
            <a:solidFill>
              <a:srgbClr val="0066CC"/>
            </a:solidFill>
            <a:round/>
            <a:headEnd/>
            <a:tailEnd/>
          </a:ln>
          <a:extLst>
            <a:ext uri="{909E8E84-426E-40DD-AFC4-6F175D3DCCD1}">
              <a14:hiddenFill xmlns:a14="http://schemas.microsoft.com/office/drawing/2010/main">
                <a:noFill/>
              </a14:hiddenFill>
            </a:ext>
          </a:extLst>
        </p:spPr>
        <p:txBody>
          <a:bodyPr wrap="none" anchor="ctr"/>
          <a:lstStyle/>
          <a:p>
            <a:endParaRPr lang="de-DE"/>
          </a:p>
        </p:txBody>
      </p:sp>
      <p:sp>
        <p:nvSpPr>
          <p:cNvPr id="5123" name="Text Box 3"/>
          <p:cNvSpPr txBox="1">
            <a:spLocks noChangeArrowheads="1"/>
          </p:cNvSpPr>
          <p:nvPr/>
        </p:nvSpPr>
        <p:spPr bwMode="auto">
          <a:xfrm>
            <a:off x="1339850" y="980728"/>
            <a:ext cx="791267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de-DE" dirty="0" smtClean="0">
                <a:solidFill>
                  <a:srgbClr val="0066CC"/>
                </a:solidFill>
                <a:latin typeface="Tahoma" panose="020B0604030504040204" pitchFamily="34" charset="0"/>
              </a:rPr>
              <a:t>Current and suggested classifications</a:t>
            </a:r>
            <a:r>
              <a:rPr lang="en-US" altLang="de-DE" b="1" dirty="0">
                <a:solidFill>
                  <a:srgbClr val="000076"/>
                </a:solidFill>
                <a:latin typeface="Tahoma" panose="020B0604030504040204" pitchFamily="34" charset="0"/>
              </a:rPr>
              <a:t/>
            </a:r>
            <a:br>
              <a:rPr lang="en-US" altLang="de-DE" b="1" dirty="0">
                <a:solidFill>
                  <a:srgbClr val="000076"/>
                </a:solidFill>
                <a:latin typeface="Tahoma" panose="020B0604030504040204" pitchFamily="34" charset="0"/>
              </a:rPr>
            </a:br>
            <a:endParaRPr lang="en-US" altLang="de-DE" sz="2000" dirty="0">
              <a:solidFill>
                <a:srgbClr val="777777"/>
              </a:solidFill>
              <a:latin typeface="Tahoma" panose="020B0604030504040204" pitchFamily="34" charset="0"/>
            </a:endParaRPr>
          </a:p>
        </p:txBody>
      </p:sp>
      <p:sp>
        <p:nvSpPr>
          <p:cNvPr id="5124" name="Text Box 5"/>
          <p:cNvSpPr txBox="1">
            <a:spLocks noChangeArrowheads="1"/>
          </p:cNvSpPr>
          <p:nvPr/>
        </p:nvSpPr>
        <p:spPr bwMode="auto">
          <a:xfrm>
            <a:off x="1339850" y="1916832"/>
            <a:ext cx="7984678" cy="3631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buClr>
                <a:srgbClr val="0066CC"/>
              </a:buClr>
              <a:buFont typeface="Webdings" panose="05030102010509060703" pitchFamily="18" charset="2"/>
              <a:buChar char="4"/>
            </a:pPr>
            <a:r>
              <a:rPr lang="en-US" altLang="de-DE" sz="1800" dirty="0">
                <a:solidFill>
                  <a:srgbClr val="0066CC"/>
                </a:solidFill>
                <a:latin typeface="Tahoma" panose="020B0604030504040204" pitchFamily="34" charset="0"/>
              </a:rPr>
              <a:t> ICD-11 </a:t>
            </a:r>
            <a:r>
              <a:rPr lang="en-US" altLang="de-DE" sz="1800" dirty="0" smtClean="0">
                <a:solidFill>
                  <a:srgbClr val="0066CC"/>
                </a:solidFill>
                <a:latin typeface="Tahoma" panose="020B0604030504040204" pitchFamily="34" charset="0"/>
              </a:rPr>
              <a:t>21 </a:t>
            </a:r>
            <a:r>
              <a:rPr lang="en-US" altLang="de-DE" sz="1800" dirty="0" smtClean="0">
                <a:solidFill>
                  <a:srgbClr val="C00000"/>
                </a:solidFill>
                <a:latin typeface="Tahoma" panose="020B0604030504040204" pitchFamily="34" charset="0"/>
              </a:rPr>
              <a:t>“Chronic primary </a:t>
            </a:r>
            <a:r>
              <a:rPr lang="en-US" altLang="de-DE" sz="1800" dirty="0">
                <a:solidFill>
                  <a:srgbClr val="C00000"/>
                </a:solidFill>
                <a:latin typeface="Tahoma" panose="020B0604030504040204" pitchFamily="34" charset="0"/>
              </a:rPr>
              <a:t>p</a:t>
            </a:r>
            <a:r>
              <a:rPr lang="en-US" altLang="de-DE" sz="1800" dirty="0" smtClean="0">
                <a:solidFill>
                  <a:srgbClr val="C00000"/>
                </a:solidFill>
                <a:latin typeface="Tahoma" panose="020B0604030504040204" pitchFamily="34" charset="0"/>
              </a:rPr>
              <a:t>ain”</a:t>
            </a:r>
            <a:r>
              <a:rPr lang="en-US" altLang="de-DE" sz="1800" dirty="0" smtClean="0">
                <a:solidFill>
                  <a:srgbClr val="0066CC"/>
                </a:solidFill>
                <a:latin typeface="Tahoma" panose="020B0604030504040204" pitchFamily="34" charset="0"/>
              </a:rPr>
              <a:t> (</a:t>
            </a:r>
            <a:r>
              <a:rPr lang="en-US" altLang="de-DE" sz="1800" dirty="0" err="1" smtClean="0">
                <a:solidFill>
                  <a:srgbClr val="0066CC"/>
                </a:solidFill>
                <a:latin typeface="Tahoma" panose="020B0604030504040204" pitchFamily="34" charset="0"/>
              </a:rPr>
              <a:t>Treede</a:t>
            </a:r>
            <a:r>
              <a:rPr lang="en-US" altLang="de-DE" sz="1800" dirty="0" smtClean="0">
                <a:solidFill>
                  <a:srgbClr val="0066CC"/>
                </a:solidFill>
                <a:latin typeface="Tahoma" panose="020B0604030504040204" pitchFamily="34" charset="0"/>
              </a:rPr>
              <a:t> R, </a:t>
            </a:r>
            <a:r>
              <a:rPr lang="en-US" altLang="de-DE" sz="1800" dirty="0" err="1" smtClean="0">
                <a:solidFill>
                  <a:srgbClr val="0066CC"/>
                </a:solidFill>
                <a:latin typeface="Tahoma" panose="020B0604030504040204" pitchFamily="34" charset="0"/>
              </a:rPr>
              <a:t>Rief</a:t>
            </a:r>
            <a:r>
              <a:rPr lang="en-US" altLang="de-DE" sz="1800" dirty="0" smtClean="0">
                <a:solidFill>
                  <a:srgbClr val="0066CC"/>
                </a:solidFill>
                <a:latin typeface="Tahoma" panose="020B0604030504040204" pitchFamily="34" charset="0"/>
              </a:rPr>
              <a:t> W et al., IASP)</a:t>
            </a:r>
            <a:br>
              <a:rPr lang="en-US" altLang="de-DE" sz="1800" dirty="0" smtClean="0">
                <a:solidFill>
                  <a:srgbClr val="0066CC"/>
                </a:solidFill>
                <a:latin typeface="Tahoma" panose="020B0604030504040204" pitchFamily="34" charset="0"/>
              </a:rPr>
            </a:br>
            <a:r>
              <a:rPr lang="en-US" altLang="de-DE" sz="1800" dirty="0" smtClean="0">
                <a:solidFill>
                  <a:srgbClr val="0066CC"/>
                </a:solidFill>
                <a:latin typeface="Tahoma" panose="020B0604030504040204" pitchFamily="34" charset="0"/>
              </a:rPr>
              <a:t>    (To replace ICD-10 R 52 “Pain”)</a:t>
            </a:r>
            <a:r>
              <a:rPr lang="en-US" altLang="de-DE" sz="1800" dirty="0">
                <a:solidFill>
                  <a:srgbClr val="0066CC"/>
                </a:solidFill>
                <a:latin typeface="Tahoma" panose="020B0604030504040204" pitchFamily="34" charset="0"/>
              </a:rPr>
              <a:t/>
            </a:r>
            <a:br>
              <a:rPr lang="en-US" altLang="de-DE" sz="1800" dirty="0">
                <a:solidFill>
                  <a:srgbClr val="0066CC"/>
                </a:solidFill>
                <a:latin typeface="Tahoma" panose="020B0604030504040204" pitchFamily="34" charset="0"/>
              </a:rPr>
            </a:br>
            <a:endParaRPr lang="en-US" altLang="de-DE" sz="1800" dirty="0" smtClean="0">
              <a:solidFill>
                <a:srgbClr val="0066CC"/>
              </a:solidFill>
              <a:latin typeface="Tahoma" panose="020B0604030504040204" pitchFamily="34" charset="0"/>
            </a:endParaRPr>
          </a:p>
          <a:p>
            <a:pPr marL="252000">
              <a:spcBef>
                <a:spcPct val="50000"/>
              </a:spcBef>
              <a:buClr>
                <a:srgbClr val="C00000"/>
              </a:buClr>
            </a:pPr>
            <a:r>
              <a:rPr lang="en-US" altLang="de-DE" sz="1600" dirty="0">
                <a:solidFill>
                  <a:srgbClr val="0066CC"/>
                </a:solidFill>
                <a:latin typeface="Arial" panose="020B0604020202020204" pitchFamily="34" charset="0"/>
                <a:cs typeface="Arial" panose="020B0604020202020204" pitchFamily="34" charset="0"/>
              </a:rPr>
              <a:t>“Chronic primary pain is </a:t>
            </a:r>
            <a:r>
              <a:rPr lang="en-US" altLang="de-DE" sz="1600" dirty="0">
                <a:solidFill>
                  <a:srgbClr val="C00000"/>
                </a:solidFill>
                <a:latin typeface="Arial" panose="020B0604020202020204" pitchFamily="34" charset="0"/>
                <a:cs typeface="Arial" panose="020B0604020202020204" pitchFamily="34" charset="0"/>
              </a:rPr>
              <a:t>pain in 1 or more anatomic regions</a:t>
            </a:r>
            <a:r>
              <a:rPr lang="en-US" altLang="de-DE" sz="1600" dirty="0">
                <a:solidFill>
                  <a:srgbClr val="0066CC"/>
                </a:solidFill>
                <a:latin typeface="Arial" panose="020B0604020202020204" pitchFamily="34" charset="0"/>
                <a:cs typeface="Arial" panose="020B0604020202020204" pitchFamily="34" charset="0"/>
              </a:rPr>
              <a:t> that persists or recurs for longer than 3 months and is </a:t>
            </a:r>
            <a:r>
              <a:rPr lang="en-US" altLang="de-DE" sz="1600" dirty="0">
                <a:solidFill>
                  <a:srgbClr val="C00000"/>
                </a:solidFill>
                <a:latin typeface="Arial" panose="020B0604020202020204" pitchFamily="34" charset="0"/>
                <a:cs typeface="Arial" panose="020B0604020202020204" pitchFamily="34" charset="0"/>
              </a:rPr>
              <a:t>associated with significant emotional distress or significant functional disability</a:t>
            </a:r>
            <a:r>
              <a:rPr lang="en-US" altLang="de-DE" sz="1600" dirty="0">
                <a:solidFill>
                  <a:srgbClr val="0066CC"/>
                </a:solidFill>
                <a:latin typeface="Arial" panose="020B0604020202020204" pitchFamily="34" charset="0"/>
                <a:cs typeface="Arial" panose="020B0604020202020204" pitchFamily="34" charset="0"/>
              </a:rPr>
              <a:t> (interference with activities of daily life and participation in social roles) and that </a:t>
            </a:r>
            <a:r>
              <a:rPr lang="en-US" altLang="de-DE" sz="1600" dirty="0">
                <a:solidFill>
                  <a:srgbClr val="C00000"/>
                </a:solidFill>
                <a:latin typeface="Arial" panose="020B0604020202020204" pitchFamily="34" charset="0"/>
                <a:cs typeface="Arial" panose="020B0604020202020204" pitchFamily="34" charset="0"/>
              </a:rPr>
              <a:t>cannot be better explained by another chronic pain </a:t>
            </a:r>
            <a:r>
              <a:rPr lang="en-US" altLang="de-DE" sz="1600" dirty="0" smtClean="0">
                <a:solidFill>
                  <a:srgbClr val="C00000"/>
                </a:solidFill>
                <a:latin typeface="Arial" panose="020B0604020202020204" pitchFamily="34" charset="0"/>
                <a:cs typeface="Arial" panose="020B0604020202020204" pitchFamily="34" charset="0"/>
              </a:rPr>
              <a:t>condition</a:t>
            </a:r>
            <a:r>
              <a:rPr lang="en-US" altLang="de-DE" sz="1600" dirty="0" smtClean="0">
                <a:solidFill>
                  <a:srgbClr val="0066CC"/>
                </a:solidFill>
                <a:latin typeface="Arial" panose="020B0604020202020204" pitchFamily="34" charset="0"/>
                <a:cs typeface="Arial" panose="020B0604020202020204" pitchFamily="34" charset="0"/>
              </a:rPr>
              <a:t>”</a:t>
            </a:r>
          </a:p>
          <a:p>
            <a:pPr marL="252000">
              <a:spcBef>
                <a:spcPct val="50000"/>
              </a:spcBef>
              <a:buClr>
                <a:srgbClr val="C00000"/>
              </a:buClr>
            </a:pPr>
            <a:endParaRPr lang="en-US" altLang="de-DE" sz="1800" dirty="0" smtClean="0">
              <a:solidFill>
                <a:srgbClr val="0066CC"/>
              </a:solidFill>
              <a:latin typeface="Tahoma" panose="020B0604030504040204" pitchFamily="34" charset="0"/>
            </a:endParaRPr>
          </a:p>
          <a:p>
            <a:pPr>
              <a:spcBef>
                <a:spcPct val="50000"/>
              </a:spcBef>
              <a:buClr>
                <a:srgbClr val="0066CC"/>
              </a:buClr>
            </a:pPr>
            <a:r>
              <a:rPr lang="en-US" altLang="de-DE" sz="1600" dirty="0" smtClean="0">
                <a:solidFill>
                  <a:srgbClr val="0066CC"/>
                </a:solidFill>
                <a:latin typeface="Tahoma" panose="020B0604030504040204" pitchFamily="34" charset="0"/>
                <a:sym typeface="Webdings" panose="05030102010509060703" pitchFamily="18" charset="2"/>
              </a:rPr>
              <a:t>   </a:t>
            </a:r>
            <a:r>
              <a:rPr lang="en-US" altLang="de-DE" sz="1800" dirty="0">
                <a:solidFill>
                  <a:srgbClr val="0066CC"/>
                </a:solidFill>
                <a:latin typeface="Tahoma" panose="020B0604030504040204" pitchFamily="34" charset="0"/>
                <a:sym typeface="Webdings" panose="05030102010509060703" pitchFamily="18" charset="2"/>
              </a:rPr>
              <a:t> </a:t>
            </a:r>
            <a:r>
              <a:rPr lang="en-US" altLang="de-DE" sz="1600" dirty="0">
                <a:solidFill>
                  <a:srgbClr val="0066CC"/>
                </a:solidFill>
                <a:latin typeface="Tahoma" panose="020B0604030504040204" pitchFamily="34" charset="0"/>
                <a:sym typeface="Webdings" panose="05030102010509060703" pitchFamily="18" charset="2"/>
              </a:rPr>
              <a:t> </a:t>
            </a:r>
            <a:r>
              <a:rPr lang="en-US" altLang="de-DE" sz="1600" dirty="0" smtClean="0">
                <a:solidFill>
                  <a:srgbClr val="0066CC"/>
                </a:solidFill>
                <a:latin typeface="Tahoma" panose="020B0604030504040204" pitchFamily="34" charset="0"/>
                <a:sym typeface="Webdings" panose="05030102010509060703" pitchFamily="18" charset="2"/>
              </a:rPr>
              <a:t>coded as “general symptom”, but more than that!</a:t>
            </a:r>
            <a:br>
              <a:rPr lang="en-US" altLang="de-DE" sz="1600" dirty="0" smtClean="0">
                <a:solidFill>
                  <a:srgbClr val="0066CC"/>
                </a:solidFill>
                <a:latin typeface="Tahoma" panose="020B0604030504040204" pitchFamily="34" charset="0"/>
                <a:sym typeface="Webdings" panose="05030102010509060703" pitchFamily="18" charset="2"/>
              </a:rPr>
            </a:br>
            <a:r>
              <a:rPr lang="en-US" altLang="de-DE" sz="1600" dirty="0" smtClean="0">
                <a:solidFill>
                  <a:srgbClr val="0066CC"/>
                </a:solidFill>
                <a:latin typeface="Tahoma" panose="020B0604030504040204" pitchFamily="34" charset="0"/>
                <a:sym typeface="Webdings" panose="05030102010509060703" pitchFamily="18" charset="2"/>
              </a:rPr>
              <a:t>        </a:t>
            </a:r>
            <a:br>
              <a:rPr lang="en-US" altLang="de-DE" sz="1600" dirty="0" smtClean="0">
                <a:solidFill>
                  <a:srgbClr val="0066CC"/>
                </a:solidFill>
                <a:latin typeface="Tahoma" panose="020B0604030504040204" pitchFamily="34" charset="0"/>
                <a:sym typeface="Webdings" panose="05030102010509060703" pitchFamily="18" charset="2"/>
              </a:rPr>
            </a:br>
            <a:endParaRPr lang="en-US" altLang="de-DE" sz="1800" dirty="0" smtClean="0">
              <a:solidFill>
                <a:srgbClr val="0066CC"/>
              </a:solidFill>
              <a:latin typeface="Tahoma" panose="020B0604030504040204" pitchFamily="34" charset="0"/>
            </a:endParaRPr>
          </a:p>
        </p:txBody>
      </p:sp>
    </p:spTree>
    <p:extLst>
      <p:ext uri="{BB962C8B-B14F-4D97-AF65-F5344CB8AC3E}">
        <p14:creationId xmlns:p14="http://schemas.microsoft.com/office/powerpoint/2010/main" val="28285884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Line 2"/>
          <p:cNvSpPr>
            <a:spLocks noChangeShapeType="1"/>
          </p:cNvSpPr>
          <p:nvPr/>
        </p:nvSpPr>
        <p:spPr bwMode="auto">
          <a:xfrm>
            <a:off x="1187450" y="908050"/>
            <a:ext cx="0" cy="5562600"/>
          </a:xfrm>
          <a:prstGeom prst="line">
            <a:avLst/>
          </a:prstGeom>
          <a:noFill/>
          <a:ln w="28575">
            <a:solidFill>
              <a:srgbClr val="0066CC"/>
            </a:solidFill>
            <a:round/>
            <a:headEnd/>
            <a:tailEnd/>
          </a:ln>
          <a:extLst>
            <a:ext uri="{909E8E84-426E-40DD-AFC4-6F175D3DCCD1}">
              <a14:hiddenFill xmlns:a14="http://schemas.microsoft.com/office/drawing/2010/main">
                <a:noFill/>
              </a14:hiddenFill>
            </a:ext>
          </a:extLst>
        </p:spPr>
        <p:txBody>
          <a:bodyPr wrap="none" anchor="ctr"/>
          <a:lstStyle/>
          <a:p>
            <a:endParaRPr lang="de-DE"/>
          </a:p>
        </p:txBody>
      </p:sp>
      <p:sp>
        <p:nvSpPr>
          <p:cNvPr id="5123" name="Text Box 3"/>
          <p:cNvSpPr txBox="1">
            <a:spLocks noChangeArrowheads="1"/>
          </p:cNvSpPr>
          <p:nvPr/>
        </p:nvSpPr>
        <p:spPr bwMode="auto">
          <a:xfrm>
            <a:off x="1339850" y="1187811"/>
            <a:ext cx="7984678"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de-DE" dirty="0" smtClean="0">
                <a:solidFill>
                  <a:srgbClr val="0066CC"/>
                </a:solidFill>
                <a:latin typeface="Tahoma" panose="020B0604030504040204" pitchFamily="34" charset="0"/>
              </a:rPr>
              <a:t>Conclusions 1</a:t>
            </a:r>
            <a:r>
              <a:rPr lang="en-US" altLang="de-DE" dirty="0" smtClean="0">
                <a:solidFill>
                  <a:srgbClr val="000076"/>
                </a:solidFill>
                <a:latin typeface="Tahoma" panose="020B0604030504040204" pitchFamily="34" charset="0"/>
              </a:rPr>
              <a:t> </a:t>
            </a:r>
            <a:r>
              <a:rPr lang="en-US" altLang="de-DE" dirty="0">
                <a:solidFill>
                  <a:srgbClr val="000076"/>
                </a:solidFill>
                <a:latin typeface="Tahoma" panose="020B0604030504040204" pitchFamily="34" charset="0"/>
              </a:rPr>
              <a:t/>
            </a:r>
            <a:br>
              <a:rPr lang="en-US" altLang="de-DE" dirty="0">
                <a:solidFill>
                  <a:srgbClr val="000076"/>
                </a:solidFill>
                <a:latin typeface="Tahoma" panose="020B0604030504040204" pitchFamily="34" charset="0"/>
              </a:rPr>
            </a:br>
            <a:endParaRPr lang="en-US" altLang="de-DE" sz="2000" dirty="0">
              <a:solidFill>
                <a:srgbClr val="777777"/>
              </a:solidFill>
              <a:latin typeface="Tahoma" panose="020B0604030504040204" pitchFamily="34" charset="0"/>
            </a:endParaRPr>
          </a:p>
        </p:txBody>
      </p:sp>
      <p:sp>
        <p:nvSpPr>
          <p:cNvPr id="5124" name="Text Box 5"/>
          <p:cNvSpPr txBox="1">
            <a:spLocks noChangeArrowheads="1"/>
          </p:cNvSpPr>
          <p:nvPr/>
        </p:nvSpPr>
        <p:spPr bwMode="auto">
          <a:xfrm>
            <a:off x="1339850" y="2205038"/>
            <a:ext cx="7724775" cy="203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buClr>
                <a:srgbClr val="0066CC"/>
              </a:buClr>
              <a:buFont typeface="Webdings" panose="05030102010509060703" pitchFamily="18" charset="2"/>
              <a:buChar char="4"/>
            </a:pPr>
            <a:r>
              <a:rPr lang="en-US" altLang="de-DE" sz="1800" dirty="0">
                <a:solidFill>
                  <a:srgbClr val="0066CC"/>
                </a:solidFill>
                <a:latin typeface="Tahoma" panose="020B0604030504040204" pitchFamily="34" charset="0"/>
              </a:rPr>
              <a:t> </a:t>
            </a:r>
            <a:r>
              <a:rPr lang="en-US" altLang="de-DE" sz="1800" dirty="0" smtClean="0">
                <a:solidFill>
                  <a:srgbClr val="0066CC"/>
                </a:solidFill>
                <a:latin typeface="Tahoma" panose="020B0604030504040204" pitchFamily="34" charset="0"/>
              </a:rPr>
              <a:t>Bodily distress is a frequent and independent source of suffering,</a:t>
            </a:r>
            <a:br>
              <a:rPr lang="en-US" altLang="de-DE" sz="1800" dirty="0" smtClean="0">
                <a:solidFill>
                  <a:srgbClr val="0066CC"/>
                </a:solidFill>
                <a:latin typeface="Tahoma" panose="020B0604030504040204" pitchFamily="34" charset="0"/>
              </a:rPr>
            </a:br>
            <a:r>
              <a:rPr lang="en-US" altLang="de-DE" sz="1800" dirty="0" smtClean="0">
                <a:solidFill>
                  <a:srgbClr val="0066CC"/>
                </a:solidFill>
                <a:latin typeface="Tahoma" panose="020B0604030504040204" pitchFamily="34" charset="0"/>
              </a:rPr>
              <a:t>    disability and health care use</a:t>
            </a:r>
          </a:p>
          <a:p>
            <a:pPr>
              <a:spcBef>
                <a:spcPct val="50000"/>
              </a:spcBef>
              <a:buClr>
                <a:srgbClr val="0066CC"/>
              </a:buClr>
              <a:buFont typeface="Webdings" panose="05030102010509060703" pitchFamily="18" charset="2"/>
              <a:buChar char="4"/>
            </a:pPr>
            <a:r>
              <a:rPr lang="en-US" altLang="de-DE" sz="1800" dirty="0">
                <a:solidFill>
                  <a:srgbClr val="0066CC"/>
                </a:solidFill>
                <a:latin typeface="Tahoma" panose="020B0604030504040204" pitchFamily="34" charset="0"/>
              </a:rPr>
              <a:t> </a:t>
            </a:r>
            <a:r>
              <a:rPr lang="en-US" altLang="de-DE" sz="1800" dirty="0" smtClean="0">
                <a:solidFill>
                  <a:srgbClr val="0066CC"/>
                </a:solidFill>
                <a:latin typeface="Tahoma" panose="020B0604030504040204" pitchFamily="34" charset="0"/>
              </a:rPr>
              <a:t>One of the barriers for </a:t>
            </a:r>
            <a:r>
              <a:rPr lang="en-US" altLang="de-DE" sz="1800" dirty="0" err="1" smtClean="0">
                <a:solidFill>
                  <a:srgbClr val="0066CC"/>
                </a:solidFill>
                <a:latin typeface="Tahoma" panose="020B0604030504040204" pitchFamily="34" charset="0"/>
              </a:rPr>
              <a:t>adaequate</a:t>
            </a:r>
            <a:r>
              <a:rPr lang="en-US" altLang="de-DE" sz="1800" dirty="0" smtClean="0">
                <a:solidFill>
                  <a:srgbClr val="0066CC"/>
                </a:solidFill>
                <a:latin typeface="Tahoma" panose="020B0604030504040204" pitchFamily="34" charset="0"/>
              </a:rPr>
              <a:t> management strategies is the less</a:t>
            </a:r>
            <a:br>
              <a:rPr lang="en-US" altLang="de-DE" sz="1800" dirty="0" smtClean="0">
                <a:solidFill>
                  <a:srgbClr val="0066CC"/>
                </a:solidFill>
                <a:latin typeface="Tahoma" panose="020B0604030504040204" pitchFamily="34" charset="0"/>
              </a:rPr>
            </a:br>
            <a:r>
              <a:rPr lang="en-US" altLang="de-DE" sz="1800" dirty="0" smtClean="0">
                <a:solidFill>
                  <a:srgbClr val="0066CC"/>
                </a:solidFill>
                <a:latin typeface="Tahoma" panose="020B0604030504040204" pitchFamily="34" charset="0"/>
              </a:rPr>
              <a:t>    than satisfactory state of terminology and classification</a:t>
            </a:r>
          </a:p>
          <a:p>
            <a:pPr>
              <a:spcBef>
                <a:spcPct val="50000"/>
              </a:spcBef>
              <a:buClr>
                <a:srgbClr val="0066CC"/>
              </a:buClr>
              <a:buFont typeface="Webdings" panose="05030102010509060703" pitchFamily="18" charset="2"/>
              <a:buChar char="4"/>
            </a:pPr>
            <a:r>
              <a:rPr lang="en-US" altLang="de-DE" sz="1800" dirty="0">
                <a:solidFill>
                  <a:srgbClr val="0066CC"/>
                </a:solidFill>
                <a:latin typeface="Tahoma" panose="020B0604030504040204" pitchFamily="34" charset="0"/>
              </a:rPr>
              <a:t> </a:t>
            </a:r>
            <a:r>
              <a:rPr lang="en-US" altLang="de-DE" sz="1800" dirty="0" smtClean="0">
                <a:solidFill>
                  <a:srgbClr val="0066CC"/>
                </a:solidFill>
                <a:latin typeface="Tahoma" panose="020B0604030504040204" pitchFamily="34" charset="0"/>
              </a:rPr>
              <a:t>This state also reflects </a:t>
            </a:r>
            <a:r>
              <a:rPr lang="en-US" altLang="de-DE" sz="1800" dirty="0" err="1" smtClean="0">
                <a:solidFill>
                  <a:srgbClr val="0066CC"/>
                </a:solidFill>
                <a:latin typeface="Tahoma" panose="020B0604030504040204" pitchFamily="34" charset="0"/>
              </a:rPr>
              <a:t>inadaequacies</a:t>
            </a:r>
            <a:r>
              <a:rPr lang="en-US" altLang="de-DE" sz="1800" dirty="0" smtClean="0">
                <a:solidFill>
                  <a:srgbClr val="0066CC"/>
                </a:solidFill>
                <a:latin typeface="Tahoma" panose="020B0604030504040204" pitchFamily="34" charset="0"/>
              </a:rPr>
              <a:t> of the separation of somatic and</a:t>
            </a:r>
            <a:br>
              <a:rPr lang="en-US" altLang="de-DE" sz="1800" dirty="0" smtClean="0">
                <a:solidFill>
                  <a:srgbClr val="0066CC"/>
                </a:solidFill>
                <a:latin typeface="Tahoma" panose="020B0604030504040204" pitchFamily="34" charset="0"/>
              </a:rPr>
            </a:br>
            <a:r>
              <a:rPr lang="en-US" altLang="de-DE" sz="1800" dirty="0" smtClean="0">
                <a:solidFill>
                  <a:srgbClr val="0066CC"/>
                </a:solidFill>
                <a:latin typeface="Tahoma" panose="020B0604030504040204" pitchFamily="34" charset="0"/>
              </a:rPr>
              <a:t>     mental disease in our system</a:t>
            </a:r>
            <a:endParaRPr lang="en-US" altLang="de-DE" sz="1600" dirty="0" smtClean="0">
              <a:solidFill>
                <a:srgbClr val="0066CC"/>
              </a:solidFill>
              <a:latin typeface="Tahoma" panose="020B0604030504040204" pitchFamily="34" charset="0"/>
            </a:endParaRPr>
          </a:p>
        </p:txBody>
      </p:sp>
    </p:spTree>
    <p:extLst>
      <p:ext uri="{BB962C8B-B14F-4D97-AF65-F5344CB8AC3E}">
        <p14:creationId xmlns:p14="http://schemas.microsoft.com/office/powerpoint/2010/main" val="23057356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Line 2"/>
          <p:cNvSpPr>
            <a:spLocks noChangeShapeType="1"/>
          </p:cNvSpPr>
          <p:nvPr/>
        </p:nvSpPr>
        <p:spPr bwMode="auto">
          <a:xfrm>
            <a:off x="1187450" y="908050"/>
            <a:ext cx="0" cy="5562600"/>
          </a:xfrm>
          <a:prstGeom prst="line">
            <a:avLst/>
          </a:prstGeom>
          <a:noFill/>
          <a:ln w="28575">
            <a:solidFill>
              <a:srgbClr val="0066CC"/>
            </a:solidFill>
            <a:round/>
            <a:headEnd/>
            <a:tailEnd/>
          </a:ln>
          <a:extLst>
            <a:ext uri="{909E8E84-426E-40DD-AFC4-6F175D3DCCD1}">
              <a14:hiddenFill xmlns:a14="http://schemas.microsoft.com/office/drawing/2010/main">
                <a:noFill/>
              </a14:hiddenFill>
            </a:ext>
          </a:extLst>
        </p:spPr>
        <p:txBody>
          <a:bodyPr wrap="none" anchor="ctr"/>
          <a:lstStyle/>
          <a:p>
            <a:endParaRPr lang="de-DE"/>
          </a:p>
        </p:txBody>
      </p:sp>
      <p:sp>
        <p:nvSpPr>
          <p:cNvPr id="5123" name="Text Box 3"/>
          <p:cNvSpPr txBox="1">
            <a:spLocks noChangeArrowheads="1"/>
          </p:cNvSpPr>
          <p:nvPr/>
        </p:nvSpPr>
        <p:spPr bwMode="auto">
          <a:xfrm>
            <a:off x="1339850" y="1187811"/>
            <a:ext cx="7984678"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de-DE" dirty="0">
                <a:solidFill>
                  <a:srgbClr val="0066CC"/>
                </a:solidFill>
                <a:latin typeface="Tahoma" panose="020B0604030504040204" pitchFamily="34" charset="0"/>
              </a:rPr>
              <a:t>A clinical perspective on distressing bodily symptoms</a:t>
            </a:r>
            <a:r>
              <a:rPr lang="en-US" altLang="de-DE" dirty="0" smtClean="0">
                <a:solidFill>
                  <a:srgbClr val="000076"/>
                </a:solidFill>
                <a:latin typeface="Tahoma" panose="020B0604030504040204" pitchFamily="34" charset="0"/>
              </a:rPr>
              <a:t> </a:t>
            </a:r>
            <a:r>
              <a:rPr lang="en-US" altLang="de-DE" dirty="0">
                <a:solidFill>
                  <a:srgbClr val="000076"/>
                </a:solidFill>
                <a:latin typeface="Tahoma" panose="020B0604030504040204" pitchFamily="34" charset="0"/>
              </a:rPr>
              <a:t/>
            </a:r>
            <a:br>
              <a:rPr lang="en-US" altLang="de-DE" dirty="0">
                <a:solidFill>
                  <a:srgbClr val="000076"/>
                </a:solidFill>
                <a:latin typeface="Tahoma" panose="020B0604030504040204" pitchFamily="34" charset="0"/>
              </a:rPr>
            </a:br>
            <a:endParaRPr lang="en-US" altLang="de-DE" sz="2000" dirty="0">
              <a:solidFill>
                <a:srgbClr val="777777"/>
              </a:solidFill>
              <a:latin typeface="Tahoma" panose="020B0604030504040204" pitchFamily="34" charset="0"/>
            </a:endParaRPr>
          </a:p>
        </p:txBody>
      </p:sp>
      <p:sp>
        <p:nvSpPr>
          <p:cNvPr id="5124" name="Text Box 5"/>
          <p:cNvSpPr txBox="1">
            <a:spLocks noChangeArrowheads="1"/>
          </p:cNvSpPr>
          <p:nvPr/>
        </p:nvSpPr>
        <p:spPr bwMode="auto">
          <a:xfrm>
            <a:off x="1339850" y="2205038"/>
            <a:ext cx="7724775" cy="3216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buClr>
                <a:srgbClr val="0066CC"/>
              </a:buClr>
              <a:buFont typeface="Webdings" panose="05030102010509060703" pitchFamily="18" charset="2"/>
              <a:buChar char="4"/>
            </a:pPr>
            <a:r>
              <a:rPr lang="en-US" altLang="de-DE" sz="1800" dirty="0">
                <a:solidFill>
                  <a:srgbClr val="0066CC"/>
                </a:solidFill>
                <a:latin typeface="Tahoma" panose="020B0604030504040204" pitchFamily="34" charset="0"/>
              </a:rPr>
              <a:t> </a:t>
            </a:r>
            <a:r>
              <a:rPr lang="en-US" altLang="de-DE" sz="1800" dirty="0" smtClean="0">
                <a:solidFill>
                  <a:srgbClr val="0066CC"/>
                </a:solidFill>
                <a:latin typeface="Tahoma" panose="020B0604030504040204" pitchFamily="34" charset="0"/>
              </a:rPr>
              <a:t>90% of all people suffer from bodily distress of one form or another</a:t>
            </a:r>
            <a:br>
              <a:rPr lang="en-US" altLang="de-DE" sz="1800" dirty="0" smtClean="0">
                <a:solidFill>
                  <a:srgbClr val="0066CC"/>
                </a:solidFill>
                <a:latin typeface="Tahoma" panose="020B0604030504040204" pitchFamily="34" charset="0"/>
              </a:rPr>
            </a:br>
            <a:r>
              <a:rPr lang="en-US" altLang="de-DE" sz="1800" dirty="0" smtClean="0">
                <a:solidFill>
                  <a:srgbClr val="0066CC"/>
                </a:solidFill>
                <a:latin typeface="Tahoma" panose="020B0604030504040204" pitchFamily="34" charset="0"/>
              </a:rPr>
              <a:t>    (pain, dizziness, bowel problems, fatigue etc.) during any given week </a:t>
            </a:r>
            <a:br>
              <a:rPr lang="en-US" altLang="de-DE" sz="1800" dirty="0" smtClean="0">
                <a:solidFill>
                  <a:srgbClr val="0066CC"/>
                </a:solidFill>
                <a:latin typeface="Tahoma" panose="020B0604030504040204" pitchFamily="34" charset="0"/>
              </a:rPr>
            </a:br>
            <a:r>
              <a:rPr lang="en-US" altLang="de-DE" sz="1800" dirty="0" smtClean="0">
                <a:solidFill>
                  <a:srgbClr val="0066CC"/>
                </a:solidFill>
                <a:latin typeface="Tahoma" panose="020B0604030504040204" pitchFamily="34" charset="0"/>
              </a:rPr>
              <a:t>    </a:t>
            </a:r>
            <a:r>
              <a:rPr lang="en-US" altLang="de-DE" sz="1600" dirty="0" smtClean="0">
                <a:solidFill>
                  <a:srgbClr val="0066CC"/>
                </a:solidFill>
                <a:latin typeface="Tahoma" panose="020B0604030504040204" pitchFamily="34" charset="0"/>
                <a:sym typeface="Webdings" panose="05030102010509060703" pitchFamily="18" charset="2"/>
              </a:rPr>
              <a:t></a:t>
            </a:r>
            <a:r>
              <a:rPr lang="en-US" altLang="de-DE" sz="1600" dirty="0" smtClean="0">
                <a:solidFill>
                  <a:srgbClr val="0066CC"/>
                </a:solidFill>
                <a:latin typeface="Tahoma" panose="020B0604030504040204" pitchFamily="34" charset="0"/>
              </a:rPr>
              <a:t> this is not illness, to be able to deal with it is part of human health</a:t>
            </a:r>
          </a:p>
          <a:p>
            <a:pPr>
              <a:spcBef>
                <a:spcPct val="50000"/>
              </a:spcBef>
              <a:buClr>
                <a:srgbClr val="0066CC"/>
              </a:buClr>
              <a:buFont typeface="Webdings" panose="05030102010509060703" pitchFamily="18" charset="2"/>
              <a:buChar char="4"/>
            </a:pPr>
            <a:r>
              <a:rPr lang="en-US" altLang="de-DE" sz="1800" dirty="0">
                <a:solidFill>
                  <a:srgbClr val="0066CC"/>
                </a:solidFill>
                <a:latin typeface="Tahoma" panose="020B0604030504040204" pitchFamily="34" charset="0"/>
              </a:rPr>
              <a:t> </a:t>
            </a:r>
            <a:r>
              <a:rPr lang="en-US" altLang="de-DE" sz="1800" dirty="0" smtClean="0">
                <a:solidFill>
                  <a:srgbClr val="0066CC"/>
                </a:solidFill>
                <a:latin typeface="Tahoma" panose="020B0604030504040204" pitchFamily="34" charset="0"/>
              </a:rPr>
              <a:t>People turn into patients when they seek help for their bodily distress</a:t>
            </a:r>
            <a:br>
              <a:rPr lang="en-US" altLang="de-DE" sz="1800" dirty="0" smtClean="0">
                <a:solidFill>
                  <a:srgbClr val="0066CC"/>
                </a:solidFill>
                <a:latin typeface="Tahoma" panose="020B0604030504040204" pitchFamily="34" charset="0"/>
              </a:rPr>
            </a:br>
            <a:r>
              <a:rPr lang="en-US" altLang="de-DE" sz="1800" dirty="0" smtClean="0">
                <a:solidFill>
                  <a:srgbClr val="0066CC"/>
                </a:solidFill>
                <a:latin typeface="Tahoma" panose="020B0604030504040204" pitchFamily="34" charset="0"/>
              </a:rPr>
              <a:t>    </a:t>
            </a:r>
            <a:r>
              <a:rPr lang="en-US" altLang="de-DE" sz="1600" dirty="0" smtClean="0">
                <a:solidFill>
                  <a:srgbClr val="0066CC"/>
                </a:solidFill>
                <a:latin typeface="Tahoma" panose="020B0604030504040204" pitchFamily="34" charset="0"/>
                <a:sym typeface="Webdings" panose="05030102010509060703" pitchFamily="18" charset="2"/>
              </a:rPr>
              <a:t></a:t>
            </a:r>
            <a:r>
              <a:rPr lang="en-US" altLang="de-DE" sz="1600" dirty="0" smtClean="0">
                <a:solidFill>
                  <a:srgbClr val="0066CC"/>
                </a:solidFill>
                <a:latin typeface="Tahoma" panose="020B0604030504040204" pitchFamily="34" charset="0"/>
              </a:rPr>
              <a:t> help seeking is influenced by many </a:t>
            </a:r>
            <a:r>
              <a:rPr lang="en-US" altLang="de-DE" sz="1600" dirty="0">
                <a:solidFill>
                  <a:srgbClr val="0066CC"/>
                </a:solidFill>
                <a:latin typeface="Tahoma" panose="020B0604030504040204" pitchFamily="34" charset="0"/>
              </a:rPr>
              <a:t>factors</a:t>
            </a:r>
            <a:br>
              <a:rPr lang="en-US" altLang="de-DE" sz="1600" dirty="0">
                <a:solidFill>
                  <a:srgbClr val="0066CC"/>
                </a:solidFill>
                <a:latin typeface="Tahoma" panose="020B0604030504040204" pitchFamily="34" charset="0"/>
              </a:rPr>
            </a:br>
            <a:r>
              <a:rPr lang="en-US" altLang="de-DE" sz="1600" dirty="0">
                <a:solidFill>
                  <a:srgbClr val="0066CC"/>
                </a:solidFill>
                <a:latin typeface="Tahoma" panose="020B0604030504040204" pitchFamily="34" charset="0"/>
              </a:rPr>
              <a:t> </a:t>
            </a:r>
            <a:r>
              <a:rPr lang="en-US" altLang="de-DE" sz="1600" dirty="0" smtClean="0">
                <a:solidFill>
                  <a:srgbClr val="0066CC"/>
                </a:solidFill>
                <a:latin typeface="Tahoma" panose="020B0604030504040204" pitchFamily="34" charset="0"/>
              </a:rPr>
              <a:t>        (</a:t>
            </a:r>
            <a:r>
              <a:rPr lang="en-US" altLang="de-DE" sz="1600" dirty="0">
                <a:solidFill>
                  <a:srgbClr val="0066CC"/>
                </a:solidFill>
                <a:latin typeface="Tahoma" panose="020B0604030504040204" pitchFamily="34" charset="0"/>
              </a:rPr>
              <a:t>severity of symptom, health anxiety, gender etc.)</a:t>
            </a:r>
            <a:endParaRPr lang="en-US" altLang="de-DE" sz="1600" dirty="0" smtClean="0">
              <a:solidFill>
                <a:srgbClr val="0066CC"/>
              </a:solidFill>
              <a:latin typeface="Tahoma" panose="020B0604030504040204" pitchFamily="34" charset="0"/>
            </a:endParaRPr>
          </a:p>
          <a:p>
            <a:pPr>
              <a:spcBef>
                <a:spcPct val="50000"/>
              </a:spcBef>
              <a:buClr>
                <a:srgbClr val="0066CC"/>
              </a:buClr>
              <a:buFont typeface="Webdings" panose="05030102010509060703" pitchFamily="18" charset="2"/>
              <a:buChar char="4"/>
            </a:pPr>
            <a:r>
              <a:rPr lang="en-US" altLang="de-DE" sz="1800" dirty="0" smtClean="0">
                <a:solidFill>
                  <a:srgbClr val="0066CC"/>
                </a:solidFill>
                <a:latin typeface="Tahoma" panose="020B0604030504040204" pitchFamily="34" charset="0"/>
              </a:rPr>
              <a:t> &gt; 25% of all patients in primary care have so-called </a:t>
            </a:r>
            <a:br>
              <a:rPr lang="en-US" altLang="de-DE" sz="1800" dirty="0" smtClean="0">
                <a:solidFill>
                  <a:srgbClr val="0066CC"/>
                </a:solidFill>
                <a:latin typeface="Tahoma" panose="020B0604030504040204" pitchFamily="34" charset="0"/>
              </a:rPr>
            </a:br>
            <a:r>
              <a:rPr lang="en-US" altLang="de-DE" sz="1800" dirty="0" smtClean="0">
                <a:solidFill>
                  <a:srgbClr val="0066CC"/>
                </a:solidFill>
                <a:latin typeface="Tahoma" panose="020B0604030504040204" pitchFamily="34" charset="0"/>
              </a:rPr>
              <a:t>     “non-specific, functional or somatoform symptoms” (NFS)</a:t>
            </a:r>
          </a:p>
          <a:p>
            <a:pPr>
              <a:spcBef>
                <a:spcPct val="50000"/>
              </a:spcBef>
              <a:buClr>
                <a:srgbClr val="0066CC"/>
              </a:buClr>
              <a:buFont typeface="Webdings" panose="05030102010509060703" pitchFamily="18" charset="2"/>
              <a:buChar char="4"/>
            </a:pPr>
            <a:r>
              <a:rPr lang="en-US" altLang="de-DE" sz="1800" dirty="0">
                <a:solidFill>
                  <a:srgbClr val="0066CC"/>
                </a:solidFill>
                <a:latin typeface="Tahoma" panose="020B0604030504040204" pitchFamily="34" charset="0"/>
              </a:rPr>
              <a:t> </a:t>
            </a:r>
            <a:r>
              <a:rPr lang="en-US" altLang="de-DE" sz="1800" dirty="0" smtClean="0">
                <a:solidFill>
                  <a:srgbClr val="0066CC"/>
                </a:solidFill>
                <a:latin typeface="Tahoma" panose="020B0604030504040204" pitchFamily="34" charset="0"/>
              </a:rPr>
              <a:t>Outpatients in some </a:t>
            </a:r>
            <a:r>
              <a:rPr lang="en-US" altLang="de-DE" sz="1800" dirty="0" err="1" smtClean="0">
                <a:solidFill>
                  <a:srgbClr val="0066CC"/>
                </a:solidFill>
                <a:latin typeface="Tahoma" panose="020B0604030504040204" pitchFamily="34" charset="0"/>
              </a:rPr>
              <a:t>specialities</a:t>
            </a:r>
            <a:r>
              <a:rPr lang="en-US" altLang="de-DE" sz="1800" dirty="0" smtClean="0">
                <a:solidFill>
                  <a:srgbClr val="0066CC"/>
                </a:solidFill>
                <a:latin typeface="Tahoma" panose="020B0604030504040204" pitchFamily="34" charset="0"/>
              </a:rPr>
              <a:t> also have rates of NFS of &gt; 25%</a:t>
            </a:r>
            <a:br>
              <a:rPr lang="en-US" altLang="de-DE" sz="1800" dirty="0" smtClean="0">
                <a:solidFill>
                  <a:srgbClr val="0066CC"/>
                </a:solidFill>
                <a:latin typeface="Tahoma" panose="020B0604030504040204" pitchFamily="34" charset="0"/>
              </a:rPr>
            </a:br>
            <a:r>
              <a:rPr lang="en-US" altLang="de-DE" sz="1600" dirty="0" smtClean="0">
                <a:solidFill>
                  <a:srgbClr val="0066CC"/>
                </a:solidFill>
                <a:latin typeface="Tahoma" panose="020B0604030504040204" pitchFamily="34" charset="0"/>
              </a:rPr>
              <a:t>     </a:t>
            </a:r>
            <a:r>
              <a:rPr lang="en-US" altLang="de-DE" sz="1600" dirty="0" smtClean="0">
                <a:solidFill>
                  <a:srgbClr val="0066CC"/>
                </a:solidFill>
                <a:latin typeface="Tahoma" panose="020B0604030504040204" pitchFamily="34" charset="0"/>
                <a:sym typeface="Webdings" panose="05030102010509060703" pitchFamily="18" charset="2"/>
              </a:rPr>
              <a:t></a:t>
            </a:r>
            <a:r>
              <a:rPr lang="en-US" altLang="de-DE" sz="1600" dirty="0" smtClean="0">
                <a:solidFill>
                  <a:srgbClr val="0066CC"/>
                </a:solidFill>
                <a:latin typeface="Tahoma" panose="020B0604030504040204" pitchFamily="34" charset="0"/>
              </a:rPr>
              <a:t> e.g. neurology, gastroenterology etc.</a:t>
            </a:r>
          </a:p>
        </p:txBody>
      </p:sp>
    </p:spTree>
    <p:extLst>
      <p:ext uri="{BB962C8B-B14F-4D97-AF65-F5344CB8AC3E}">
        <p14:creationId xmlns:p14="http://schemas.microsoft.com/office/powerpoint/2010/main" val="132979660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Line 2"/>
          <p:cNvSpPr>
            <a:spLocks noChangeShapeType="1"/>
          </p:cNvSpPr>
          <p:nvPr/>
        </p:nvSpPr>
        <p:spPr bwMode="auto">
          <a:xfrm>
            <a:off x="1187450" y="908050"/>
            <a:ext cx="0" cy="5562600"/>
          </a:xfrm>
          <a:prstGeom prst="line">
            <a:avLst/>
          </a:prstGeom>
          <a:noFill/>
          <a:ln w="28575">
            <a:solidFill>
              <a:srgbClr val="0066CC"/>
            </a:solidFill>
            <a:round/>
            <a:headEnd/>
            <a:tailEnd/>
          </a:ln>
          <a:extLst>
            <a:ext uri="{909E8E84-426E-40DD-AFC4-6F175D3DCCD1}">
              <a14:hiddenFill xmlns:a14="http://schemas.microsoft.com/office/drawing/2010/main">
                <a:noFill/>
              </a14:hiddenFill>
            </a:ext>
          </a:extLst>
        </p:spPr>
        <p:txBody>
          <a:bodyPr wrap="none" anchor="ctr"/>
          <a:lstStyle/>
          <a:p>
            <a:endParaRPr lang="de-DE"/>
          </a:p>
        </p:txBody>
      </p:sp>
      <p:sp>
        <p:nvSpPr>
          <p:cNvPr id="5123" name="Text Box 3"/>
          <p:cNvSpPr txBox="1">
            <a:spLocks noChangeArrowheads="1"/>
          </p:cNvSpPr>
          <p:nvPr/>
        </p:nvSpPr>
        <p:spPr bwMode="auto">
          <a:xfrm>
            <a:off x="1339850" y="1187811"/>
            <a:ext cx="7984678"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de-DE" dirty="0" smtClean="0">
                <a:solidFill>
                  <a:srgbClr val="0066CC"/>
                </a:solidFill>
                <a:latin typeface="Tahoma" panose="020B0604030504040204" pitchFamily="34" charset="0"/>
              </a:rPr>
              <a:t>Conclusions 2</a:t>
            </a:r>
            <a:r>
              <a:rPr lang="en-US" altLang="de-DE" dirty="0" smtClean="0">
                <a:solidFill>
                  <a:srgbClr val="000076"/>
                </a:solidFill>
                <a:latin typeface="Tahoma" panose="020B0604030504040204" pitchFamily="34" charset="0"/>
              </a:rPr>
              <a:t> </a:t>
            </a:r>
            <a:r>
              <a:rPr lang="en-US" altLang="de-DE" dirty="0">
                <a:solidFill>
                  <a:srgbClr val="000076"/>
                </a:solidFill>
                <a:latin typeface="Tahoma" panose="020B0604030504040204" pitchFamily="34" charset="0"/>
              </a:rPr>
              <a:t/>
            </a:r>
            <a:br>
              <a:rPr lang="en-US" altLang="de-DE" dirty="0">
                <a:solidFill>
                  <a:srgbClr val="000076"/>
                </a:solidFill>
                <a:latin typeface="Tahoma" panose="020B0604030504040204" pitchFamily="34" charset="0"/>
              </a:rPr>
            </a:br>
            <a:endParaRPr lang="en-US" altLang="de-DE" sz="2000" dirty="0">
              <a:solidFill>
                <a:srgbClr val="777777"/>
              </a:solidFill>
              <a:latin typeface="Tahoma" panose="020B0604030504040204" pitchFamily="34" charset="0"/>
            </a:endParaRPr>
          </a:p>
        </p:txBody>
      </p:sp>
      <p:sp>
        <p:nvSpPr>
          <p:cNvPr id="5124" name="Text Box 5"/>
          <p:cNvSpPr txBox="1">
            <a:spLocks noChangeArrowheads="1"/>
          </p:cNvSpPr>
          <p:nvPr/>
        </p:nvSpPr>
        <p:spPr bwMode="auto">
          <a:xfrm>
            <a:off x="1339850" y="2205038"/>
            <a:ext cx="7724775" cy="3924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buClr>
                <a:srgbClr val="0066CC"/>
              </a:buClr>
              <a:buFont typeface="Webdings" panose="05030102010509060703" pitchFamily="18" charset="2"/>
              <a:buChar char="4"/>
            </a:pPr>
            <a:r>
              <a:rPr lang="en-US" altLang="de-DE" sz="1800" dirty="0">
                <a:solidFill>
                  <a:srgbClr val="0066CC"/>
                </a:solidFill>
                <a:latin typeface="Tahoma" panose="020B0604030504040204" pitchFamily="34" charset="0"/>
              </a:rPr>
              <a:t> </a:t>
            </a:r>
            <a:r>
              <a:rPr lang="en-US" altLang="de-DE" sz="1800" dirty="0" smtClean="0">
                <a:solidFill>
                  <a:srgbClr val="0066CC"/>
                </a:solidFill>
                <a:latin typeface="Tahoma" panose="020B0604030504040204" pitchFamily="34" charset="0"/>
              </a:rPr>
              <a:t>Our current and incoming classifications are not there yet -</a:t>
            </a:r>
            <a:br>
              <a:rPr lang="en-US" altLang="de-DE" sz="1800" dirty="0" smtClean="0">
                <a:solidFill>
                  <a:srgbClr val="0066CC"/>
                </a:solidFill>
                <a:latin typeface="Tahoma" panose="020B0604030504040204" pitchFamily="34" charset="0"/>
              </a:rPr>
            </a:br>
            <a:r>
              <a:rPr lang="en-US" altLang="de-DE" sz="1800" dirty="0" smtClean="0">
                <a:solidFill>
                  <a:srgbClr val="0066CC"/>
                </a:solidFill>
                <a:latin typeface="Tahoma" panose="020B0604030504040204" pitchFamily="34" charset="0"/>
              </a:rPr>
              <a:t>    but we will continue to work on it…</a:t>
            </a:r>
            <a:br>
              <a:rPr lang="en-US" altLang="de-DE" sz="1800" dirty="0" smtClean="0">
                <a:solidFill>
                  <a:srgbClr val="0066CC"/>
                </a:solidFill>
                <a:latin typeface="Tahoma" panose="020B0604030504040204" pitchFamily="34" charset="0"/>
              </a:rPr>
            </a:br>
            <a:r>
              <a:rPr lang="en-US" altLang="de-DE" sz="1800" dirty="0" smtClean="0">
                <a:solidFill>
                  <a:srgbClr val="0066CC"/>
                </a:solidFill>
                <a:latin typeface="Tahoma" panose="020B0604030504040204" pitchFamily="34" charset="0"/>
              </a:rPr>
              <a:t/>
            </a:r>
            <a:br>
              <a:rPr lang="en-US" altLang="de-DE" sz="1800" dirty="0" smtClean="0">
                <a:solidFill>
                  <a:srgbClr val="0066CC"/>
                </a:solidFill>
                <a:latin typeface="Tahoma" panose="020B0604030504040204" pitchFamily="34" charset="0"/>
              </a:rPr>
            </a:br>
            <a:r>
              <a:rPr lang="en-US" altLang="de-DE" sz="1800" dirty="0" smtClean="0">
                <a:solidFill>
                  <a:srgbClr val="0066CC"/>
                </a:solidFill>
                <a:latin typeface="Tahoma" panose="020B0604030504040204" pitchFamily="34" charset="0"/>
              </a:rPr>
              <a:t/>
            </a:r>
            <a:br>
              <a:rPr lang="en-US" altLang="de-DE" sz="1800" dirty="0" smtClean="0">
                <a:solidFill>
                  <a:srgbClr val="0066CC"/>
                </a:solidFill>
                <a:latin typeface="Tahoma" panose="020B0604030504040204" pitchFamily="34" charset="0"/>
              </a:rPr>
            </a:br>
            <a:r>
              <a:rPr lang="en-US" altLang="de-DE" sz="1800" dirty="0" smtClean="0">
                <a:solidFill>
                  <a:srgbClr val="0066CC"/>
                </a:solidFill>
                <a:latin typeface="Tahoma" panose="020B0604030504040204" pitchFamily="34" charset="0"/>
              </a:rPr>
              <a:t/>
            </a:r>
            <a:br>
              <a:rPr lang="en-US" altLang="de-DE" sz="1800" dirty="0" smtClean="0">
                <a:solidFill>
                  <a:srgbClr val="0066CC"/>
                </a:solidFill>
                <a:latin typeface="Tahoma" panose="020B0604030504040204" pitchFamily="34" charset="0"/>
              </a:rPr>
            </a:br>
            <a:r>
              <a:rPr lang="en-US" altLang="de-DE" sz="1800" dirty="0" smtClean="0">
                <a:solidFill>
                  <a:srgbClr val="0066CC"/>
                </a:solidFill>
                <a:latin typeface="Tahoma" panose="020B0604030504040204" pitchFamily="34" charset="0"/>
              </a:rPr>
              <a:t/>
            </a:r>
            <a:br>
              <a:rPr lang="en-US" altLang="de-DE" sz="1800" dirty="0" smtClean="0">
                <a:solidFill>
                  <a:srgbClr val="0066CC"/>
                </a:solidFill>
                <a:latin typeface="Tahoma" panose="020B0604030504040204" pitchFamily="34" charset="0"/>
              </a:rPr>
            </a:br>
            <a:r>
              <a:rPr lang="en-US" altLang="de-DE" sz="1800" dirty="0" smtClean="0">
                <a:solidFill>
                  <a:srgbClr val="0066CC"/>
                </a:solidFill>
                <a:latin typeface="Tahoma" panose="020B0604030504040204" pitchFamily="34" charset="0"/>
              </a:rPr>
              <a:t/>
            </a:r>
            <a:br>
              <a:rPr lang="en-US" altLang="de-DE" sz="1800" dirty="0" smtClean="0">
                <a:solidFill>
                  <a:srgbClr val="0066CC"/>
                </a:solidFill>
                <a:latin typeface="Tahoma" panose="020B0604030504040204" pitchFamily="34" charset="0"/>
              </a:rPr>
            </a:br>
            <a:r>
              <a:rPr lang="en-US" altLang="de-DE" sz="1800" dirty="0" smtClean="0">
                <a:solidFill>
                  <a:srgbClr val="0066CC"/>
                </a:solidFill>
                <a:latin typeface="Tahoma" panose="020B0604030504040204" pitchFamily="34" charset="0"/>
              </a:rPr>
              <a:t/>
            </a:r>
            <a:br>
              <a:rPr lang="en-US" altLang="de-DE" sz="1800" dirty="0" smtClean="0">
                <a:solidFill>
                  <a:srgbClr val="0066CC"/>
                </a:solidFill>
                <a:latin typeface="Tahoma" panose="020B0604030504040204" pitchFamily="34" charset="0"/>
              </a:rPr>
            </a:br>
            <a:endParaRPr lang="en-US" altLang="de-DE" sz="1800" dirty="0" smtClean="0">
              <a:solidFill>
                <a:srgbClr val="0066CC"/>
              </a:solidFill>
              <a:latin typeface="Tahoma" panose="020B0604030504040204" pitchFamily="34" charset="0"/>
            </a:endParaRPr>
          </a:p>
          <a:p>
            <a:pPr>
              <a:spcBef>
                <a:spcPct val="50000"/>
              </a:spcBef>
              <a:buClr>
                <a:srgbClr val="0066CC"/>
              </a:buClr>
              <a:buFont typeface="Webdings" panose="05030102010509060703" pitchFamily="18" charset="2"/>
              <a:buChar char="4"/>
            </a:pPr>
            <a:r>
              <a:rPr lang="en-US" altLang="de-DE" sz="1800" dirty="0">
                <a:solidFill>
                  <a:srgbClr val="0066CC"/>
                </a:solidFill>
                <a:latin typeface="Tahoma" panose="020B0604030504040204" pitchFamily="34" charset="0"/>
              </a:rPr>
              <a:t> </a:t>
            </a:r>
            <a:r>
              <a:rPr lang="en-US" altLang="de-DE" sz="1800" dirty="0" smtClean="0">
                <a:solidFill>
                  <a:srgbClr val="0066CC"/>
                </a:solidFill>
                <a:latin typeface="Tahoma" panose="020B0604030504040204" pitchFamily="34" charset="0"/>
              </a:rPr>
              <a:t>The difficulties in terminology and classification shall not stop us from</a:t>
            </a:r>
            <a:br>
              <a:rPr lang="en-US" altLang="de-DE" sz="1800" dirty="0" smtClean="0">
                <a:solidFill>
                  <a:srgbClr val="0066CC"/>
                </a:solidFill>
                <a:latin typeface="Tahoma" panose="020B0604030504040204" pitchFamily="34" charset="0"/>
              </a:rPr>
            </a:br>
            <a:r>
              <a:rPr lang="en-US" altLang="de-DE" sz="1800" dirty="0" smtClean="0">
                <a:solidFill>
                  <a:srgbClr val="0066CC"/>
                </a:solidFill>
                <a:latin typeface="Tahoma" panose="020B0604030504040204" pitchFamily="34" charset="0"/>
              </a:rPr>
              <a:t>     seeing the problem of bodily distress as one of the most urgent topics</a:t>
            </a:r>
            <a:br>
              <a:rPr lang="en-US" altLang="de-DE" sz="1800" dirty="0" smtClean="0">
                <a:solidFill>
                  <a:srgbClr val="0066CC"/>
                </a:solidFill>
                <a:latin typeface="Tahoma" panose="020B0604030504040204" pitchFamily="34" charset="0"/>
              </a:rPr>
            </a:br>
            <a:r>
              <a:rPr lang="en-US" altLang="de-DE" sz="1800" dirty="0" smtClean="0">
                <a:solidFill>
                  <a:srgbClr val="0066CC"/>
                </a:solidFill>
                <a:latin typeface="Tahoma" panose="020B0604030504040204" pitchFamily="34" charset="0"/>
              </a:rPr>
              <a:t>     for modern healthcare.</a:t>
            </a:r>
          </a:p>
          <a:p>
            <a:pPr>
              <a:spcBef>
                <a:spcPct val="50000"/>
              </a:spcBef>
              <a:buClr>
                <a:srgbClr val="0066CC"/>
              </a:buClr>
            </a:pPr>
            <a:endParaRPr lang="en-US" altLang="de-DE" sz="1600" dirty="0" smtClean="0">
              <a:solidFill>
                <a:srgbClr val="0066CC"/>
              </a:solidFill>
              <a:latin typeface="Tahoma" panose="020B0604030504040204" pitchFamily="34" charset="0"/>
            </a:endParaRPr>
          </a:p>
        </p:txBody>
      </p:sp>
      <p:pic>
        <p:nvPicPr>
          <p:cNvPr id="14338" name="Picture 2" descr="http://www.sem-deutschland.de/wp-content/uploads/2013/10/eierlegendewollmilchsau-web.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28184" y="2852936"/>
            <a:ext cx="2688233" cy="1665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777913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Line 2"/>
          <p:cNvSpPr>
            <a:spLocks noChangeShapeType="1"/>
          </p:cNvSpPr>
          <p:nvPr/>
        </p:nvSpPr>
        <p:spPr bwMode="auto">
          <a:xfrm>
            <a:off x="1187624" y="836712"/>
            <a:ext cx="0" cy="5759450"/>
          </a:xfrm>
          <a:prstGeom prst="line">
            <a:avLst/>
          </a:prstGeom>
          <a:noFill/>
          <a:ln w="28575">
            <a:solidFill>
              <a:srgbClr val="0066CC"/>
            </a:solidFill>
            <a:round/>
            <a:headEnd/>
            <a:tailEnd/>
          </a:ln>
          <a:extLst>
            <a:ext uri="{909E8E84-426E-40DD-AFC4-6F175D3DCCD1}">
              <a14:hiddenFill xmlns:a14="http://schemas.microsoft.com/office/drawing/2010/main">
                <a:noFill/>
              </a14:hiddenFill>
            </a:ext>
          </a:extLst>
        </p:spPr>
        <p:txBody>
          <a:bodyPr wrap="none" anchor="ctr"/>
          <a:lstStyle/>
          <a:p>
            <a:endParaRPr lang="de-DE"/>
          </a:p>
        </p:txBody>
      </p:sp>
      <p:sp>
        <p:nvSpPr>
          <p:cNvPr id="5123" name="Text Box 3"/>
          <p:cNvSpPr txBox="1">
            <a:spLocks noChangeArrowheads="1"/>
          </p:cNvSpPr>
          <p:nvPr/>
        </p:nvSpPr>
        <p:spPr bwMode="auto">
          <a:xfrm>
            <a:off x="1304354" y="1412776"/>
            <a:ext cx="7804150" cy="46628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dirty="0" smtClean="0">
                <a:solidFill>
                  <a:srgbClr val="0066CC"/>
                </a:solidFill>
                <a:latin typeface="Tahoma" panose="020B0604030504040204" pitchFamily="34" charset="0"/>
              </a:rPr>
              <a:t>Thank you – and hope to see you         Munich !</a:t>
            </a:r>
          </a:p>
          <a:p>
            <a:pPr>
              <a:spcBef>
                <a:spcPct val="50000"/>
              </a:spcBef>
            </a:pPr>
            <a:endParaRPr lang="en-US" dirty="0">
              <a:solidFill>
                <a:srgbClr val="0066CC"/>
              </a:solidFill>
              <a:latin typeface="Tahoma" panose="020B0604030504040204" pitchFamily="34" charset="0"/>
            </a:endParaRPr>
          </a:p>
          <a:p>
            <a:pPr>
              <a:spcBef>
                <a:spcPct val="50000"/>
              </a:spcBef>
            </a:pPr>
            <a:endParaRPr lang="en-US" dirty="0" smtClean="0">
              <a:solidFill>
                <a:srgbClr val="0066CC"/>
              </a:solidFill>
              <a:latin typeface="Tahoma" panose="020B0604030504040204" pitchFamily="34" charset="0"/>
            </a:endParaRPr>
          </a:p>
          <a:p>
            <a:pPr>
              <a:spcBef>
                <a:spcPct val="50000"/>
              </a:spcBef>
            </a:pPr>
            <a:endParaRPr lang="en-US" dirty="0" smtClean="0">
              <a:solidFill>
                <a:srgbClr val="0066CC"/>
              </a:solidFill>
              <a:latin typeface="Tahoma" panose="020B0604030504040204" pitchFamily="34" charset="0"/>
            </a:endParaRPr>
          </a:p>
          <a:p>
            <a:pPr>
              <a:spcBef>
                <a:spcPct val="50000"/>
              </a:spcBef>
            </a:pPr>
            <a:endParaRPr lang="en-US" dirty="0">
              <a:solidFill>
                <a:srgbClr val="0066CC"/>
              </a:solidFill>
              <a:latin typeface="Tahoma" panose="020B0604030504040204" pitchFamily="34" charset="0"/>
            </a:endParaRPr>
          </a:p>
          <a:p>
            <a:pPr>
              <a:spcBef>
                <a:spcPct val="50000"/>
              </a:spcBef>
            </a:pPr>
            <a:endParaRPr lang="en-US" dirty="0">
              <a:solidFill>
                <a:srgbClr val="0066CC"/>
              </a:solidFill>
              <a:latin typeface="Tahoma" panose="020B0604030504040204" pitchFamily="34" charset="0"/>
            </a:endParaRPr>
          </a:p>
          <a:p>
            <a:pPr>
              <a:spcBef>
                <a:spcPct val="50000"/>
              </a:spcBef>
            </a:pPr>
            <a:endParaRPr lang="en-US" dirty="0" smtClean="0">
              <a:solidFill>
                <a:srgbClr val="0066CC"/>
              </a:solidFill>
              <a:latin typeface="Tahoma" panose="020B0604030504040204" pitchFamily="34" charset="0"/>
            </a:endParaRPr>
          </a:p>
          <a:p>
            <a:pPr>
              <a:spcBef>
                <a:spcPct val="50000"/>
              </a:spcBef>
            </a:pPr>
            <a:endParaRPr lang="en-US" dirty="0">
              <a:solidFill>
                <a:srgbClr val="0066CC"/>
              </a:solidFill>
              <a:latin typeface="Tahoma" panose="020B0604030504040204" pitchFamily="34" charset="0"/>
            </a:endParaRPr>
          </a:p>
          <a:p>
            <a:pPr>
              <a:spcBef>
                <a:spcPct val="50000"/>
              </a:spcBef>
            </a:pPr>
            <a:r>
              <a:rPr lang="en-US" sz="1400" dirty="0" smtClean="0">
                <a:solidFill>
                  <a:srgbClr val="0066CC"/>
                </a:solidFill>
                <a:latin typeface="Tahoma" panose="020B0604030504040204" pitchFamily="34" charset="0"/>
              </a:rPr>
              <a:t>p.henningsen@tum.de</a:t>
            </a:r>
            <a:endParaRPr lang="en-US" sz="1400" dirty="0">
              <a:solidFill>
                <a:srgbClr val="0066CC"/>
              </a:solidFill>
              <a:latin typeface="Tahoma" panose="020B0604030504040204" pitchFamily="34" charset="0"/>
            </a:endParaRPr>
          </a:p>
        </p:txBody>
      </p:sp>
      <p:sp>
        <p:nvSpPr>
          <p:cNvPr id="3" name="AutoShape 2" descr="How do you feel? Interoception: the sense of the physiological condition of the body"/>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4" name="AutoShape 4" descr="How do you feel? Interoception: the sense of the physiological condition of the body"/>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5" name="AutoShape 6" descr="How do you feel? Interoception: the sense of the physiological condition of the body"/>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pic>
        <p:nvPicPr>
          <p:cNvPr id="9" name="Picture 6" descr="http://99urlaubsideen.de/sites/default/files/19_muc_alpenpanorama_tourismusamt_muenche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31840" y="2348880"/>
            <a:ext cx="3779014" cy="28839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6" name="Picture 2" descr="http://www.conservativehome.com/wp-content/uploads/2015/10/Britain-Stronger-In-Europe-logo-300x225.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84168" y="1412776"/>
            <a:ext cx="576064" cy="4320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941172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Line 2"/>
          <p:cNvSpPr>
            <a:spLocks noChangeShapeType="1"/>
          </p:cNvSpPr>
          <p:nvPr/>
        </p:nvSpPr>
        <p:spPr bwMode="auto">
          <a:xfrm>
            <a:off x="1187450" y="908050"/>
            <a:ext cx="0" cy="5562600"/>
          </a:xfrm>
          <a:prstGeom prst="line">
            <a:avLst/>
          </a:prstGeom>
          <a:noFill/>
          <a:ln w="28575">
            <a:solidFill>
              <a:srgbClr val="0066CC"/>
            </a:solidFill>
            <a:round/>
            <a:headEnd/>
            <a:tailEnd/>
          </a:ln>
          <a:extLst>
            <a:ext uri="{909E8E84-426E-40DD-AFC4-6F175D3DCCD1}">
              <a14:hiddenFill xmlns:a14="http://schemas.microsoft.com/office/drawing/2010/main">
                <a:noFill/>
              </a14:hiddenFill>
            </a:ext>
          </a:extLst>
        </p:spPr>
        <p:txBody>
          <a:bodyPr wrap="none" anchor="ctr"/>
          <a:lstStyle/>
          <a:p>
            <a:endParaRPr lang="de-DE"/>
          </a:p>
        </p:txBody>
      </p:sp>
      <p:sp>
        <p:nvSpPr>
          <p:cNvPr id="5123" name="Text Box 3"/>
          <p:cNvSpPr txBox="1">
            <a:spLocks noChangeArrowheads="1"/>
          </p:cNvSpPr>
          <p:nvPr/>
        </p:nvSpPr>
        <p:spPr bwMode="auto">
          <a:xfrm>
            <a:off x="1339850" y="1187811"/>
            <a:ext cx="791267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de-DE" dirty="0">
                <a:solidFill>
                  <a:srgbClr val="0066CC"/>
                </a:solidFill>
                <a:latin typeface="Tahoma" panose="020B0604030504040204" pitchFamily="34" charset="0"/>
              </a:rPr>
              <a:t>A clinical perspective on distressing bodily symptoms</a:t>
            </a:r>
            <a:r>
              <a:rPr lang="en-US" altLang="de-DE" dirty="0" smtClean="0">
                <a:solidFill>
                  <a:srgbClr val="000076"/>
                </a:solidFill>
                <a:latin typeface="Tahoma" panose="020B0604030504040204" pitchFamily="34" charset="0"/>
              </a:rPr>
              <a:t> </a:t>
            </a:r>
            <a:r>
              <a:rPr lang="en-US" altLang="de-DE" b="1" dirty="0">
                <a:solidFill>
                  <a:srgbClr val="000076"/>
                </a:solidFill>
                <a:latin typeface="Tahoma" panose="020B0604030504040204" pitchFamily="34" charset="0"/>
              </a:rPr>
              <a:t/>
            </a:r>
            <a:br>
              <a:rPr lang="en-US" altLang="de-DE" b="1" dirty="0">
                <a:solidFill>
                  <a:srgbClr val="000076"/>
                </a:solidFill>
                <a:latin typeface="Tahoma" panose="020B0604030504040204" pitchFamily="34" charset="0"/>
              </a:rPr>
            </a:br>
            <a:endParaRPr lang="en-US" altLang="de-DE" sz="2000" dirty="0">
              <a:solidFill>
                <a:srgbClr val="777777"/>
              </a:solidFill>
              <a:latin typeface="Tahoma" panose="020B0604030504040204" pitchFamily="34" charset="0"/>
            </a:endParaRPr>
          </a:p>
        </p:txBody>
      </p:sp>
      <p:sp>
        <p:nvSpPr>
          <p:cNvPr id="5124" name="Text Box 5"/>
          <p:cNvSpPr txBox="1">
            <a:spLocks noChangeArrowheads="1"/>
          </p:cNvSpPr>
          <p:nvPr/>
        </p:nvSpPr>
        <p:spPr bwMode="auto">
          <a:xfrm>
            <a:off x="1339850" y="2205038"/>
            <a:ext cx="7724775" cy="38318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buClr>
                <a:srgbClr val="0066CC"/>
              </a:buClr>
              <a:buFont typeface="Webdings" panose="05030102010509060703" pitchFamily="18" charset="2"/>
              <a:buChar char="4"/>
            </a:pPr>
            <a:r>
              <a:rPr lang="en-US" altLang="de-DE" sz="1800" dirty="0">
                <a:solidFill>
                  <a:srgbClr val="0066CC"/>
                </a:solidFill>
                <a:latin typeface="Tahoma" panose="020B0604030504040204" pitchFamily="34" charset="0"/>
              </a:rPr>
              <a:t> </a:t>
            </a:r>
            <a:r>
              <a:rPr lang="en-US" altLang="de-DE" sz="1800" dirty="0" smtClean="0">
                <a:solidFill>
                  <a:srgbClr val="0066CC"/>
                </a:solidFill>
                <a:latin typeface="Tahoma" panose="020B0604030504040204" pitchFamily="34" charset="0"/>
              </a:rPr>
              <a:t>Patients with </a:t>
            </a:r>
            <a:r>
              <a:rPr lang="en-US" altLang="de-DE" sz="1800" dirty="0" smtClean="0">
                <a:solidFill>
                  <a:srgbClr val="C00000"/>
                </a:solidFill>
                <a:latin typeface="Tahoma" panose="020B0604030504040204" pitchFamily="34" charset="0"/>
              </a:rPr>
              <a:t>chronic low back pain </a:t>
            </a:r>
            <a:r>
              <a:rPr lang="en-US" altLang="de-DE" sz="1800" dirty="0" smtClean="0">
                <a:solidFill>
                  <a:srgbClr val="0066CC"/>
                </a:solidFill>
                <a:latin typeface="Tahoma" panose="020B0604030504040204" pitchFamily="34" charset="0"/>
              </a:rPr>
              <a:t>are seen and treated by the</a:t>
            </a:r>
            <a:br>
              <a:rPr lang="en-US" altLang="de-DE" sz="1800" dirty="0" smtClean="0">
                <a:solidFill>
                  <a:srgbClr val="0066CC"/>
                </a:solidFill>
                <a:latin typeface="Tahoma" panose="020B0604030504040204" pitchFamily="34" charset="0"/>
              </a:rPr>
            </a:br>
            <a:r>
              <a:rPr lang="en-US" altLang="de-DE" sz="1800" dirty="0" smtClean="0">
                <a:solidFill>
                  <a:srgbClr val="0066CC"/>
                </a:solidFill>
                <a:latin typeface="Tahoma" panose="020B0604030504040204" pitchFamily="34" charset="0"/>
              </a:rPr>
              <a:t>    orthopedic surgeon</a:t>
            </a:r>
          </a:p>
          <a:p>
            <a:pPr>
              <a:spcBef>
                <a:spcPct val="50000"/>
              </a:spcBef>
              <a:buClr>
                <a:srgbClr val="0066CC"/>
              </a:buClr>
              <a:buFont typeface="Webdings" panose="05030102010509060703" pitchFamily="18" charset="2"/>
              <a:buChar char="4"/>
            </a:pPr>
            <a:r>
              <a:rPr lang="en-US" altLang="de-DE" sz="1800" dirty="0">
                <a:solidFill>
                  <a:srgbClr val="0066CC"/>
                </a:solidFill>
                <a:latin typeface="Tahoma" panose="020B0604030504040204" pitchFamily="34" charset="0"/>
              </a:rPr>
              <a:t> </a:t>
            </a:r>
            <a:r>
              <a:rPr lang="en-US" altLang="de-DE" sz="1800" dirty="0" smtClean="0">
                <a:solidFill>
                  <a:srgbClr val="0066CC"/>
                </a:solidFill>
                <a:latin typeface="Tahoma" panose="020B0604030504040204" pitchFamily="34" charset="0"/>
              </a:rPr>
              <a:t>Patients with </a:t>
            </a:r>
            <a:r>
              <a:rPr lang="en-US" altLang="de-DE" sz="1800" dirty="0" smtClean="0">
                <a:solidFill>
                  <a:srgbClr val="C00000"/>
                </a:solidFill>
                <a:latin typeface="Tahoma" panose="020B0604030504040204" pitchFamily="34" charset="0"/>
              </a:rPr>
              <a:t>chronic widespread pain</a:t>
            </a:r>
            <a:r>
              <a:rPr lang="en-US" altLang="de-DE" sz="1800" dirty="0" smtClean="0">
                <a:solidFill>
                  <a:srgbClr val="0066CC"/>
                </a:solidFill>
                <a:latin typeface="Tahoma" panose="020B0604030504040204" pitchFamily="34" charset="0"/>
              </a:rPr>
              <a:t> are seen and treated by the</a:t>
            </a:r>
            <a:br>
              <a:rPr lang="en-US" altLang="de-DE" sz="1800" dirty="0" smtClean="0">
                <a:solidFill>
                  <a:srgbClr val="0066CC"/>
                </a:solidFill>
                <a:latin typeface="Tahoma" panose="020B0604030504040204" pitchFamily="34" charset="0"/>
              </a:rPr>
            </a:br>
            <a:r>
              <a:rPr lang="en-US" altLang="de-DE" sz="1800" dirty="0" smtClean="0">
                <a:solidFill>
                  <a:srgbClr val="0066CC"/>
                </a:solidFill>
                <a:latin typeface="Tahoma" panose="020B0604030504040204" pitchFamily="34" charset="0"/>
              </a:rPr>
              <a:t>    rheumatologist</a:t>
            </a:r>
          </a:p>
          <a:p>
            <a:pPr>
              <a:spcBef>
                <a:spcPct val="50000"/>
              </a:spcBef>
              <a:buClr>
                <a:srgbClr val="0066CC"/>
              </a:buClr>
              <a:buFont typeface="Webdings" panose="05030102010509060703" pitchFamily="18" charset="2"/>
              <a:buChar char="4"/>
            </a:pPr>
            <a:r>
              <a:rPr lang="en-US" altLang="de-DE" sz="1800" dirty="0" smtClean="0">
                <a:solidFill>
                  <a:srgbClr val="0066CC"/>
                </a:solidFill>
                <a:latin typeface="Tahoma" panose="020B0604030504040204" pitchFamily="34" charset="0"/>
              </a:rPr>
              <a:t> Patients with </a:t>
            </a:r>
            <a:r>
              <a:rPr lang="en-US" altLang="de-DE" sz="1800" dirty="0" smtClean="0">
                <a:solidFill>
                  <a:srgbClr val="C00000"/>
                </a:solidFill>
                <a:latin typeface="Tahoma" panose="020B0604030504040204" pitchFamily="34" charset="0"/>
              </a:rPr>
              <a:t>tension headache</a:t>
            </a:r>
            <a:r>
              <a:rPr lang="en-US" altLang="de-DE" sz="1800" dirty="0" smtClean="0">
                <a:solidFill>
                  <a:srgbClr val="0066CC"/>
                </a:solidFill>
                <a:latin typeface="Tahoma" panose="020B0604030504040204" pitchFamily="34" charset="0"/>
              </a:rPr>
              <a:t> are seen and treated by the neurologist</a:t>
            </a:r>
          </a:p>
          <a:p>
            <a:pPr>
              <a:spcBef>
                <a:spcPct val="50000"/>
              </a:spcBef>
              <a:buClr>
                <a:srgbClr val="0066CC"/>
              </a:buClr>
              <a:buFont typeface="Webdings" panose="05030102010509060703" pitchFamily="18" charset="2"/>
              <a:buChar char="4"/>
            </a:pPr>
            <a:r>
              <a:rPr lang="en-US" altLang="de-DE" sz="1800" dirty="0">
                <a:solidFill>
                  <a:srgbClr val="0066CC"/>
                </a:solidFill>
                <a:latin typeface="Tahoma" panose="020B0604030504040204" pitchFamily="34" charset="0"/>
              </a:rPr>
              <a:t> </a:t>
            </a:r>
            <a:r>
              <a:rPr lang="en-US" altLang="de-DE" sz="1800" dirty="0" smtClean="0">
                <a:solidFill>
                  <a:srgbClr val="0066CC"/>
                </a:solidFill>
                <a:latin typeface="Tahoma" panose="020B0604030504040204" pitchFamily="34" charset="0"/>
              </a:rPr>
              <a:t>Patients with </a:t>
            </a:r>
            <a:r>
              <a:rPr lang="en-US" altLang="de-DE" sz="1800" dirty="0" smtClean="0">
                <a:solidFill>
                  <a:srgbClr val="C00000"/>
                </a:solidFill>
                <a:latin typeface="Tahoma" panose="020B0604030504040204" pitchFamily="34" charset="0"/>
              </a:rPr>
              <a:t>tinnitus</a:t>
            </a:r>
            <a:r>
              <a:rPr lang="en-US" altLang="de-DE" sz="1800" dirty="0" smtClean="0">
                <a:solidFill>
                  <a:srgbClr val="0066CC"/>
                </a:solidFill>
                <a:latin typeface="Tahoma" panose="020B0604030504040204" pitchFamily="34" charset="0"/>
              </a:rPr>
              <a:t> are seen and treated by the ENT specialist</a:t>
            </a:r>
          </a:p>
          <a:p>
            <a:pPr>
              <a:spcBef>
                <a:spcPct val="50000"/>
              </a:spcBef>
              <a:buClr>
                <a:srgbClr val="0066CC"/>
              </a:buClr>
              <a:buFont typeface="Webdings" panose="05030102010509060703" pitchFamily="18" charset="2"/>
              <a:buChar char="4"/>
            </a:pPr>
            <a:r>
              <a:rPr lang="en-US" altLang="de-DE" sz="1800" dirty="0">
                <a:solidFill>
                  <a:srgbClr val="0066CC"/>
                </a:solidFill>
                <a:latin typeface="Tahoma" panose="020B0604030504040204" pitchFamily="34" charset="0"/>
              </a:rPr>
              <a:t> </a:t>
            </a:r>
            <a:r>
              <a:rPr lang="en-US" altLang="de-DE" sz="1800" dirty="0" smtClean="0">
                <a:solidFill>
                  <a:srgbClr val="0066CC"/>
                </a:solidFill>
                <a:latin typeface="Tahoma" panose="020B0604030504040204" pitchFamily="34" charset="0"/>
              </a:rPr>
              <a:t>Patients with </a:t>
            </a:r>
            <a:r>
              <a:rPr lang="en-US" altLang="de-DE" sz="1800" dirty="0" smtClean="0">
                <a:solidFill>
                  <a:srgbClr val="C00000"/>
                </a:solidFill>
                <a:latin typeface="Tahoma" panose="020B0604030504040204" pitchFamily="34" charset="0"/>
              </a:rPr>
              <a:t>chronic pelvic pain </a:t>
            </a:r>
            <a:r>
              <a:rPr lang="en-US" altLang="de-DE" sz="1800" dirty="0" smtClean="0">
                <a:solidFill>
                  <a:srgbClr val="0066CC"/>
                </a:solidFill>
                <a:latin typeface="Tahoma" panose="020B0604030504040204" pitchFamily="34" charset="0"/>
              </a:rPr>
              <a:t>are seen by the gynecologist</a:t>
            </a:r>
          </a:p>
          <a:p>
            <a:pPr>
              <a:spcBef>
                <a:spcPct val="50000"/>
              </a:spcBef>
              <a:buClr>
                <a:srgbClr val="0066CC"/>
              </a:buClr>
              <a:buFont typeface="Webdings" panose="05030102010509060703" pitchFamily="18" charset="2"/>
              <a:buChar char="4"/>
            </a:pPr>
            <a:r>
              <a:rPr lang="en-US" altLang="de-DE" sz="1800" dirty="0" smtClean="0">
                <a:solidFill>
                  <a:srgbClr val="0066CC"/>
                </a:solidFill>
                <a:latin typeface="Tahoma" panose="020B0604030504040204" pitchFamily="34" charset="0"/>
              </a:rPr>
              <a:t> Patients with …</a:t>
            </a:r>
          </a:p>
          <a:p>
            <a:pPr>
              <a:spcBef>
                <a:spcPct val="50000"/>
              </a:spcBef>
              <a:buClr>
                <a:srgbClr val="0066CC"/>
              </a:buClr>
              <a:buFont typeface="Webdings" panose="05030102010509060703" pitchFamily="18" charset="2"/>
              <a:buChar char="4"/>
            </a:pPr>
            <a:r>
              <a:rPr lang="en-US" altLang="de-DE" sz="1800" dirty="0">
                <a:solidFill>
                  <a:srgbClr val="0066CC"/>
                </a:solidFill>
                <a:latin typeface="Tahoma" panose="020B0604030504040204" pitchFamily="34" charset="0"/>
              </a:rPr>
              <a:t> </a:t>
            </a:r>
            <a:r>
              <a:rPr lang="en-US" altLang="de-DE" sz="1800" dirty="0" smtClean="0">
                <a:solidFill>
                  <a:srgbClr val="0066CC"/>
                </a:solidFill>
                <a:latin typeface="Tahoma" panose="020B0604030504040204" pitchFamily="34" charset="0"/>
              </a:rPr>
              <a:t>Patients with …</a:t>
            </a:r>
          </a:p>
          <a:p>
            <a:pPr>
              <a:spcBef>
                <a:spcPct val="50000"/>
              </a:spcBef>
              <a:buClr>
                <a:srgbClr val="0066CC"/>
              </a:buClr>
              <a:buFont typeface="Webdings" panose="05030102010509060703" pitchFamily="18" charset="2"/>
              <a:buChar char="4"/>
            </a:pPr>
            <a:r>
              <a:rPr lang="en-US" altLang="de-DE" sz="1800" dirty="0">
                <a:solidFill>
                  <a:srgbClr val="0066CC"/>
                </a:solidFill>
                <a:latin typeface="Tahoma" panose="020B0604030504040204" pitchFamily="34" charset="0"/>
              </a:rPr>
              <a:t> </a:t>
            </a:r>
            <a:r>
              <a:rPr lang="en-US" altLang="de-DE" sz="1800" dirty="0" smtClean="0">
                <a:solidFill>
                  <a:srgbClr val="0066CC"/>
                </a:solidFill>
                <a:latin typeface="Tahoma" panose="020B0604030504040204" pitchFamily="34" charset="0"/>
              </a:rPr>
              <a:t>Patients with …</a:t>
            </a:r>
            <a:endParaRPr lang="en-US" altLang="de-DE" sz="1800" dirty="0">
              <a:solidFill>
                <a:srgbClr val="0066CC"/>
              </a:solidFill>
              <a:latin typeface="Tahoma" panose="020B0604030504040204" pitchFamily="34" charset="0"/>
            </a:endParaRPr>
          </a:p>
        </p:txBody>
      </p:sp>
    </p:spTree>
    <p:extLst>
      <p:ext uri="{BB962C8B-B14F-4D97-AF65-F5344CB8AC3E}">
        <p14:creationId xmlns:p14="http://schemas.microsoft.com/office/powerpoint/2010/main" val="386159091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ext Box 3"/>
          <p:cNvSpPr txBox="1">
            <a:spLocks noChangeArrowheads="1"/>
          </p:cNvSpPr>
          <p:nvPr/>
        </p:nvSpPr>
        <p:spPr bwMode="auto">
          <a:xfrm>
            <a:off x="1339850" y="477019"/>
            <a:ext cx="75438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dirty="0" smtClean="0">
                <a:solidFill>
                  <a:srgbClr val="0066CC"/>
                </a:solidFill>
                <a:latin typeface="Tahoma" panose="020B0604030504040204" pitchFamily="34" charset="0"/>
              </a:rPr>
              <a:t>Global burden of disease</a:t>
            </a:r>
            <a:r>
              <a:rPr lang="en-US" b="1" dirty="0" smtClean="0">
                <a:solidFill>
                  <a:srgbClr val="0066CC"/>
                </a:solidFill>
                <a:latin typeface="Tahoma" panose="020B0604030504040204" pitchFamily="34" charset="0"/>
              </a:rPr>
              <a:t> </a:t>
            </a:r>
            <a:endParaRPr lang="en-US" b="1" dirty="0">
              <a:solidFill>
                <a:srgbClr val="0066CC"/>
              </a:solidFill>
              <a:latin typeface="Tahoma" panose="020B0604030504040204" pitchFamily="34" charset="0"/>
            </a:endParaRPr>
          </a:p>
        </p:txBody>
      </p:sp>
      <p:sp>
        <p:nvSpPr>
          <p:cNvPr id="5" name="Line 2"/>
          <p:cNvSpPr>
            <a:spLocks noChangeShapeType="1"/>
          </p:cNvSpPr>
          <p:nvPr/>
        </p:nvSpPr>
        <p:spPr bwMode="auto">
          <a:xfrm>
            <a:off x="1187624" y="332656"/>
            <a:ext cx="0" cy="6264696"/>
          </a:xfrm>
          <a:prstGeom prst="line">
            <a:avLst/>
          </a:prstGeom>
          <a:noFill/>
          <a:ln w="28575">
            <a:solidFill>
              <a:srgbClr val="0066CC"/>
            </a:solidFill>
            <a:round/>
            <a:headEnd/>
            <a:tailEnd/>
          </a:ln>
          <a:extLst>
            <a:ext uri="{909E8E84-426E-40DD-AFC4-6F175D3DCCD1}">
              <a14:hiddenFill xmlns:a14="http://schemas.microsoft.com/office/drawing/2010/main">
                <a:noFill/>
              </a14:hiddenFill>
            </a:ext>
          </a:extLst>
        </p:spPr>
        <p:txBody>
          <a:bodyPr wrap="none" anchor="ctr"/>
          <a:lstStyle/>
          <a:p>
            <a:endParaRPr lang="de-DE"/>
          </a:p>
        </p:txBody>
      </p:sp>
      <p:sp>
        <p:nvSpPr>
          <p:cNvPr id="2" name="Textfeld 1"/>
          <p:cNvSpPr txBox="1"/>
          <p:nvPr/>
        </p:nvSpPr>
        <p:spPr>
          <a:xfrm flipH="1">
            <a:off x="3059832" y="6381328"/>
            <a:ext cx="3528392" cy="338554"/>
          </a:xfrm>
          <a:prstGeom prst="rect">
            <a:avLst/>
          </a:prstGeom>
          <a:noFill/>
        </p:spPr>
        <p:txBody>
          <a:bodyPr wrap="square" rtlCol="0">
            <a:spAutoFit/>
          </a:bodyPr>
          <a:lstStyle/>
          <a:p>
            <a:r>
              <a:rPr lang="de-DE" sz="1600" dirty="0" smtClean="0">
                <a:solidFill>
                  <a:srgbClr val="C02300"/>
                </a:solidFill>
                <a:latin typeface="Tahoma" panose="020B0604030504040204" pitchFamily="34" charset="0"/>
                <a:ea typeface="Tahoma" panose="020B0604030504040204" pitchFamily="34" charset="0"/>
                <a:cs typeface="Tahoma" panose="020B0604030504040204" pitchFamily="34" charset="0"/>
              </a:rPr>
              <a:t>Murray CJL u Lopez AD NEJM 2013</a:t>
            </a:r>
            <a:endParaRPr lang="de-DE" sz="1600" dirty="0">
              <a:solidFill>
                <a:srgbClr val="C02300"/>
              </a:solidFill>
              <a:latin typeface="Tahoma" panose="020B0604030504040204" pitchFamily="34" charset="0"/>
              <a:ea typeface="Tahoma" panose="020B0604030504040204" pitchFamily="34" charset="0"/>
              <a:cs typeface="Tahoma" panose="020B0604030504040204" pitchFamily="34" charset="0"/>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29867" y="1133813"/>
            <a:ext cx="5782493" cy="531952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 name="Ellipse 2"/>
          <p:cNvSpPr/>
          <p:nvPr/>
        </p:nvSpPr>
        <p:spPr bwMode="auto">
          <a:xfrm>
            <a:off x="6876256" y="1556792"/>
            <a:ext cx="792088" cy="360040"/>
          </a:xfrm>
          <a:prstGeom prst="ellipse">
            <a:avLst/>
          </a:prstGeom>
          <a:noFill/>
          <a:ln w="952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smtClean="0">
              <a:ln>
                <a:noFill/>
              </a:ln>
              <a:solidFill>
                <a:schemeClr val="tx1"/>
              </a:solidFill>
              <a:effectLst/>
              <a:latin typeface="Times New Roman" pitchFamily="18" charset="0"/>
            </a:endParaRPr>
          </a:p>
        </p:txBody>
      </p:sp>
      <p:cxnSp>
        <p:nvCxnSpPr>
          <p:cNvPr id="6" name="Gerade Verbindung mit Pfeil 5"/>
          <p:cNvCxnSpPr/>
          <p:nvPr/>
        </p:nvCxnSpPr>
        <p:spPr bwMode="auto">
          <a:xfrm>
            <a:off x="1691680" y="2780928"/>
            <a:ext cx="338187" cy="0"/>
          </a:xfrm>
          <a:prstGeom prst="straightConnector1">
            <a:avLst/>
          </a:prstGeom>
          <a:solidFill>
            <a:schemeClr val="accent1"/>
          </a:solidFill>
          <a:ln w="9525" cap="flat" cmpd="sng" algn="ctr">
            <a:solidFill>
              <a:srgbClr val="C00000"/>
            </a:solidFill>
            <a:prstDash val="solid"/>
            <a:round/>
            <a:headEnd type="none" w="med" len="med"/>
            <a:tailEnd type="triangle"/>
          </a:ln>
          <a:effectLst/>
        </p:spPr>
      </p:cxnSp>
      <p:cxnSp>
        <p:nvCxnSpPr>
          <p:cNvPr id="9" name="Gerade Verbindung mit Pfeil 8"/>
          <p:cNvCxnSpPr/>
          <p:nvPr/>
        </p:nvCxnSpPr>
        <p:spPr bwMode="auto">
          <a:xfrm>
            <a:off x="1691680" y="3429000"/>
            <a:ext cx="338187" cy="0"/>
          </a:xfrm>
          <a:prstGeom prst="straightConnector1">
            <a:avLst/>
          </a:prstGeom>
          <a:solidFill>
            <a:schemeClr val="accent1"/>
          </a:solidFill>
          <a:ln w="9525" cap="flat" cmpd="sng" algn="ctr">
            <a:solidFill>
              <a:srgbClr val="C00000"/>
            </a:solidFill>
            <a:prstDash val="solid"/>
            <a:round/>
            <a:headEnd type="none" w="med" len="med"/>
            <a:tailEnd type="triangle"/>
          </a:ln>
          <a:effectLst/>
        </p:spPr>
      </p:cxnSp>
      <p:cxnSp>
        <p:nvCxnSpPr>
          <p:cNvPr id="10" name="Gerade Verbindung mit Pfeil 9"/>
          <p:cNvCxnSpPr/>
          <p:nvPr/>
        </p:nvCxnSpPr>
        <p:spPr bwMode="auto">
          <a:xfrm>
            <a:off x="1691680" y="4293096"/>
            <a:ext cx="338187" cy="0"/>
          </a:xfrm>
          <a:prstGeom prst="straightConnector1">
            <a:avLst/>
          </a:prstGeom>
          <a:solidFill>
            <a:schemeClr val="accent1"/>
          </a:solidFill>
          <a:ln w="9525" cap="flat" cmpd="sng" algn="ctr">
            <a:solidFill>
              <a:srgbClr val="C00000"/>
            </a:solidFill>
            <a:prstDash val="solid"/>
            <a:round/>
            <a:headEnd type="none" w="med" len="med"/>
            <a:tailEnd type="triangle"/>
          </a:ln>
          <a:effectLst/>
        </p:spPr>
      </p:cxnSp>
    </p:spTree>
    <p:extLst>
      <p:ext uri="{BB962C8B-B14F-4D97-AF65-F5344CB8AC3E}">
        <p14:creationId xmlns:p14="http://schemas.microsoft.com/office/powerpoint/2010/main" val="354181513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Line 2"/>
          <p:cNvSpPr>
            <a:spLocks noChangeShapeType="1"/>
          </p:cNvSpPr>
          <p:nvPr/>
        </p:nvSpPr>
        <p:spPr bwMode="auto">
          <a:xfrm>
            <a:off x="1187450" y="908050"/>
            <a:ext cx="0" cy="5562600"/>
          </a:xfrm>
          <a:prstGeom prst="line">
            <a:avLst/>
          </a:prstGeom>
          <a:noFill/>
          <a:ln w="28575">
            <a:solidFill>
              <a:srgbClr val="0066CC"/>
            </a:solidFill>
            <a:round/>
            <a:headEnd/>
            <a:tailEnd/>
          </a:ln>
          <a:extLst>
            <a:ext uri="{909E8E84-426E-40DD-AFC4-6F175D3DCCD1}">
              <a14:hiddenFill xmlns:a14="http://schemas.microsoft.com/office/drawing/2010/main">
                <a:noFill/>
              </a14:hiddenFill>
            </a:ext>
          </a:extLst>
        </p:spPr>
        <p:txBody>
          <a:bodyPr wrap="none" anchor="ctr"/>
          <a:lstStyle/>
          <a:p>
            <a:endParaRPr lang="de-DE"/>
          </a:p>
        </p:txBody>
      </p:sp>
      <p:sp>
        <p:nvSpPr>
          <p:cNvPr id="5123" name="Text Box 3"/>
          <p:cNvSpPr txBox="1">
            <a:spLocks noChangeArrowheads="1"/>
          </p:cNvSpPr>
          <p:nvPr/>
        </p:nvSpPr>
        <p:spPr bwMode="auto">
          <a:xfrm>
            <a:off x="1339850" y="1187811"/>
            <a:ext cx="75438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de-DE" dirty="0">
                <a:solidFill>
                  <a:srgbClr val="0066CC"/>
                </a:solidFill>
                <a:latin typeface="Tahoma" panose="020B0604030504040204" pitchFamily="34" charset="0"/>
              </a:rPr>
              <a:t>A clinical perspective on distressing bodily symptoms</a:t>
            </a:r>
            <a:r>
              <a:rPr lang="en-US" altLang="de-DE" b="1" dirty="0" smtClean="0">
                <a:solidFill>
                  <a:srgbClr val="000076"/>
                </a:solidFill>
                <a:latin typeface="Tahoma" panose="020B0604030504040204" pitchFamily="34" charset="0"/>
              </a:rPr>
              <a:t> </a:t>
            </a:r>
            <a:r>
              <a:rPr lang="en-US" altLang="de-DE" b="1" dirty="0">
                <a:solidFill>
                  <a:srgbClr val="000076"/>
                </a:solidFill>
                <a:latin typeface="Tahoma" panose="020B0604030504040204" pitchFamily="34" charset="0"/>
              </a:rPr>
              <a:t/>
            </a:r>
            <a:br>
              <a:rPr lang="en-US" altLang="de-DE" b="1" dirty="0">
                <a:solidFill>
                  <a:srgbClr val="000076"/>
                </a:solidFill>
                <a:latin typeface="Tahoma" panose="020B0604030504040204" pitchFamily="34" charset="0"/>
              </a:rPr>
            </a:br>
            <a:endParaRPr lang="en-US" altLang="de-DE" sz="2000" dirty="0">
              <a:solidFill>
                <a:srgbClr val="777777"/>
              </a:solidFill>
              <a:latin typeface="Tahoma" panose="020B0604030504040204" pitchFamily="34" charset="0"/>
            </a:endParaRPr>
          </a:p>
        </p:txBody>
      </p:sp>
      <p:sp>
        <p:nvSpPr>
          <p:cNvPr id="5124" name="Text Box 5"/>
          <p:cNvSpPr txBox="1">
            <a:spLocks noChangeArrowheads="1"/>
          </p:cNvSpPr>
          <p:nvPr/>
        </p:nvSpPr>
        <p:spPr bwMode="auto">
          <a:xfrm>
            <a:off x="1339850" y="2205038"/>
            <a:ext cx="772477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buClr>
                <a:srgbClr val="0066CC"/>
              </a:buClr>
              <a:buFont typeface="Webdings" panose="05030102010509060703" pitchFamily="18" charset="2"/>
              <a:buChar char="4"/>
            </a:pPr>
            <a:r>
              <a:rPr lang="en-US" altLang="de-DE" sz="1800" dirty="0">
                <a:solidFill>
                  <a:srgbClr val="0066CC"/>
                </a:solidFill>
                <a:latin typeface="Tahoma" panose="020B0604030504040204" pitchFamily="34" charset="0"/>
              </a:rPr>
              <a:t> </a:t>
            </a:r>
            <a:r>
              <a:rPr lang="en-US" altLang="de-DE" sz="1800" dirty="0" smtClean="0">
                <a:solidFill>
                  <a:srgbClr val="0066CC"/>
                </a:solidFill>
                <a:latin typeface="Tahoma" panose="020B0604030504040204" pitchFamily="34" charset="0"/>
              </a:rPr>
              <a:t>Many patients with one functional somatic syndrome fulfill the criteria</a:t>
            </a:r>
            <a:br>
              <a:rPr lang="en-US" altLang="de-DE" sz="1800" dirty="0" smtClean="0">
                <a:solidFill>
                  <a:srgbClr val="0066CC"/>
                </a:solidFill>
                <a:latin typeface="Tahoma" panose="020B0604030504040204" pitchFamily="34" charset="0"/>
              </a:rPr>
            </a:br>
            <a:r>
              <a:rPr lang="en-US" altLang="de-DE" sz="1800" dirty="0" smtClean="0">
                <a:solidFill>
                  <a:srgbClr val="0066CC"/>
                </a:solidFill>
                <a:latin typeface="Tahoma" panose="020B0604030504040204" pitchFamily="34" charset="0"/>
              </a:rPr>
              <a:t>    for one or several others…</a:t>
            </a:r>
          </a:p>
        </p:txBody>
      </p:sp>
      <p:grpSp>
        <p:nvGrpSpPr>
          <p:cNvPr id="3" name="Gruppieren 2"/>
          <p:cNvGrpSpPr/>
          <p:nvPr/>
        </p:nvGrpSpPr>
        <p:grpSpPr>
          <a:xfrm>
            <a:off x="1691680" y="2996952"/>
            <a:ext cx="7416824" cy="2660589"/>
            <a:chOff x="1691680" y="2996952"/>
            <a:chExt cx="7416824" cy="2660589"/>
          </a:xfrm>
        </p:grpSpPr>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91680" y="2996952"/>
              <a:ext cx="4209866" cy="15906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feld 1"/>
            <p:cNvSpPr txBox="1"/>
            <p:nvPr/>
          </p:nvSpPr>
          <p:spPr>
            <a:xfrm>
              <a:off x="1691680" y="4543236"/>
              <a:ext cx="2160240" cy="253916"/>
            </a:xfrm>
            <a:prstGeom prst="rect">
              <a:avLst/>
            </a:prstGeom>
            <a:noFill/>
          </p:spPr>
          <p:txBody>
            <a:bodyPr wrap="square" rtlCol="0">
              <a:spAutoFit/>
            </a:bodyPr>
            <a:lstStyle/>
            <a:p>
              <a:r>
                <a:rPr lang="de-DE" sz="1050" dirty="0" smtClean="0">
                  <a:solidFill>
                    <a:srgbClr val="C00000"/>
                  </a:solidFill>
                  <a:latin typeface="Tahoma" panose="020B0604030504040204" pitchFamily="34" charset="0"/>
                  <a:cs typeface="Tahoma" panose="020B0604030504040204" pitchFamily="34" charset="0"/>
                </a:rPr>
                <a:t>Wessely et al. Lancet 1999</a:t>
              </a:r>
              <a:endParaRPr lang="de-DE" sz="1050" dirty="0">
                <a:solidFill>
                  <a:srgbClr val="C00000"/>
                </a:solidFill>
                <a:latin typeface="Tahoma" panose="020B0604030504040204" pitchFamily="34" charset="0"/>
                <a:cs typeface="Tahoma" panose="020B0604030504040204" pitchFamily="34" charset="0"/>
              </a:endParaRPr>
            </a:p>
          </p:txBody>
        </p:sp>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18251" y="3284984"/>
              <a:ext cx="3190253" cy="23725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91680" y="5044004"/>
              <a:ext cx="3888606" cy="3448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1621265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Line 2"/>
          <p:cNvSpPr>
            <a:spLocks noChangeShapeType="1"/>
          </p:cNvSpPr>
          <p:nvPr/>
        </p:nvSpPr>
        <p:spPr bwMode="auto">
          <a:xfrm>
            <a:off x="1187450" y="908050"/>
            <a:ext cx="0" cy="5562600"/>
          </a:xfrm>
          <a:prstGeom prst="line">
            <a:avLst/>
          </a:prstGeom>
          <a:noFill/>
          <a:ln w="28575">
            <a:solidFill>
              <a:srgbClr val="0066CC"/>
            </a:solidFill>
            <a:round/>
            <a:headEnd/>
            <a:tailEnd/>
          </a:ln>
          <a:extLst>
            <a:ext uri="{909E8E84-426E-40DD-AFC4-6F175D3DCCD1}">
              <a14:hiddenFill xmlns:a14="http://schemas.microsoft.com/office/drawing/2010/main">
                <a:noFill/>
              </a14:hiddenFill>
            </a:ext>
          </a:extLst>
        </p:spPr>
        <p:txBody>
          <a:bodyPr wrap="none" anchor="ctr"/>
          <a:lstStyle/>
          <a:p>
            <a:endParaRPr lang="de-DE"/>
          </a:p>
        </p:txBody>
      </p:sp>
      <p:sp>
        <p:nvSpPr>
          <p:cNvPr id="5123" name="Text Box 3"/>
          <p:cNvSpPr txBox="1">
            <a:spLocks noChangeArrowheads="1"/>
          </p:cNvSpPr>
          <p:nvPr/>
        </p:nvSpPr>
        <p:spPr bwMode="auto">
          <a:xfrm>
            <a:off x="1339850" y="1187811"/>
            <a:ext cx="75438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de-DE" dirty="0" smtClean="0">
                <a:solidFill>
                  <a:srgbClr val="0066CC"/>
                </a:solidFill>
                <a:latin typeface="Tahoma" panose="020B0604030504040204" pitchFamily="34" charset="0"/>
              </a:rPr>
              <a:t>Some examples…</a:t>
            </a:r>
            <a:endParaRPr lang="en-US" altLang="de-DE" sz="2000" dirty="0">
              <a:solidFill>
                <a:srgbClr val="777777"/>
              </a:solidFill>
              <a:latin typeface="Tahoma" panose="020B0604030504040204" pitchFamily="34" charset="0"/>
            </a:endParaRPr>
          </a:p>
        </p:txBody>
      </p:sp>
      <p:sp>
        <p:nvSpPr>
          <p:cNvPr id="10" name="Rechteck 9"/>
          <p:cNvSpPr>
            <a:spLocks noChangeArrowheads="1"/>
          </p:cNvSpPr>
          <p:nvPr/>
        </p:nvSpPr>
        <p:spPr bwMode="auto">
          <a:xfrm>
            <a:off x="1763688" y="1916832"/>
            <a:ext cx="7056784" cy="338554"/>
          </a:xfrm>
          <a:prstGeom prst="rect">
            <a:avLst/>
          </a:prstGeom>
          <a:noFill/>
          <a:ln w="9525">
            <a:noFill/>
            <a:miter lim="800000"/>
            <a:headEnd/>
            <a:tailEnd/>
          </a:ln>
        </p:spPr>
        <p:txBody>
          <a:bodyPr wrap="square">
            <a:spAutoFit/>
          </a:bodyPr>
          <a:lstStyle>
            <a:defPPr>
              <a:defRPr lang="de-DE"/>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de-DE" sz="1600" dirty="0" smtClean="0">
                <a:solidFill>
                  <a:srgbClr val="0A64C8"/>
                </a:solidFill>
                <a:sym typeface="Webdings" pitchFamily="18" charset="2"/>
              </a:rPr>
              <a:t>NFS </a:t>
            </a:r>
            <a:r>
              <a:rPr lang="de-DE" sz="1600" dirty="0" err="1">
                <a:solidFill>
                  <a:srgbClr val="0A64C8"/>
                </a:solidFill>
                <a:sym typeface="Webdings" pitchFamily="18" charset="2"/>
              </a:rPr>
              <a:t>vertigo</a:t>
            </a:r>
            <a:r>
              <a:rPr lang="de-DE" sz="1600" dirty="0">
                <a:solidFill>
                  <a:srgbClr val="0A64C8"/>
                </a:solidFill>
                <a:sym typeface="Webdings" pitchFamily="18" charset="2"/>
              </a:rPr>
              <a:t>/</a:t>
            </a:r>
            <a:r>
              <a:rPr lang="de-DE" sz="1600" dirty="0" err="1">
                <a:solidFill>
                  <a:srgbClr val="0A64C8"/>
                </a:solidFill>
                <a:sym typeface="Webdings" pitchFamily="18" charset="2"/>
              </a:rPr>
              <a:t>dizziness</a:t>
            </a:r>
            <a:r>
              <a:rPr lang="de-DE" sz="1600" dirty="0">
                <a:solidFill>
                  <a:srgbClr val="0A64C8"/>
                </a:solidFill>
                <a:sym typeface="Webdings" pitchFamily="18" charset="2"/>
              </a:rPr>
              <a:t> </a:t>
            </a:r>
            <a:r>
              <a:rPr lang="de-DE" sz="1600" dirty="0" smtClean="0">
                <a:solidFill>
                  <a:srgbClr val="0A64C8"/>
                </a:solidFill>
                <a:sym typeface="Webdings" pitchFamily="18" charset="2"/>
              </a:rPr>
              <a:t> </a:t>
            </a:r>
            <a:endParaRPr lang="de-DE" sz="1600" dirty="0">
              <a:solidFill>
                <a:srgbClr val="0A64C8"/>
              </a:solidFill>
              <a:sym typeface="Webdings" pitchFamily="18" charset="2"/>
            </a:endParaRPr>
          </a:p>
        </p:txBody>
      </p:sp>
      <p:graphicFrame>
        <p:nvGraphicFramePr>
          <p:cNvPr id="8" name="Diagramm 10"/>
          <p:cNvGraphicFramePr>
            <a:graphicFrameLocks/>
          </p:cNvGraphicFramePr>
          <p:nvPr>
            <p:extLst>
              <p:ext uri="{D42A27DB-BD31-4B8C-83A1-F6EECF244321}">
                <p14:modId xmlns:p14="http://schemas.microsoft.com/office/powerpoint/2010/main" val="582814670"/>
              </p:ext>
            </p:extLst>
          </p:nvPr>
        </p:nvGraphicFramePr>
        <p:xfrm>
          <a:off x="2339751" y="2708920"/>
          <a:ext cx="5301279" cy="3372969"/>
        </p:xfrm>
        <a:graphic>
          <a:graphicData uri="http://schemas.openxmlformats.org/drawingml/2006/chart">
            <c:chart xmlns:c="http://schemas.openxmlformats.org/drawingml/2006/chart" xmlns:r="http://schemas.openxmlformats.org/officeDocument/2006/relationships" r:id="rId3"/>
          </a:graphicData>
        </a:graphic>
      </p:graphicFrame>
      <p:sp>
        <p:nvSpPr>
          <p:cNvPr id="9" name="Rectangle 2"/>
          <p:cNvSpPr txBox="1">
            <a:spLocks noChangeArrowheads="1"/>
          </p:cNvSpPr>
          <p:nvPr/>
        </p:nvSpPr>
        <p:spPr bwMode="auto">
          <a:xfrm>
            <a:off x="4572000" y="2255385"/>
            <a:ext cx="2880667" cy="119347"/>
          </a:xfrm>
          <a:prstGeom prst="rect">
            <a:avLst/>
          </a:prstGeom>
          <a:noFill/>
          <a:ln w="9525">
            <a:noFill/>
            <a:miter lim="800000"/>
            <a:headEnd/>
            <a:tailEnd/>
          </a:ln>
        </p:spPr>
        <p:txBody>
          <a:bodyPr lIns="0" tIns="0" rIns="0" bIns="0"/>
          <a:lstStyle>
            <a:defPPr>
              <a:defRPr lang="de-DE"/>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just">
              <a:lnSpc>
                <a:spcPct val="150000"/>
              </a:lnSpc>
              <a:buClr>
                <a:srgbClr val="A2AD00"/>
              </a:buClr>
            </a:pPr>
            <a:r>
              <a:rPr lang="de-DE" sz="1200" dirty="0" smtClean="0">
                <a:solidFill>
                  <a:srgbClr val="969696"/>
                </a:solidFill>
                <a:ea typeface="ＭＳ Ｐゴシック"/>
                <a:cs typeface="ＭＳ Ｐゴシック"/>
              </a:rPr>
              <a:t>n=17717 </a:t>
            </a:r>
            <a:r>
              <a:rPr lang="de-DE" sz="1200" dirty="0" err="1" smtClean="0">
                <a:solidFill>
                  <a:srgbClr val="969696"/>
                </a:solidFill>
                <a:ea typeface="ＭＳ Ｐゴシック"/>
                <a:cs typeface="ＭＳ Ｐゴシック"/>
              </a:rPr>
              <a:t>outpatients</a:t>
            </a:r>
            <a:r>
              <a:rPr lang="de-DE" sz="1200" dirty="0" smtClean="0">
                <a:solidFill>
                  <a:srgbClr val="969696"/>
                </a:solidFill>
                <a:ea typeface="ＭＳ Ｐゴシック"/>
                <a:cs typeface="ＭＳ Ｐゴシック"/>
              </a:rPr>
              <a:t> </a:t>
            </a:r>
            <a:r>
              <a:rPr lang="de-DE" sz="1200" dirty="0" err="1">
                <a:solidFill>
                  <a:srgbClr val="969696"/>
                </a:solidFill>
                <a:ea typeface="ＭＳ Ｐゴシック"/>
                <a:cs typeface="ＭＳ Ｐゴシック"/>
              </a:rPr>
              <a:t>from</a:t>
            </a:r>
            <a:r>
              <a:rPr lang="de-DE" sz="1200" dirty="0">
                <a:solidFill>
                  <a:srgbClr val="969696"/>
                </a:solidFill>
                <a:ea typeface="ＭＳ Ｐゴシック"/>
                <a:cs typeface="ＭＳ Ｐゴシック"/>
              </a:rPr>
              <a:t> </a:t>
            </a:r>
            <a:r>
              <a:rPr lang="de-DE" sz="1200" dirty="0" err="1">
                <a:solidFill>
                  <a:srgbClr val="969696"/>
                </a:solidFill>
                <a:ea typeface="ＭＳ Ｐゴシック"/>
                <a:cs typeface="ＭＳ Ｐゴシック"/>
              </a:rPr>
              <a:t>the</a:t>
            </a:r>
            <a:r>
              <a:rPr lang="de-DE" sz="1200" dirty="0">
                <a:solidFill>
                  <a:srgbClr val="969696"/>
                </a:solidFill>
                <a:ea typeface="ＭＳ Ｐゴシック"/>
                <a:cs typeface="ＭＳ Ｐゴシック"/>
              </a:rPr>
              <a:t> German Center </a:t>
            </a:r>
            <a:r>
              <a:rPr lang="de-DE" sz="1200" dirty="0" err="1">
                <a:solidFill>
                  <a:srgbClr val="969696"/>
                </a:solidFill>
                <a:ea typeface="ＭＳ Ｐゴシック"/>
                <a:cs typeface="ＭＳ Ｐゴシック"/>
              </a:rPr>
              <a:t>for</a:t>
            </a:r>
            <a:r>
              <a:rPr lang="de-DE" sz="1200" dirty="0">
                <a:solidFill>
                  <a:srgbClr val="969696"/>
                </a:solidFill>
                <a:ea typeface="ＭＳ Ｐゴシック"/>
                <a:cs typeface="ＭＳ Ｐゴシック"/>
              </a:rPr>
              <a:t> </a:t>
            </a:r>
            <a:r>
              <a:rPr lang="de-DE" sz="1200" dirty="0" err="1">
                <a:solidFill>
                  <a:srgbClr val="969696"/>
                </a:solidFill>
                <a:ea typeface="ＭＳ Ｐゴシック"/>
                <a:cs typeface="ＭＳ Ｐゴシック"/>
              </a:rPr>
              <a:t>Vertigo</a:t>
            </a:r>
            <a:r>
              <a:rPr lang="de-DE" sz="1200" dirty="0">
                <a:solidFill>
                  <a:srgbClr val="969696"/>
                </a:solidFill>
                <a:ea typeface="ＭＳ Ｐゴシック"/>
                <a:cs typeface="ＭＳ Ｐゴシック"/>
              </a:rPr>
              <a:t> </a:t>
            </a:r>
            <a:r>
              <a:rPr lang="de-DE" sz="1200" dirty="0" err="1">
                <a:solidFill>
                  <a:srgbClr val="969696"/>
                </a:solidFill>
                <a:ea typeface="ＭＳ Ｐゴシック"/>
                <a:cs typeface="ＭＳ Ｐゴシック"/>
              </a:rPr>
              <a:t>and</a:t>
            </a:r>
            <a:r>
              <a:rPr lang="de-DE" sz="1200" dirty="0">
                <a:solidFill>
                  <a:srgbClr val="969696"/>
                </a:solidFill>
                <a:ea typeface="ＭＳ Ｐゴシック"/>
                <a:cs typeface="ＭＳ Ｐゴシック"/>
              </a:rPr>
              <a:t> Balance </a:t>
            </a:r>
            <a:r>
              <a:rPr lang="de-DE" sz="1200" dirty="0" err="1">
                <a:solidFill>
                  <a:srgbClr val="969696"/>
                </a:solidFill>
                <a:ea typeface="ＭＳ Ｐゴシック"/>
                <a:cs typeface="ＭＳ Ｐゴシック"/>
              </a:rPr>
              <a:t>Disorders</a:t>
            </a:r>
            <a:r>
              <a:rPr lang="de-DE" sz="1200" dirty="0">
                <a:solidFill>
                  <a:srgbClr val="969696"/>
                </a:solidFill>
                <a:ea typeface="ＭＳ Ｐゴシック"/>
                <a:cs typeface="ＭＳ Ｐゴシック"/>
              </a:rPr>
              <a:t>      </a:t>
            </a:r>
          </a:p>
        </p:txBody>
      </p:sp>
      <p:pic>
        <p:nvPicPr>
          <p:cNvPr id="12" name="Picture 4" descr="zur Startseite"/>
          <p:cNvPicPr>
            <a:picLocks noChangeAspect="1" noChangeArrowheads="1"/>
          </p:cNvPicPr>
          <p:nvPr/>
        </p:nvPicPr>
        <p:blipFill>
          <a:blip r:embed="rId4" cstate="print"/>
          <a:srcRect l="62404" t="9754" r="20973" b="36594"/>
          <a:stretch>
            <a:fillRect/>
          </a:stretch>
        </p:blipFill>
        <p:spPr bwMode="auto">
          <a:xfrm>
            <a:off x="7792923" y="2204928"/>
            <a:ext cx="1099557" cy="576000"/>
          </a:xfrm>
          <a:prstGeom prst="rect">
            <a:avLst/>
          </a:prstGeom>
          <a:noFill/>
        </p:spPr>
      </p:pic>
    </p:spTree>
    <p:extLst>
      <p:ext uri="{BB962C8B-B14F-4D97-AF65-F5344CB8AC3E}">
        <p14:creationId xmlns:p14="http://schemas.microsoft.com/office/powerpoint/2010/main" val="95503587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Line 2"/>
          <p:cNvSpPr>
            <a:spLocks noChangeShapeType="1"/>
          </p:cNvSpPr>
          <p:nvPr/>
        </p:nvSpPr>
        <p:spPr bwMode="auto">
          <a:xfrm>
            <a:off x="1187450" y="908050"/>
            <a:ext cx="0" cy="5562600"/>
          </a:xfrm>
          <a:prstGeom prst="line">
            <a:avLst/>
          </a:prstGeom>
          <a:noFill/>
          <a:ln w="28575">
            <a:solidFill>
              <a:srgbClr val="0066CC"/>
            </a:solidFill>
            <a:round/>
            <a:headEnd/>
            <a:tailEnd/>
          </a:ln>
          <a:extLst>
            <a:ext uri="{909E8E84-426E-40DD-AFC4-6F175D3DCCD1}">
              <a14:hiddenFill xmlns:a14="http://schemas.microsoft.com/office/drawing/2010/main">
                <a:noFill/>
              </a14:hiddenFill>
            </a:ext>
          </a:extLst>
        </p:spPr>
        <p:txBody>
          <a:bodyPr wrap="none" anchor="ctr"/>
          <a:lstStyle/>
          <a:p>
            <a:endParaRPr lang="de-DE"/>
          </a:p>
        </p:txBody>
      </p:sp>
      <p:sp>
        <p:nvSpPr>
          <p:cNvPr id="5123" name="Text Box 3"/>
          <p:cNvSpPr txBox="1">
            <a:spLocks noChangeArrowheads="1"/>
          </p:cNvSpPr>
          <p:nvPr/>
        </p:nvSpPr>
        <p:spPr bwMode="auto">
          <a:xfrm>
            <a:off x="1339850" y="1187811"/>
            <a:ext cx="75438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de-DE" dirty="0" smtClean="0">
                <a:solidFill>
                  <a:srgbClr val="0066CC"/>
                </a:solidFill>
                <a:latin typeface="Tahoma" panose="020B0604030504040204" pitchFamily="34" charset="0"/>
              </a:rPr>
              <a:t>Some examples…</a:t>
            </a:r>
            <a:endParaRPr lang="en-US" altLang="de-DE" sz="2000" dirty="0">
              <a:solidFill>
                <a:srgbClr val="777777"/>
              </a:solidFill>
              <a:latin typeface="Tahoma" panose="020B0604030504040204" pitchFamily="34" charset="0"/>
            </a:endParaRPr>
          </a:p>
        </p:txBody>
      </p:sp>
      <p:sp>
        <p:nvSpPr>
          <p:cNvPr id="10" name="Rechteck 9"/>
          <p:cNvSpPr>
            <a:spLocks noChangeArrowheads="1"/>
          </p:cNvSpPr>
          <p:nvPr/>
        </p:nvSpPr>
        <p:spPr bwMode="auto">
          <a:xfrm>
            <a:off x="1763688" y="1916832"/>
            <a:ext cx="7272808" cy="584775"/>
          </a:xfrm>
          <a:prstGeom prst="rect">
            <a:avLst/>
          </a:prstGeom>
          <a:noFill/>
          <a:ln w="9525">
            <a:noFill/>
            <a:miter lim="800000"/>
            <a:headEnd/>
            <a:tailEnd/>
          </a:ln>
        </p:spPr>
        <p:txBody>
          <a:bodyPr wrap="square">
            <a:spAutoFit/>
          </a:bodyPr>
          <a:lstStyle>
            <a:defPPr>
              <a:defRPr lang="de-DE"/>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de-DE" sz="1600" dirty="0" smtClean="0">
                <a:solidFill>
                  <a:srgbClr val="0A64C8"/>
                </a:solidFill>
                <a:sym typeface="Webdings" pitchFamily="18" charset="2"/>
              </a:rPr>
              <a:t>RCT </a:t>
            </a:r>
            <a:r>
              <a:rPr lang="de-DE" sz="1600" dirty="0" err="1" smtClean="0">
                <a:solidFill>
                  <a:srgbClr val="0A64C8"/>
                </a:solidFill>
                <a:sym typeface="Webdings" pitchFamily="18" charset="2"/>
              </a:rPr>
              <a:t>Pain</a:t>
            </a:r>
            <a:r>
              <a:rPr lang="de-DE" sz="1600" dirty="0" smtClean="0">
                <a:solidFill>
                  <a:srgbClr val="0A64C8"/>
                </a:solidFill>
                <a:sym typeface="Webdings" pitchFamily="18" charset="2"/>
              </a:rPr>
              <a:t>-dominant </a:t>
            </a:r>
            <a:r>
              <a:rPr lang="de-DE" sz="1600" dirty="0" err="1" smtClean="0">
                <a:solidFill>
                  <a:srgbClr val="0A64C8"/>
                </a:solidFill>
                <a:sym typeface="Webdings" pitchFamily="18" charset="2"/>
              </a:rPr>
              <a:t>multisomatoform</a:t>
            </a:r>
            <a:r>
              <a:rPr lang="de-DE" sz="1600" dirty="0" smtClean="0">
                <a:solidFill>
                  <a:srgbClr val="0A64C8"/>
                </a:solidFill>
                <a:sym typeface="Webdings" pitchFamily="18" charset="2"/>
              </a:rPr>
              <a:t> </a:t>
            </a:r>
            <a:r>
              <a:rPr lang="de-DE" sz="1600" dirty="0" err="1" smtClean="0">
                <a:solidFill>
                  <a:srgbClr val="0A64C8"/>
                </a:solidFill>
                <a:sym typeface="Webdings" pitchFamily="18" charset="2"/>
              </a:rPr>
              <a:t>disorder</a:t>
            </a:r>
            <a:r>
              <a:rPr lang="de-DE" sz="1600" dirty="0" smtClean="0">
                <a:solidFill>
                  <a:srgbClr val="0A64C8"/>
                </a:solidFill>
                <a:sym typeface="Webdings" pitchFamily="18" charset="2"/>
              </a:rPr>
              <a:t> </a:t>
            </a:r>
            <a:r>
              <a:rPr lang="de-DE" sz="1600" dirty="0">
                <a:solidFill>
                  <a:srgbClr val="0A64C8"/>
                </a:solidFill>
                <a:sym typeface="Webdings" pitchFamily="18" charset="2"/>
              </a:rPr>
              <a:t>– </a:t>
            </a:r>
            <a:r>
              <a:rPr lang="de-DE" sz="1600" dirty="0" err="1">
                <a:solidFill>
                  <a:srgbClr val="0A64C8"/>
                </a:solidFill>
                <a:sym typeface="Webdings" pitchFamily="18" charset="2"/>
              </a:rPr>
              <a:t>comorbid</a:t>
            </a:r>
            <a:r>
              <a:rPr lang="de-DE" sz="1600" dirty="0">
                <a:solidFill>
                  <a:srgbClr val="0A64C8"/>
                </a:solidFill>
                <a:sym typeface="Webdings" pitchFamily="18" charset="2"/>
              </a:rPr>
              <a:t> </a:t>
            </a:r>
            <a:r>
              <a:rPr lang="de-DE" sz="1600" dirty="0" err="1">
                <a:solidFill>
                  <a:srgbClr val="0A64C8"/>
                </a:solidFill>
                <a:sym typeface="Webdings" pitchFamily="18" charset="2"/>
              </a:rPr>
              <a:t>somatic</a:t>
            </a:r>
            <a:r>
              <a:rPr lang="de-DE" sz="1600" dirty="0">
                <a:solidFill>
                  <a:srgbClr val="0A64C8"/>
                </a:solidFill>
                <a:sym typeface="Webdings" pitchFamily="18" charset="2"/>
              </a:rPr>
              <a:t> </a:t>
            </a:r>
            <a:r>
              <a:rPr lang="de-DE" sz="1600" dirty="0" err="1" smtClean="0">
                <a:solidFill>
                  <a:srgbClr val="0A64C8"/>
                </a:solidFill>
                <a:sym typeface="Webdings" pitchFamily="18" charset="2"/>
              </a:rPr>
              <a:t>complaints</a:t>
            </a:r>
            <a:r>
              <a:rPr lang="de-DE" sz="1600" dirty="0" smtClean="0">
                <a:solidFill>
                  <a:srgbClr val="0A64C8"/>
                </a:solidFill>
                <a:sym typeface="Webdings" pitchFamily="18" charset="2"/>
              </a:rPr>
              <a:t> (SCID-</a:t>
            </a:r>
            <a:r>
              <a:rPr lang="de-DE" sz="1600" dirty="0" err="1" smtClean="0">
                <a:solidFill>
                  <a:srgbClr val="0A64C8"/>
                </a:solidFill>
                <a:sym typeface="Webdings" pitchFamily="18" charset="2"/>
              </a:rPr>
              <a:t>based</a:t>
            </a:r>
            <a:r>
              <a:rPr lang="de-DE" sz="1600" dirty="0" smtClean="0">
                <a:solidFill>
                  <a:srgbClr val="0A64C8"/>
                </a:solidFill>
                <a:sym typeface="Webdings" pitchFamily="18" charset="2"/>
              </a:rPr>
              <a:t>) (n = 194)</a:t>
            </a:r>
            <a:endParaRPr lang="de-DE" sz="1600" dirty="0">
              <a:solidFill>
                <a:srgbClr val="0A64C8"/>
              </a:solidFill>
              <a:sym typeface="Webdings" pitchFamily="18" charset="2"/>
            </a:endParaRPr>
          </a:p>
        </p:txBody>
      </p:sp>
      <p:graphicFrame>
        <p:nvGraphicFramePr>
          <p:cNvPr id="12" name="Diagramm 11"/>
          <p:cNvGraphicFramePr>
            <a:graphicFrameLocks/>
          </p:cNvGraphicFramePr>
          <p:nvPr>
            <p:extLst>
              <p:ext uri="{D42A27DB-BD31-4B8C-83A1-F6EECF244321}">
                <p14:modId xmlns:p14="http://schemas.microsoft.com/office/powerpoint/2010/main" val="2764796024"/>
              </p:ext>
            </p:extLst>
          </p:nvPr>
        </p:nvGraphicFramePr>
        <p:xfrm>
          <a:off x="1979712" y="2564904"/>
          <a:ext cx="6356892" cy="3553793"/>
        </p:xfrm>
        <a:graphic>
          <a:graphicData uri="http://schemas.openxmlformats.org/drawingml/2006/chart">
            <c:chart xmlns:c="http://schemas.openxmlformats.org/drawingml/2006/chart" xmlns:r="http://schemas.openxmlformats.org/officeDocument/2006/relationships" r:id="rId3"/>
          </a:graphicData>
        </a:graphic>
      </p:graphicFrame>
      <p:sp>
        <p:nvSpPr>
          <p:cNvPr id="13" name="Textfeld 12"/>
          <p:cNvSpPr txBox="1"/>
          <p:nvPr/>
        </p:nvSpPr>
        <p:spPr>
          <a:xfrm>
            <a:off x="5220072" y="6381328"/>
            <a:ext cx="3816424" cy="461665"/>
          </a:xfrm>
          <a:prstGeom prst="rect">
            <a:avLst/>
          </a:prstGeom>
          <a:noFill/>
        </p:spPr>
        <p:txBody>
          <a:bodyPr wrap="square" rtlCol="0">
            <a:spAutoFit/>
          </a:bodyPr>
          <a:lstStyle/>
          <a:p>
            <a:r>
              <a:rPr lang="de-DE" sz="1200" dirty="0" smtClean="0">
                <a:solidFill>
                  <a:srgbClr val="C00000"/>
                </a:solidFill>
                <a:latin typeface="Tahoma" panose="020B0604030504040204" pitchFamily="34" charset="0"/>
                <a:cs typeface="Tahoma" panose="020B0604030504040204" pitchFamily="34" charset="0"/>
              </a:rPr>
              <a:t>Sattel, Henningsen et al. </a:t>
            </a:r>
            <a:r>
              <a:rPr lang="de-DE" sz="1200" dirty="0" err="1" smtClean="0">
                <a:solidFill>
                  <a:srgbClr val="C00000"/>
                </a:solidFill>
                <a:latin typeface="Tahoma" panose="020B0604030504040204" pitchFamily="34" charset="0"/>
                <a:cs typeface="Tahoma" panose="020B0604030504040204" pitchFamily="34" charset="0"/>
              </a:rPr>
              <a:t>unpublished</a:t>
            </a:r>
            <a:r>
              <a:rPr lang="de-DE" sz="1200" dirty="0" smtClean="0">
                <a:solidFill>
                  <a:srgbClr val="C00000"/>
                </a:solidFill>
                <a:latin typeface="Tahoma" panose="020B0604030504040204" pitchFamily="34" charset="0"/>
                <a:cs typeface="Tahoma" panose="020B0604030504040204" pitchFamily="34" charset="0"/>
              </a:rPr>
              <a:t> </a:t>
            </a:r>
            <a:r>
              <a:rPr lang="de-DE" sz="1200" dirty="0" err="1" smtClean="0">
                <a:solidFill>
                  <a:srgbClr val="C00000"/>
                </a:solidFill>
                <a:latin typeface="Tahoma" panose="020B0604030504040204" pitchFamily="34" charset="0"/>
                <a:cs typeface="Tahoma" panose="020B0604030504040204" pitchFamily="34" charset="0"/>
              </a:rPr>
              <a:t>data</a:t>
            </a:r>
            <a:r>
              <a:rPr lang="de-DE" sz="1200" dirty="0" smtClean="0">
                <a:solidFill>
                  <a:srgbClr val="C00000"/>
                </a:solidFill>
                <a:latin typeface="Tahoma" panose="020B0604030504040204" pitchFamily="34" charset="0"/>
                <a:cs typeface="Tahoma" panose="020B0604030504040204" pitchFamily="34" charset="0"/>
              </a:rPr>
              <a:t/>
            </a:r>
            <a:br>
              <a:rPr lang="de-DE" sz="1200" dirty="0" smtClean="0">
                <a:solidFill>
                  <a:srgbClr val="C00000"/>
                </a:solidFill>
                <a:latin typeface="Tahoma" panose="020B0604030504040204" pitchFamily="34" charset="0"/>
                <a:cs typeface="Tahoma" panose="020B0604030504040204" pitchFamily="34" charset="0"/>
              </a:rPr>
            </a:br>
            <a:r>
              <a:rPr lang="de-DE" sz="1200" dirty="0" smtClean="0">
                <a:solidFill>
                  <a:srgbClr val="C00000"/>
                </a:solidFill>
                <a:latin typeface="Tahoma" panose="020B0604030504040204" pitchFamily="34" charset="0"/>
                <a:cs typeface="Tahoma" panose="020B0604030504040204" pitchFamily="34" charset="0"/>
              </a:rPr>
              <a:t>Sattel et al. Brit J </a:t>
            </a:r>
            <a:r>
              <a:rPr lang="de-DE" sz="1200" dirty="0" err="1" smtClean="0">
                <a:solidFill>
                  <a:srgbClr val="C00000"/>
                </a:solidFill>
                <a:latin typeface="Tahoma" panose="020B0604030504040204" pitchFamily="34" charset="0"/>
                <a:cs typeface="Tahoma" panose="020B0604030504040204" pitchFamily="34" charset="0"/>
              </a:rPr>
              <a:t>Psychiatry</a:t>
            </a:r>
            <a:r>
              <a:rPr lang="de-DE" sz="1200" dirty="0" smtClean="0">
                <a:solidFill>
                  <a:srgbClr val="C00000"/>
                </a:solidFill>
                <a:latin typeface="Tahoma" panose="020B0604030504040204" pitchFamily="34" charset="0"/>
                <a:cs typeface="Tahoma" panose="020B0604030504040204" pitchFamily="34" charset="0"/>
              </a:rPr>
              <a:t> 2012</a:t>
            </a:r>
            <a:endParaRPr lang="de-DE" sz="1200" dirty="0">
              <a:solidFill>
                <a:srgbClr val="C00000"/>
              </a:solidFill>
              <a:latin typeface="Tahoma" panose="020B0604030504040204" pitchFamily="34" charset="0"/>
              <a:cs typeface="Tahoma" panose="020B0604030504040204" pitchFamily="34" charset="0"/>
            </a:endParaRPr>
          </a:p>
        </p:txBody>
      </p:sp>
      <p:sp>
        <p:nvSpPr>
          <p:cNvPr id="4" name="Ellipse 3"/>
          <p:cNvSpPr/>
          <p:nvPr/>
        </p:nvSpPr>
        <p:spPr bwMode="auto">
          <a:xfrm>
            <a:off x="2195736" y="5229200"/>
            <a:ext cx="3816424" cy="288032"/>
          </a:xfrm>
          <a:prstGeom prst="ellipse">
            <a:avLst/>
          </a:prstGeom>
          <a:noFill/>
          <a:ln w="15875" cap="flat" cmpd="sng" algn="ctr">
            <a:solidFill>
              <a:srgbClr val="C039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smtClean="0">
              <a:ln>
                <a:noFill/>
              </a:ln>
              <a:solidFill>
                <a:schemeClr val="tx1"/>
              </a:solidFill>
              <a:effectLst/>
              <a:latin typeface="Times New Roman" pitchFamily="18" charset="0"/>
            </a:endParaRPr>
          </a:p>
        </p:txBody>
      </p:sp>
      <p:sp>
        <p:nvSpPr>
          <p:cNvPr id="5" name="Rechteck 4"/>
          <p:cNvSpPr/>
          <p:nvPr/>
        </p:nvSpPr>
        <p:spPr bwMode="auto">
          <a:xfrm>
            <a:off x="1763688" y="4221088"/>
            <a:ext cx="6840760" cy="2088232"/>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smtClean="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423116904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Line 2"/>
          <p:cNvSpPr>
            <a:spLocks noChangeShapeType="1"/>
          </p:cNvSpPr>
          <p:nvPr/>
        </p:nvSpPr>
        <p:spPr bwMode="auto">
          <a:xfrm>
            <a:off x="1187450" y="908050"/>
            <a:ext cx="0" cy="5562600"/>
          </a:xfrm>
          <a:prstGeom prst="line">
            <a:avLst/>
          </a:prstGeom>
          <a:noFill/>
          <a:ln w="28575">
            <a:solidFill>
              <a:srgbClr val="0066CC"/>
            </a:solidFill>
            <a:round/>
            <a:headEnd/>
            <a:tailEnd/>
          </a:ln>
          <a:extLst>
            <a:ext uri="{909E8E84-426E-40DD-AFC4-6F175D3DCCD1}">
              <a14:hiddenFill xmlns:a14="http://schemas.microsoft.com/office/drawing/2010/main">
                <a:noFill/>
              </a14:hiddenFill>
            </a:ext>
          </a:extLst>
        </p:spPr>
        <p:txBody>
          <a:bodyPr wrap="none" anchor="ctr"/>
          <a:lstStyle/>
          <a:p>
            <a:endParaRPr lang="de-DE"/>
          </a:p>
        </p:txBody>
      </p:sp>
      <p:sp>
        <p:nvSpPr>
          <p:cNvPr id="5123" name="Text Box 3"/>
          <p:cNvSpPr txBox="1">
            <a:spLocks noChangeArrowheads="1"/>
          </p:cNvSpPr>
          <p:nvPr/>
        </p:nvSpPr>
        <p:spPr bwMode="auto">
          <a:xfrm>
            <a:off x="1339850" y="1187811"/>
            <a:ext cx="75438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de-DE" dirty="0" smtClean="0">
                <a:solidFill>
                  <a:srgbClr val="0066CC"/>
                </a:solidFill>
                <a:latin typeface="Tahoma" panose="020B0604030504040204" pitchFamily="34" charset="0"/>
              </a:rPr>
              <a:t>Some examples…</a:t>
            </a:r>
            <a:endParaRPr lang="en-US" altLang="de-DE" sz="2000" dirty="0">
              <a:solidFill>
                <a:srgbClr val="777777"/>
              </a:solidFill>
              <a:latin typeface="Tahoma" panose="020B0604030504040204" pitchFamily="34" charset="0"/>
            </a:endParaRPr>
          </a:p>
        </p:txBody>
      </p:sp>
      <p:sp>
        <p:nvSpPr>
          <p:cNvPr id="10" name="Rechteck 9"/>
          <p:cNvSpPr>
            <a:spLocks noChangeArrowheads="1"/>
          </p:cNvSpPr>
          <p:nvPr/>
        </p:nvSpPr>
        <p:spPr bwMode="auto">
          <a:xfrm>
            <a:off x="1763688" y="1916832"/>
            <a:ext cx="7272808" cy="584775"/>
          </a:xfrm>
          <a:prstGeom prst="rect">
            <a:avLst/>
          </a:prstGeom>
          <a:noFill/>
          <a:ln w="9525">
            <a:noFill/>
            <a:miter lim="800000"/>
            <a:headEnd/>
            <a:tailEnd/>
          </a:ln>
        </p:spPr>
        <p:txBody>
          <a:bodyPr wrap="square">
            <a:spAutoFit/>
          </a:bodyPr>
          <a:lstStyle>
            <a:defPPr>
              <a:defRPr lang="de-DE"/>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de-DE" sz="1600" dirty="0" smtClean="0">
                <a:solidFill>
                  <a:srgbClr val="0A64C8"/>
                </a:solidFill>
                <a:sym typeface="Webdings" pitchFamily="18" charset="2"/>
              </a:rPr>
              <a:t>RCT </a:t>
            </a:r>
            <a:r>
              <a:rPr lang="de-DE" sz="1600" dirty="0" err="1" smtClean="0">
                <a:solidFill>
                  <a:srgbClr val="0A64C8"/>
                </a:solidFill>
                <a:sym typeface="Webdings" pitchFamily="18" charset="2"/>
              </a:rPr>
              <a:t>Pain</a:t>
            </a:r>
            <a:r>
              <a:rPr lang="de-DE" sz="1600" dirty="0" smtClean="0">
                <a:solidFill>
                  <a:srgbClr val="0A64C8"/>
                </a:solidFill>
                <a:sym typeface="Webdings" pitchFamily="18" charset="2"/>
              </a:rPr>
              <a:t>-dominant </a:t>
            </a:r>
            <a:r>
              <a:rPr lang="de-DE" sz="1600" dirty="0" err="1" smtClean="0">
                <a:solidFill>
                  <a:srgbClr val="0A64C8"/>
                </a:solidFill>
                <a:sym typeface="Webdings" pitchFamily="18" charset="2"/>
              </a:rPr>
              <a:t>multisomatoform</a:t>
            </a:r>
            <a:r>
              <a:rPr lang="de-DE" sz="1600" dirty="0" smtClean="0">
                <a:solidFill>
                  <a:srgbClr val="0A64C8"/>
                </a:solidFill>
                <a:sym typeface="Webdings" pitchFamily="18" charset="2"/>
              </a:rPr>
              <a:t> </a:t>
            </a:r>
            <a:r>
              <a:rPr lang="de-DE" sz="1600" dirty="0" err="1" smtClean="0">
                <a:solidFill>
                  <a:srgbClr val="0A64C8"/>
                </a:solidFill>
                <a:sym typeface="Webdings" pitchFamily="18" charset="2"/>
              </a:rPr>
              <a:t>disorder</a:t>
            </a:r>
            <a:r>
              <a:rPr lang="de-DE" sz="1600" dirty="0" smtClean="0">
                <a:solidFill>
                  <a:srgbClr val="0A64C8"/>
                </a:solidFill>
                <a:sym typeface="Webdings" pitchFamily="18" charset="2"/>
              </a:rPr>
              <a:t> </a:t>
            </a:r>
            <a:r>
              <a:rPr lang="de-DE" sz="1600" dirty="0">
                <a:solidFill>
                  <a:srgbClr val="0A64C8"/>
                </a:solidFill>
                <a:sym typeface="Webdings" pitchFamily="18" charset="2"/>
              </a:rPr>
              <a:t>– </a:t>
            </a:r>
            <a:r>
              <a:rPr lang="de-DE" sz="1600" dirty="0" err="1">
                <a:solidFill>
                  <a:srgbClr val="0A64C8"/>
                </a:solidFill>
                <a:sym typeface="Webdings" pitchFamily="18" charset="2"/>
              </a:rPr>
              <a:t>comorbid</a:t>
            </a:r>
            <a:r>
              <a:rPr lang="de-DE" sz="1600" dirty="0">
                <a:solidFill>
                  <a:srgbClr val="0A64C8"/>
                </a:solidFill>
                <a:sym typeface="Webdings" pitchFamily="18" charset="2"/>
              </a:rPr>
              <a:t> </a:t>
            </a:r>
            <a:r>
              <a:rPr lang="de-DE" sz="1600" dirty="0" err="1">
                <a:solidFill>
                  <a:srgbClr val="0A64C8"/>
                </a:solidFill>
                <a:sym typeface="Webdings" pitchFamily="18" charset="2"/>
              </a:rPr>
              <a:t>somatic</a:t>
            </a:r>
            <a:r>
              <a:rPr lang="de-DE" sz="1600" dirty="0">
                <a:solidFill>
                  <a:srgbClr val="0A64C8"/>
                </a:solidFill>
                <a:sym typeface="Webdings" pitchFamily="18" charset="2"/>
              </a:rPr>
              <a:t> </a:t>
            </a:r>
            <a:r>
              <a:rPr lang="de-DE" sz="1600" dirty="0" err="1" smtClean="0">
                <a:solidFill>
                  <a:srgbClr val="0A64C8"/>
                </a:solidFill>
                <a:sym typeface="Webdings" pitchFamily="18" charset="2"/>
              </a:rPr>
              <a:t>complaints</a:t>
            </a:r>
            <a:r>
              <a:rPr lang="de-DE" sz="1600" dirty="0" smtClean="0">
                <a:solidFill>
                  <a:srgbClr val="0A64C8"/>
                </a:solidFill>
                <a:sym typeface="Webdings" pitchFamily="18" charset="2"/>
              </a:rPr>
              <a:t> (SCID-</a:t>
            </a:r>
            <a:r>
              <a:rPr lang="de-DE" sz="1600" dirty="0" err="1" smtClean="0">
                <a:solidFill>
                  <a:srgbClr val="0A64C8"/>
                </a:solidFill>
                <a:sym typeface="Webdings" pitchFamily="18" charset="2"/>
              </a:rPr>
              <a:t>based</a:t>
            </a:r>
            <a:r>
              <a:rPr lang="de-DE" sz="1600" dirty="0" smtClean="0">
                <a:solidFill>
                  <a:srgbClr val="0A64C8"/>
                </a:solidFill>
                <a:sym typeface="Webdings" pitchFamily="18" charset="2"/>
              </a:rPr>
              <a:t>) (n = 194)</a:t>
            </a:r>
            <a:endParaRPr lang="de-DE" sz="1600" dirty="0">
              <a:solidFill>
                <a:srgbClr val="0A64C8"/>
              </a:solidFill>
              <a:sym typeface="Webdings" pitchFamily="18" charset="2"/>
            </a:endParaRPr>
          </a:p>
        </p:txBody>
      </p:sp>
      <p:graphicFrame>
        <p:nvGraphicFramePr>
          <p:cNvPr id="12" name="Diagramm 11"/>
          <p:cNvGraphicFramePr>
            <a:graphicFrameLocks/>
          </p:cNvGraphicFramePr>
          <p:nvPr>
            <p:extLst>
              <p:ext uri="{D42A27DB-BD31-4B8C-83A1-F6EECF244321}">
                <p14:modId xmlns:p14="http://schemas.microsoft.com/office/powerpoint/2010/main" val="215594898"/>
              </p:ext>
            </p:extLst>
          </p:nvPr>
        </p:nvGraphicFramePr>
        <p:xfrm>
          <a:off x="1979712" y="2564904"/>
          <a:ext cx="6356892" cy="3553793"/>
        </p:xfrm>
        <a:graphic>
          <a:graphicData uri="http://schemas.openxmlformats.org/drawingml/2006/chart">
            <c:chart xmlns:c="http://schemas.openxmlformats.org/drawingml/2006/chart" xmlns:r="http://schemas.openxmlformats.org/officeDocument/2006/relationships" r:id="rId3"/>
          </a:graphicData>
        </a:graphic>
      </p:graphicFrame>
      <p:sp>
        <p:nvSpPr>
          <p:cNvPr id="13" name="Textfeld 12"/>
          <p:cNvSpPr txBox="1"/>
          <p:nvPr/>
        </p:nvSpPr>
        <p:spPr>
          <a:xfrm>
            <a:off x="5220072" y="6381328"/>
            <a:ext cx="3816424" cy="461665"/>
          </a:xfrm>
          <a:prstGeom prst="rect">
            <a:avLst/>
          </a:prstGeom>
          <a:noFill/>
        </p:spPr>
        <p:txBody>
          <a:bodyPr wrap="square" rtlCol="0">
            <a:spAutoFit/>
          </a:bodyPr>
          <a:lstStyle/>
          <a:p>
            <a:r>
              <a:rPr lang="de-DE" sz="1200" dirty="0" smtClean="0">
                <a:solidFill>
                  <a:srgbClr val="C00000"/>
                </a:solidFill>
                <a:latin typeface="Tahoma" panose="020B0604030504040204" pitchFamily="34" charset="0"/>
                <a:cs typeface="Tahoma" panose="020B0604030504040204" pitchFamily="34" charset="0"/>
              </a:rPr>
              <a:t>Sattel, Henningsen et al. </a:t>
            </a:r>
            <a:r>
              <a:rPr lang="de-DE" sz="1200" dirty="0" err="1" smtClean="0">
                <a:solidFill>
                  <a:srgbClr val="C00000"/>
                </a:solidFill>
                <a:latin typeface="Tahoma" panose="020B0604030504040204" pitchFamily="34" charset="0"/>
                <a:cs typeface="Tahoma" panose="020B0604030504040204" pitchFamily="34" charset="0"/>
              </a:rPr>
              <a:t>unpublished</a:t>
            </a:r>
            <a:r>
              <a:rPr lang="de-DE" sz="1200" dirty="0" smtClean="0">
                <a:solidFill>
                  <a:srgbClr val="C00000"/>
                </a:solidFill>
                <a:latin typeface="Tahoma" panose="020B0604030504040204" pitchFamily="34" charset="0"/>
                <a:cs typeface="Tahoma" panose="020B0604030504040204" pitchFamily="34" charset="0"/>
              </a:rPr>
              <a:t> </a:t>
            </a:r>
            <a:r>
              <a:rPr lang="de-DE" sz="1200" dirty="0" err="1" smtClean="0">
                <a:solidFill>
                  <a:srgbClr val="C00000"/>
                </a:solidFill>
                <a:latin typeface="Tahoma" panose="020B0604030504040204" pitchFamily="34" charset="0"/>
                <a:cs typeface="Tahoma" panose="020B0604030504040204" pitchFamily="34" charset="0"/>
              </a:rPr>
              <a:t>data</a:t>
            </a:r>
            <a:r>
              <a:rPr lang="de-DE" sz="1200" dirty="0" smtClean="0">
                <a:solidFill>
                  <a:srgbClr val="C00000"/>
                </a:solidFill>
                <a:latin typeface="Tahoma" panose="020B0604030504040204" pitchFamily="34" charset="0"/>
                <a:cs typeface="Tahoma" panose="020B0604030504040204" pitchFamily="34" charset="0"/>
              </a:rPr>
              <a:t/>
            </a:r>
            <a:br>
              <a:rPr lang="de-DE" sz="1200" dirty="0" smtClean="0">
                <a:solidFill>
                  <a:srgbClr val="C00000"/>
                </a:solidFill>
                <a:latin typeface="Tahoma" panose="020B0604030504040204" pitchFamily="34" charset="0"/>
                <a:cs typeface="Tahoma" panose="020B0604030504040204" pitchFamily="34" charset="0"/>
              </a:rPr>
            </a:br>
            <a:r>
              <a:rPr lang="de-DE" sz="1200" dirty="0" smtClean="0">
                <a:solidFill>
                  <a:srgbClr val="C00000"/>
                </a:solidFill>
                <a:latin typeface="Tahoma" panose="020B0604030504040204" pitchFamily="34" charset="0"/>
                <a:cs typeface="Tahoma" panose="020B0604030504040204" pitchFamily="34" charset="0"/>
              </a:rPr>
              <a:t>Sattel et al. Brit J </a:t>
            </a:r>
            <a:r>
              <a:rPr lang="de-DE" sz="1200" dirty="0" err="1" smtClean="0">
                <a:solidFill>
                  <a:srgbClr val="C00000"/>
                </a:solidFill>
                <a:latin typeface="Tahoma" panose="020B0604030504040204" pitchFamily="34" charset="0"/>
                <a:cs typeface="Tahoma" panose="020B0604030504040204" pitchFamily="34" charset="0"/>
              </a:rPr>
              <a:t>Psychiatry</a:t>
            </a:r>
            <a:r>
              <a:rPr lang="de-DE" sz="1200" dirty="0" smtClean="0">
                <a:solidFill>
                  <a:srgbClr val="C00000"/>
                </a:solidFill>
                <a:latin typeface="Tahoma" panose="020B0604030504040204" pitchFamily="34" charset="0"/>
                <a:cs typeface="Tahoma" panose="020B0604030504040204" pitchFamily="34" charset="0"/>
              </a:rPr>
              <a:t> 2012</a:t>
            </a:r>
            <a:endParaRPr lang="de-DE" sz="1200" dirty="0">
              <a:solidFill>
                <a:srgbClr val="C00000"/>
              </a:solidFill>
              <a:latin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860452333"/>
      </p:ext>
    </p:extLst>
  </p:cSld>
  <p:clrMapOvr>
    <a:masterClrMapping/>
  </p:clrMapOvr>
  <p:timing>
    <p:tnLst>
      <p:par>
        <p:cTn id="1" dur="indefinite" restart="never" nodeType="tmRoot"/>
      </p:par>
    </p:tnLst>
  </p:timing>
</p:sld>
</file>

<file path=ppt/theme/theme1.xml><?xml version="1.0" encoding="utf-8"?>
<a:theme xmlns:a="http://schemas.openxmlformats.org/drawingml/2006/main" name="Versicherungspsycho Basel 1-12">
  <a:themeElements>
    <a:clrScheme name="Standard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Standarddesign">
      <a:majorFont>
        <a:latin typeface="Times New Roman"/>
        <a:ea typeface=""/>
        <a:cs typeface=""/>
      </a:majorFont>
      <a:minorFont>
        <a:latin typeface="Times New Roman"/>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Standard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tandard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tandard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tandard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tandard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tandard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tandard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Larissa-Desig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Versicherungspsycho Basel 1-12</Template>
  <TotalTime>0</TotalTime>
  <Words>1151</Words>
  <Application>Microsoft Office PowerPoint</Application>
  <PresentationFormat>Bildschirmpräsentation (4:3)</PresentationFormat>
  <Paragraphs>165</Paragraphs>
  <Slides>31</Slides>
  <Notes>21</Notes>
  <HiddenSlides>0</HiddenSlides>
  <MMClips>0</MMClips>
  <ScaleCrop>false</ScaleCrop>
  <HeadingPairs>
    <vt:vector size="6" baseType="variant">
      <vt:variant>
        <vt:lpstr>Design</vt:lpstr>
      </vt:variant>
      <vt:variant>
        <vt:i4>2</vt:i4>
      </vt:variant>
      <vt:variant>
        <vt:lpstr>Eingebettete OLE-Server</vt:lpstr>
      </vt:variant>
      <vt:variant>
        <vt:i4>1</vt:i4>
      </vt:variant>
      <vt:variant>
        <vt:lpstr>Folientitel</vt:lpstr>
      </vt:variant>
      <vt:variant>
        <vt:i4>31</vt:i4>
      </vt:variant>
    </vt:vector>
  </HeadingPairs>
  <TitlesOfParts>
    <vt:vector size="34" baseType="lpstr">
      <vt:lpstr>Versicherungspsycho Basel 1-12</vt:lpstr>
      <vt:lpstr>Default Design</vt:lpstr>
      <vt:lpstr>Chart</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Number of bodily symptoms by patient diagnostic group</vt:lpstr>
      <vt:lpstr>Number of bodily symptoms - childhood adversity and anx/dep as “risk factors” </vt:lpstr>
      <vt:lpstr>Dr visits (subsequent 6 months) and number of bodily symptoms</vt:lpstr>
      <vt:lpstr>Health status (at 6 months) and number of bodily symptoms </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Klinikum rechts der Isar der TU-München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P. Henningsen</dc:creator>
  <cp:lastModifiedBy>Henningsen</cp:lastModifiedBy>
  <cp:revision>324</cp:revision>
  <dcterms:created xsi:type="dcterms:W3CDTF">2012-01-11T11:46:44Z</dcterms:created>
  <dcterms:modified xsi:type="dcterms:W3CDTF">2016-05-12T16:50:26Z</dcterms:modified>
</cp:coreProperties>
</file>