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9" r:id="rId3"/>
    <p:sldId id="275" r:id="rId4"/>
    <p:sldId id="278" r:id="rId5"/>
    <p:sldId id="274" r:id="rId6"/>
    <p:sldId id="277" r:id="rId7"/>
    <p:sldId id="276" r:id="rId8"/>
    <p:sldId id="271" r:id="rId9"/>
    <p:sldId id="283" r:id="rId10"/>
    <p:sldId id="284" r:id="rId11"/>
    <p:sldId id="286" r:id="rId12"/>
    <p:sldId id="281" r:id="rId13"/>
    <p:sldId id="287" r:id="rId14"/>
    <p:sldId id="272" r:id="rId15"/>
    <p:sldId id="288" r:id="rId16"/>
    <p:sldId id="280" r:id="rId17"/>
    <p:sldId id="260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  <a:srgbClr val="006892"/>
    <a:srgbClr val="9933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6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02" y="4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5BA33-C19F-4C09-B597-4041477F1E8D}" type="datetimeFigureOut">
              <a:rPr lang="en-GB" smtClean="0"/>
              <a:t>06/05/2016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CFBED-0565-4909-8062-AE24126274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70066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5BA33-C19F-4C09-B597-4041477F1E8D}" type="datetimeFigureOut">
              <a:rPr lang="en-GB" smtClean="0"/>
              <a:t>06/05/2016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CFBED-0565-4909-8062-AE24126274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66807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5BA33-C19F-4C09-B597-4041477F1E8D}" type="datetimeFigureOut">
              <a:rPr lang="en-GB" smtClean="0"/>
              <a:t>06/05/2016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CFBED-0565-4909-8062-AE24126274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45560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5BA33-C19F-4C09-B597-4041477F1E8D}" type="datetimeFigureOut">
              <a:rPr lang="en-GB" smtClean="0"/>
              <a:t>06/05/2016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CFBED-0565-4909-8062-AE24126274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46319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5BA33-C19F-4C09-B597-4041477F1E8D}" type="datetimeFigureOut">
              <a:rPr lang="en-GB" smtClean="0"/>
              <a:t>06/05/2016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CFBED-0565-4909-8062-AE24126274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12421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5BA33-C19F-4C09-B597-4041477F1E8D}" type="datetimeFigureOut">
              <a:rPr lang="en-GB" smtClean="0"/>
              <a:t>06/05/2016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CFBED-0565-4909-8062-AE24126274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08548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5BA33-C19F-4C09-B597-4041477F1E8D}" type="datetimeFigureOut">
              <a:rPr lang="en-GB" smtClean="0"/>
              <a:t>06/05/2016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CFBED-0565-4909-8062-AE24126274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0753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5BA33-C19F-4C09-B597-4041477F1E8D}" type="datetimeFigureOut">
              <a:rPr lang="en-GB" smtClean="0"/>
              <a:t>06/05/2016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CFBED-0565-4909-8062-AE24126274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17728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5BA33-C19F-4C09-B597-4041477F1E8D}" type="datetimeFigureOut">
              <a:rPr lang="en-GB" smtClean="0"/>
              <a:t>06/05/2016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CFBED-0565-4909-8062-AE24126274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89888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5BA33-C19F-4C09-B597-4041477F1E8D}" type="datetimeFigureOut">
              <a:rPr lang="en-GB" smtClean="0"/>
              <a:t>06/05/2016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CFBED-0565-4909-8062-AE24126274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20749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5BA33-C19F-4C09-B597-4041477F1E8D}" type="datetimeFigureOut">
              <a:rPr lang="en-GB" smtClean="0"/>
              <a:t>06/05/2016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CFBED-0565-4909-8062-AE24126274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90399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35BA33-C19F-4C09-B597-4041477F1E8D}" type="datetimeFigureOut">
              <a:rPr lang="en-GB" smtClean="0"/>
              <a:t>06/05/2016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3CFBED-0565-4909-8062-AE24126274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71984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ondonhp.nhs.uk/wp-content/uploads/2011/03/MUS-Project-Implementation-Report.pdf" TargetMode="External"/><Relationship Id="rId2" Type="http://schemas.openxmlformats.org/officeDocument/2006/relationships/hyperlink" Target="http://www.londonhp.nhs.uk/wp-content/uploads/2011/03/MUS-whole-systems-approach.pdf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entreformentalhealth.org.uk/complex-needs-report" TargetMode="External"/><Relationship Id="rId7" Type="http://schemas.openxmlformats.org/officeDocument/2006/relationships/image" Target="../media/image1.png"/><Relationship Id="rId2" Type="http://schemas.openxmlformats.org/officeDocument/2006/relationships/hyperlink" Target="https://www.youtube.com/watch?v=M_5VxIV-f3o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neurosymptoms.org/" TargetMode="External"/><Relationship Id="rId5" Type="http://schemas.openxmlformats.org/officeDocument/2006/relationships/hyperlink" Target="http://www.londonhp.nhs.uk/wp-content/uploads/2011/03/Practical-Tips-for-MUS.pdf" TargetMode="External"/><Relationship Id="rId4" Type="http://schemas.openxmlformats.org/officeDocument/2006/relationships/hyperlink" Target="http://www.londonhp.nhs.uk/wp-content/uploads/2011/03/Executive-Summary-for-General-Practitioners.pdf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48032" y="1828800"/>
            <a:ext cx="7455310" cy="1849809"/>
          </a:xfrm>
        </p:spPr>
        <p:txBody>
          <a:bodyPr>
            <a:normAutofit fontScale="90000"/>
          </a:bodyPr>
          <a:lstStyle/>
          <a:p>
            <a:pPr lvl="0" algn="l">
              <a:lnSpc>
                <a:spcPct val="130000"/>
              </a:lnSpc>
            </a:pPr>
            <a:r>
              <a:rPr lang="en-GB" altLang="en-US" sz="4000" b="1" dirty="0" smtClean="0">
                <a:solidFill>
                  <a:srgbClr val="000066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Treatment of patients with functional distress disorder in primary care </a:t>
            </a:r>
            <a:r>
              <a:rPr lang="en-GB" altLang="en-US" sz="4000" b="1" dirty="0" smtClean="0">
                <a:solidFill>
                  <a:srgbClr val="000066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…</a:t>
            </a:r>
            <a:endParaRPr lang="en-GB" sz="4000" dirty="0">
              <a:solidFill>
                <a:srgbClr val="000066"/>
              </a:solidFill>
              <a:latin typeface="+mn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5715" t="14097" r="16547" b="65619"/>
          <a:stretch/>
        </p:blipFill>
        <p:spPr>
          <a:xfrm>
            <a:off x="0" y="0"/>
            <a:ext cx="9144000" cy="1491326"/>
          </a:xfrm>
          <a:prstGeom prst="rect">
            <a:avLst/>
          </a:prstGeom>
        </p:spPr>
      </p:pic>
      <p:sp>
        <p:nvSpPr>
          <p:cNvPr id="6" name="Subtitle 2"/>
          <p:cNvSpPr txBox="1">
            <a:spLocks/>
          </p:cNvSpPr>
          <p:nvPr/>
        </p:nvSpPr>
        <p:spPr>
          <a:xfrm>
            <a:off x="-1" y="6350466"/>
            <a:ext cx="3179429" cy="5075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28650" algn="l">
              <a:lnSpc>
                <a:spcPct val="130000"/>
              </a:lnSpc>
            </a:pPr>
            <a:r>
              <a:rPr lang="en-GB" sz="1800" b="1" dirty="0" smtClean="0">
                <a:solidFill>
                  <a:srgbClr val="FF0000"/>
                </a:solidFill>
              </a:rPr>
              <a:t>Phil Moore </a:t>
            </a:r>
            <a:r>
              <a:rPr lang="en-GB" sz="1400" dirty="0" smtClean="0"/>
              <a:t>May 2016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803472" y="6450344"/>
            <a:ext cx="23405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phil@philmoore.org</a:t>
            </a:r>
            <a:endParaRPr lang="en-GB" sz="1400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848032" y="4187552"/>
            <a:ext cx="7455310" cy="175384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30000"/>
              </a:lnSpc>
            </a:pPr>
            <a:r>
              <a:rPr lang="en-GB" altLang="en-US" sz="4000" b="1" dirty="0" smtClean="0">
                <a:solidFill>
                  <a:srgbClr val="000066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… a general practitioner’s and commissioner's perspective</a:t>
            </a:r>
            <a:endParaRPr lang="en-GB" sz="4000" dirty="0">
              <a:solidFill>
                <a:srgbClr val="000066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779045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000066"/>
                </a:solidFill>
              </a:rPr>
              <a:t>How real is the fear of wrong diagnosis?</a:t>
            </a:r>
            <a:endParaRPr lang="en-GB" b="1" dirty="0">
              <a:solidFill>
                <a:srgbClr val="000066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8140" t="19059" r="5355" b="7246"/>
          <a:stretch/>
        </p:blipFill>
        <p:spPr>
          <a:xfrm>
            <a:off x="464575" y="1909915"/>
            <a:ext cx="5309420" cy="4562015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1468073"/>
            <a:ext cx="2800350" cy="5294062"/>
          </a:xfrm>
        </p:spPr>
        <p:txBody>
          <a:bodyPr>
            <a:normAutofit fontScale="47500" lnSpcReduction="20000"/>
          </a:bodyPr>
          <a:lstStyle/>
          <a:p>
            <a:pPr marL="0" indent="0" algn="r">
              <a:lnSpc>
                <a:spcPct val="150000"/>
              </a:lnSpc>
              <a:buNone/>
            </a:pPr>
            <a:r>
              <a:rPr lang="en-GB" sz="3800" dirty="0">
                <a:solidFill>
                  <a:srgbClr val="000066"/>
                </a:solidFill>
              </a:rPr>
              <a:t>This study collected together all the previous studies looking at how often doctors got the diagnosis of functional neurological symptoms wrong. Rates of </a:t>
            </a:r>
            <a:r>
              <a:rPr lang="en-GB" sz="3800" dirty="0" err="1">
                <a:solidFill>
                  <a:srgbClr val="000066"/>
                </a:solidFill>
              </a:rPr>
              <a:t>misdiagnoisis</a:t>
            </a:r>
            <a:r>
              <a:rPr lang="en-GB" sz="3800" dirty="0">
                <a:solidFill>
                  <a:srgbClr val="000066"/>
                </a:solidFill>
              </a:rPr>
              <a:t> have been around 5% </a:t>
            </a:r>
            <a:r>
              <a:rPr lang="en-GB" sz="3800" dirty="0" smtClean="0">
                <a:solidFill>
                  <a:srgbClr val="000066"/>
                </a:solidFill>
              </a:rPr>
              <a:t>since </a:t>
            </a:r>
            <a:r>
              <a:rPr lang="en-GB" sz="3800" dirty="0">
                <a:solidFill>
                  <a:srgbClr val="000066"/>
                </a:solidFill>
              </a:rPr>
              <a:t>1970. This is the error rate for all neurological conditions. </a:t>
            </a:r>
          </a:p>
          <a:p>
            <a:pPr marL="0" indent="0" algn="r">
              <a:lnSpc>
                <a:spcPct val="150000"/>
              </a:lnSpc>
              <a:buNone/>
            </a:pPr>
            <a:endParaRPr lang="en-GB" sz="2200" dirty="0" smtClean="0"/>
          </a:p>
          <a:p>
            <a:pPr marL="0" indent="0" algn="r">
              <a:lnSpc>
                <a:spcPct val="150000"/>
              </a:lnSpc>
              <a:buNone/>
            </a:pPr>
            <a:r>
              <a:rPr lang="en-GB" sz="2200" dirty="0" smtClean="0"/>
              <a:t>Stone </a:t>
            </a:r>
            <a:r>
              <a:rPr lang="en-GB" sz="2200" dirty="0"/>
              <a:t>et al BMJ. 2005; 331: 989;doi:10.1136/bmj.38628.466898.55 </a:t>
            </a:r>
          </a:p>
        </p:txBody>
      </p:sp>
    </p:spTree>
    <p:extLst>
      <p:ext uri="{BB962C8B-B14F-4D97-AF65-F5344CB8AC3E}">
        <p14:creationId xmlns:p14="http://schemas.microsoft.com/office/powerpoint/2010/main" val="39953308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000066"/>
                </a:solidFill>
              </a:rPr>
              <a:t>Co-morbidity</a:t>
            </a:r>
            <a:endParaRPr lang="en-GB" b="1" dirty="0">
              <a:solidFill>
                <a:srgbClr val="00006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58297"/>
            <a:ext cx="7886700" cy="1498519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GB" b="1" dirty="0">
                <a:solidFill>
                  <a:srgbClr val="FF0000"/>
                </a:solidFill>
              </a:rPr>
              <a:t>A major part of the issue is that a functional distress disorder often co-exists with a physical diagnosis or long-term </a:t>
            </a:r>
            <a:r>
              <a:rPr lang="en-GB" b="1" dirty="0" smtClean="0">
                <a:solidFill>
                  <a:srgbClr val="FF0000"/>
                </a:solidFill>
              </a:rPr>
              <a:t>condition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en-GB" b="1" dirty="0" smtClean="0">
                <a:solidFill>
                  <a:srgbClr val="000066"/>
                </a:solidFill>
              </a:rPr>
              <a:t>In the City and Hackney evaluation …</a:t>
            </a:r>
            <a:endParaRPr lang="en-GB" b="1" dirty="0">
              <a:solidFill>
                <a:srgbClr val="000066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756" t="12995" r="1389" b="12125"/>
          <a:stretch/>
        </p:blipFill>
        <p:spPr>
          <a:xfrm>
            <a:off x="628650" y="3195024"/>
            <a:ext cx="6214602" cy="3501184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117987" y="5604388"/>
            <a:ext cx="6791633" cy="1032387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46743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syn.org.au/sites/default/files/wVlfnlTbRtK8eGvbnBZI_VolkanOlmez_005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57" r="13349"/>
          <a:stretch/>
        </p:blipFill>
        <p:spPr bwMode="auto">
          <a:xfrm>
            <a:off x="-7495" y="0"/>
            <a:ext cx="9151495" cy="6860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98207" y="294968"/>
            <a:ext cx="3664974" cy="754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GB" sz="3600" b="1" dirty="0" smtClean="0">
                <a:solidFill>
                  <a:srgbClr val="000066"/>
                </a:solidFill>
              </a:rPr>
              <a:t>In this situation …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377382" y="1038275"/>
            <a:ext cx="53684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3600" b="1" dirty="0">
                <a:solidFill>
                  <a:srgbClr val="000066"/>
                </a:solidFill>
              </a:rPr>
              <a:t>… does the doctor look different from the patient</a:t>
            </a:r>
            <a:r>
              <a:rPr lang="en-GB" sz="3600" b="1" dirty="0" smtClean="0">
                <a:solidFill>
                  <a:srgbClr val="000066"/>
                </a:solidFill>
              </a:rPr>
              <a:t>?</a:t>
            </a:r>
            <a:endParaRPr lang="en-GB" sz="3600" b="1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85446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3159073" cy="3828280"/>
          </a:xfrm>
        </p:spPr>
        <p:txBody>
          <a:bodyPr>
            <a:normAutofit/>
          </a:bodyPr>
          <a:lstStyle/>
          <a:p>
            <a:pPr>
              <a:lnSpc>
                <a:spcPct val="130000"/>
              </a:lnSpc>
            </a:pPr>
            <a:r>
              <a:rPr lang="en-GB" sz="3600" b="1" dirty="0">
                <a:solidFill>
                  <a:srgbClr val="000066"/>
                </a:solidFill>
                <a:latin typeface="+mn-lt"/>
              </a:rPr>
              <a:t>What </a:t>
            </a:r>
            <a:r>
              <a:rPr lang="en-GB" sz="3600" b="1" dirty="0" smtClean="0">
                <a:solidFill>
                  <a:srgbClr val="000066"/>
                </a:solidFill>
                <a:latin typeface="+mn-lt"/>
              </a:rPr>
              <a:t>commissioners </a:t>
            </a:r>
            <a:r>
              <a:rPr lang="en-GB" sz="3600" b="1" dirty="0">
                <a:solidFill>
                  <a:srgbClr val="000066"/>
                </a:solidFill>
                <a:latin typeface="+mn-lt"/>
              </a:rPr>
              <a:t>are faced with …</a:t>
            </a:r>
            <a:endParaRPr lang="en-GB" sz="3600" b="1" dirty="0">
              <a:latin typeface="+mn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5716" t="14097" r="55587" b="65950"/>
          <a:stretch/>
        </p:blipFill>
        <p:spPr>
          <a:xfrm>
            <a:off x="0" y="6174583"/>
            <a:ext cx="2105637" cy="6786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62448" t="14097" r="16547" b="65984"/>
          <a:stretch/>
        </p:blipFill>
        <p:spPr>
          <a:xfrm>
            <a:off x="8003096" y="6176963"/>
            <a:ext cx="1140903" cy="676276"/>
          </a:xfrm>
          <a:prstGeom prst="rect">
            <a:avLst/>
          </a:prstGeom>
        </p:spPr>
      </p:pic>
      <p:pic>
        <p:nvPicPr>
          <p:cNvPr id="3074" name="Picture 2" descr="https://www.allstate.com/resources/Allstate/images/tools-resources-articles/car/personal-injury-protection-insuranc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2961" y="427704"/>
            <a:ext cx="4962525" cy="2933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39103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000066"/>
                </a:solidFill>
              </a:rPr>
              <a:t>What </a:t>
            </a:r>
            <a:r>
              <a:rPr lang="en-GB" b="1" dirty="0" smtClean="0">
                <a:solidFill>
                  <a:srgbClr val="000066"/>
                </a:solidFill>
              </a:rPr>
              <a:t>to commission …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570704"/>
            <a:ext cx="7886700" cy="5176684"/>
          </a:xfrm>
        </p:spPr>
        <p:txBody>
          <a:bodyPr>
            <a:normAutofit fontScale="85000" lnSpcReduction="20000"/>
          </a:bodyPr>
          <a:lstStyle/>
          <a:p>
            <a:pPr marL="360363" indent="-342900">
              <a:lnSpc>
                <a:spcPct val="150000"/>
              </a:lnSpc>
              <a:spcBef>
                <a:spcPts val="0"/>
              </a:spcBef>
            </a:pPr>
            <a:r>
              <a:rPr lang="en-GB" sz="2900" b="1" dirty="0" smtClean="0">
                <a:solidFill>
                  <a:srgbClr val="FF0000"/>
                </a:solidFill>
              </a:rPr>
              <a:t>What do we commission?</a:t>
            </a:r>
          </a:p>
          <a:p>
            <a:pPr marL="628650" lvl="1" indent="-268288">
              <a:lnSpc>
                <a:spcPct val="150000"/>
              </a:lnSpc>
              <a:spcBef>
                <a:spcPts val="0"/>
              </a:spcBef>
            </a:pPr>
            <a:r>
              <a:rPr lang="en-GB" sz="2200" b="1" dirty="0" smtClean="0">
                <a:solidFill>
                  <a:srgbClr val="000066"/>
                </a:solidFill>
              </a:rPr>
              <a:t>A specialised MUS/SSD/FDD clinic?</a:t>
            </a:r>
            <a:endParaRPr lang="en-GB" sz="2200" b="1" dirty="0">
              <a:solidFill>
                <a:srgbClr val="000066"/>
              </a:solidFill>
            </a:endParaRPr>
          </a:p>
          <a:p>
            <a:pPr marL="1085850" lvl="2" indent="-268288">
              <a:lnSpc>
                <a:spcPct val="150000"/>
              </a:lnSpc>
              <a:spcBef>
                <a:spcPts val="0"/>
              </a:spcBef>
            </a:pPr>
            <a:r>
              <a:rPr lang="en-GB" sz="2200" dirty="0" smtClean="0"/>
              <a:t>This group of people are already fed up with multiple attendances at clinics</a:t>
            </a:r>
          </a:p>
          <a:p>
            <a:pPr marL="1085850" lvl="2" indent="-268288">
              <a:lnSpc>
                <a:spcPct val="150000"/>
              </a:lnSpc>
              <a:spcBef>
                <a:spcPts val="0"/>
              </a:spcBef>
            </a:pPr>
            <a:r>
              <a:rPr lang="en-GB" sz="2200" dirty="0" smtClean="0"/>
              <a:t>And to get them there we need to have done the work on convincing them there is need for a psychological approach!</a:t>
            </a:r>
            <a:endParaRPr lang="en-GB" sz="2200" dirty="0"/>
          </a:p>
          <a:p>
            <a:pPr marL="1085850" lvl="2" indent="-268288">
              <a:lnSpc>
                <a:spcPct val="150000"/>
              </a:lnSpc>
              <a:spcBef>
                <a:spcPts val="0"/>
              </a:spcBef>
            </a:pPr>
            <a:endParaRPr lang="en-GB" sz="1500" dirty="0">
              <a:solidFill>
                <a:srgbClr val="006892"/>
              </a:solidFill>
            </a:endParaRPr>
          </a:p>
          <a:p>
            <a:pPr marL="360363" indent="-342900">
              <a:lnSpc>
                <a:spcPct val="150000"/>
              </a:lnSpc>
              <a:spcBef>
                <a:spcPts val="0"/>
              </a:spcBef>
            </a:pPr>
            <a:r>
              <a:rPr lang="en-GB" sz="2900" b="1" dirty="0" smtClean="0">
                <a:solidFill>
                  <a:srgbClr val="FF0000"/>
                </a:solidFill>
              </a:rPr>
              <a:t>The psychological support needs to be embedded</a:t>
            </a:r>
            <a:endParaRPr lang="en-GB" sz="2900" b="1" dirty="0" smtClean="0">
              <a:solidFill>
                <a:srgbClr val="FF0000"/>
              </a:solidFill>
            </a:endParaRPr>
          </a:p>
          <a:p>
            <a:pPr marL="628650" lvl="1" indent="-268288">
              <a:lnSpc>
                <a:spcPct val="150000"/>
              </a:lnSpc>
              <a:spcBef>
                <a:spcPts val="0"/>
              </a:spcBef>
            </a:pPr>
            <a:r>
              <a:rPr lang="en-GB" sz="2200" b="1" dirty="0" smtClean="0">
                <a:solidFill>
                  <a:srgbClr val="000066"/>
                </a:solidFill>
              </a:rPr>
              <a:t>In every service</a:t>
            </a:r>
          </a:p>
          <a:p>
            <a:pPr marL="1085850" lvl="2" indent="-268288">
              <a:lnSpc>
                <a:spcPct val="150000"/>
              </a:lnSpc>
              <a:spcBef>
                <a:spcPts val="0"/>
              </a:spcBef>
            </a:pPr>
            <a:r>
              <a:rPr lang="en-GB" sz="2200" dirty="0" smtClean="0"/>
              <a:t>Integration of physical and mental health services has to be the way forward</a:t>
            </a:r>
          </a:p>
          <a:p>
            <a:pPr marL="1614488" lvl="2" indent="-268288">
              <a:lnSpc>
                <a:spcPct val="150000"/>
              </a:lnSpc>
              <a:spcBef>
                <a:spcPts val="0"/>
              </a:spcBef>
            </a:pPr>
            <a:r>
              <a:rPr lang="en-GB" sz="2200" dirty="0" smtClean="0"/>
              <a:t>There is then no need for ‘onward referral’ but a holistic approach to dealing with the person not the condition</a:t>
            </a:r>
            <a:endParaRPr lang="en-GB" sz="2900" b="1" dirty="0"/>
          </a:p>
          <a:p>
            <a:pPr marL="360363" indent="-342900">
              <a:lnSpc>
                <a:spcPct val="150000"/>
              </a:lnSpc>
              <a:spcBef>
                <a:spcPts val="0"/>
              </a:spcBef>
            </a:pPr>
            <a:endParaRPr lang="en-GB" sz="1500" b="1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endParaRPr lang="en-GB" sz="1500" dirty="0"/>
          </a:p>
          <a:p>
            <a:pPr marL="817563" lvl="1" indent="-342900">
              <a:lnSpc>
                <a:spcPct val="150000"/>
              </a:lnSpc>
              <a:spcBef>
                <a:spcPts val="0"/>
              </a:spcBef>
            </a:pPr>
            <a:endParaRPr lang="en-GB" sz="13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5716" t="14097" r="55587" b="65950"/>
          <a:stretch/>
        </p:blipFill>
        <p:spPr>
          <a:xfrm>
            <a:off x="0" y="6174583"/>
            <a:ext cx="2105637" cy="6786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62448" t="14097" r="16547" b="65984"/>
          <a:stretch/>
        </p:blipFill>
        <p:spPr>
          <a:xfrm>
            <a:off x="8003096" y="6176963"/>
            <a:ext cx="1140903" cy="676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9387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028597"/>
          </a:xfrm>
        </p:spPr>
        <p:txBody>
          <a:bodyPr/>
          <a:lstStyle/>
          <a:p>
            <a:r>
              <a:rPr lang="en-GB" b="1" dirty="0">
                <a:solidFill>
                  <a:srgbClr val="000066"/>
                </a:solidFill>
              </a:rPr>
              <a:t>What to commission …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93723"/>
            <a:ext cx="7886700" cy="5331541"/>
          </a:xfrm>
        </p:spPr>
        <p:txBody>
          <a:bodyPr>
            <a:normAutofit/>
          </a:bodyPr>
          <a:lstStyle/>
          <a:p>
            <a:pPr marL="0" indent="0">
              <a:lnSpc>
                <a:spcPct val="130000"/>
              </a:lnSpc>
              <a:spcBef>
                <a:spcPts val="0"/>
              </a:spcBef>
              <a:buNone/>
            </a:pPr>
            <a:r>
              <a:rPr lang="en-GB" sz="2500" b="1" dirty="0" smtClean="0">
                <a:solidFill>
                  <a:srgbClr val="FF0000"/>
                </a:solidFill>
              </a:rPr>
              <a:t>‘Commissioning </a:t>
            </a:r>
            <a:r>
              <a:rPr lang="en-GB" sz="2500" b="1" dirty="0">
                <a:solidFill>
                  <a:srgbClr val="FF0000"/>
                </a:solidFill>
              </a:rPr>
              <a:t>of services which provide the whole of the MUS model of care will involve taking an integrated approach working across acute, primary care, practice based and mental health commissioning</a:t>
            </a:r>
            <a:r>
              <a:rPr lang="en-GB" sz="2500" b="1" dirty="0" smtClean="0">
                <a:solidFill>
                  <a:srgbClr val="FF0000"/>
                </a:solidFill>
              </a:rPr>
              <a:t>.’ </a:t>
            </a:r>
          </a:p>
          <a:p>
            <a:pPr marL="3679825" indent="0" algn="r">
              <a:lnSpc>
                <a:spcPct val="130000"/>
              </a:lnSpc>
              <a:spcBef>
                <a:spcPts val="0"/>
              </a:spcBef>
              <a:buNone/>
            </a:pPr>
            <a:endParaRPr lang="en-GB" sz="1200" dirty="0" smtClean="0"/>
          </a:p>
          <a:p>
            <a:pPr marL="3230563" indent="0" algn="r">
              <a:lnSpc>
                <a:spcPct val="130000"/>
              </a:lnSpc>
              <a:spcBef>
                <a:spcPts val="0"/>
              </a:spcBef>
              <a:buNone/>
            </a:pPr>
            <a:r>
              <a:rPr lang="en-GB" sz="1200" dirty="0" smtClean="0"/>
              <a:t>Medically </a:t>
            </a:r>
            <a:r>
              <a:rPr lang="en-GB" sz="1200" dirty="0"/>
              <a:t>Unexplained Symptoms (MUS) </a:t>
            </a:r>
            <a:r>
              <a:rPr lang="en-GB" sz="1200" dirty="0" smtClean="0"/>
              <a:t>– A </a:t>
            </a:r>
            <a:r>
              <a:rPr lang="en-GB" sz="1200" dirty="0"/>
              <a:t>whole systems approach </a:t>
            </a:r>
            <a:endParaRPr lang="en-GB" sz="1200" dirty="0" smtClean="0"/>
          </a:p>
          <a:p>
            <a:pPr marL="3230563" indent="0" algn="r">
              <a:lnSpc>
                <a:spcPct val="130000"/>
              </a:lnSpc>
              <a:spcBef>
                <a:spcPts val="0"/>
              </a:spcBef>
              <a:buNone/>
            </a:pPr>
            <a:r>
              <a:rPr lang="en-GB" sz="1200" dirty="0" smtClean="0"/>
              <a:t>July </a:t>
            </a:r>
            <a:r>
              <a:rPr lang="en-GB" sz="1200" dirty="0"/>
              <a:t>2009 – December </a:t>
            </a:r>
            <a:r>
              <a:rPr lang="en-GB" sz="1200" dirty="0" smtClean="0"/>
              <a:t>2010: Commissioning </a:t>
            </a:r>
            <a:r>
              <a:rPr lang="en-GB" sz="1200" dirty="0"/>
              <a:t>Support for </a:t>
            </a:r>
            <a:r>
              <a:rPr lang="en-GB" sz="1200" dirty="0" smtClean="0"/>
              <a:t>London</a:t>
            </a:r>
          </a:p>
          <a:p>
            <a:pPr marL="3230563" lvl="1" indent="0" algn="r">
              <a:lnSpc>
                <a:spcPct val="130000"/>
              </a:lnSpc>
              <a:spcBef>
                <a:spcPts val="0"/>
              </a:spcBef>
              <a:buNone/>
            </a:pPr>
            <a:r>
              <a:rPr lang="en-GB" sz="1200" dirty="0">
                <a:hlinkClick r:id="rId2"/>
              </a:rPr>
              <a:t>http://</a:t>
            </a:r>
            <a:r>
              <a:rPr lang="en-GB" sz="1200" dirty="0" smtClean="0">
                <a:hlinkClick r:id="rId2"/>
              </a:rPr>
              <a:t>www.londonhp.nhs.uk/wp-content/uploads/2011/03/MUS-whole-systems-approach.pdf</a:t>
            </a:r>
            <a:endParaRPr lang="en-GB" sz="1200" dirty="0" smtClean="0"/>
          </a:p>
          <a:p>
            <a:pPr marL="3230563" lvl="1" indent="0" algn="r">
              <a:lnSpc>
                <a:spcPct val="130000"/>
              </a:lnSpc>
              <a:spcBef>
                <a:spcPts val="0"/>
              </a:spcBef>
              <a:buNone/>
            </a:pPr>
            <a:r>
              <a:rPr lang="en-GB" sz="1200" dirty="0">
                <a:hlinkClick r:id="rId3"/>
              </a:rPr>
              <a:t>http://</a:t>
            </a:r>
            <a:r>
              <a:rPr lang="en-GB" sz="1200" dirty="0" smtClean="0">
                <a:hlinkClick r:id="rId3"/>
              </a:rPr>
              <a:t>www.londonhp.nhs.uk/wp-content/uploads/2011/03/MUS-Project-Implementation-Report.pdf</a:t>
            </a:r>
            <a:r>
              <a:rPr lang="en-GB" sz="1200" dirty="0" smtClean="0"/>
              <a:t> </a:t>
            </a:r>
          </a:p>
          <a:p>
            <a:pPr marL="3230563" lvl="1" indent="0" algn="r">
              <a:lnSpc>
                <a:spcPct val="130000"/>
              </a:lnSpc>
              <a:spcBef>
                <a:spcPts val="0"/>
              </a:spcBef>
              <a:buNone/>
            </a:pPr>
            <a:r>
              <a:rPr lang="en-GB" sz="1200" dirty="0" smtClean="0"/>
              <a:t> </a:t>
            </a:r>
          </a:p>
          <a:p>
            <a:pPr lvl="1">
              <a:lnSpc>
                <a:spcPct val="130000"/>
              </a:lnSpc>
              <a:spcBef>
                <a:spcPts val="0"/>
              </a:spcBef>
            </a:pPr>
            <a:r>
              <a:rPr lang="en-GB" sz="2000" b="1" dirty="0" smtClean="0">
                <a:solidFill>
                  <a:srgbClr val="000066"/>
                </a:solidFill>
              </a:rPr>
              <a:t>That is a challenging piece of commissioning</a:t>
            </a:r>
          </a:p>
          <a:p>
            <a:pPr lvl="1">
              <a:lnSpc>
                <a:spcPct val="130000"/>
              </a:lnSpc>
              <a:spcBef>
                <a:spcPts val="0"/>
              </a:spcBef>
            </a:pPr>
            <a:r>
              <a:rPr lang="en-GB" sz="2000" b="1" dirty="0" smtClean="0">
                <a:solidFill>
                  <a:srgbClr val="000066"/>
                </a:solidFill>
              </a:rPr>
              <a:t>But it has to be the way forward</a:t>
            </a:r>
          </a:p>
          <a:p>
            <a:pPr lvl="1">
              <a:lnSpc>
                <a:spcPct val="130000"/>
              </a:lnSpc>
              <a:spcBef>
                <a:spcPts val="0"/>
              </a:spcBef>
            </a:pPr>
            <a:r>
              <a:rPr lang="en-GB" sz="2000" b="1" dirty="0" smtClean="0">
                <a:solidFill>
                  <a:srgbClr val="000066"/>
                </a:solidFill>
              </a:rPr>
              <a:t>Some moves towards it around a collaborative approach</a:t>
            </a:r>
            <a:endParaRPr lang="en-GB" sz="2000" b="1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54486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000066"/>
                </a:solidFill>
              </a:rPr>
              <a:t>Useful </a:t>
            </a:r>
            <a:r>
              <a:rPr lang="en-GB" b="1" dirty="0" smtClean="0">
                <a:solidFill>
                  <a:srgbClr val="000066"/>
                </a:solidFill>
              </a:rPr>
              <a:t>commissioner/GP </a:t>
            </a:r>
            <a:r>
              <a:rPr lang="en-GB" b="1" dirty="0" smtClean="0">
                <a:solidFill>
                  <a:srgbClr val="000066"/>
                </a:solidFill>
              </a:rPr>
              <a:t>resources</a:t>
            </a:r>
            <a:endParaRPr lang="en-GB" b="1" dirty="0">
              <a:solidFill>
                <a:srgbClr val="00006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58297"/>
            <a:ext cx="7886700" cy="4645742"/>
          </a:xfrm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GB" b="1" dirty="0">
                <a:solidFill>
                  <a:srgbClr val="FF0000"/>
                </a:solidFill>
              </a:rPr>
              <a:t>City &amp; Hackney </a:t>
            </a:r>
            <a:r>
              <a:rPr lang="en-GB" b="1" dirty="0" smtClean="0">
                <a:solidFill>
                  <a:srgbClr val="FF0000"/>
                </a:solidFill>
              </a:rPr>
              <a:t>scheme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en-GB" b="1" dirty="0" smtClean="0">
                <a:solidFill>
                  <a:srgbClr val="000066"/>
                </a:solidFill>
              </a:rPr>
              <a:t>Infographic: </a:t>
            </a:r>
            <a:r>
              <a:rPr lang="en-GB" dirty="0">
                <a:hlinkClick r:id="rId2"/>
              </a:rPr>
              <a:t>https://</a:t>
            </a:r>
            <a:r>
              <a:rPr lang="en-GB" dirty="0" smtClean="0">
                <a:hlinkClick r:id="rId2"/>
              </a:rPr>
              <a:t>www.youtube.com/watch?v=M_5VxIV-f3o</a:t>
            </a:r>
            <a:endParaRPr lang="en-GB" dirty="0" smtClean="0"/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en-GB" b="1" dirty="0">
                <a:solidFill>
                  <a:srgbClr val="000066"/>
                </a:solidFill>
              </a:rPr>
              <a:t>Evaluation: </a:t>
            </a:r>
            <a:r>
              <a:rPr lang="en-GB" dirty="0" smtClean="0">
                <a:hlinkClick r:id="rId3"/>
              </a:rPr>
              <a:t>http</a:t>
            </a:r>
            <a:r>
              <a:rPr lang="en-GB" dirty="0">
                <a:hlinkClick r:id="rId3"/>
              </a:rPr>
              <a:t>://</a:t>
            </a:r>
            <a:r>
              <a:rPr lang="en-GB" dirty="0" smtClean="0">
                <a:hlinkClick r:id="rId3"/>
              </a:rPr>
              <a:t>www.centreformentalhealth.org.uk/complex-needs-report</a:t>
            </a:r>
            <a:r>
              <a:rPr lang="en-GB" dirty="0" smtClean="0"/>
              <a:t> </a:t>
            </a:r>
            <a:endParaRPr lang="en-GB" dirty="0" smtClean="0"/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endParaRPr lang="en-GB" sz="1700" b="1" dirty="0" smtClean="0">
              <a:solidFill>
                <a:srgbClr val="FF0000"/>
              </a:solidFill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GB" b="1" dirty="0" smtClean="0">
                <a:solidFill>
                  <a:srgbClr val="FF0000"/>
                </a:solidFill>
              </a:rPr>
              <a:t>Practical tips for GPs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en-GB" dirty="0">
                <a:hlinkClick r:id="rId4"/>
              </a:rPr>
              <a:t>http://</a:t>
            </a:r>
            <a:r>
              <a:rPr lang="en-GB" dirty="0" smtClean="0">
                <a:hlinkClick r:id="rId4"/>
              </a:rPr>
              <a:t>www.londonhp.nhs.uk/wp-content/uploads/2011/03/Executive-Summary-for-General-Practitioners.pdf</a:t>
            </a:r>
            <a:r>
              <a:rPr lang="en-GB" dirty="0" smtClean="0"/>
              <a:t> 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en-GB" dirty="0">
                <a:hlinkClick r:id="rId5"/>
              </a:rPr>
              <a:t>http://</a:t>
            </a:r>
            <a:r>
              <a:rPr lang="en-GB" dirty="0" smtClean="0">
                <a:hlinkClick r:id="rId5"/>
              </a:rPr>
              <a:t>www.londonhp.nhs.uk/wp-content/uploads/2011/03/Practical-Tips-for-MUS.pdf</a:t>
            </a:r>
            <a:r>
              <a:rPr lang="en-GB" dirty="0" smtClean="0"/>
              <a:t> </a:t>
            </a:r>
            <a:endParaRPr lang="en-GB" dirty="0" smtClean="0"/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endParaRPr lang="en-GB" sz="1700" dirty="0" smtClean="0"/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GB" b="1" dirty="0" smtClean="0">
                <a:solidFill>
                  <a:srgbClr val="FF0000"/>
                </a:solidFill>
              </a:rPr>
              <a:t>Useful site for neurological functional symptoms</a:t>
            </a:r>
            <a:endParaRPr lang="en-GB" b="1" dirty="0" smtClean="0">
              <a:solidFill>
                <a:srgbClr val="FF0000"/>
              </a:solidFill>
            </a:endParaRP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en-GB" dirty="0">
                <a:hlinkClick r:id="rId6"/>
              </a:rPr>
              <a:t>http://www.neurosymptoms.org</a:t>
            </a:r>
            <a:r>
              <a:rPr lang="en-GB" dirty="0" smtClean="0">
                <a:hlinkClick r:id="rId6"/>
              </a:rPr>
              <a:t>/#</a:t>
            </a:r>
            <a:r>
              <a:rPr lang="en-GB" dirty="0" smtClean="0"/>
              <a:t> 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7"/>
          <a:srcRect l="5716" t="14097" r="55587" b="65950"/>
          <a:stretch/>
        </p:blipFill>
        <p:spPr>
          <a:xfrm>
            <a:off x="0" y="6174583"/>
            <a:ext cx="2105637" cy="6786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7"/>
          <a:srcRect l="62448" t="14097" r="16547" b="65984"/>
          <a:stretch/>
        </p:blipFill>
        <p:spPr>
          <a:xfrm>
            <a:off x="8003096" y="6176963"/>
            <a:ext cx="1140903" cy="676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7249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5716" t="14097" r="55587" b="65950"/>
          <a:stretch/>
        </p:blipFill>
        <p:spPr>
          <a:xfrm>
            <a:off x="0" y="6179344"/>
            <a:ext cx="2105637" cy="6786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62448" t="14097" r="16547" b="65984"/>
          <a:stretch/>
        </p:blipFill>
        <p:spPr>
          <a:xfrm>
            <a:off x="8003096" y="6176963"/>
            <a:ext cx="1140903" cy="676276"/>
          </a:xfrm>
          <a:prstGeom prst="rect">
            <a:avLst/>
          </a:prstGeom>
        </p:spPr>
      </p:pic>
      <p:sp>
        <p:nvSpPr>
          <p:cNvPr id="6" name="Text Placeholder 2"/>
          <p:cNvSpPr txBox="1">
            <a:spLocks/>
          </p:cNvSpPr>
          <p:nvPr/>
        </p:nvSpPr>
        <p:spPr>
          <a:xfrm>
            <a:off x="1266738" y="1904301"/>
            <a:ext cx="6551801" cy="415255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30000"/>
              </a:lnSpc>
              <a:buNone/>
            </a:pPr>
            <a:r>
              <a:rPr lang="en-GB" sz="4400" b="1" dirty="0" smtClean="0">
                <a:solidFill>
                  <a:srgbClr val="FF0000"/>
                </a:solidFill>
              </a:rPr>
              <a:t>Thank you</a:t>
            </a:r>
            <a:endParaRPr lang="en-GB" sz="4400" dirty="0" smtClean="0">
              <a:solidFill>
                <a:srgbClr val="0000FF"/>
              </a:solidFill>
            </a:endParaRPr>
          </a:p>
          <a:p>
            <a:pPr>
              <a:lnSpc>
                <a:spcPct val="130000"/>
              </a:lnSpc>
            </a:pPr>
            <a:endParaRPr lang="en-GB" dirty="0" smtClean="0">
              <a:solidFill>
                <a:srgbClr val="0000FF"/>
              </a:solidFill>
            </a:endParaRPr>
          </a:p>
          <a:p>
            <a:pPr marL="0" indent="0" algn="r">
              <a:lnSpc>
                <a:spcPct val="130000"/>
              </a:lnSpc>
              <a:buNone/>
            </a:pPr>
            <a:r>
              <a:rPr lang="en-GB" dirty="0" smtClean="0">
                <a:solidFill>
                  <a:srgbClr val="000066"/>
                </a:solidFill>
              </a:rPr>
              <a:t>Phil Moore</a:t>
            </a:r>
          </a:p>
          <a:p>
            <a:pPr marL="0" indent="0" algn="r">
              <a:lnSpc>
                <a:spcPct val="130000"/>
              </a:lnSpc>
              <a:buNone/>
            </a:pPr>
            <a:r>
              <a:rPr lang="en-GB" dirty="0" smtClean="0">
                <a:solidFill>
                  <a:srgbClr val="000066"/>
                </a:solidFill>
              </a:rPr>
              <a:t>phil@philmoore.org</a:t>
            </a:r>
            <a:endParaRPr lang="en-GB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29423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qph.is.quoracdn.net/main-qimg-149b8bfc47a02f04f67d713fdae66185?convert_to_webp=tru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5710" y="960758"/>
            <a:ext cx="4942362" cy="3279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4066099" cy="2744274"/>
          </a:xfrm>
        </p:spPr>
        <p:txBody>
          <a:bodyPr>
            <a:normAutofit/>
          </a:bodyPr>
          <a:lstStyle/>
          <a:p>
            <a:pPr>
              <a:lnSpc>
                <a:spcPct val="130000"/>
              </a:lnSpc>
            </a:pPr>
            <a:r>
              <a:rPr lang="en-GB" sz="3600" b="1" dirty="0">
                <a:solidFill>
                  <a:srgbClr val="000066"/>
                </a:solidFill>
                <a:latin typeface="+mn-lt"/>
              </a:rPr>
              <a:t>What </a:t>
            </a:r>
            <a:r>
              <a:rPr lang="en-GB" sz="3600" b="1" dirty="0" smtClean="0">
                <a:solidFill>
                  <a:srgbClr val="000066"/>
                </a:solidFill>
                <a:latin typeface="+mn-lt"/>
              </a:rPr>
              <a:t>people </a:t>
            </a:r>
            <a:r>
              <a:rPr lang="en-GB" sz="3600" b="1" dirty="0">
                <a:solidFill>
                  <a:srgbClr val="000066"/>
                </a:solidFill>
                <a:latin typeface="+mn-lt"/>
              </a:rPr>
              <a:t>are faced with …</a:t>
            </a:r>
            <a:endParaRPr lang="en-GB" sz="3600" b="1" dirty="0">
              <a:latin typeface="+mn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5716" t="14097" r="55587" b="65950"/>
          <a:stretch/>
        </p:blipFill>
        <p:spPr>
          <a:xfrm>
            <a:off x="0" y="6174583"/>
            <a:ext cx="2105637" cy="67865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62448" t="14097" r="16547" b="65984"/>
          <a:stretch/>
        </p:blipFill>
        <p:spPr>
          <a:xfrm>
            <a:off x="8003096" y="6176963"/>
            <a:ext cx="1140903" cy="676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5911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2" name="Picture 10" descr="https://injurylawyer-wpengine.netdna-ssl.com/wp-content/uploads/2012/09/infliction_of_emotional_distress-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8481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://image.slidesharecdn.com/timpowerpoint-091104043948-phpapp02/95/spiritual-causes-of-physical-pain-4-728.jpg?cb=125730962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200"/>
          <a:stretch/>
        </p:blipFill>
        <p:spPr bwMode="auto">
          <a:xfrm>
            <a:off x="2134031" y="547345"/>
            <a:ext cx="3395051" cy="2057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ww.utexas.edu/features/graphics/2009/pain/pain_pull2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90" y="140109"/>
            <a:ext cx="1876850" cy="235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s-media-cache-ak0.pinimg.com/236x/50/0d/5d/500d5d7622fd814e305b4e590c89ce0f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90" y="2831692"/>
            <a:ext cx="2706329" cy="3337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s://s-media-cache-ak0.pinimg.com/236x/a9/22/42/a92242fa941ffb8a28c7764528eaa71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3879" y="2980231"/>
            <a:ext cx="3738257" cy="3738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19278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sharonostalecki.files.wordpress.com/2011/03/searchin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7161" y="1527607"/>
            <a:ext cx="3372513" cy="2246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92948"/>
            <a:ext cx="7886700" cy="1015068"/>
          </a:xfrm>
        </p:spPr>
        <p:txBody>
          <a:bodyPr/>
          <a:lstStyle/>
          <a:p>
            <a:r>
              <a:rPr lang="en-GB" b="1" dirty="0" smtClean="0">
                <a:solidFill>
                  <a:srgbClr val="000066"/>
                </a:solidFill>
              </a:rPr>
              <a:t>What people are faced with …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208016"/>
            <a:ext cx="7902954" cy="5645223"/>
          </a:xfrm>
        </p:spPr>
        <p:txBody>
          <a:bodyPr>
            <a:noAutofit/>
          </a:bodyPr>
          <a:lstStyle/>
          <a:p>
            <a:pPr marL="628650" lvl="1" indent="-268288">
              <a:lnSpc>
                <a:spcPct val="150000"/>
              </a:lnSpc>
              <a:spcBef>
                <a:spcPts val="0"/>
              </a:spcBef>
            </a:pPr>
            <a:r>
              <a:rPr lang="en-GB" sz="1700" b="1" dirty="0" smtClean="0">
                <a:solidFill>
                  <a:srgbClr val="C00000"/>
                </a:solidFill>
              </a:rPr>
              <a:t>They’re tired</a:t>
            </a:r>
            <a:endParaRPr lang="en-GB" sz="1700" b="1" dirty="0">
              <a:solidFill>
                <a:srgbClr val="C00000"/>
              </a:solidFill>
            </a:endParaRPr>
          </a:p>
          <a:p>
            <a:pPr marL="1085850" lvl="2" indent="-268288">
              <a:lnSpc>
                <a:spcPct val="150000"/>
              </a:lnSpc>
              <a:spcBef>
                <a:spcPts val="0"/>
              </a:spcBef>
            </a:pPr>
            <a:r>
              <a:rPr lang="en-GB" sz="1700" dirty="0" smtClean="0"/>
              <a:t>Fed up with the symptoms</a:t>
            </a:r>
          </a:p>
          <a:p>
            <a:pPr marL="628650" lvl="1" indent="-268288">
              <a:lnSpc>
                <a:spcPct val="150000"/>
              </a:lnSpc>
              <a:spcBef>
                <a:spcPts val="0"/>
              </a:spcBef>
            </a:pPr>
            <a:r>
              <a:rPr lang="en-GB" sz="1700" b="1" dirty="0" smtClean="0">
                <a:solidFill>
                  <a:srgbClr val="C00000"/>
                </a:solidFill>
              </a:rPr>
              <a:t>They’re confused</a:t>
            </a:r>
            <a:endParaRPr lang="en-GB" sz="1700" b="1" dirty="0">
              <a:solidFill>
                <a:srgbClr val="C00000"/>
              </a:solidFill>
            </a:endParaRPr>
          </a:p>
          <a:p>
            <a:pPr marL="1085850" lvl="2" indent="-268288">
              <a:lnSpc>
                <a:spcPct val="150000"/>
              </a:lnSpc>
              <a:spcBef>
                <a:spcPts val="0"/>
              </a:spcBef>
            </a:pPr>
            <a:r>
              <a:rPr lang="en-GB" sz="1700" dirty="0" smtClean="0"/>
              <a:t>Cannot understand why modern medicine </a:t>
            </a:r>
            <a:r>
              <a:rPr lang="en-GB" sz="1700" dirty="0" smtClean="0"/>
              <a:t>                                                cannot </a:t>
            </a:r>
            <a:r>
              <a:rPr lang="en-GB" sz="1700" dirty="0" smtClean="0"/>
              <a:t>find out what is wrong</a:t>
            </a:r>
          </a:p>
          <a:p>
            <a:pPr marL="1085850" lvl="2" indent="-268288">
              <a:lnSpc>
                <a:spcPct val="150000"/>
              </a:lnSpc>
              <a:spcBef>
                <a:spcPts val="0"/>
              </a:spcBef>
            </a:pPr>
            <a:r>
              <a:rPr lang="en-GB" sz="1700" dirty="0"/>
              <a:t>S</a:t>
            </a:r>
            <a:r>
              <a:rPr lang="en-GB" sz="1700" dirty="0" smtClean="0"/>
              <a:t>urely another MRI … ?</a:t>
            </a:r>
          </a:p>
          <a:p>
            <a:pPr marL="628650" lvl="1" indent="-268288">
              <a:lnSpc>
                <a:spcPct val="150000"/>
              </a:lnSpc>
              <a:spcBef>
                <a:spcPts val="0"/>
              </a:spcBef>
            </a:pPr>
            <a:r>
              <a:rPr lang="en-GB" sz="1700" b="1" dirty="0" smtClean="0">
                <a:solidFill>
                  <a:srgbClr val="C00000"/>
                </a:solidFill>
              </a:rPr>
              <a:t>They want a name for what they have</a:t>
            </a:r>
            <a:endParaRPr lang="en-GB" sz="1700" b="1" dirty="0">
              <a:solidFill>
                <a:srgbClr val="C00000"/>
              </a:solidFill>
            </a:endParaRPr>
          </a:p>
          <a:p>
            <a:pPr marL="1085850" lvl="2" indent="-268288">
              <a:lnSpc>
                <a:spcPct val="150000"/>
              </a:lnSpc>
              <a:spcBef>
                <a:spcPts val="0"/>
              </a:spcBef>
            </a:pPr>
            <a:r>
              <a:rPr lang="en-GB" sz="1700" dirty="0" smtClean="0"/>
              <a:t>None of the names help them … and there are many unhelpful comments!</a:t>
            </a:r>
          </a:p>
          <a:p>
            <a:pPr marL="1085850" lvl="2" indent="-268288">
              <a:lnSpc>
                <a:spcPct val="150000"/>
              </a:lnSpc>
              <a:spcBef>
                <a:spcPts val="0"/>
              </a:spcBef>
            </a:pPr>
            <a:r>
              <a:rPr lang="en-GB" sz="1700" dirty="0" smtClean="0"/>
              <a:t>Do not feel able to fight it unless they can call it by name!</a:t>
            </a:r>
          </a:p>
          <a:p>
            <a:pPr marL="628650" lvl="1" indent="-268288">
              <a:lnSpc>
                <a:spcPct val="150000"/>
              </a:lnSpc>
              <a:spcBef>
                <a:spcPts val="0"/>
              </a:spcBef>
            </a:pPr>
            <a:r>
              <a:rPr lang="en-GB" sz="1700" b="1" dirty="0" smtClean="0">
                <a:solidFill>
                  <a:srgbClr val="C00000"/>
                </a:solidFill>
              </a:rPr>
              <a:t>They’re disillusioned</a:t>
            </a:r>
            <a:endParaRPr lang="en-GB" sz="1700" b="1" dirty="0">
              <a:solidFill>
                <a:srgbClr val="C00000"/>
              </a:solidFill>
            </a:endParaRPr>
          </a:p>
          <a:p>
            <a:pPr marL="1085850" lvl="2" indent="-268288">
              <a:lnSpc>
                <a:spcPct val="150000"/>
              </a:lnSpc>
              <a:spcBef>
                <a:spcPts val="0"/>
              </a:spcBef>
            </a:pPr>
            <a:r>
              <a:rPr lang="en-GB" sz="1700" dirty="0" smtClean="0"/>
              <a:t>Feel no one believes </a:t>
            </a:r>
            <a:r>
              <a:rPr lang="en-GB" sz="1700" dirty="0" smtClean="0"/>
              <a:t>them</a:t>
            </a:r>
          </a:p>
          <a:p>
            <a:pPr marL="1085850" lvl="2" indent="-268288">
              <a:lnSpc>
                <a:spcPct val="150000"/>
              </a:lnSpc>
              <a:spcBef>
                <a:spcPts val="0"/>
              </a:spcBef>
            </a:pPr>
            <a:r>
              <a:rPr lang="en-GB" sz="1700" dirty="0" smtClean="0"/>
              <a:t>The concept of psychosomatic is ‘you’re imagining it’</a:t>
            </a:r>
          </a:p>
          <a:p>
            <a:pPr marL="1703388" lvl="2" indent="-268288">
              <a:lnSpc>
                <a:spcPct val="150000"/>
              </a:lnSpc>
              <a:spcBef>
                <a:spcPts val="0"/>
              </a:spcBef>
            </a:pPr>
            <a:r>
              <a:rPr lang="en-GB" sz="1700" dirty="0" smtClean="0"/>
              <a:t>And </a:t>
            </a:r>
            <a:r>
              <a:rPr lang="en-GB" sz="1700" dirty="0" smtClean="0"/>
              <a:t>sick of encouraging comments from friends – ‘whatever  doesn’t kill you …’</a:t>
            </a:r>
            <a:endParaRPr lang="en-GB" sz="1700" dirty="0"/>
          </a:p>
          <a:p>
            <a:pPr marL="817563" lvl="1" indent="-342900">
              <a:lnSpc>
                <a:spcPct val="150000"/>
              </a:lnSpc>
              <a:spcBef>
                <a:spcPts val="0"/>
              </a:spcBef>
            </a:pPr>
            <a:endParaRPr lang="en-GB" sz="17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5716" t="14097" r="55587" b="65950"/>
          <a:stretch/>
        </p:blipFill>
        <p:spPr>
          <a:xfrm>
            <a:off x="0" y="6174583"/>
            <a:ext cx="2105637" cy="6786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62448" t="14097" r="16547" b="65984"/>
          <a:stretch/>
        </p:blipFill>
        <p:spPr>
          <a:xfrm>
            <a:off x="8003096" y="6176963"/>
            <a:ext cx="1140903" cy="676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84667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i1.wp.com/cdn.someecards.com/someecards/usercards/dear-whatever-doesnt-kill-me-im-strong-enough-now-thanks-614a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037" y="1449929"/>
            <a:ext cx="7462686" cy="5223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000066"/>
                </a:solidFill>
              </a:rPr>
              <a:t>It can becomes a war of attrition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2886756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3520409" cy="2449306"/>
          </a:xfrm>
        </p:spPr>
        <p:txBody>
          <a:bodyPr>
            <a:normAutofit/>
          </a:bodyPr>
          <a:lstStyle/>
          <a:p>
            <a:pPr>
              <a:lnSpc>
                <a:spcPct val="130000"/>
              </a:lnSpc>
            </a:pPr>
            <a:r>
              <a:rPr lang="en-GB" sz="3600" b="1" dirty="0">
                <a:solidFill>
                  <a:srgbClr val="000066"/>
                </a:solidFill>
                <a:latin typeface="+mn-lt"/>
              </a:rPr>
              <a:t>What GPs are faced with …</a:t>
            </a:r>
            <a:endParaRPr lang="en-GB" sz="3600" b="1" dirty="0">
              <a:latin typeface="+mn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5716" t="14097" r="55587" b="65950"/>
          <a:stretch/>
        </p:blipFill>
        <p:spPr>
          <a:xfrm>
            <a:off x="0" y="6174583"/>
            <a:ext cx="2105637" cy="6786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62448" t="14097" r="16547" b="65984"/>
          <a:stretch/>
        </p:blipFill>
        <p:spPr>
          <a:xfrm>
            <a:off x="8003096" y="6176963"/>
            <a:ext cx="1140903" cy="676276"/>
          </a:xfrm>
          <a:prstGeom prst="rect">
            <a:avLst/>
          </a:prstGeom>
        </p:spPr>
      </p:pic>
      <p:pic>
        <p:nvPicPr>
          <p:cNvPr id="2050" name="Picture 2" descr="http://versasuite.com/wp-content/uploads/2014/02/General-Practice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28" r="16798"/>
          <a:stretch/>
        </p:blipFill>
        <p:spPr bwMode="auto">
          <a:xfrm>
            <a:off x="4442646" y="577834"/>
            <a:ext cx="3560450" cy="3128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blogs-images.forbes.com/johngoodman/files/2014/09/doctors-unhappy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69" t="-1308" r="6151" b="1308"/>
          <a:stretch/>
        </p:blipFill>
        <p:spPr bwMode="auto">
          <a:xfrm>
            <a:off x="4442646" y="3950929"/>
            <a:ext cx="2884385" cy="2545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76605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/>
          <p:cNvSpPr/>
          <p:nvPr/>
        </p:nvSpPr>
        <p:spPr>
          <a:xfrm>
            <a:off x="457199" y="258097"/>
            <a:ext cx="8163232" cy="6341806"/>
          </a:xfrm>
          <a:prstGeom prst="ellipse">
            <a:avLst/>
          </a:prstGeom>
          <a:solidFill>
            <a:schemeClr val="bg1"/>
          </a:solidFill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/>
          <p:cNvSpPr/>
          <p:nvPr/>
        </p:nvSpPr>
        <p:spPr>
          <a:xfrm>
            <a:off x="1434279" y="919088"/>
            <a:ext cx="6209071" cy="4990323"/>
          </a:xfrm>
          <a:prstGeom prst="ellipse">
            <a:avLst/>
          </a:prstGeom>
          <a:solidFill>
            <a:schemeClr val="accent1"/>
          </a:solidFill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3515813" y="3121861"/>
            <a:ext cx="20460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Diagnosis</a:t>
            </a:r>
            <a:endParaRPr lang="en-GB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409189" y="5933769"/>
            <a:ext cx="24447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‘Syndrome’</a:t>
            </a:r>
            <a:endParaRPr lang="en-GB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5865" y="481781"/>
            <a:ext cx="2445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Undiagnosed</a:t>
            </a:r>
            <a:endParaRPr lang="en-GB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52525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6" grpId="0" animBg="1"/>
      <p:bldP spid="3" grpId="0"/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000066"/>
                </a:solidFill>
              </a:rPr>
              <a:t>What GPs are faced with …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600200"/>
            <a:ext cx="7886700" cy="5117690"/>
          </a:xfrm>
        </p:spPr>
        <p:txBody>
          <a:bodyPr>
            <a:normAutofit fontScale="85000" lnSpcReduction="20000"/>
          </a:bodyPr>
          <a:lstStyle/>
          <a:p>
            <a:pPr marL="360363" indent="-342900">
              <a:lnSpc>
                <a:spcPct val="150000"/>
              </a:lnSpc>
              <a:spcBef>
                <a:spcPts val="0"/>
              </a:spcBef>
            </a:pPr>
            <a:r>
              <a:rPr lang="en-GB" sz="2900" b="1" dirty="0" smtClean="0">
                <a:solidFill>
                  <a:srgbClr val="FF0000"/>
                </a:solidFill>
              </a:rPr>
              <a:t>Part of the difficulty is it is difficult to define</a:t>
            </a:r>
            <a:endParaRPr lang="en-GB" sz="2900" b="1" dirty="0">
              <a:solidFill>
                <a:srgbClr val="FF0000"/>
              </a:solidFill>
            </a:endParaRPr>
          </a:p>
          <a:p>
            <a:pPr marL="360363" indent="-342900">
              <a:lnSpc>
                <a:spcPct val="150000"/>
              </a:lnSpc>
              <a:spcBef>
                <a:spcPts val="0"/>
              </a:spcBef>
            </a:pPr>
            <a:endParaRPr lang="en-GB" sz="1000" b="1" dirty="0">
              <a:solidFill>
                <a:srgbClr val="FF0000"/>
              </a:solidFill>
            </a:endParaRPr>
          </a:p>
          <a:p>
            <a:pPr marL="628650" lvl="1" indent="-268288">
              <a:lnSpc>
                <a:spcPct val="150000"/>
              </a:lnSpc>
              <a:spcBef>
                <a:spcPts val="0"/>
              </a:spcBef>
            </a:pPr>
            <a:r>
              <a:rPr lang="en-GB" sz="2200" b="1" dirty="0" smtClean="0">
                <a:solidFill>
                  <a:srgbClr val="000066"/>
                </a:solidFill>
              </a:rPr>
              <a:t>Is illustrated by the variety of names</a:t>
            </a:r>
            <a:endParaRPr lang="en-GB" sz="2200" b="1" dirty="0">
              <a:solidFill>
                <a:srgbClr val="000066"/>
              </a:solidFill>
            </a:endParaRPr>
          </a:p>
          <a:p>
            <a:pPr marL="1085850" lvl="2" indent="-268288">
              <a:lnSpc>
                <a:spcPct val="150000"/>
              </a:lnSpc>
              <a:spcBef>
                <a:spcPts val="0"/>
              </a:spcBef>
            </a:pPr>
            <a:r>
              <a:rPr lang="en-GB" sz="2200" dirty="0" smtClean="0"/>
              <a:t>Psychosomatic</a:t>
            </a:r>
          </a:p>
          <a:p>
            <a:pPr marL="1085850" lvl="2" indent="-268288">
              <a:lnSpc>
                <a:spcPct val="150000"/>
              </a:lnSpc>
              <a:spcBef>
                <a:spcPts val="0"/>
              </a:spcBef>
            </a:pPr>
            <a:r>
              <a:rPr lang="en-GB" sz="2200" dirty="0" smtClean="0"/>
              <a:t>Somatisation disorder</a:t>
            </a:r>
            <a:endParaRPr lang="en-GB" sz="2200" dirty="0" smtClean="0"/>
          </a:p>
          <a:p>
            <a:pPr marL="1085850" lvl="2" indent="-268288">
              <a:lnSpc>
                <a:spcPct val="150000"/>
              </a:lnSpc>
              <a:spcBef>
                <a:spcPts val="0"/>
              </a:spcBef>
            </a:pPr>
            <a:r>
              <a:rPr lang="en-GB" sz="2200" dirty="0" smtClean="0"/>
              <a:t>Medically </a:t>
            </a:r>
            <a:r>
              <a:rPr lang="en-GB" sz="2200" dirty="0" smtClean="0"/>
              <a:t>unexplained symptoms</a:t>
            </a:r>
          </a:p>
          <a:p>
            <a:pPr marL="1085850" lvl="2" indent="-268288">
              <a:lnSpc>
                <a:spcPct val="150000"/>
              </a:lnSpc>
              <a:spcBef>
                <a:spcPts val="0"/>
              </a:spcBef>
            </a:pPr>
            <a:r>
              <a:rPr lang="en-GB" sz="2200" dirty="0" smtClean="0"/>
              <a:t>Bodily </a:t>
            </a:r>
            <a:r>
              <a:rPr lang="en-GB" sz="2200" dirty="0" smtClean="0"/>
              <a:t>distress syndrome</a:t>
            </a:r>
          </a:p>
          <a:p>
            <a:pPr marL="1085850" lvl="2" indent="-268288">
              <a:lnSpc>
                <a:spcPct val="150000"/>
              </a:lnSpc>
              <a:spcBef>
                <a:spcPts val="0"/>
              </a:spcBef>
            </a:pPr>
            <a:r>
              <a:rPr lang="en-GB" sz="2200" dirty="0" smtClean="0"/>
              <a:t>Functional &amp; dissociative neurological disorder</a:t>
            </a:r>
          </a:p>
          <a:p>
            <a:pPr marL="1085850" lvl="2" indent="-268288">
              <a:lnSpc>
                <a:spcPct val="150000"/>
              </a:lnSpc>
              <a:spcBef>
                <a:spcPts val="0"/>
              </a:spcBef>
            </a:pPr>
            <a:r>
              <a:rPr lang="en-GB" sz="2200" dirty="0"/>
              <a:t>Functional distress disorder</a:t>
            </a:r>
          </a:p>
          <a:p>
            <a:pPr marL="1085850" lvl="2" indent="-268288">
              <a:lnSpc>
                <a:spcPct val="150000"/>
              </a:lnSpc>
              <a:spcBef>
                <a:spcPts val="0"/>
              </a:spcBef>
            </a:pPr>
            <a:r>
              <a:rPr lang="en-GB" sz="2200" dirty="0" smtClean="0"/>
              <a:t>Somatic </a:t>
            </a:r>
            <a:r>
              <a:rPr lang="en-GB" sz="2200" dirty="0" smtClean="0"/>
              <a:t>symptom disorder</a:t>
            </a:r>
            <a:endParaRPr lang="en-GB" sz="2200" dirty="0"/>
          </a:p>
          <a:p>
            <a:pPr marL="1085850" lvl="2" indent="-268288">
              <a:lnSpc>
                <a:spcPct val="150000"/>
              </a:lnSpc>
              <a:spcBef>
                <a:spcPts val="0"/>
              </a:spcBef>
            </a:pPr>
            <a:endParaRPr lang="en-GB" sz="1000" dirty="0">
              <a:solidFill>
                <a:srgbClr val="006892"/>
              </a:solidFill>
            </a:endParaRPr>
          </a:p>
          <a:p>
            <a:pPr marL="1341438" lvl="1" indent="-268288">
              <a:lnSpc>
                <a:spcPct val="150000"/>
              </a:lnSpc>
              <a:spcBef>
                <a:spcPts val="0"/>
              </a:spcBef>
            </a:pPr>
            <a:r>
              <a:rPr lang="en-GB" sz="2200" b="1" dirty="0" smtClean="0">
                <a:solidFill>
                  <a:srgbClr val="000066"/>
                </a:solidFill>
              </a:rPr>
              <a:t>So what is a GP to do?</a:t>
            </a:r>
            <a:endParaRPr lang="en-GB" sz="2200" b="1" dirty="0">
              <a:solidFill>
                <a:srgbClr val="000066"/>
              </a:solidFill>
            </a:endParaRPr>
          </a:p>
          <a:p>
            <a:pPr marL="1792288" lvl="2" indent="-268288">
              <a:lnSpc>
                <a:spcPct val="150000"/>
              </a:lnSpc>
              <a:spcBef>
                <a:spcPts val="0"/>
              </a:spcBef>
            </a:pPr>
            <a:r>
              <a:rPr lang="en-GB" sz="2200" dirty="0" smtClean="0"/>
              <a:t>Patients want to be able to name their ‘enemy’</a:t>
            </a:r>
          </a:p>
          <a:p>
            <a:pPr marL="1792288" lvl="2" indent="-268288">
              <a:lnSpc>
                <a:spcPct val="150000"/>
              </a:lnSpc>
              <a:spcBef>
                <a:spcPts val="0"/>
              </a:spcBef>
            </a:pPr>
            <a:r>
              <a:rPr lang="en-GB" sz="2200" dirty="0" smtClean="0"/>
              <a:t>Complex – and all I have is a few </a:t>
            </a:r>
            <a:r>
              <a:rPr lang="en-GB" sz="2200" dirty="0" smtClean="0"/>
              <a:t>suggestions</a:t>
            </a:r>
            <a:endParaRPr lang="en-GB" sz="2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5716" t="14097" r="55587" b="65950"/>
          <a:stretch/>
        </p:blipFill>
        <p:spPr>
          <a:xfrm>
            <a:off x="0" y="6174583"/>
            <a:ext cx="2105637" cy="6786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62448" t="14097" r="16547" b="65984"/>
          <a:stretch/>
        </p:blipFill>
        <p:spPr>
          <a:xfrm>
            <a:off x="8003096" y="6176963"/>
            <a:ext cx="1140903" cy="676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4223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991726"/>
          </a:xfrm>
        </p:spPr>
        <p:txBody>
          <a:bodyPr/>
          <a:lstStyle/>
          <a:p>
            <a:r>
              <a:rPr lang="en-GB" b="1" dirty="0" smtClean="0">
                <a:solidFill>
                  <a:srgbClr val="000066"/>
                </a:solidFill>
              </a:rPr>
              <a:t>Missing a diagnosis…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290484"/>
            <a:ext cx="7886700" cy="5562755"/>
          </a:xfrm>
        </p:spPr>
        <p:txBody>
          <a:bodyPr>
            <a:normAutofit fontScale="85000" lnSpcReduction="20000"/>
          </a:bodyPr>
          <a:lstStyle/>
          <a:p>
            <a:pPr marL="360363" indent="-342900">
              <a:lnSpc>
                <a:spcPct val="150000"/>
              </a:lnSpc>
              <a:spcBef>
                <a:spcPts val="0"/>
              </a:spcBef>
            </a:pPr>
            <a:r>
              <a:rPr lang="en-GB" sz="2900" b="1" dirty="0" smtClean="0">
                <a:solidFill>
                  <a:srgbClr val="FF0000"/>
                </a:solidFill>
              </a:rPr>
              <a:t>A patient with dementia</a:t>
            </a:r>
            <a:endParaRPr lang="en-GB" sz="2900" b="1" dirty="0">
              <a:solidFill>
                <a:srgbClr val="FF0000"/>
              </a:solidFill>
            </a:endParaRPr>
          </a:p>
          <a:p>
            <a:pPr marL="628650" lvl="1" indent="-268288">
              <a:lnSpc>
                <a:spcPct val="150000"/>
              </a:lnSpc>
              <a:spcBef>
                <a:spcPts val="0"/>
              </a:spcBef>
            </a:pPr>
            <a:r>
              <a:rPr lang="en-GB" sz="2200" b="1" dirty="0" smtClean="0">
                <a:solidFill>
                  <a:srgbClr val="000066"/>
                </a:solidFill>
              </a:rPr>
              <a:t>Intelligent, active, IT consultant</a:t>
            </a:r>
            <a:endParaRPr lang="en-GB" sz="2200" b="1" dirty="0">
              <a:solidFill>
                <a:srgbClr val="000066"/>
              </a:solidFill>
            </a:endParaRPr>
          </a:p>
          <a:p>
            <a:pPr marL="1085850" lvl="2" indent="-268288">
              <a:lnSpc>
                <a:spcPct val="150000"/>
              </a:lnSpc>
              <a:spcBef>
                <a:spcPts val="0"/>
              </a:spcBef>
            </a:pPr>
            <a:r>
              <a:rPr lang="en-GB" sz="2200" dirty="0" smtClean="0"/>
              <a:t>Lost ability to read a map</a:t>
            </a:r>
          </a:p>
          <a:p>
            <a:pPr marL="1085850" lvl="2" indent="-268288">
              <a:lnSpc>
                <a:spcPct val="150000"/>
              </a:lnSpc>
              <a:spcBef>
                <a:spcPts val="0"/>
              </a:spcBef>
            </a:pPr>
            <a:r>
              <a:rPr lang="en-GB" sz="2200" dirty="0" smtClean="0"/>
              <a:t>All investigations normal so tried an antidepressant</a:t>
            </a:r>
          </a:p>
          <a:p>
            <a:pPr marL="1085850" lvl="2" indent="-268288">
              <a:lnSpc>
                <a:spcPct val="150000"/>
              </a:lnSpc>
              <a:spcBef>
                <a:spcPts val="0"/>
              </a:spcBef>
            </a:pPr>
            <a:r>
              <a:rPr lang="en-GB" sz="2200" dirty="0" smtClean="0"/>
              <a:t>Later further assessment revealed a rare presentation of Lewy body dementia</a:t>
            </a:r>
          </a:p>
          <a:p>
            <a:pPr marL="1085850" lvl="2" indent="-268288">
              <a:lnSpc>
                <a:spcPct val="150000"/>
              </a:lnSpc>
              <a:spcBef>
                <a:spcPts val="0"/>
              </a:spcBef>
            </a:pPr>
            <a:endParaRPr lang="en-GB" sz="1000" dirty="0">
              <a:solidFill>
                <a:srgbClr val="006892"/>
              </a:solidFill>
            </a:endParaRPr>
          </a:p>
          <a:p>
            <a:pPr marL="1614488" lvl="1" indent="-268288">
              <a:lnSpc>
                <a:spcPct val="150000"/>
              </a:lnSpc>
              <a:spcBef>
                <a:spcPts val="0"/>
              </a:spcBef>
              <a:tabLst>
                <a:tab pos="1881188" algn="l"/>
              </a:tabLst>
            </a:pPr>
            <a:r>
              <a:rPr lang="en-GB" sz="2900" b="1" dirty="0" smtClean="0">
                <a:solidFill>
                  <a:srgbClr val="FF0000"/>
                </a:solidFill>
              </a:rPr>
              <a:t>It is usually the other way round</a:t>
            </a:r>
            <a:endParaRPr lang="en-GB" sz="2900" b="1" dirty="0">
              <a:solidFill>
                <a:srgbClr val="FF0000"/>
              </a:solidFill>
            </a:endParaRPr>
          </a:p>
          <a:p>
            <a:pPr marL="2071688" lvl="4" indent="-268288">
              <a:lnSpc>
                <a:spcPct val="150000"/>
              </a:lnSpc>
              <a:spcBef>
                <a:spcPts val="0"/>
              </a:spcBef>
              <a:tabLst>
                <a:tab pos="1881188" algn="l"/>
              </a:tabLst>
            </a:pPr>
            <a:r>
              <a:rPr lang="en-GB" sz="2200" b="1" dirty="0" smtClean="0">
                <a:solidFill>
                  <a:srgbClr val="000066"/>
                </a:solidFill>
              </a:rPr>
              <a:t>All GPs have people who go round and round the loop of investigation &amp; treatment</a:t>
            </a:r>
          </a:p>
          <a:p>
            <a:pPr marL="2528888" lvl="6" indent="-268288">
              <a:lnSpc>
                <a:spcPct val="150000"/>
              </a:lnSpc>
              <a:spcBef>
                <a:spcPts val="0"/>
              </a:spcBef>
              <a:tabLst>
                <a:tab pos="1881188" algn="l"/>
              </a:tabLst>
            </a:pPr>
            <a:r>
              <a:rPr lang="en-GB" sz="2200" dirty="0" smtClean="0"/>
              <a:t>And it feels really difficult to break the cycle</a:t>
            </a:r>
          </a:p>
          <a:p>
            <a:pPr marL="2528888" lvl="6" indent="-268288">
              <a:lnSpc>
                <a:spcPct val="150000"/>
              </a:lnSpc>
              <a:spcBef>
                <a:spcPts val="0"/>
              </a:spcBef>
              <a:tabLst>
                <a:tab pos="1881188" algn="l"/>
              </a:tabLst>
            </a:pPr>
            <a:r>
              <a:rPr lang="en-GB" sz="2200" dirty="0" smtClean="0"/>
              <a:t>Woman with bilateral alendronate fractures who now has multiple pains and multiple OP clinic attendances</a:t>
            </a:r>
            <a:endParaRPr lang="en-GB" sz="2200" dirty="0"/>
          </a:p>
          <a:p>
            <a:pPr>
              <a:lnSpc>
                <a:spcPct val="150000"/>
              </a:lnSpc>
              <a:spcBef>
                <a:spcPts val="0"/>
              </a:spcBef>
            </a:pPr>
            <a:endParaRPr lang="en-GB" sz="1500" dirty="0"/>
          </a:p>
          <a:p>
            <a:pPr marL="817563" lvl="1" indent="-342900">
              <a:lnSpc>
                <a:spcPct val="150000"/>
              </a:lnSpc>
              <a:spcBef>
                <a:spcPts val="0"/>
              </a:spcBef>
            </a:pPr>
            <a:endParaRPr lang="en-GB" sz="13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5716" t="14097" r="55587" b="65950"/>
          <a:stretch/>
        </p:blipFill>
        <p:spPr>
          <a:xfrm>
            <a:off x="0" y="6174583"/>
            <a:ext cx="2105637" cy="6786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62448" t="14097" r="16547" b="65984"/>
          <a:stretch/>
        </p:blipFill>
        <p:spPr>
          <a:xfrm>
            <a:off x="8003096" y="6176963"/>
            <a:ext cx="1140903" cy="676276"/>
          </a:xfrm>
          <a:prstGeom prst="rect">
            <a:avLst/>
          </a:prstGeom>
        </p:spPr>
      </p:pic>
      <p:pic>
        <p:nvPicPr>
          <p:cNvPr id="1026" name="Picture 2" descr="http://www.minddisorders.com/photos/dementia-85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8360" y="848033"/>
            <a:ext cx="2354701" cy="1575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quickphys.co.uk/wp-content/uploads/2016/01/ouch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51" r="13006"/>
          <a:stretch/>
        </p:blipFill>
        <p:spPr bwMode="auto">
          <a:xfrm>
            <a:off x="697166" y="4194680"/>
            <a:ext cx="1600200" cy="1517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34184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9550</TotalTime>
  <Words>639</Words>
  <Application>Microsoft Office PowerPoint</Application>
  <PresentationFormat>On-screen Show (4:3)</PresentationFormat>
  <Paragraphs>96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Times New Roman</vt:lpstr>
      <vt:lpstr>Office Theme</vt:lpstr>
      <vt:lpstr>Treatment of patients with functional distress disorder in primary care …</vt:lpstr>
      <vt:lpstr>What people are faced with …</vt:lpstr>
      <vt:lpstr>PowerPoint Presentation</vt:lpstr>
      <vt:lpstr>What people are faced with …</vt:lpstr>
      <vt:lpstr>It can becomes a war of attrition</vt:lpstr>
      <vt:lpstr>What GPs are faced with …</vt:lpstr>
      <vt:lpstr>PowerPoint Presentation</vt:lpstr>
      <vt:lpstr>What GPs are faced with …</vt:lpstr>
      <vt:lpstr>Missing a diagnosis…</vt:lpstr>
      <vt:lpstr>How real is the fear of wrong diagnosis?</vt:lpstr>
      <vt:lpstr>Co-morbidity</vt:lpstr>
      <vt:lpstr>PowerPoint Presentation</vt:lpstr>
      <vt:lpstr>What commissioners are faced with …</vt:lpstr>
      <vt:lpstr>What to commission …</vt:lpstr>
      <vt:lpstr>What to commission …</vt:lpstr>
      <vt:lpstr>Useful commissioner/GP resources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Next steps for mental health: funding, resources, and policy priorities</dc:title>
  <dc:creator>Phil Moore</dc:creator>
  <cp:lastModifiedBy>Phil Moore</cp:lastModifiedBy>
  <cp:revision>88</cp:revision>
  <dcterms:created xsi:type="dcterms:W3CDTF">2015-02-21T19:04:59Z</dcterms:created>
  <dcterms:modified xsi:type="dcterms:W3CDTF">2016-05-06T07:05:13Z</dcterms:modified>
</cp:coreProperties>
</file>