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406" r:id="rId3"/>
    <p:sldId id="407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415" r:id="rId12"/>
    <p:sldId id="41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41" autoAdjust="0"/>
  </p:normalViewPr>
  <p:slideViewPr>
    <p:cSldViewPr snapToGrid="0" snapToObjects="1" showGuides="1">
      <p:cViewPr>
        <p:scale>
          <a:sx n="100" d="100"/>
          <a:sy n="100" d="100"/>
        </p:scale>
        <p:origin x="-294" y="-162"/>
      </p:cViewPr>
      <p:guideLst>
        <p:guide orient="horz" pos="2160"/>
        <p:guide orient="horz" pos="232"/>
        <p:guide orient="horz" pos="4088"/>
        <p:guide pos="4637"/>
        <p:guide pos="226"/>
        <p:guide pos="5534"/>
        <p:guide pos="47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CFSP-AD1\NCI\INQUIRY_REPORTS\UK%20ANNUAL%20REPORT%202014\FINAL%20FIGURES\Fig%2086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CFSP-AD1\NCI\INQUIRY_REPORTS\UK%20ANNUAL%20REPORT%202014\FINAL%20FIGURES\Fig%2087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CFSP-AD1\NCI\INQUIRY_REPORTS\UK%20ANNUAL%20REPORT%202014\FINAL%20FIGURES\Fig%2015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CFSP-AD1\NCI\INQUIRY_REPORTS\UK%20ANNUAL%20REPORT%202014\FINAL%20FIGURES\Fig%2014.xls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3123209169054755E-2"/>
          <c:y val="0.14512162031249071"/>
          <c:w val="0.8939828080229214"/>
          <c:h val="0.74717763466294862"/>
        </c:manualLayout>
      </c:layout>
      <c:lineChart>
        <c:grouping val="standard"/>
        <c:varyColors val="0"/>
        <c:ser>
          <c:idx val="0"/>
          <c:order val="0"/>
          <c:tx>
            <c:strRef>
              <c:f>Sheet1!$B$5</c:f>
              <c:strCache>
                <c:ptCount val="1"/>
                <c:pt idx="0">
                  <c:v>England</c:v>
                </c:pt>
              </c:strCache>
            </c:strRef>
          </c:tx>
          <c:spPr>
            <a:ln w="12700">
              <a:solidFill>
                <a:srgbClr val="00458A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3F7E"/>
              </a:solidFill>
              <a:ln>
                <a:solidFill>
                  <a:srgbClr val="1D0E82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3.2517203257902284E-2"/>
                  <c:y val="3.33920526102822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6395776459174826E-2"/>
                  <c:y val="2.86151389606761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437673442682237E-2"/>
                  <c:y val="3.34741198166703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5614240913295644E-2"/>
                  <c:y val="2.76207210093988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0551215233336476E-2"/>
                  <c:y val="2.76038507099399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1894200806173714E-2"/>
                  <c:y val="2.9274908806962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0172747031262905E-2"/>
                  <c:y val="2.47442437434808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6615606729262956E-2"/>
                  <c:y val="2.57438162742514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4491021847236585E-2"/>
                  <c:y val="2.67369295523652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4702599854101333E-2"/>
                  <c:y val="2.26467242432775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2879167324714893E-2"/>
                  <c:y val="2.60381337650786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Mode val="edge"/>
                  <c:yMode val="edge"/>
                  <c:x val="0.86962750716332549"/>
                  <c:y val="0.5892032286238930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Mode val="edge"/>
                  <c:yMode val="edge"/>
                  <c:x val="0.9398280802292267"/>
                  <c:y val="0.6056351911751558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2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Sheet1!$A$6:$A$16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Sheet1!$B$6:$B$16</c:f>
              <c:numCache>
                <c:formatCode>0.0</c:formatCode>
                <c:ptCount val="11"/>
                <c:pt idx="0">
                  <c:v>10.601489329622753</c:v>
                </c:pt>
                <c:pt idx="1">
                  <c:v>10.591778442370021</c:v>
                </c:pt>
                <c:pt idx="2">
                  <c:v>10.547068393987848</c:v>
                </c:pt>
                <c:pt idx="3">
                  <c:v>9.9916444509478328</c:v>
                </c:pt>
                <c:pt idx="4">
                  <c:v>9.3791025242981547</c:v>
                </c:pt>
                <c:pt idx="5">
                  <c:v>9.3557432940887502</c:v>
                </c:pt>
                <c:pt idx="6">
                  <c:v>10.098097742156249</c:v>
                </c:pt>
                <c:pt idx="7">
                  <c:v>9.4220647435844</c:v>
                </c:pt>
                <c:pt idx="8">
                  <c:v>9.4081954299302986</c:v>
                </c:pt>
                <c:pt idx="9">
                  <c:v>9.451083142858316</c:v>
                </c:pt>
                <c:pt idx="10">
                  <c:v>9.3668664031111781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Sheet1!$C$5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diamond"/>
            <c:size val="6"/>
            <c:spPr>
              <a:solidFill>
                <a:srgbClr val="FFFFFF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3.0607019376154159E-2"/>
                  <c:y val="-2.4633663366336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350886296806029E-2"/>
                  <c:y val="-3.25171360298294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161616989033748E-2"/>
                  <c:y val="-1.88178022779444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2300009776714954E-2"/>
                  <c:y val="-2.48620684089362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9044062901879459E-2"/>
                  <c:y val="-2.21156080978453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6317028966957805E-2"/>
                  <c:y val="2.97940220276974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2031373191485094E-2"/>
                  <c:y val="2.75381559651452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570727911286817E-2"/>
                  <c:y val="2.49542319681438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8913806977566198E-2"/>
                  <c:y val="-2.82129582042741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090374448179768E-2"/>
                  <c:y val="-3.0012748003004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9794975237978218E-2"/>
                  <c:y val="-2.14763604945068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Mode val="edge"/>
                  <c:yMode val="edge"/>
                  <c:x val="0.87249283667621924"/>
                  <c:y val="0.5046959926459636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Mode val="edge"/>
                  <c:yMode val="edge"/>
                  <c:x val="0.93696275071633073"/>
                  <c:y val="0.500001146202744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2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Sheet1!$A$6:$A$16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Sheet1!$C$6:$C$16</c:f>
              <c:numCache>
                <c:formatCode>0.0</c:formatCode>
                <c:ptCount val="11"/>
                <c:pt idx="0">
                  <c:v>13.933065281191793</c:v>
                </c:pt>
                <c:pt idx="1">
                  <c:v>11.12172044877496</c:v>
                </c:pt>
                <c:pt idx="2">
                  <c:v>15.949467779046724</c:v>
                </c:pt>
                <c:pt idx="3">
                  <c:v>15.330808860141032</c:v>
                </c:pt>
                <c:pt idx="4">
                  <c:v>14.911330367782025</c:v>
                </c:pt>
                <c:pt idx="5">
                  <c:v>17.020799286300189</c:v>
                </c:pt>
                <c:pt idx="6">
                  <c:v>16.660650320717533</c:v>
                </c:pt>
                <c:pt idx="7">
                  <c:v>14.797267822220098</c:v>
                </c:pt>
                <c:pt idx="8">
                  <c:v>18.786530248860934</c:v>
                </c:pt>
                <c:pt idx="9">
                  <c:v>15.668582208990976</c:v>
                </c:pt>
                <c:pt idx="10">
                  <c:v>15.423524287942051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Sheet1!$D$5</c:f>
              <c:strCache>
                <c:ptCount val="1"/>
                <c:pt idx="0">
                  <c:v>Scotland</c:v>
                </c:pt>
              </c:strCache>
            </c:strRef>
          </c:tx>
          <c:spPr>
            <a:ln w="12700">
              <a:solidFill>
                <a:srgbClr val="00B050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00B050"/>
              </a:solidFill>
              <a:ln>
                <a:solidFill>
                  <a:srgbClr val="00B05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2.9174318826192633E-2"/>
                  <c:y val="-3.24851795882683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164888056614705E-2"/>
                  <c:y val="-3.7313622408860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6960118523866605E-2"/>
                  <c:y val="-3.06628295732575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867345020268038E-2"/>
                  <c:y val="-3.5142832495419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3342057171220435E-2"/>
                  <c:y val="-3.14467539689517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1518624641833873E-2"/>
                  <c:y val="-3.82615305427906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8262527356000277E-2"/>
                  <c:y val="-3.0605439460994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871909994058884E-2"/>
                  <c:y val="-3.22290447091456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8311370051435431E-2"/>
                  <c:y val="3.05657337387282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090436842338778E-2"/>
                  <c:y val="-2.85601666151780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8132271431687079E-2"/>
                  <c:y val="-3.87994039938603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Mode val="edge"/>
                  <c:yMode val="edge"/>
                  <c:x val="0.86819484240687983"/>
                  <c:y val="0.3474186367981519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Mode val="edge"/>
                  <c:yMode val="edge"/>
                  <c:x val="0.94269340974212035"/>
                  <c:y val="0.3967145244519433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Sheet1!$A$6:$A$16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Sheet1!$D$6:$D$16</c:f>
              <c:numCache>
                <c:formatCode>0.0</c:formatCode>
                <c:ptCount val="11"/>
                <c:pt idx="0">
                  <c:v>19.795954863443498</c:v>
                </c:pt>
                <c:pt idx="1">
                  <c:v>17.61458576439767</c:v>
                </c:pt>
                <c:pt idx="2">
                  <c:v>18.637262777897291</c:v>
                </c:pt>
                <c:pt idx="3">
                  <c:v>17.117928923725632</c:v>
                </c:pt>
                <c:pt idx="4">
                  <c:v>16.761107944154084</c:v>
                </c:pt>
                <c:pt idx="5">
                  <c:v>18.100448830507482</c:v>
                </c:pt>
                <c:pt idx="6">
                  <c:v>18.091476182711432</c:v>
                </c:pt>
                <c:pt idx="7">
                  <c:v>16.342955640640703</c:v>
                </c:pt>
                <c:pt idx="8">
                  <c:v>16.632267790571227</c:v>
                </c:pt>
                <c:pt idx="9">
                  <c:v>18.857907671852995</c:v>
                </c:pt>
                <c:pt idx="10">
                  <c:v>17.439207386969841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Sheet1!$E$5</c:f>
              <c:strCache>
                <c:ptCount val="1"/>
                <c:pt idx="0">
                  <c:v>Wales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2.8219352944991116E-2"/>
                  <c:y val="2.7488682726540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828485028448188E-2"/>
                  <c:y val="-2.2546394834563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437673442682237E-2"/>
                  <c:y val="-3.29760492371811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479570426189673E-2"/>
                  <c:y val="-2.88762349642537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0954282577142056E-2"/>
                  <c:y val="-2.76585350640652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563514804202468E-2"/>
                  <c:y val="-3.91383001963527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8740082274815879E-2"/>
                  <c:y val="-4.3270998598216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9782129669321408E-2"/>
                  <c:y val="-3.37980170275236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958697139934797E-2"/>
                  <c:y val="-2.27782681933190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266689193109633E-2"/>
                  <c:y val="-3.204801703739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0946008211912401E-2"/>
                  <c:y val="-2.6005763674382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Mode val="edge"/>
                  <c:yMode val="edge"/>
                  <c:x val="0.86246418338108888"/>
                  <c:y val="0.4460104121057351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Mode val="edge"/>
                  <c:yMode val="edge"/>
                  <c:x val="0.93266475644699165"/>
                  <c:y val="0.3239444045820610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2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Sheet1!$A$6:$A$16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Sheet1!$E$6:$E$16</c:f>
              <c:numCache>
                <c:formatCode>0.0</c:formatCode>
                <c:ptCount val="11"/>
                <c:pt idx="0">
                  <c:v>12.766451163279799</c:v>
                </c:pt>
                <c:pt idx="1">
                  <c:v>14.368103887939569</c:v>
                </c:pt>
                <c:pt idx="2">
                  <c:v>11.990329837172085</c:v>
                </c:pt>
                <c:pt idx="3">
                  <c:v>12.03693859262747</c:v>
                </c:pt>
                <c:pt idx="4">
                  <c:v>11.050828152079005</c:v>
                </c:pt>
                <c:pt idx="5">
                  <c:v>11.072457262559414</c:v>
                </c:pt>
                <c:pt idx="6">
                  <c:v>11.294498093310388</c:v>
                </c:pt>
                <c:pt idx="7">
                  <c:v>10.541862847035349</c:v>
                </c:pt>
                <c:pt idx="8">
                  <c:v>11.17190726210843</c:v>
                </c:pt>
                <c:pt idx="9">
                  <c:v>11.721653715892808</c:v>
                </c:pt>
                <c:pt idx="10">
                  <c:v>12.762900156345527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236096"/>
        <c:axId val="129030400"/>
      </c:lineChart>
      <c:catAx>
        <c:axId val="101236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000"/>
                  <a:t>Year</a:t>
                </a:r>
              </a:p>
            </c:rich>
          </c:tx>
          <c:layout>
            <c:manualLayout>
              <c:xMode val="edge"/>
              <c:yMode val="edge"/>
              <c:x val="0.50995539081671959"/>
              <c:y val="0.952161118474052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030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9030400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000"/>
                  <a:t>Suicide rate per 100,000 population</a:t>
                </a:r>
              </a:p>
            </c:rich>
          </c:tx>
          <c:layout>
            <c:manualLayout>
              <c:xMode val="edge"/>
              <c:yMode val="edge"/>
              <c:x val="1.4326681206461704E-2"/>
              <c:y val="0.2723012395727763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3609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9.1286664109688526E-2"/>
          <c:y val="1.8925911922805065E-2"/>
          <c:w val="0.88745125035430605"/>
          <c:h val="0.1001699735341015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4946080251599406E-2"/>
          <c:y val="0.12447560948126771"/>
          <c:w val="0.8778841373995252"/>
          <c:h val="0.688112358031275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Sheet1!$B$6</c:f>
              <c:strCache>
                <c:ptCount val="1"/>
                <c:pt idx="0">
                  <c:v>England</c:v>
                </c:pt>
              </c:strCache>
            </c:strRef>
          </c:tx>
          <c:spPr>
            <a:solidFill>
              <a:srgbClr val="00B050"/>
            </a:solidFill>
            <a:ln w="12700">
              <a:solidFill>
                <a:srgbClr val="00B050"/>
              </a:solidFill>
              <a:prstDash val="solid"/>
            </a:ln>
          </c:spPr>
          <c:invertIfNegative val="0"/>
          <c:cat>
            <c:strRef>
              <c:f>Sheet1!$C$5:$S$5</c:f>
              <c:strCache>
                <c:ptCount val="17"/>
                <c:pt idx="0">
                  <c:v>10-14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40-44</c:v>
                </c:pt>
                <c:pt idx="7">
                  <c:v>45-49</c:v>
                </c:pt>
                <c:pt idx="8">
                  <c:v>50-54</c:v>
                </c:pt>
                <c:pt idx="9">
                  <c:v>55-59</c:v>
                </c:pt>
                <c:pt idx="10">
                  <c:v>60-64</c:v>
                </c:pt>
                <c:pt idx="11">
                  <c:v>65-69</c:v>
                </c:pt>
                <c:pt idx="12">
                  <c:v>70-74</c:v>
                </c:pt>
                <c:pt idx="13">
                  <c:v>75-79</c:v>
                </c:pt>
                <c:pt idx="14">
                  <c:v>80-84</c:v>
                </c:pt>
                <c:pt idx="15">
                  <c:v>85-89</c:v>
                </c:pt>
                <c:pt idx="16">
                  <c:v>90+</c:v>
                </c:pt>
              </c:strCache>
            </c:strRef>
          </c:cat>
          <c:val>
            <c:numRef>
              <c:f>Sheet1!$C$6:$S$6</c:f>
              <c:numCache>
                <c:formatCode>0.0</c:formatCode>
                <c:ptCount val="17"/>
                <c:pt idx="0">
                  <c:v>0.4</c:v>
                </c:pt>
                <c:pt idx="1">
                  <c:v>3.8</c:v>
                </c:pt>
                <c:pt idx="2">
                  <c:v>8.7000000000000011</c:v>
                </c:pt>
                <c:pt idx="3">
                  <c:v>10.1</c:v>
                </c:pt>
                <c:pt idx="4">
                  <c:v>11.7</c:v>
                </c:pt>
                <c:pt idx="5">
                  <c:v>13.5</c:v>
                </c:pt>
                <c:pt idx="6">
                  <c:v>14.1</c:v>
                </c:pt>
                <c:pt idx="7">
                  <c:v>13.6</c:v>
                </c:pt>
                <c:pt idx="8">
                  <c:v>13.2</c:v>
                </c:pt>
                <c:pt idx="9">
                  <c:v>11.5</c:v>
                </c:pt>
                <c:pt idx="10">
                  <c:v>9.2000000000000011</c:v>
                </c:pt>
                <c:pt idx="11">
                  <c:v>7.8</c:v>
                </c:pt>
                <c:pt idx="12">
                  <c:v>7.4</c:v>
                </c:pt>
                <c:pt idx="13">
                  <c:v>7.9</c:v>
                </c:pt>
                <c:pt idx="14">
                  <c:v>9.7000000000000011</c:v>
                </c:pt>
                <c:pt idx="15">
                  <c:v>10.3</c:v>
                </c:pt>
                <c:pt idx="16">
                  <c:v>10.8</c:v>
                </c:pt>
              </c:numCache>
            </c:numRef>
          </c:val>
        </c:ser>
        <c:ser>
          <c:idx val="1"/>
          <c:order val="1"/>
          <c:tx>
            <c:strRef>
              <c:f>Sheet1!$B$7</c:f>
              <c:strCache>
                <c:ptCount val="1"/>
                <c:pt idx="0">
                  <c:v>Northern Ireland</c:v>
                </c:pt>
              </c:strCache>
            </c:strRef>
          </c:tx>
          <c:spPr>
            <a:solidFill>
              <a:srgbClr val="1D0E82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Sheet1!$C$5:$S$5</c:f>
              <c:strCache>
                <c:ptCount val="17"/>
                <c:pt idx="0">
                  <c:v>10-14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40-44</c:v>
                </c:pt>
                <c:pt idx="7">
                  <c:v>45-49</c:v>
                </c:pt>
                <c:pt idx="8">
                  <c:v>50-54</c:v>
                </c:pt>
                <c:pt idx="9">
                  <c:v>55-59</c:v>
                </c:pt>
                <c:pt idx="10">
                  <c:v>60-64</c:v>
                </c:pt>
                <c:pt idx="11">
                  <c:v>65-69</c:v>
                </c:pt>
                <c:pt idx="12">
                  <c:v>70-74</c:v>
                </c:pt>
                <c:pt idx="13">
                  <c:v>75-79</c:v>
                </c:pt>
                <c:pt idx="14">
                  <c:v>80-84</c:v>
                </c:pt>
                <c:pt idx="15">
                  <c:v>85-89</c:v>
                </c:pt>
                <c:pt idx="16">
                  <c:v>90+</c:v>
                </c:pt>
              </c:strCache>
            </c:strRef>
          </c:cat>
          <c:val>
            <c:numRef>
              <c:f>Sheet1!$C$7:$S$7</c:f>
              <c:numCache>
                <c:formatCode>0.0</c:formatCode>
                <c:ptCount val="17"/>
                <c:pt idx="0">
                  <c:v>1.7</c:v>
                </c:pt>
                <c:pt idx="1">
                  <c:v>11.5</c:v>
                </c:pt>
                <c:pt idx="2">
                  <c:v>20.2</c:v>
                </c:pt>
                <c:pt idx="3">
                  <c:v>21.6</c:v>
                </c:pt>
                <c:pt idx="4">
                  <c:v>20.2</c:v>
                </c:pt>
                <c:pt idx="5">
                  <c:v>20.100000000000001</c:v>
                </c:pt>
                <c:pt idx="6">
                  <c:v>21.1</c:v>
                </c:pt>
                <c:pt idx="7">
                  <c:v>21.2</c:v>
                </c:pt>
                <c:pt idx="8">
                  <c:v>19.8</c:v>
                </c:pt>
                <c:pt idx="9">
                  <c:v>14.7</c:v>
                </c:pt>
                <c:pt idx="10">
                  <c:v>13.2</c:v>
                </c:pt>
                <c:pt idx="11">
                  <c:v>11.1</c:v>
                </c:pt>
                <c:pt idx="12">
                  <c:v>6.3</c:v>
                </c:pt>
                <c:pt idx="13">
                  <c:v>7.8</c:v>
                </c:pt>
                <c:pt idx="14">
                  <c:v>6.3</c:v>
                </c:pt>
                <c:pt idx="15">
                  <c:v>4.3</c:v>
                </c:pt>
                <c:pt idx="16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Sheet1!$B$8</c:f>
              <c:strCache>
                <c:ptCount val="1"/>
                <c:pt idx="0">
                  <c:v>Scotland</c:v>
                </c:pt>
              </c:strCache>
            </c:strRef>
          </c:tx>
          <c:spPr>
            <a:solidFill>
              <a:srgbClr val="FF0000"/>
            </a:solidFill>
            <a:ln w="25400">
              <a:solidFill>
                <a:srgbClr val="FF0000"/>
              </a:solidFill>
              <a:prstDash val="solid"/>
            </a:ln>
          </c:spPr>
          <c:invertIfNegative val="0"/>
          <c:cat>
            <c:strRef>
              <c:f>Sheet1!$C$5:$S$5</c:f>
              <c:strCache>
                <c:ptCount val="17"/>
                <c:pt idx="0">
                  <c:v>10-14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40-44</c:v>
                </c:pt>
                <c:pt idx="7">
                  <c:v>45-49</c:v>
                </c:pt>
                <c:pt idx="8">
                  <c:v>50-54</c:v>
                </c:pt>
                <c:pt idx="9">
                  <c:v>55-59</c:v>
                </c:pt>
                <c:pt idx="10">
                  <c:v>60-64</c:v>
                </c:pt>
                <c:pt idx="11">
                  <c:v>65-69</c:v>
                </c:pt>
                <c:pt idx="12">
                  <c:v>70-74</c:v>
                </c:pt>
                <c:pt idx="13">
                  <c:v>75-79</c:v>
                </c:pt>
                <c:pt idx="14">
                  <c:v>80-84</c:v>
                </c:pt>
                <c:pt idx="15">
                  <c:v>85-89</c:v>
                </c:pt>
                <c:pt idx="16">
                  <c:v>90+</c:v>
                </c:pt>
              </c:strCache>
            </c:strRef>
          </c:cat>
          <c:val>
            <c:numRef>
              <c:f>Sheet1!$C$8:$S$8</c:f>
              <c:numCache>
                <c:formatCode>0.0</c:formatCode>
                <c:ptCount val="17"/>
                <c:pt idx="0">
                  <c:v>0.8</c:v>
                </c:pt>
                <c:pt idx="1">
                  <c:v>10.9</c:v>
                </c:pt>
                <c:pt idx="2">
                  <c:v>19</c:v>
                </c:pt>
                <c:pt idx="3">
                  <c:v>21.8</c:v>
                </c:pt>
                <c:pt idx="4">
                  <c:v>26.8</c:v>
                </c:pt>
                <c:pt idx="5">
                  <c:v>27.3</c:v>
                </c:pt>
                <c:pt idx="6">
                  <c:v>25.9</c:v>
                </c:pt>
                <c:pt idx="7">
                  <c:v>23.2</c:v>
                </c:pt>
                <c:pt idx="8">
                  <c:v>21.2</c:v>
                </c:pt>
                <c:pt idx="9">
                  <c:v>17</c:v>
                </c:pt>
                <c:pt idx="10">
                  <c:v>15</c:v>
                </c:pt>
                <c:pt idx="11">
                  <c:v>11.5</c:v>
                </c:pt>
                <c:pt idx="12">
                  <c:v>10.4</c:v>
                </c:pt>
                <c:pt idx="13">
                  <c:v>10.200000000000001</c:v>
                </c:pt>
                <c:pt idx="14">
                  <c:v>9.8000000000000007</c:v>
                </c:pt>
                <c:pt idx="15">
                  <c:v>7.3</c:v>
                </c:pt>
                <c:pt idx="16">
                  <c:v>9.4</c:v>
                </c:pt>
              </c:numCache>
            </c:numRef>
          </c:val>
        </c:ser>
        <c:ser>
          <c:idx val="3"/>
          <c:order val="3"/>
          <c:tx>
            <c:strRef>
              <c:f>Sheet1!$B$9</c:f>
              <c:strCache>
                <c:ptCount val="1"/>
                <c:pt idx="0">
                  <c:v>Wales</c:v>
                </c:pt>
              </c:strCache>
            </c:strRef>
          </c:tx>
          <c:spPr>
            <a:pattFill prst="wdDn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Sheet1!$C$5:$S$5</c:f>
              <c:strCache>
                <c:ptCount val="17"/>
                <c:pt idx="0">
                  <c:v>10-14</c:v>
                </c:pt>
                <c:pt idx="1">
                  <c:v>15-19</c:v>
                </c:pt>
                <c:pt idx="2">
                  <c:v>20-24</c:v>
                </c:pt>
                <c:pt idx="3">
                  <c:v>25-29</c:v>
                </c:pt>
                <c:pt idx="4">
                  <c:v>30-34</c:v>
                </c:pt>
                <c:pt idx="5">
                  <c:v>35-39</c:v>
                </c:pt>
                <c:pt idx="6">
                  <c:v>40-44</c:v>
                </c:pt>
                <c:pt idx="7">
                  <c:v>45-49</c:v>
                </c:pt>
                <c:pt idx="8">
                  <c:v>50-54</c:v>
                </c:pt>
                <c:pt idx="9">
                  <c:v>55-59</c:v>
                </c:pt>
                <c:pt idx="10">
                  <c:v>60-64</c:v>
                </c:pt>
                <c:pt idx="11">
                  <c:v>65-69</c:v>
                </c:pt>
                <c:pt idx="12">
                  <c:v>70-74</c:v>
                </c:pt>
                <c:pt idx="13">
                  <c:v>75-79</c:v>
                </c:pt>
                <c:pt idx="14">
                  <c:v>80-84</c:v>
                </c:pt>
                <c:pt idx="15">
                  <c:v>85-89</c:v>
                </c:pt>
                <c:pt idx="16">
                  <c:v>90+</c:v>
                </c:pt>
              </c:strCache>
            </c:strRef>
          </c:cat>
          <c:val>
            <c:numRef>
              <c:f>Sheet1!$C$9:$S$9</c:f>
              <c:numCache>
                <c:formatCode>0.0</c:formatCode>
                <c:ptCount val="17"/>
                <c:pt idx="0">
                  <c:v>0.5</c:v>
                </c:pt>
                <c:pt idx="1">
                  <c:v>5.6</c:v>
                </c:pt>
                <c:pt idx="2">
                  <c:v>11.6</c:v>
                </c:pt>
                <c:pt idx="3">
                  <c:v>14.3</c:v>
                </c:pt>
                <c:pt idx="4">
                  <c:v>17.399999999999999</c:v>
                </c:pt>
                <c:pt idx="5">
                  <c:v>16.100000000000001</c:v>
                </c:pt>
                <c:pt idx="6">
                  <c:v>17.3</c:v>
                </c:pt>
                <c:pt idx="7">
                  <c:v>16.5</c:v>
                </c:pt>
                <c:pt idx="8">
                  <c:v>15.1</c:v>
                </c:pt>
                <c:pt idx="9">
                  <c:v>12.6</c:v>
                </c:pt>
                <c:pt idx="10">
                  <c:v>10.7</c:v>
                </c:pt>
                <c:pt idx="11">
                  <c:v>9</c:v>
                </c:pt>
                <c:pt idx="12">
                  <c:v>8.6</c:v>
                </c:pt>
                <c:pt idx="13">
                  <c:v>8.8000000000000007</c:v>
                </c:pt>
                <c:pt idx="14">
                  <c:v>10.5</c:v>
                </c:pt>
                <c:pt idx="15">
                  <c:v>9.3000000000000007</c:v>
                </c:pt>
                <c:pt idx="16">
                  <c:v>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189632"/>
        <c:axId val="152305664"/>
      </c:barChart>
      <c:catAx>
        <c:axId val="1391896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1"/>
                </a:pPr>
                <a:r>
                  <a:rPr lang="en-GB" sz="1200" b="1"/>
                  <a:t>Age-group</a:t>
                </a:r>
              </a:p>
            </c:rich>
          </c:tx>
          <c:layout>
            <c:manualLayout>
              <c:xMode val="edge"/>
              <c:yMode val="edge"/>
              <c:x val="0.44735331325436878"/>
              <c:y val="0.8818844777269974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en-US"/>
          </a:p>
        </c:txPr>
        <c:crossAx val="152305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230566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100" b="1"/>
                </a:pPr>
                <a:r>
                  <a:rPr lang="en-GB" sz="1100" b="1"/>
                  <a:t>Suicide rate per 100,000 population</a:t>
                </a:r>
              </a:p>
            </c:rich>
          </c:tx>
          <c:layout>
            <c:manualLayout>
              <c:xMode val="edge"/>
              <c:yMode val="edge"/>
              <c:x val="5.6715736619879003E-4"/>
              <c:y val="0.16193109919231174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en-US"/>
          </a:p>
        </c:txPr>
        <c:crossAx val="139189632"/>
        <c:crosses val="autoZero"/>
        <c:crossBetween val="between"/>
      </c:valAx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7.0390958065770809E-2"/>
          <c:y val="1.9628875061946004E-2"/>
          <c:w val="0.88329687499791232"/>
          <c:h val="8.386792210414305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Arial" pitchFamily="34" charset="0"/>
          <a:ea typeface="Arial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081441922563418"/>
          <c:y val="8.7759914206744949E-2"/>
          <c:w val="0.87449933244325972"/>
          <c:h val="0.72979297077188121"/>
        </c:manualLayout>
      </c:layout>
      <c:lineChart>
        <c:grouping val="standard"/>
        <c:varyColors val="0"/>
        <c:ser>
          <c:idx val="1"/>
          <c:order val="0"/>
          <c:spPr>
            <a:ln w="12700">
              <a:solidFill>
                <a:srgbClr val="00206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2060"/>
              </a:solidFill>
              <a:ln>
                <a:solidFill>
                  <a:srgbClr val="00206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2.7849135680470025E-2"/>
                  <c:y val="-2.4492860002669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4566403498628101E-2"/>
                  <c:y val="-2.75597224075804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0865475927658601E-2"/>
                  <c:y val="-2.86912229191690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3604105561571231E-2"/>
                  <c:y val="-3.15016237377106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6342875364878456E-2"/>
                  <c:y val="-3.47188487032341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8191429342360175E-2"/>
                  <c:y val="-3.06555006895324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1820274802098335E-2"/>
                  <c:y val="-2.65919302460073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9663488325641536E-2"/>
                  <c:y val="-3.43275946438898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6616626192753942E-2"/>
                  <c:y val="-2.67683170959562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4014942057476542E-2"/>
                  <c:y val="-2.69066684461052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4528382550312106E-2"/>
                  <c:y val="-4.17397965943919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7712190181834812E-2"/>
                  <c:y val="-4.44187752194654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8225630674670439E-2"/>
                  <c:y val="-3.663568083648834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ctr" rtl="0">
                    <a:defRPr sz="1000"/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Sheet1!$B$5:$B$17</c:f>
              <c:numCache>
                <c:formatCode>General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</c:numCache>
            </c:numRef>
          </c:cat>
          <c:val>
            <c:numRef>
              <c:f>Sheet1!$C$5:$C$17</c:f>
              <c:numCache>
                <c:formatCode>General</c:formatCode>
                <c:ptCount val="13"/>
                <c:pt idx="0">
                  <c:v>380</c:v>
                </c:pt>
                <c:pt idx="1">
                  <c:v>292</c:v>
                </c:pt>
                <c:pt idx="2">
                  <c:v>253</c:v>
                </c:pt>
                <c:pt idx="3">
                  <c:v>207</c:v>
                </c:pt>
                <c:pt idx="4">
                  <c:v>199</c:v>
                </c:pt>
                <c:pt idx="5">
                  <c:v>161</c:v>
                </c:pt>
                <c:pt idx="6">
                  <c:v>147</c:v>
                </c:pt>
                <c:pt idx="7">
                  <c:v>134</c:v>
                </c:pt>
                <c:pt idx="8">
                  <c:v>137</c:v>
                </c:pt>
                <c:pt idx="9">
                  <c:v>122</c:v>
                </c:pt>
                <c:pt idx="10">
                  <c:v>113</c:v>
                </c:pt>
                <c:pt idx="11">
                  <c:v>111</c:v>
                </c:pt>
                <c:pt idx="12">
                  <c:v>123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2481536"/>
        <c:axId val="192524672"/>
      </c:lineChart>
      <c:catAx>
        <c:axId val="1924815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1"/>
                </a:pPr>
                <a:r>
                  <a:rPr lang="en-GB" sz="1200" b="1"/>
                  <a:t>Weeks between discharge and suicide </a:t>
                </a:r>
              </a:p>
              <a:p>
                <a:pPr>
                  <a:defRPr sz="1200" b="1"/>
                </a:pPr>
                <a:r>
                  <a:rPr lang="en-GB" sz="1200" b="1"/>
                  <a:t>(Week 1 =  First week following discharge)</a:t>
                </a:r>
              </a:p>
            </c:rich>
          </c:tx>
          <c:layout>
            <c:manualLayout>
              <c:xMode val="edge"/>
              <c:yMode val="edge"/>
              <c:x val="0.35202492211838032"/>
              <c:y val="0.8914559352136409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en-US"/>
          </a:p>
        </c:txPr>
        <c:crossAx val="192524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2524672"/>
        <c:scaling>
          <c:orientation val="minMax"/>
          <c:max val="4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/>
                </a:pPr>
                <a:r>
                  <a:rPr lang="en-GB" sz="12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6.675567423230987E-3"/>
              <c:y val="0.2909933140574518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en-US"/>
          </a:p>
        </c:txPr>
        <c:crossAx val="192481536"/>
        <c:crosses val="autoZero"/>
        <c:crossBetween val="between"/>
        <c:majorUnit val="50"/>
        <c:minorUnit val="10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500" b="0" i="0" u="none" strike="noStrike" baseline="0">
          <a:solidFill>
            <a:srgbClr val="000000"/>
          </a:solidFill>
          <a:latin typeface="Arial" pitchFamily="34" charset="0"/>
          <a:ea typeface="Arial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23021582733816"/>
          <c:y val="7.3417721518987511E-2"/>
          <c:w val="0.83165467625899581"/>
          <c:h val="0.75342786849630372"/>
        </c:manualLayout>
      </c:layout>
      <c:lineChart>
        <c:grouping val="standard"/>
        <c:varyColors val="0"/>
        <c:ser>
          <c:idx val="0"/>
          <c:order val="0"/>
          <c:spPr>
            <a:ln w="12700">
              <a:solidFill>
                <a:srgbClr val="00458A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3F7E"/>
              </a:solidFill>
              <a:ln>
                <a:solidFill>
                  <a:srgbClr val="1D0E82"/>
                </a:solidFill>
                <a:prstDash val="solid"/>
              </a:ln>
            </c:spPr>
          </c:marker>
          <c:dPt>
            <c:idx val="10"/>
            <c:bubble3D val="0"/>
            <c:spPr>
              <a:ln w="12700">
                <a:solidFill>
                  <a:srgbClr val="00458A"/>
                </a:solidFill>
                <a:prstDash val="dash"/>
              </a:ln>
            </c:spPr>
          </c:dPt>
          <c:dLbls>
            <c:dLbl>
              <c:idx val="0"/>
              <c:layout>
                <c:manualLayout>
                  <c:x val="-2.3893653581072202E-2"/>
                  <c:y val="-3.05822784810127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556109443154207E-2"/>
                  <c:y val="-3.78564071896076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8341018523763837E-2"/>
                  <c:y val="-3.9282633974550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9125776544119082E-2"/>
                  <c:y val="-4.00590052825673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4718367038654E-2"/>
                  <c:y val="-3.97384630718628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3501199040767438E-2"/>
                  <c:y val="-2.80758829196984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4285957061122871E-2"/>
                  <c:y val="-3.12658892322004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3632017220869089E-2"/>
                  <c:y val="-3.17047077976012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5855624162087643E-2"/>
                  <c:y val="-2.92825675271604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807938216356055E-2"/>
                  <c:y val="-3.84302468520550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4547593421326012E-2"/>
                  <c:y val="-3.01602046579620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Sheet1!$A$3:$A$13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Sheet1!$B$3:$B$13</c:f>
              <c:numCache>
                <c:formatCode>0</c:formatCode>
                <c:ptCount val="11"/>
                <c:pt idx="0">
                  <c:v>246</c:v>
                </c:pt>
                <c:pt idx="1">
                  <c:v>259</c:v>
                </c:pt>
                <c:pt idx="2">
                  <c:v>243</c:v>
                </c:pt>
                <c:pt idx="3">
                  <c:v>217</c:v>
                </c:pt>
                <c:pt idx="4">
                  <c:v>203</c:v>
                </c:pt>
                <c:pt idx="5">
                  <c:v>209</c:v>
                </c:pt>
                <c:pt idx="6">
                  <c:v>218</c:v>
                </c:pt>
                <c:pt idx="7">
                  <c:v>234</c:v>
                </c:pt>
                <c:pt idx="8">
                  <c:v>202</c:v>
                </c:pt>
                <c:pt idx="9">
                  <c:v>220</c:v>
                </c:pt>
                <c:pt idx="10">
                  <c:v>177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123328"/>
        <c:axId val="199125248"/>
      </c:lineChart>
      <c:catAx>
        <c:axId val="1991233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/>
                  <a:t>Year </a:t>
                </a:r>
              </a:p>
            </c:rich>
          </c:tx>
          <c:layout>
            <c:manualLayout>
              <c:xMode val="edge"/>
              <c:yMode val="edge"/>
              <c:x val="0.50903711532702656"/>
              <c:y val="0.9037974951117688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9125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912524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100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3.3401897324255726E-2"/>
              <c:y val="0.28658568158760495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9123328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B31CC-ACDF-4992-8942-2399B4124EF8}" type="datetimeFigureOut">
              <a:rPr lang="en-GB" smtClean="0"/>
              <a:pPr/>
              <a:t>22/07/2015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B49BE-1BCC-4EBA-A172-DFC96FF8EAF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29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95615" y="6678000"/>
            <a:ext cx="900000" cy="180000"/>
          </a:xfrm>
        </p:spPr>
        <p:txBody>
          <a:bodyPr/>
          <a:lstStyle/>
          <a:p>
            <a:fld id="{59CA2686-856A-4D61-932F-087427C3A7B6}" type="datetime1">
              <a:rPr lang="en-GB" noProof="0" smtClean="0"/>
              <a:pPr/>
              <a:t>22/07/2015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199" y="6678000"/>
            <a:ext cx="7240415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smtClean="0"/>
              <a:t>NHS | Presentation to [XXXX Company] | [Type Date]</a:t>
            </a:r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7600" y="6678000"/>
            <a:ext cx="301175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134A5E-8B9A-4F1B-8A1C-D54727A06F98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775" y="1494000"/>
            <a:ext cx="5580000" cy="1587600"/>
          </a:xfrm>
        </p:spPr>
        <p:txBody>
          <a:bodyPr lIns="108000" tIns="72000"/>
          <a:lstStyle>
            <a:lvl1pPr>
              <a:lnSpc>
                <a:spcPts val="4800"/>
              </a:lnSpc>
              <a:defRPr sz="4000"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775" y="2160000"/>
            <a:ext cx="5580000" cy="921600"/>
          </a:xfrm>
          <a:noFill/>
        </p:spPr>
        <p:txBody>
          <a:bodyPr lIns="108000"/>
          <a:lstStyle>
            <a:lvl1pPr marL="0" indent="0" algn="l">
              <a:lnSpc>
                <a:spcPts val="3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7" name="Rectangle 6"/>
          <p:cNvSpPr/>
          <p:nvPr userDrawn="1"/>
        </p:nvSpPr>
        <p:spPr>
          <a:xfrm>
            <a:off x="7470775" y="1494000"/>
            <a:ext cx="1314000" cy="158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n>
                <a:noFill/>
              </a:ln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048375" y="3198049"/>
            <a:ext cx="1314000" cy="158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n>
                <a:noFill/>
              </a:ln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3203575" y="4902100"/>
            <a:ext cx="1314000" cy="158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n>
                <a:noFill/>
              </a:ln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3576" y="3199891"/>
            <a:ext cx="2735200" cy="15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48375" y="4902100"/>
            <a:ext cx="1314000" cy="15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NHS_Constitution_RGB.gif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919" y="5427700"/>
            <a:ext cx="1106952" cy="1062000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70775" y="3201732"/>
            <a:ext cx="1314000" cy="1585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7"/>
          <p:cNvSpPr/>
          <p:nvPr userDrawn="1"/>
        </p:nvSpPr>
        <p:spPr>
          <a:xfrm>
            <a:off x="358775" y="4902100"/>
            <a:ext cx="2736400" cy="158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6019201"/>
            <a:ext cx="2736850" cy="470500"/>
          </a:xfrm>
        </p:spPr>
        <p:txBody>
          <a:bodyPr lIns="108000"/>
          <a:lstStyle>
            <a:lvl1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  <a:lvl2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2pPr>
            <a:lvl3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Click to add organisation / date</a:t>
            </a:r>
            <a:endParaRPr lang="en-GB" noProof="0" dirty="0"/>
          </a:p>
        </p:txBody>
      </p:sp>
      <p:pic>
        <p:nvPicPr>
          <p:cNvPr id="1026" name="Picture 2" descr="J:\NHS CB\Communication\Branding\Templates\Template photos\3 elderly ladies.JPG"/>
          <p:cNvPicPr>
            <a:picLocks noChangeAspect="1" noChangeArrowheads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58775" y="3198049"/>
            <a:ext cx="1310682" cy="15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47237" y="4902100"/>
            <a:ext cx="1314000" cy="1585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895615" y="6678000"/>
            <a:ext cx="900000" cy="180000"/>
          </a:xfrm>
        </p:spPr>
        <p:txBody>
          <a:bodyPr/>
          <a:lstStyle/>
          <a:p>
            <a:fld id="{59CA2686-856A-4D61-932F-087427C3A7B6}" type="datetime1">
              <a:rPr lang="en-GB" noProof="0" smtClean="0"/>
              <a:pPr/>
              <a:t>22/07/2015</a:t>
            </a:fld>
            <a:endParaRPr lang="en-GB" noProof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5199" y="6678000"/>
            <a:ext cx="7240415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smtClean="0"/>
              <a:t>NHS | Presentation to [XXXX Company] | [Type Date]</a:t>
            </a:r>
            <a:endParaRPr lang="en-GB" noProof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7600" y="6678000"/>
            <a:ext cx="301175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134A5E-8B9A-4F1B-8A1C-D54727A06F98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358774" y="1493999"/>
            <a:ext cx="7002463" cy="3293491"/>
          </a:xfrm>
        </p:spPr>
        <p:txBody>
          <a:bodyPr lIns="108000" tIns="72000"/>
          <a:lstStyle>
            <a:lvl1pPr>
              <a:lnSpc>
                <a:spcPts val="4800"/>
              </a:lnSpc>
              <a:defRPr sz="4000"/>
            </a:lvl1pPr>
          </a:lstStyle>
          <a:p>
            <a:r>
              <a:rPr lang="en-GB" noProof="0" dirty="0" smtClean="0"/>
              <a:t>Click to edit Section title</a:t>
            </a:r>
            <a:endParaRPr lang="en-GB" noProof="0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8775" y="2160000"/>
            <a:ext cx="5580000" cy="921600"/>
          </a:xfrm>
          <a:noFill/>
        </p:spPr>
        <p:txBody>
          <a:bodyPr lIns="108000"/>
          <a:lstStyle>
            <a:lvl1pPr marL="0" indent="0" algn="l">
              <a:lnSpc>
                <a:spcPts val="3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Section subtitle</a:t>
            </a:r>
            <a:endParaRPr lang="en-GB" noProof="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70775" y="1494000"/>
            <a:ext cx="1314000" cy="158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n>
                <a:noFill/>
              </a:ln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358775" y="4902100"/>
            <a:ext cx="2736400" cy="158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6019201"/>
            <a:ext cx="2736850" cy="470500"/>
          </a:xfrm>
        </p:spPr>
        <p:txBody>
          <a:bodyPr lIns="108000"/>
          <a:lstStyle>
            <a:lvl1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  <a:lvl2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2pPr>
            <a:lvl3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ts val="1600"/>
              </a:lnSpc>
              <a:spcBef>
                <a:spcPts val="800"/>
              </a:spcBef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Click to add section number</a:t>
            </a:r>
            <a:endParaRPr lang="en-GB" noProof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81615" y="3205038"/>
            <a:ext cx="1314000" cy="1582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 descr="J:\NHS CB\Communication\Branding\Templates\Template photos\Smiling baby.JPG"/>
          <p:cNvPicPr>
            <a:picLocks noChangeAspect="1" noChangeArrowheads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06347" y="4902100"/>
            <a:ext cx="1314000" cy="1609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61457-CCE8-4AA5-922F-041759C4EBFD}" type="datetime1">
              <a:rPr lang="en-GB" noProof="0" smtClean="0"/>
              <a:pPr/>
              <a:t>22/07/2015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smtClean="0"/>
              <a:t>NHS | Presentation to [XXXX Company] | [Type Date]</a:t>
            </a:r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4A5E-8B9A-4F1B-8A1C-D54727A06F98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2052001"/>
            <a:ext cx="7002463" cy="2087999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61457-CCE8-4AA5-922F-041759C4EBFD}" type="datetime1">
              <a:rPr lang="en-GB" noProof="0" smtClean="0"/>
              <a:pPr/>
              <a:t>22/07/2015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smtClean="0"/>
              <a:t>NHS | Presentation to [XXXX Company] | [Type Date]</a:t>
            </a:r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4A5E-8B9A-4F1B-8A1C-D54727A06F98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358775" y="4320000"/>
            <a:ext cx="1314450" cy="15875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icture Placeholder 21"/>
          <p:cNvSpPr>
            <a:spLocks noGrp="1"/>
          </p:cNvSpPr>
          <p:nvPr>
            <p:ph type="pic" sz="quarter" idx="15"/>
          </p:nvPr>
        </p:nvSpPr>
        <p:spPr>
          <a:xfrm>
            <a:off x="1780725" y="4320000"/>
            <a:ext cx="2736850" cy="15875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9" name="Picture Placeholder 21"/>
          <p:cNvSpPr>
            <a:spLocks noGrp="1"/>
          </p:cNvSpPr>
          <p:nvPr>
            <p:ph type="pic" sz="quarter" idx="16"/>
          </p:nvPr>
        </p:nvSpPr>
        <p:spPr>
          <a:xfrm>
            <a:off x="4624326" y="4320000"/>
            <a:ext cx="1314450" cy="15875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8775" y="2052001"/>
            <a:ext cx="8426449" cy="424799"/>
          </a:xfrm>
        </p:spPr>
        <p:txBody>
          <a:bodyPr/>
          <a:lstStyle>
            <a:lvl1pPr marL="216000" indent="0">
              <a:buFontTx/>
              <a:buNone/>
              <a:defRPr baseline="0"/>
            </a:lvl1pPr>
          </a:lstStyle>
          <a:p>
            <a:pPr lvl="0"/>
            <a:r>
              <a:rPr lang="en-GB" noProof="0" dirty="0" smtClean="0"/>
              <a:t>Click to add subtitle / further information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61457-CCE8-4AA5-922F-041759C4EBFD}" type="datetime1">
              <a:rPr lang="en-GB" noProof="0" smtClean="0"/>
              <a:pPr/>
              <a:t>22/07/2015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smtClean="0"/>
              <a:t>NHS | Presentation to [XXXX Company] | [Type Date]</a:t>
            </a:r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4A5E-8B9A-4F1B-8A1C-D54727A06F98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179512" y="2385060"/>
            <a:ext cx="8616827" cy="3710939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58775" y="5849937"/>
            <a:ext cx="8426450" cy="246062"/>
          </a:xfrm>
        </p:spPr>
        <p:txBody>
          <a:bodyPr anchor="b" anchorCtr="0"/>
          <a:lstStyle>
            <a:lvl1pPr indent="0" algn="r">
              <a:lnSpc>
                <a:spcPct val="100000"/>
              </a:lnSpc>
              <a:buFontTx/>
              <a:buNone/>
              <a:defRPr sz="1200">
                <a:solidFill>
                  <a:schemeClr val="tx2"/>
                </a:solidFill>
              </a:defRPr>
            </a:lvl1pPr>
            <a:lvl2pPr indent="0" algn="r">
              <a:lnSpc>
                <a:spcPct val="100000"/>
              </a:lnSpc>
              <a:buFontTx/>
              <a:buNone/>
              <a:defRPr sz="1200"/>
            </a:lvl2pPr>
            <a:lvl3pPr indent="0" algn="r">
              <a:lnSpc>
                <a:spcPct val="100000"/>
              </a:lnSpc>
              <a:buFontTx/>
              <a:buNone/>
              <a:defRPr sz="1200"/>
            </a:lvl3pPr>
            <a:lvl4pPr indent="0" algn="r">
              <a:lnSpc>
                <a:spcPct val="100000"/>
              </a:lnSpc>
              <a:buFontTx/>
              <a:buNone/>
              <a:defRPr sz="1200"/>
            </a:lvl4pPr>
            <a:lvl5pPr indent="0" algn="r">
              <a:lnSpc>
                <a:spcPct val="100000"/>
              </a:lnSpc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add source/notes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6EB59-2020-4CAB-A456-F3D6895F2D24}" type="datetime1">
              <a:rPr lang="en-GB" noProof="0" smtClean="0"/>
              <a:pPr/>
              <a:t>22/07/2015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smtClean="0"/>
              <a:t>NHS | Presentation to [XXXX Company] | [Type Date]</a:t>
            </a:r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4A5E-8B9A-4F1B-8A1C-D54727A06F98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2546-5CA5-40B0-8284-9ABC1E76E622}" type="datetime1">
              <a:rPr lang="en-GB" noProof="0" smtClean="0"/>
              <a:pPr/>
              <a:t>22/07/2015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smtClean="0"/>
              <a:t>NHS | Presentation to [XXXX Company] | [Type Date]</a:t>
            </a:r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4A5E-8B9A-4F1B-8A1C-D54727A06F98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1549400"/>
            <a:ext cx="6051550" cy="542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43200" y="2139950"/>
            <a:ext cx="6049963" cy="3759200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130565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775" y="1386000"/>
            <a:ext cx="8426449" cy="565200"/>
          </a:xfrm>
          <a:prstGeom prst="rect">
            <a:avLst/>
          </a:prstGeom>
          <a:solidFill>
            <a:schemeClr val="accent1"/>
          </a:solidFill>
        </p:spPr>
        <p:txBody>
          <a:bodyPr vert="horz" lIns="21600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75" y="2052001"/>
            <a:ext cx="7002463" cy="37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95615" y="6309700"/>
            <a:ext cx="900000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C62DB09-638E-4B69-BE58-0471AE84ECD1}" type="datetime1">
              <a:rPr lang="en-GB" noProof="0" smtClean="0"/>
              <a:pPr/>
              <a:t>22/07/2015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5199" y="6309700"/>
            <a:ext cx="7240415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noProof="0" smtClean="0"/>
              <a:t>NHS | Presentation to [XXXX Company] | [Type Date]</a:t>
            </a:r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7600" y="6309700"/>
            <a:ext cx="301175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3134A5E-8B9A-4F1B-8A1C-D54727A06F98}" type="slidenum">
              <a:rPr lang="en-GB" noProof="0" smtClean="0"/>
              <a:pPr/>
              <a:t>‹#›</a:t>
            </a:fld>
            <a:endParaRPr lang="en-GB" noProof="0"/>
          </a:p>
        </p:txBody>
      </p:sp>
      <p:pic>
        <p:nvPicPr>
          <p:cNvPr id="7" name="Picture 2" descr="J:\NHS CB\Communication\Branding\Logos\NHS England\NHS England col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7324" y="488113"/>
            <a:ext cx="9779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6" r:id="rId4"/>
    <p:sldLayoutId id="2147483657" r:id="rId5"/>
    <p:sldLayoutId id="2147483654" r:id="rId6"/>
    <p:sldLayoutId id="2147483655" r:id="rId7"/>
    <p:sldLayoutId id="2147483658" r:id="rId8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16000" indent="-216000" algn="l" defTabSz="216000" rtl="0" eaLnBrk="1" latinLnBrk="0" hangingPunct="1">
        <a:lnSpc>
          <a:spcPts val="2400"/>
        </a:lnSpc>
        <a:spcBef>
          <a:spcPts val="12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32000" indent="-216000" algn="l" defTabSz="216000" rtl="0" eaLnBrk="1" latinLnBrk="0" hangingPunct="1">
        <a:lnSpc>
          <a:spcPts val="2400"/>
        </a:lnSpc>
        <a:spcBef>
          <a:spcPts val="12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48000" indent="-216000" algn="l" defTabSz="216000" rtl="0" eaLnBrk="1" latinLnBrk="0" hangingPunct="1">
        <a:lnSpc>
          <a:spcPts val="2400"/>
        </a:lnSpc>
        <a:spcBef>
          <a:spcPts val="12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864000" indent="-216000" algn="l" defTabSz="216000" rtl="0" eaLnBrk="1" latinLnBrk="0" hangingPunct="1">
        <a:lnSpc>
          <a:spcPts val="2400"/>
        </a:lnSpc>
        <a:spcBef>
          <a:spcPts val="12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080000" indent="-216000" algn="l" defTabSz="216000" rtl="0" eaLnBrk="1" latinLnBrk="0" hangingPunct="1">
        <a:lnSpc>
          <a:spcPts val="2400"/>
        </a:lnSpc>
        <a:spcBef>
          <a:spcPts val="12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Suicide Data</a:t>
            </a:r>
            <a:endParaRPr lang="en-GB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Information for London CCG Mental Health Leads</a:t>
            </a:r>
          </a:p>
          <a:p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Henrietta Hughes</a:t>
            </a:r>
          </a:p>
          <a:p>
            <a:r>
              <a:rPr lang="en-GB" smtClean="0"/>
              <a:t>March 2015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 txBox="1">
            <a:spLocks noChangeArrowheads="1"/>
          </p:cNvSpPr>
          <p:nvPr/>
        </p:nvSpPr>
        <p:spPr bwMode="auto">
          <a:xfrm>
            <a:off x="219075" y="1068388"/>
            <a:ext cx="861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0" dirty="0">
                <a:solidFill>
                  <a:srgbClr val="1D0E82"/>
                </a:solidFill>
              </a:rPr>
              <a:t>Suicide under crisis resolution/home treatment teams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b="0" dirty="0">
              <a:solidFill>
                <a:srgbClr val="1D0E8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b="0" dirty="0">
              <a:solidFill>
                <a:srgbClr val="1D0E82"/>
              </a:solidFill>
            </a:endParaRP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720725" y="2274888"/>
            <a:ext cx="810895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2000" b="0"/>
              <a:t>140 suicides per year (England 2003-11)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b="0"/>
          </a:p>
          <a:p>
            <a:pPr eaLnBrk="1" hangingPunct="1">
              <a:spcBef>
                <a:spcPct val="0"/>
              </a:spcBef>
            </a:pPr>
            <a:r>
              <a:rPr lang="en-GB" altLang="en-US" sz="2000" b="0"/>
              <a:t>Rate higher than among in-patients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0"/>
              <a:t>	</a:t>
            </a:r>
            <a:r>
              <a:rPr lang="en-GB" altLang="en-US" sz="1800" b="0"/>
              <a:t>(14.6 per 10,000 CR/HT episodes vs. 8.8 per 10,000 admissions)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b="0"/>
          </a:p>
          <a:p>
            <a:pPr eaLnBrk="1" hangingPunct="1">
              <a:spcBef>
                <a:spcPct val="0"/>
              </a:spcBef>
            </a:pPr>
            <a:r>
              <a:rPr lang="en-GB" altLang="en-US" sz="2000" b="0"/>
              <a:t>Increase from 80 per year (2003-04) to 163 (2010-11)</a:t>
            </a:r>
          </a:p>
          <a:p>
            <a:pPr eaLnBrk="1" hangingPunct="1">
              <a:spcBef>
                <a:spcPct val="0"/>
              </a:spcBef>
            </a:pPr>
            <a:endParaRPr lang="en-GB" altLang="en-US" sz="2000" b="0"/>
          </a:p>
          <a:p>
            <a:pPr eaLnBrk="1" hangingPunct="1">
              <a:spcBef>
                <a:spcPct val="0"/>
              </a:spcBef>
            </a:pPr>
            <a:r>
              <a:rPr lang="en-GB" altLang="en-US" sz="2000" b="0"/>
              <a:t>Rate has fallen</a:t>
            </a:r>
          </a:p>
          <a:p>
            <a:pPr eaLnBrk="1" hangingPunct="1">
              <a:spcBef>
                <a:spcPct val="0"/>
              </a:spcBef>
            </a:pPr>
            <a:endParaRPr lang="en-GB" altLang="en-US" sz="2000" b="0"/>
          </a:p>
          <a:p>
            <a:pPr eaLnBrk="1" hangingPunct="1">
              <a:spcBef>
                <a:spcPct val="0"/>
              </a:spcBef>
            </a:pPr>
            <a:r>
              <a:rPr lang="en-GB" altLang="en-US" sz="2000" b="0"/>
              <a:t>44% lived alone; 49% adverse life events; 34% died &lt;3 months discharge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b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84225" y="6391275"/>
            <a:ext cx="69024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100">
                <a:cs typeface="Arial" charset="0"/>
              </a:rPr>
              <a:t>SOURCE: NCI data, </a:t>
            </a:r>
            <a:r>
              <a:rPr lang="en-GB" altLang="en-US" sz="1100"/>
              <a:t>Lancet Psychiatry (2014)</a:t>
            </a:r>
            <a:r>
              <a:rPr lang="en-GB" altLang="en-US" sz="1100" b="0">
                <a:cs typeface="Arial" charset="0"/>
              </a:rPr>
              <a:t> </a:t>
            </a:r>
            <a:endParaRPr lang="en-GB" altLang="en-US" sz="11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33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124744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+mj-lt"/>
              </a:rPr>
              <a:t>37</a:t>
            </a:r>
            <a:r>
              <a:rPr lang="en-GB" sz="1400" dirty="0">
                <a:latin typeface="+mj-lt"/>
              </a:rPr>
              <a:t>% of people who died by suicide had not seen their GP in the previous year. Risk was increased by 67% in non-attenders. </a:t>
            </a:r>
            <a:endParaRPr lang="en-GB" sz="14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+mj-lt"/>
              </a:rPr>
              <a:t>Suicide risk also increased with increasing number of GP consultations, particularly in the 2 to 3 months prior to suicide. In those who attended more than 24 times, risk was increased 12-fold. </a:t>
            </a:r>
            <a:endParaRPr lang="en-GB" sz="14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+mj-lt"/>
              </a:rPr>
              <a:t>37% of those who died by suicide did not have a mental health diagnosis recorded on the database at any time. </a:t>
            </a:r>
            <a:endParaRPr lang="en-GB" sz="14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+mj-lt"/>
              </a:rPr>
              <a:t>52% had not been prescribed psychotropic drug treatment in the year before they died. </a:t>
            </a:r>
            <a:endParaRPr lang="en-GB" sz="14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+mj-lt"/>
              </a:rPr>
              <a:t>Patients who died were more likely to be receiving psychotropic medication than living patients. </a:t>
            </a:r>
            <a:endParaRPr lang="en-GB" sz="14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+mj-lt"/>
              </a:rPr>
              <a:t>Lithium was associated with a lower suicide risk than other groups of drugs; benzodiazepines were associated with a suicide risk equivalent to antidepressants. </a:t>
            </a:r>
            <a:endParaRPr lang="en-GB" sz="14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+mj-lt"/>
              </a:rPr>
              <a:t>Being prescribed more than one type of drug was associated with an 11-fold increase in suicide risk. </a:t>
            </a:r>
            <a:endParaRPr lang="en-GB" sz="1400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+mj-lt"/>
              </a:rPr>
              <a:t>Only 8% of patients who died had been referred to specialist mental health services in the previous 12 months.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332656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 smtClean="0"/>
          </a:p>
          <a:p>
            <a:pPr algn="ctr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SUICIDE IN PRIMARY CARE 2001 – 2011 (PUBLISHED July 2014)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91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Key </a:t>
            </a:r>
            <a:r>
              <a:rPr lang="en-GB" b="1" dirty="0"/>
              <a:t>messages for services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4200" dirty="0" smtClean="0"/>
              <a:t>In </a:t>
            </a:r>
            <a:r>
              <a:rPr lang="en-GB" sz="4200" dirty="0"/>
              <a:t>primary care patients who die by suicide, mental illness is frequently unrecognised. </a:t>
            </a:r>
          </a:p>
          <a:p>
            <a:r>
              <a:rPr lang="en-GB" sz="4200" dirty="0" smtClean="0"/>
              <a:t>Suicide </a:t>
            </a:r>
            <a:r>
              <a:rPr lang="en-GB" sz="4200" dirty="0"/>
              <a:t>risk is associated with frequent attendance, increasing attendance, and non-attendance. </a:t>
            </a:r>
          </a:p>
          <a:p>
            <a:r>
              <a:rPr lang="en-GB" sz="4200" dirty="0" smtClean="0"/>
              <a:t>Markers </a:t>
            </a:r>
            <a:r>
              <a:rPr lang="en-GB" sz="4200" dirty="0"/>
              <a:t>of risk in those attending include frequent consultation, multiple psychotropic drugs, and specific drug combinations such as benzodiazepines with antidepressants. </a:t>
            </a:r>
          </a:p>
          <a:p>
            <a:r>
              <a:rPr lang="en-GB" sz="4200" dirty="0" smtClean="0"/>
              <a:t>These </a:t>
            </a:r>
            <a:r>
              <a:rPr lang="en-GB" sz="4200" dirty="0"/>
              <a:t>markers could be the basis of a “flag” alert in primary care records, leading to further assessment. </a:t>
            </a:r>
          </a:p>
          <a:p>
            <a:r>
              <a:rPr lang="en-GB" sz="4200" dirty="0" smtClean="0"/>
              <a:t>The </a:t>
            </a:r>
            <a:r>
              <a:rPr lang="en-GB" sz="4200" dirty="0"/>
              <a:t>current Health Check in primary care should be amended to include mental health, as a step to identifying risk in non-attenders. </a:t>
            </a:r>
          </a:p>
          <a:p>
            <a:r>
              <a:rPr lang="en-GB" sz="4200" dirty="0" smtClean="0"/>
              <a:t>Suicide </a:t>
            </a:r>
            <a:r>
              <a:rPr lang="en-GB" sz="4200" dirty="0"/>
              <a:t>prevention in primary care non-attenders will have to rely on other agencies including the voluntary sector and internet based supports who may be better able to maintain contact with young people at risk.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330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59"/>
          <p:cNvGraphicFramePr>
            <a:graphicFrameLocks/>
          </p:cNvGraphicFramePr>
          <p:nvPr/>
        </p:nvGraphicFramePr>
        <p:xfrm>
          <a:off x="800100" y="2611438"/>
          <a:ext cx="8102599" cy="2197156"/>
        </p:xfrm>
        <a:graphic>
          <a:graphicData uri="http://schemas.openxmlformats.org/drawingml/2006/table">
            <a:tbl>
              <a:tblPr/>
              <a:tblGrid>
                <a:gridCol w="1839583"/>
                <a:gridCol w="1235661"/>
                <a:gridCol w="1310321"/>
                <a:gridCol w="1222917"/>
                <a:gridCol w="1165968"/>
                <a:gridCol w="1328149"/>
              </a:tblGrid>
              <a:tr h="10361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UK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(1996-2012)</a:t>
                      </a:r>
                      <a:endParaRPr kumimoji="0" lang="en-GB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England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(1996-2012)</a:t>
                      </a:r>
                      <a:endParaRPr kumimoji="0" lang="en-GB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Wales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(1996-2012)</a:t>
                      </a:r>
                      <a:endParaRPr kumimoji="0" lang="en-GB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Scotland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(1997-2012)</a:t>
                      </a:r>
                      <a:endParaRPr kumimoji="0" lang="en-GB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N. Ireland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(1997-2012)</a:t>
                      </a:r>
                      <a:endParaRPr kumimoji="0" lang="en-GB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932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General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population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100,329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78,170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5,475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13,235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3,449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899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contact with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services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26,216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(26%)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20,300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(26%)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1,260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(23%)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3,705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(28%)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951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(28%)</a:t>
                      </a:r>
                      <a:endParaRPr kumimoji="0" lang="en-GB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47" marR="91447" marT="45666" marB="4566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6" name="Rectangle 2"/>
          <p:cNvSpPr>
            <a:spLocks noChangeArrowheads="1"/>
          </p:cNvSpPr>
          <p:nvPr/>
        </p:nvSpPr>
        <p:spPr bwMode="auto">
          <a:xfrm>
            <a:off x="901700" y="1287463"/>
            <a:ext cx="78994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rgbClr val="1D0E82"/>
                </a:solidFill>
              </a:rPr>
              <a:t>National Confidential Inquiry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400">
              <a:solidFill>
                <a:srgbClr val="1D0E82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rgbClr val="1D0E82"/>
                </a:solidFill>
              </a:rPr>
              <a:t>Suicide</a:t>
            </a:r>
          </a:p>
        </p:txBody>
      </p:sp>
      <p:sp>
        <p:nvSpPr>
          <p:cNvPr id="6177" name="Text Box 3"/>
          <p:cNvSpPr txBox="1">
            <a:spLocks noChangeArrowheads="1"/>
          </p:cNvSpPr>
          <p:nvPr/>
        </p:nvSpPr>
        <p:spPr bwMode="auto">
          <a:xfrm>
            <a:off x="736600" y="6276975"/>
            <a:ext cx="50228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UK_SUICIDE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© National Confidential Inquiry into Suicide and Homicide by People with Mental Illness.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Not to be reproduced in whole or part without the permission of the copyright holder.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800" b="0">
              <a:solidFill>
                <a:schemeClr val="folHlin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43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 txBox="1">
            <a:spLocks noChangeArrowheads="1"/>
          </p:cNvSpPr>
          <p:nvPr/>
        </p:nvSpPr>
        <p:spPr bwMode="auto">
          <a:xfrm>
            <a:off x="1533525" y="1012825"/>
            <a:ext cx="86201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0">
                <a:solidFill>
                  <a:srgbClr val="1D0E82"/>
                </a:solidFill>
              </a:rPr>
              <a:t>Suicide rates in general population, UK 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914401" y="1790700"/>
          <a:ext cx="7472362" cy="4562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736600" y="6276975"/>
            <a:ext cx="50228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UK_SUICIDE (</a:t>
            </a: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2002-2012)</a:t>
            </a:r>
            <a:endParaRPr lang="en-GB" altLang="en-US" sz="800" b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© National Confidential Inquiry into Suicide and Homicide by People with Mental Illness.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Not to be reproduced in whole or part without the permission of the copyright holder.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800" b="0">
              <a:solidFill>
                <a:schemeClr val="folHlin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37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 txBox="1">
            <a:spLocks noChangeArrowheads="1"/>
          </p:cNvSpPr>
          <p:nvPr/>
        </p:nvSpPr>
        <p:spPr bwMode="auto">
          <a:xfrm>
            <a:off x="923925" y="927100"/>
            <a:ext cx="86201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0">
                <a:solidFill>
                  <a:srgbClr val="1D0E82"/>
                </a:solidFill>
              </a:rPr>
              <a:t>10-year suicide rates in general population,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0">
                <a:solidFill>
                  <a:srgbClr val="1D0E82"/>
                </a:solidFill>
              </a:rPr>
              <a:t>UK by age-group 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36600" y="6276975"/>
            <a:ext cx="50228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UK_SUICIDE (</a:t>
            </a: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2002-2012)</a:t>
            </a:r>
            <a:endParaRPr lang="en-GB" altLang="en-US" sz="800" b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© National Confidential Inquiry into Suicide and Homicide by People with Mental Illness.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Not to be reproduced in whole or part without the permission of the copyright holder.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800" b="0">
              <a:solidFill>
                <a:schemeClr val="folHlink"/>
              </a:solidFill>
              <a:cs typeface="Arial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009650" y="2247900"/>
          <a:ext cx="7886700" cy="394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319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 txBox="1">
            <a:spLocks noChangeArrowheads="1"/>
          </p:cNvSpPr>
          <p:nvPr/>
        </p:nvSpPr>
        <p:spPr bwMode="auto">
          <a:xfrm>
            <a:off x="1695450" y="1225550"/>
            <a:ext cx="676275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200" b="0">
                <a:solidFill>
                  <a:srgbClr val="1D0E82"/>
                </a:solidFill>
              </a:rPr>
              <a:t>Post-discharge suicide - 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33450" y="2276475"/>
            <a:ext cx="7099300" cy="31083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571500" indent="-571500">
              <a:buFont typeface="Arial" pitchFamily="34" charset="0"/>
              <a:buChar char="•"/>
              <a:defRPr/>
            </a:pPr>
            <a:r>
              <a:rPr lang="en-GB" sz="2800" b="0" dirty="0"/>
              <a:t>3,225 suicides, 18% of all suicides </a:t>
            </a:r>
          </a:p>
          <a:p>
            <a:pPr>
              <a:defRPr/>
            </a:pPr>
            <a:endParaRPr lang="en-GB" sz="2800" b="0" dirty="0"/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en-GB" sz="2800" b="0" dirty="0"/>
              <a:t>average 293 per year </a:t>
            </a:r>
          </a:p>
          <a:p>
            <a:pPr marL="571500" indent="-571500">
              <a:buFont typeface="Arial" pitchFamily="34" charset="0"/>
              <a:buChar char="•"/>
              <a:defRPr/>
            </a:pPr>
            <a:endParaRPr lang="en-GB" sz="2800" b="0" dirty="0"/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en-GB" sz="2800" b="0" dirty="0"/>
              <a:t>18% before follow-up</a:t>
            </a:r>
          </a:p>
          <a:p>
            <a:pPr marL="571500" indent="-571500">
              <a:buFont typeface="Arial" pitchFamily="34" charset="0"/>
              <a:buChar char="•"/>
              <a:defRPr/>
            </a:pPr>
            <a:endParaRPr lang="en-GB" sz="2800" b="0" dirty="0"/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en-GB" sz="2800" b="0" dirty="0"/>
              <a:t>526 (17%) in first week after discharge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84225" y="6294438"/>
            <a:ext cx="5070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UK_SUICIDE (2002-2012)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© National Confidential Inquiry into Suicide and Homicide by People with Mental Illness.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Not to be reproduced in whole or part without the permission of the copyright holder.</a:t>
            </a:r>
            <a:r>
              <a:rPr lang="en-GB" altLang="en-US" sz="800">
                <a:solidFill>
                  <a:schemeClr val="folHlink"/>
                </a:solidFill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555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96913" y="1141413"/>
            <a:ext cx="8447087" cy="5429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GB" altLang="en-US" sz="2800" smtClean="0"/>
              <a:t>Suicides per week following discharge, England </a:t>
            </a:r>
            <a:br>
              <a:rPr lang="en-GB" altLang="en-US" sz="2800" smtClean="0"/>
            </a:br>
            <a:endParaRPr lang="en-GB" altLang="en-US" sz="2800" smtClean="0"/>
          </a:p>
        </p:txBody>
      </p:sp>
      <p:sp>
        <p:nvSpPr>
          <p:cNvPr id="14339" name="Text Box 104"/>
          <p:cNvSpPr txBox="1">
            <a:spLocks noChangeArrowheads="1"/>
          </p:cNvSpPr>
          <p:nvPr/>
        </p:nvSpPr>
        <p:spPr bwMode="auto">
          <a:xfrm>
            <a:off x="736600" y="6276975"/>
            <a:ext cx="50228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ENGLAND_SUICIDE (</a:t>
            </a: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2002-2012)</a:t>
            </a:r>
            <a:endParaRPr lang="en-GB" altLang="en-US" sz="800" b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© National Confidential Inquiry into Suicide and Homicide by People with Mental Illness.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Not to be reproduced in whole or part without the permission of the copyright holder.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800" b="0">
              <a:solidFill>
                <a:schemeClr val="folHlink"/>
              </a:solidFill>
              <a:cs typeface="Arial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942976" y="1590675"/>
          <a:ext cx="7529512" cy="4605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7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5713" y="1025525"/>
            <a:ext cx="7888287" cy="542925"/>
          </a:xfrm>
        </p:spPr>
        <p:txBody>
          <a:bodyPr/>
          <a:lstStyle/>
          <a:p>
            <a:pPr eaLnBrk="1" hangingPunct="1"/>
            <a:r>
              <a:rPr lang="en-GB" altLang="en-US" sz="2800" dirty="0" smtClean="0"/>
              <a:t>Suicide within 3 months of discharge, England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784225" y="6294438"/>
            <a:ext cx="5070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ENGLAND_SUICIDE (2002-2012)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© National Confidential Inquiry into Suicide and Homicide by People with Mental Illness.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Not to be reproduced in whole or part without the permission of the copyright holder.</a:t>
            </a:r>
            <a:r>
              <a:rPr lang="en-GB" altLang="en-US" sz="800">
                <a:solidFill>
                  <a:schemeClr val="folHlink"/>
                </a:solidFill>
                <a:cs typeface="Arial" charset="0"/>
              </a:rPr>
              <a:t> 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862012" y="1590676"/>
          <a:ext cx="7777163" cy="4557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82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 txBox="1">
            <a:spLocks noChangeArrowheads="1"/>
          </p:cNvSpPr>
          <p:nvPr/>
        </p:nvSpPr>
        <p:spPr bwMode="auto">
          <a:xfrm>
            <a:off x="990600" y="925513"/>
            <a:ext cx="748665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200" b="0">
                <a:solidFill>
                  <a:srgbClr val="1D0E82"/>
                </a:solidFill>
              </a:rPr>
              <a:t>Suicide within two weeks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200" b="0">
                <a:solidFill>
                  <a:srgbClr val="1D0E82"/>
                </a:solidFill>
              </a:rPr>
              <a:t>of hospital discharge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3200" b="0">
              <a:solidFill>
                <a:srgbClr val="1D0E82"/>
              </a:solidFill>
            </a:endParaRP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711200" y="2265363"/>
            <a:ext cx="8108950" cy="569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2000" b="0"/>
              <a:t>Case-control study 100 post-discharge suicides and 100 living controls (England 2004-06)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 b="0"/>
          </a:p>
          <a:p>
            <a:pPr eaLnBrk="1" hangingPunct="1">
              <a:spcBef>
                <a:spcPct val="0"/>
              </a:spcBef>
            </a:pPr>
            <a:r>
              <a:rPr lang="en-GB" altLang="en-US" sz="2000" b="0"/>
              <a:t>Independent risk factors: </a:t>
            </a:r>
          </a:p>
          <a:p>
            <a:pPr eaLnBrk="1" hangingPunct="1">
              <a:spcBef>
                <a:spcPct val="0"/>
              </a:spcBef>
            </a:pPr>
            <a:endParaRPr lang="en-GB" altLang="en-US" sz="12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0"/>
              <a:t>	self-harm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0"/>
              <a:t>	male gender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0"/>
              <a:t>	aged ≥ 40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0"/>
              <a:t>	last admission &lt;7 days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0"/>
              <a:t>	adverse life events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0"/>
              <a:t>	co-morbid psychiatric illness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 b="0"/>
          </a:p>
          <a:p>
            <a:pPr eaLnBrk="1" hangingPunct="1">
              <a:spcBef>
                <a:spcPct val="0"/>
              </a:spcBef>
            </a:pPr>
            <a:r>
              <a:rPr lang="en-GB" altLang="en-US" sz="2000" b="0"/>
              <a:t>Under CPA protective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b="0"/>
              <a:t>	</a:t>
            </a:r>
          </a:p>
          <a:p>
            <a:pPr eaLnBrk="1" hangingPunct="1">
              <a:spcBef>
                <a:spcPct val="0"/>
              </a:spcBef>
            </a:pPr>
            <a:endParaRPr lang="en-GB" altLang="en-US" sz="2000" b="0"/>
          </a:p>
          <a:p>
            <a:pPr eaLnBrk="1" hangingPunct="1">
              <a:spcBef>
                <a:spcPct val="0"/>
              </a:spcBef>
            </a:pPr>
            <a:endParaRPr lang="en-GB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000" b="0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63600" y="6446838"/>
            <a:ext cx="690245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100">
                <a:cs typeface="Arial" charset="0"/>
              </a:rPr>
              <a:t>SOURCE: NCI data, </a:t>
            </a:r>
            <a:r>
              <a:rPr lang="en-GB" altLang="en-US" sz="1100"/>
              <a:t>Psychiatric Services (2013)</a:t>
            </a:r>
            <a:endParaRPr lang="en-GB" altLang="en-US" sz="110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49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736600" y="6353175"/>
            <a:ext cx="50228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UK_SUICIDE (</a:t>
            </a:r>
            <a:r>
              <a:rPr lang="en-GB" altLang="en-US" sz="800" b="0">
                <a:solidFill>
                  <a:schemeClr val="folHlink"/>
                </a:solidFill>
                <a:cs typeface="Arial" charset="0"/>
              </a:rPr>
              <a:t>2002-2012)</a:t>
            </a:r>
            <a:endParaRPr lang="en-GB" altLang="en-US" sz="800" b="0">
              <a:solidFill>
                <a:schemeClr val="folHlink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© National Confidential Inquiry into Suicide and Homicide by People with Mental Illness.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>
                <a:solidFill>
                  <a:schemeClr val="folHlink"/>
                </a:solidFill>
              </a:rPr>
              <a:t>Not to be reproduced in whole or part without the permission of the copyright holder.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800" b="0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18435" name="Rectangle 2"/>
          <p:cNvSpPr txBox="1">
            <a:spLocks noChangeArrowheads="1"/>
          </p:cNvSpPr>
          <p:nvPr/>
        </p:nvSpPr>
        <p:spPr bwMode="auto">
          <a:xfrm>
            <a:off x="504825" y="1177925"/>
            <a:ext cx="78771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200" b="0" dirty="0">
                <a:solidFill>
                  <a:srgbClr val="1D0E82"/>
                </a:solidFill>
              </a:rPr>
              <a:t>Suicides under CR/HT services - 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3450" y="2619375"/>
            <a:ext cx="6511925" cy="31083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571500" indent="-571500">
              <a:buFont typeface="Arial" pitchFamily="34" charset="0"/>
              <a:buChar char="•"/>
              <a:defRPr/>
            </a:pPr>
            <a:r>
              <a:rPr lang="en-GB" sz="2800" b="0" dirty="0"/>
              <a:t>1,943 suicides, 11% of all suicides </a:t>
            </a:r>
          </a:p>
          <a:p>
            <a:pPr>
              <a:defRPr/>
            </a:pPr>
            <a:endParaRPr lang="en-GB" sz="2800" b="0" dirty="0"/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en-GB" sz="2800" b="0" dirty="0"/>
              <a:t>average 177 per year </a:t>
            </a:r>
          </a:p>
          <a:p>
            <a:pPr marL="571500" indent="-571500">
              <a:buFont typeface="Arial" pitchFamily="34" charset="0"/>
              <a:buChar char="•"/>
              <a:defRPr/>
            </a:pPr>
            <a:endParaRPr lang="en-GB" sz="2800" b="0" dirty="0"/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en-GB" sz="2800" b="0" dirty="0"/>
              <a:t>47% lived alone</a:t>
            </a:r>
          </a:p>
          <a:p>
            <a:pPr marL="571500" indent="-571500">
              <a:buFont typeface="Arial" pitchFamily="34" charset="0"/>
              <a:buChar char="•"/>
              <a:defRPr/>
            </a:pPr>
            <a:endParaRPr lang="en-GB" sz="2800" b="0" dirty="0"/>
          </a:p>
          <a:p>
            <a:pPr marL="571500" indent="-571500">
              <a:buFont typeface="Arial" pitchFamily="34" charset="0"/>
              <a:buChar char="•"/>
              <a:defRPr/>
            </a:pPr>
            <a:endParaRPr lang="en-GB" sz="2800" b="0" dirty="0"/>
          </a:p>
        </p:txBody>
      </p:sp>
    </p:spTree>
    <p:extLst>
      <p:ext uri="{BB962C8B-B14F-4D97-AF65-F5344CB8AC3E}">
        <p14:creationId xmlns:p14="http://schemas.microsoft.com/office/powerpoint/2010/main" val="389874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NHSEnglandpresentationtemplate">
  <a:themeElements>
    <a:clrScheme name="NHS Commissioning Board">
      <a:dk1>
        <a:sysClr val="windowText" lastClr="000000"/>
      </a:dk1>
      <a:lt1>
        <a:sysClr val="window" lastClr="FFFFFF"/>
      </a:lt1>
      <a:dk2>
        <a:srgbClr val="003893"/>
      </a:dk2>
      <a:lt2>
        <a:srgbClr val="FFFFFF"/>
      </a:lt2>
      <a:accent1>
        <a:srgbClr val="00ADC6"/>
      </a:accent1>
      <a:accent2>
        <a:srgbClr val="003893"/>
      </a:accent2>
      <a:accent3>
        <a:srgbClr val="C0F7FF"/>
      </a:accent3>
      <a:accent4>
        <a:srgbClr val="B6D2FF"/>
      </a:accent4>
      <a:accent5>
        <a:srgbClr val="00AA9E"/>
      </a:accent5>
      <a:accent6>
        <a:srgbClr val="0091C9"/>
      </a:accent6>
      <a:hlink>
        <a:srgbClr val="000000"/>
      </a:hlink>
      <a:folHlink>
        <a:srgbClr val="000000"/>
      </a:folHlink>
    </a:clrScheme>
    <a:fontScheme name="NHS Commissioning Bo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>
          <a:defRPr sz="2400"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780F76"/>
    </a:accent1>
    <a:accent2>
      <a:srgbClr val="70BC1F"/>
    </a:accent2>
    <a:accent3>
      <a:srgbClr val="FFFFFF"/>
    </a:accent3>
    <a:accent4>
      <a:srgbClr val="000000"/>
    </a:accent4>
    <a:accent5>
      <a:srgbClr val="BEAABD"/>
    </a:accent5>
    <a:accent6>
      <a:srgbClr val="65AA1B"/>
    </a:accent6>
    <a:hlink>
      <a:srgbClr val="808080"/>
    </a:hlink>
    <a:folHlink>
      <a:srgbClr val="B2B2B2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780F76"/>
    </a:accent1>
    <a:accent2>
      <a:srgbClr val="70BC1F"/>
    </a:accent2>
    <a:accent3>
      <a:srgbClr val="FFFFFF"/>
    </a:accent3>
    <a:accent4>
      <a:srgbClr val="000000"/>
    </a:accent4>
    <a:accent5>
      <a:srgbClr val="BEAABD"/>
    </a:accent5>
    <a:accent6>
      <a:srgbClr val="65AA1B"/>
    </a:accent6>
    <a:hlink>
      <a:srgbClr val="808080"/>
    </a:hlink>
    <a:folHlink>
      <a:srgbClr val="B2B2B2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780F76"/>
    </a:accent1>
    <a:accent2>
      <a:srgbClr val="70BC1F"/>
    </a:accent2>
    <a:accent3>
      <a:srgbClr val="FFFFFF"/>
    </a:accent3>
    <a:accent4>
      <a:srgbClr val="000000"/>
    </a:accent4>
    <a:accent5>
      <a:srgbClr val="BEAABD"/>
    </a:accent5>
    <a:accent6>
      <a:srgbClr val="65AA1B"/>
    </a:accent6>
    <a:hlink>
      <a:srgbClr val="808080"/>
    </a:hlink>
    <a:folHlink>
      <a:srgbClr val="B2B2B2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780F76"/>
    </a:accent1>
    <a:accent2>
      <a:srgbClr val="70BC1F"/>
    </a:accent2>
    <a:accent3>
      <a:srgbClr val="FFFFFF"/>
    </a:accent3>
    <a:accent4>
      <a:srgbClr val="000000"/>
    </a:accent4>
    <a:accent5>
      <a:srgbClr val="BEAABD"/>
    </a:accent5>
    <a:accent6>
      <a:srgbClr val="65AA1B"/>
    </a:accent6>
    <a:hlink>
      <a:srgbClr val="808080"/>
    </a:hlink>
    <a:folHlink>
      <a:srgbClr val="B2B2B2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01NHSEnglandpresentationtemplate</Template>
  <TotalTime>124</TotalTime>
  <Words>916</Words>
  <Application>Microsoft Office PowerPoint</Application>
  <PresentationFormat>On-screen Show (4:3)</PresentationFormat>
  <Paragraphs>220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01NHSEnglandpresentationtemplate</vt:lpstr>
      <vt:lpstr>Suicide Data</vt:lpstr>
      <vt:lpstr>PowerPoint Presentation</vt:lpstr>
      <vt:lpstr>PowerPoint Presentation</vt:lpstr>
      <vt:lpstr>PowerPoint Presentation</vt:lpstr>
      <vt:lpstr>PowerPoint Presentation</vt:lpstr>
      <vt:lpstr>Suicides per week following discharge, England  </vt:lpstr>
      <vt:lpstr>Suicide within 3 months of discharge, England</vt:lpstr>
      <vt:lpstr>PowerPoint Presentation</vt:lpstr>
      <vt:lpstr>PowerPoint Presentation</vt:lpstr>
      <vt:lpstr>PowerPoint Presentation</vt:lpstr>
      <vt:lpstr>PowerPoint Presentation</vt:lpstr>
      <vt:lpstr>Key messages for services </vt:lpstr>
    </vt:vector>
  </TitlesOfParts>
  <Company>IMS3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heading</dc:title>
  <dc:creator>Henrietta Hughes</dc:creator>
  <cp:lastModifiedBy>Rohricht Frank</cp:lastModifiedBy>
  <cp:revision>6</cp:revision>
  <cp:lastPrinted>2011-10-28T14:05:39Z</cp:lastPrinted>
  <dcterms:created xsi:type="dcterms:W3CDTF">2014-08-29T09:52:16Z</dcterms:created>
  <dcterms:modified xsi:type="dcterms:W3CDTF">2015-07-22T15:16:27Z</dcterms:modified>
</cp:coreProperties>
</file>