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33"/>
  </p:notesMasterIdLst>
  <p:handoutMasterIdLst>
    <p:handoutMasterId r:id="rId34"/>
  </p:handoutMasterIdLst>
  <p:sldIdLst>
    <p:sldId id="370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91" r:id="rId10"/>
    <p:sldId id="378" r:id="rId11"/>
    <p:sldId id="379" r:id="rId12"/>
    <p:sldId id="402" r:id="rId13"/>
    <p:sldId id="404" r:id="rId14"/>
    <p:sldId id="405" r:id="rId15"/>
    <p:sldId id="406" r:id="rId16"/>
    <p:sldId id="407" r:id="rId17"/>
    <p:sldId id="410" r:id="rId18"/>
    <p:sldId id="411" r:id="rId19"/>
    <p:sldId id="412" r:id="rId20"/>
    <p:sldId id="413" r:id="rId21"/>
    <p:sldId id="414" r:id="rId22"/>
    <p:sldId id="387" r:id="rId23"/>
    <p:sldId id="401" r:id="rId24"/>
    <p:sldId id="393" r:id="rId25"/>
    <p:sldId id="296" r:id="rId26"/>
    <p:sldId id="282" r:id="rId27"/>
    <p:sldId id="283" r:id="rId28"/>
    <p:sldId id="362" r:id="rId29"/>
    <p:sldId id="293" r:id="rId30"/>
    <p:sldId id="394" r:id="rId31"/>
    <p:sldId id="389" r:id="rId3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6379" autoAdjust="0"/>
    <p:restoredTop sz="94660"/>
  </p:normalViewPr>
  <p:slideViewPr>
    <p:cSldViewPr>
      <p:cViewPr varScale="1">
        <p:scale>
          <a:sx n="109" d="100"/>
          <a:sy n="109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0AA3840-D25C-486C-8C34-947CBF17DB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844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DF0E315-AB63-4354-995C-07BF70A258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984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2F82E9-00A9-4796-9313-E8B3FBCCC931}" type="slidenum">
              <a:rPr lang="en-GB"/>
              <a:pPr/>
              <a:t>22</a:t>
            </a:fld>
            <a:endParaRPr lang="en-GB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GB"/>
              <a:t>Best trial is haloperidol + nicotine</a:t>
            </a:r>
          </a:p>
          <a:p>
            <a:r>
              <a:rPr lang="en-GB"/>
              <a:t>Clonazepam (probably upregulates serotonin as well as being GABA agonist</a:t>
            </a:r>
          </a:p>
          <a:p>
            <a:r>
              <a:rPr lang="en-GB"/>
              <a:t>Treatment of active infection </a:t>
            </a:r>
          </a:p>
          <a:p>
            <a:r>
              <a:rPr lang="en-GB"/>
              <a:t>Some trial evidence for baclofen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Anxiety Disorders Conference Manchester 2006   Dr Isobel Heyman   Child and Adolescent OCD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www.ocdyouth.info        www.ocdaction.org.uk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90932-8B58-49AB-84D1-4A9C62CE33A8}" type="slidenum">
              <a:rPr lang="en-GB"/>
              <a:pPr/>
              <a:t>24</a:t>
            </a:fld>
            <a:endParaRPr lang="en-GB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054" y="4343216"/>
            <a:ext cx="5027893" cy="4115168"/>
          </a:xfrm>
        </p:spPr>
        <p:txBody>
          <a:bodyPr/>
          <a:lstStyle/>
          <a:p>
            <a:r>
              <a:rPr lang="en-GB"/>
              <a:t>Not known whether assertive treatment of tics alters prognosis; Rx of ADHD and OCD probably does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5299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5300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01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02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03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304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5305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5306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53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530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5309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5310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5311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2988249-5A3A-4E65-B159-D277EE8A3F8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C8F79A-EF9A-4954-A6AD-50625B9D025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F28D61-2903-47EE-9AA7-3BD21FFFEA5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139BC07-8A11-4C8D-A3B4-2C6267D1BC3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00" y="722313"/>
            <a:ext cx="863758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28613" y="1941513"/>
            <a:ext cx="8208962" cy="4114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33763" y="63436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08700" y="63436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361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DB5D675-8271-4D04-A973-9EE613948C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F7CAA8-B97B-454B-987D-C550DFC653C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2A5094-0475-4884-8CC8-DA00432F03C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18485C-763C-4821-AE60-818E42A23A0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F09FB3-18AE-41FF-AA67-812F6FCAB21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56C342-7F4B-4369-A640-12D9C540836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7DB92B-B84D-4BF3-AA97-C480A1C88D8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FBBF68-5AB0-4247-8585-DCEA08C2154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B32B83-630E-4CC1-92DC-123C32D2A68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1F51FEE4-E6EF-4C8A-97A6-3F8F5962FEB8}" type="slidenum">
              <a:rPr lang="en-GB"/>
              <a:pPr/>
              <a:t>‹#›</a:t>
            </a:fld>
            <a:endParaRPr lang="en-GB"/>
          </a:p>
        </p:txBody>
      </p:sp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4277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427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7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8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8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28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5428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428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428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428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4800" dirty="0"/>
              <a:t>	</a:t>
            </a:r>
          </a:p>
          <a:p>
            <a:pPr algn="ctr">
              <a:buFont typeface="Wingdings" pitchFamily="2" charset="2"/>
              <a:buNone/>
            </a:pPr>
            <a:r>
              <a:rPr lang="en-GB" sz="4800" dirty="0"/>
              <a:t>TOURETTE </a:t>
            </a:r>
            <a:r>
              <a:rPr lang="en-GB" sz="4800" dirty="0" smtClean="0"/>
              <a:t>SYNDROME</a:t>
            </a:r>
          </a:p>
          <a:p>
            <a:pPr algn="ctr">
              <a:buFont typeface="Wingdings" pitchFamily="2" charset="2"/>
              <a:buNone/>
            </a:pPr>
            <a:r>
              <a:rPr lang="en-GB" sz="4000" dirty="0" err="1" smtClean="0"/>
              <a:t>Uttom</a:t>
            </a:r>
            <a:r>
              <a:rPr lang="en-GB" sz="4000" dirty="0" smtClean="0"/>
              <a:t> </a:t>
            </a:r>
            <a:r>
              <a:rPr lang="en-GB" sz="4000" dirty="0" err="1" smtClean="0"/>
              <a:t>Chowdhury</a:t>
            </a:r>
            <a:endParaRPr lang="en-GB" sz="4000" dirty="0" smtClean="0"/>
          </a:p>
          <a:p>
            <a:pPr algn="ctr">
              <a:buFont typeface="Wingdings" pitchFamily="2" charset="2"/>
              <a:buNone/>
            </a:pPr>
            <a:r>
              <a:rPr lang="en-GB" sz="3600" dirty="0" smtClean="0"/>
              <a:t>Sept 19</a:t>
            </a:r>
            <a:r>
              <a:rPr lang="en-GB" sz="3600" baseline="30000" dirty="0" smtClean="0"/>
              <a:t>th</a:t>
            </a:r>
            <a:r>
              <a:rPr lang="en-GB" sz="3600" dirty="0" smtClean="0"/>
              <a:t> 2015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TS:Epidemiology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Tics occur in 4-18 % children</a:t>
            </a:r>
          </a:p>
          <a:p>
            <a:endParaRPr lang="en-GB"/>
          </a:p>
          <a:p>
            <a:r>
              <a:rPr lang="en-GB"/>
              <a:t>Tourette Syndrome 0.5-1.85% in school based studies</a:t>
            </a:r>
          </a:p>
          <a:p>
            <a:endParaRPr lang="en-GB"/>
          </a:p>
          <a:p>
            <a:r>
              <a:rPr lang="en-GB"/>
              <a:t>Increased in LD population and Autism cohort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TS:Aetiology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Genetics</a:t>
            </a:r>
          </a:p>
          <a:p>
            <a:pPr>
              <a:lnSpc>
                <a:spcPct val="90000"/>
              </a:lnSpc>
            </a:pPr>
            <a:r>
              <a:rPr lang="en-GB"/>
              <a:t>Neurochemistry</a:t>
            </a:r>
          </a:p>
          <a:p>
            <a:pPr>
              <a:lnSpc>
                <a:spcPct val="90000"/>
              </a:lnSpc>
            </a:pPr>
            <a:r>
              <a:rPr lang="en-GB"/>
              <a:t>Neuroimaging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Infection</a:t>
            </a:r>
          </a:p>
          <a:p>
            <a:pPr>
              <a:lnSpc>
                <a:spcPct val="90000"/>
              </a:lnSpc>
            </a:pPr>
            <a:r>
              <a:rPr lang="en-GB"/>
              <a:t>Peri-natal factors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Learning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TS:Assessment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History: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Tics: onset, nature, course, severity, impairment.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OCD, ADHD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Developmental Hx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Medical Hx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Family Hx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School Hx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Examination: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Observed Tics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/>
              <a:t> 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Differential Diagnosis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</a:t>
            </a:r>
            <a:r>
              <a:rPr lang="en-GB" sz="1800" b="1"/>
              <a:t>Neurodevelopmental Disorders:</a:t>
            </a:r>
            <a:r>
              <a:rPr lang="en-GB" sz="1800"/>
              <a:t> </a:t>
            </a:r>
          </a:p>
          <a:p>
            <a:pPr>
              <a:lnSpc>
                <a:spcPct val="80000"/>
              </a:lnSpc>
            </a:pPr>
            <a:r>
              <a:rPr lang="en-GB" sz="1800"/>
              <a:t>OCD, ADHD, autistic spectrum disorders.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1800"/>
              <a:t>	Tics can occur </a:t>
            </a:r>
            <a:r>
              <a:rPr lang="en-GB" sz="1800" b="1"/>
              <a:t>secondary</a:t>
            </a:r>
            <a:r>
              <a:rPr lang="en-GB" sz="1800"/>
              <a:t> to a number of factors:</a:t>
            </a:r>
          </a:p>
          <a:p>
            <a:pPr>
              <a:lnSpc>
                <a:spcPct val="80000"/>
              </a:lnSpc>
            </a:pPr>
            <a:r>
              <a:rPr lang="en-GB" sz="1800"/>
              <a:t>Infections: Sydenham’s chorea (streptococcal infection), Creutzfeldt-Jakob disease, neurosyphilis and various forms of encephalitis. </a:t>
            </a:r>
          </a:p>
          <a:p>
            <a:pPr>
              <a:lnSpc>
                <a:spcPct val="80000"/>
              </a:lnSpc>
            </a:pP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Toxins: carbon monoxide poisoning, hypogycaemia.</a:t>
            </a:r>
          </a:p>
          <a:p>
            <a:pPr>
              <a:lnSpc>
                <a:spcPct val="80000"/>
              </a:lnSpc>
            </a:pP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Drugs: antipsychotics, antidepressants, lithium, stimulants (methylphenidate).</a:t>
            </a:r>
          </a:p>
          <a:p>
            <a:pPr>
              <a:lnSpc>
                <a:spcPct val="80000"/>
              </a:lnSpc>
            </a:pP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Inherited disorders: Huntington’s disease, tuberose sclerosis, Wilson’s disease and chromosomal disorders such as Down syndrome, Klinefelters syndrome and Fragile X.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1800"/>
          </a:p>
          <a:p>
            <a:pPr>
              <a:lnSpc>
                <a:spcPct val="80000"/>
              </a:lnSpc>
            </a:pPr>
            <a:r>
              <a:rPr lang="en-GB" sz="1800"/>
              <a:t>Acquired causes: head injury and cerebrovascular accidents.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TS:Management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Psycho-education</a:t>
            </a:r>
          </a:p>
          <a:p>
            <a:r>
              <a:rPr lang="en-GB"/>
              <a:t>Self esteem/anger/bullying/support</a:t>
            </a:r>
          </a:p>
          <a:p>
            <a:r>
              <a:rPr lang="en-GB"/>
              <a:t>School based</a:t>
            </a:r>
          </a:p>
          <a:p>
            <a:r>
              <a:rPr lang="en-GB"/>
              <a:t>Medical</a:t>
            </a:r>
          </a:p>
          <a:p>
            <a:r>
              <a:rPr lang="en-GB"/>
              <a:t>Psychological</a:t>
            </a:r>
          </a:p>
          <a:p>
            <a:r>
              <a:rPr lang="en-GB"/>
              <a:t>OCD</a:t>
            </a:r>
          </a:p>
          <a:p>
            <a:r>
              <a:rPr lang="en-GB"/>
              <a:t>ADHD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Medication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When to medicate?</a:t>
            </a:r>
          </a:p>
          <a:p>
            <a:pPr>
              <a:buFont typeface="Wingdings" pitchFamily="2" charset="2"/>
              <a:buNone/>
            </a:pPr>
            <a:r>
              <a:rPr lang="en-GB"/>
              <a:t>Painful Tics</a:t>
            </a:r>
          </a:p>
          <a:p>
            <a:pPr>
              <a:buFont typeface="Wingdings" pitchFamily="2" charset="2"/>
              <a:buNone/>
            </a:pPr>
            <a:r>
              <a:rPr lang="en-GB"/>
              <a:t>Self Harm Tics</a:t>
            </a:r>
          </a:p>
          <a:p>
            <a:pPr>
              <a:buFont typeface="Wingdings" pitchFamily="2" charset="2"/>
              <a:buNone/>
            </a:pPr>
            <a:r>
              <a:rPr lang="en-GB"/>
              <a:t>Social Difficulties</a:t>
            </a:r>
          </a:p>
          <a:p>
            <a:pPr>
              <a:buFont typeface="Wingdings" pitchFamily="2" charset="2"/>
              <a:buNone/>
            </a:pPr>
            <a:r>
              <a:rPr lang="en-GB"/>
              <a:t>Functional Impairment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Medication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Antipsychotics</a:t>
            </a:r>
          </a:p>
          <a:p>
            <a:pPr>
              <a:buFont typeface="Wingdings" pitchFamily="2" charset="2"/>
              <a:buNone/>
            </a:pPr>
            <a:r>
              <a:rPr lang="en-GB"/>
              <a:t>	Typical and Atypical</a:t>
            </a:r>
          </a:p>
          <a:p>
            <a:endParaRPr lang="en-GB"/>
          </a:p>
          <a:p>
            <a:r>
              <a:rPr lang="en-GB"/>
              <a:t>Non-Antipsychotics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Antipsychotics in Treatment of Tics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sz="2800"/>
          </a:p>
          <a:p>
            <a:pPr>
              <a:buFont typeface="Wingdings" pitchFamily="2" charset="2"/>
              <a:buNone/>
            </a:pPr>
            <a:r>
              <a:rPr lang="en-GB"/>
              <a:t>	</a:t>
            </a:r>
          </a:p>
        </p:txBody>
      </p:sp>
      <p:graphicFrame>
        <p:nvGraphicFramePr>
          <p:cNvPr id="106577" name="Group 81"/>
          <p:cNvGraphicFramePr>
            <a:graphicFrameLocks noGrp="1"/>
          </p:cNvGraphicFramePr>
          <p:nvPr/>
        </p:nvGraphicFramePr>
        <p:xfrm>
          <a:off x="1042988" y="1844675"/>
          <a:ext cx="6697662" cy="4661536"/>
        </p:xfrm>
        <a:graphic>
          <a:graphicData uri="http://schemas.openxmlformats.org/drawingml/2006/table">
            <a:tbl>
              <a:tblPr/>
              <a:tblGrid>
                <a:gridCol w="2305050"/>
                <a:gridCol w="2052637"/>
                <a:gridCol w="2339975"/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Medication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Starting Dose (mg)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Usual Dose (mg/day)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Haloperidol*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0.25-0.5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Pimozide*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0.5-1.0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Risperidone*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0.25-0.5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1.0-3.0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Fluphenazine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0.5-1.0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1.5-10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Sulpiride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100-200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200-1000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Olanzapine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2.5-5.0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2.5-12.5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Aripiprazole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2.5-5.0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10-20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Side-effects with Antipsychotics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Neurological-parkinsonism, dystonia, akathisia, tardive dyskinesia</a:t>
            </a:r>
          </a:p>
          <a:p>
            <a:r>
              <a:rPr lang="en-GB"/>
              <a:t>Prolonged QT interval</a:t>
            </a:r>
          </a:p>
          <a:p>
            <a:r>
              <a:rPr lang="en-GB"/>
              <a:t>Depression</a:t>
            </a:r>
          </a:p>
          <a:p>
            <a:r>
              <a:rPr lang="en-GB"/>
              <a:t>Weight gain</a:t>
            </a:r>
          </a:p>
          <a:p>
            <a:r>
              <a:rPr lang="en-GB"/>
              <a:t>School phobia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Non-Antipsychotics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	</a:t>
            </a:r>
            <a:r>
              <a:rPr lang="en-GB" b="1" u="sng"/>
              <a:t>Alpha-adrenergic agonist</a:t>
            </a:r>
            <a:endParaRPr lang="en-GB"/>
          </a:p>
          <a:p>
            <a:r>
              <a:rPr lang="en-GB"/>
              <a:t>Clonidine</a:t>
            </a:r>
          </a:p>
          <a:p>
            <a:r>
              <a:rPr lang="en-GB"/>
              <a:t>Guanfacine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pPr>
              <a:buFont typeface="Wingdings" pitchFamily="2" charset="2"/>
              <a:buNone/>
            </a:pPr>
            <a:r>
              <a:rPr lang="en-GB"/>
              <a:t>	Side effects: sedation, dry mouth, headache, irritability, rebound hypertension on stopping abruptly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TS:What is a tic?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A tic is an involuntary, rapid, recurrent, non-rhythmic motor or vocal action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It is sudden and purposeless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Simple or complex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Motor or vocal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Other medication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Pergolide-mixed dopamine agonist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Botulinum toxin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Tetrabenazine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Baclofen-GABA B receptor agonist</a:t>
            </a:r>
          </a:p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Nicotine Patch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Non-Antipsychotics in Treatment of Tics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sz="2800"/>
          </a:p>
          <a:p>
            <a:pPr>
              <a:buFont typeface="Wingdings" pitchFamily="2" charset="2"/>
              <a:buNone/>
            </a:pPr>
            <a:r>
              <a:rPr lang="en-GB"/>
              <a:t>	</a:t>
            </a:r>
          </a:p>
        </p:txBody>
      </p:sp>
      <p:graphicFrame>
        <p:nvGraphicFramePr>
          <p:cNvPr id="107524" name="Group 4"/>
          <p:cNvGraphicFramePr>
            <a:graphicFrameLocks noGrp="1"/>
          </p:cNvGraphicFramePr>
          <p:nvPr/>
        </p:nvGraphicFramePr>
        <p:xfrm>
          <a:off x="1042988" y="1844675"/>
          <a:ext cx="6697662" cy="4661536"/>
        </p:xfrm>
        <a:graphic>
          <a:graphicData uri="http://schemas.openxmlformats.org/drawingml/2006/table">
            <a:tbl>
              <a:tblPr/>
              <a:tblGrid>
                <a:gridCol w="2305050"/>
                <a:gridCol w="2052637"/>
                <a:gridCol w="2339975"/>
              </a:tblGrid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Medication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Starting Dose (mg)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Usual Dose (mg/day)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Clonidine*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0.025-0.05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0.10-0.30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Guanfacine*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0.5-1.0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1.0-3.0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Pergolide*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0.10-0.4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Botulinum Toxin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30-300 units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Tetrabenazine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37.5-150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Baclofen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40-60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Nicotine Patch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7-21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2413" y="304800"/>
            <a:ext cx="8637587" cy="762000"/>
          </a:xfrm>
        </p:spPr>
        <p:txBody>
          <a:bodyPr/>
          <a:lstStyle/>
          <a:p>
            <a:r>
              <a:rPr lang="en-GB"/>
              <a:t>Other drugs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aripiprazole</a:t>
            </a:r>
          </a:p>
          <a:p>
            <a:pPr>
              <a:lnSpc>
                <a:spcPct val="90000"/>
              </a:lnSpc>
            </a:pPr>
            <a:r>
              <a:rPr lang="en-GB" sz="2800"/>
              <a:t>Nicotine; mecamylamine</a:t>
            </a:r>
          </a:p>
          <a:p>
            <a:pPr>
              <a:lnSpc>
                <a:spcPct val="90000"/>
              </a:lnSpc>
            </a:pPr>
            <a:r>
              <a:rPr lang="en-GB" sz="2800">
                <a:sym typeface="Symbol" pitchFamily="18" charset="2"/>
              </a:rPr>
              <a:t>Benzodiazepines, baclofen</a:t>
            </a:r>
          </a:p>
          <a:p>
            <a:pPr>
              <a:lnSpc>
                <a:spcPct val="90000"/>
              </a:lnSpc>
            </a:pPr>
            <a:r>
              <a:rPr lang="en-GB" sz="2800">
                <a:sym typeface="Symbol" pitchFamily="18" charset="2"/>
              </a:rPr>
              <a:t>Tetrabenazine</a:t>
            </a:r>
          </a:p>
          <a:p>
            <a:pPr>
              <a:lnSpc>
                <a:spcPct val="90000"/>
              </a:lnSpc>
            </a:pPr>
            <a:r>
              <a:rPr lang="en-GB" sz="2800">
                <a:sym typeface="Symbol" pitchFamily="18" charset="2"/>
              </a:rPr>
              <a:t>Topiramate, </a:t>
            </a:r>
          </a:p>
          <a:p>
            <a:pPr>
              <a:lnSpc>
                <a:spcPct val="90000"/>
              </a:lnSpc>
            </a:pPr>
            <a:r>
              <a:rPr lang="en-GB" sz="2800">
                <a:sym typeface="Symbol" pitchFamily="18" charset="2"/>
              </a:rPr>
              <a:t>Cannabinoids</a:t>
            </a: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Botulinum toxin</a:t>
            </a:r>
          </a:p>
          <a:p>
            <a:pPr>
              <a:lnSpc>
                <a:spcPct val="90000"/>
              </a:lnSpc>
            </a:pPr>
            <a:r>
              <a:rPr lang="en-GB" sz="2800"/>
              <a:t>Immunomodulation; penicillin prophylaxis</a:t>
            </a:r>
          </a:p>
          <a:p>
            <a:pPr>
              <a:lnSpc>
                <a:spcPct val="90000"/>
              </a:lnSpc>
            </a:pPr>
            <a:r>
              <a:rPr lang="en-GB" sz="2800"/>
              <a:t>Transcrainial magnetic stimulation</a:t>
            </a:r>
          </a:p>
          <a:p>
            <a:pPr>
              <a:lnSpc>
                <a:spcPct val="90000"/>
              </a:lnSpc>
            </a:pPr>
            <a:r>
              <a:rPr lang="en-GB" sz="2800">
                <a:sym typeface="Symbol" pitchFamily="18" charset="2"/>
              </a:rPr>
              <a:t>Neurosurgery; deep brain stimulation</a:t>
            </a:r>
            <a:endParaRPr lang="en-GB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800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6842125" y="419100"/>
            <a:ext cx="1841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GB">
              <a:latin typeface="Times New Roman" charset="0"/>
              <a:cs typeface="Times New Roman" charset="0"/>
            </a:endParaRPr>
          </a:p>
          <a:p>
            <a:pPr eaLnBrk="1" hangingPunct="1"/>
            <a:endParaRPr lang="en-GB" sz="2800">
              <a:latin typeface="Times New Roman" charset="0"/>
              <a:cs typeface="Times New Roman" charset="0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6019800" y="304800"/>
            <a:ext cx="2822575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Naloxone + other opioids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Olanzapine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Antiandrogen</a:t>
            </a:r>
            <a:endParaRPr lang="en-GB" sz="1000">
              <a:latin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SSRIs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Na Valproate </a:t>
            </a:r>
            <a:r>
              <a:rPr lang="en-GB" sz="1600">
                <a:latin typeface="Arial" charset="0"/>
                <a:cs typeface="Times New Roman" charset="0"/>
                <a:sym typeface="Symbol" pitchFamily="18" charset="2"/>
              </a:rPr>
              <a:t>levetiracetam</a:t>
            </a:r>
            <a:endParaRPr lang="en-GB">
              <a:latin typeface="Times New Roman" charset="0"/>
              <a:cs typeface="Times New Roman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Times New Roman" charset="0"/>
                <a:cs typeface="Times New Roman" charset="0"/>
              </a:rPr>
              <a:t>Nifedipine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Psychological Treatments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Massed Negative Practice</a:t>
            </a:r>
          </a:p>
          <a:p>
            <a:r>
              <a:rPr lang="en-GB"/>
              <a:t>Operant Conditioning</a:t>
            </a:r>
          </a:p>
          <a:p>
            <a:r>
              <a:rPr lang="en-GB"/>
              <a:t>Relaxation Training</a:t>
            </a:r>
          </a:p>
          <a:p>
            <a:r>
              <a:rPr lang="en-GB"/>
              <a:t>Exposure Response Prevention</a:t>
            </a:r>
          </a:p>
          <a:p>
            <a:r>
              <a:rPr lang="en-GB"/>
              <a:t>Habit Reversal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Prognosis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Retrospective data:</a:t>
            </a:r>
          </a:p>
          <a:p>
            <a:pPr lvl="1"/>
            <a:r>
              <a:rPr lang="en-GB"/>
              <a:t>Peak tic severity age 10</a:t>
            </a:r>
          </a:p>
          <a:p>
            <a:pPr lvl="1"/>
            <a:r>
              <a:rPr lang="en-GB"/>
              <a:t>Generally repertoire of tics decreases during adulthood</a:t>
            </a:r>
          </a:p>
          <a:p>
            <a:pPr lvl="1"/>
            <a:r>
              <a:rPr lang="en-GB"/>
              <a:t>Small minority have severe, persistent tics</a:t>
            </a:r>
          </a:p>
          <a:p>
            <a:pPr lvl="1"/>
            <a:r>
              <a:rPr lang="en-GB"/>
              <a:t>Rates of remission vary from 0-50% depending on study</a:t>
            </a:r>
          </a:p>
          <a:p>
            <a:pPr lvl="1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OCD: What is OCD?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546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Obsessions are thoughts, ideas, images or impulses that enter the persons mind repeatedly </a:t>
            </a:r>
          </a:p>
          <a:p>
            <a:pPr>
              <a:lnSpc>
                <a:spcPct val="90000"/>
              </a:lnSpc>
            </a:pPr>
            <a:endParaRPr lang="en-GB"/>
          </a:p>
          <a:p>
            <a:pPr>
              <a:lnSpc>
                <a:spcPct val="90000"/>
              </a:lnSpc>
            </a:pPr>
            <a:r>
              <a:rPr lang="en-GB"/>
              <a:t>Compulsions are stereotyped behaviour that is repeated again and again as a result of the obsessions</a:t>
            </a:r>
          </a:p>
        </p:txBody>
      </p:sp>
      <p:pic>
        <p:nvPicPr>
          <p:cNvPr id="79877" name="Picture 5" descr="i_08_p_anx_4a"/>
          <p:cNvPicPr>
            <a:picLocks noGrp="1" noChangeAspect="1" noChangeArrowheads="1"/>
          </p:cNvPicPr>
          <p:nvPr>
            <p:ph type="body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95938" y="2205038"/>
            <a:ext cx="2360612" cy="289083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OCD:Obsessions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CONTAMINATION</a:t>
            </a:r>
          </a:p>
          <a:p>
            <a:r>
              <a:rPr lang="en-GB"/>
              <a:t>AGGRESSIVE</a:t>
            </a:r>
          </a:p>
          <a:p>
            <a:r>
              <a:rPr lang="en-GB"/>
              <a:t>SEXUAL</a:t>
            </a:r>
          </a:p>
          <a:p>
            <a:r>
              <a:rPr lang="en-GB"/>
              <a:t>HOARDING</a:t>
            </a:r>
          </a:p>
          <a:p>
            <a:r>
              <a:rPr lang="en-GB"/>
              <a:t>MAGICAL THOUGHTS</a:t>
            </a:r>
          </a:p>
          <a:p>
            <a:r>
              <a:rPr lang="en-GB"/>
              <a:t>SOMATIC</a:t>
            </a:r>
          </a:p>
          <a:p>
            <a:r>
              <a:rPr lang="en-GB"/>
              <a:t>RELIGIOUS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OCD:Compulsions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WASHING/CLEANING</a:t>
            </a:r>
          </a:p>
          <a:p>
            <a:r>
              <a:rPr lang="en-GB"/>
              <a:t>CHECKING</a:t>
            </a:r>
          </a:p>
          <a:p>
            <a:r>
              <a:rPr lang="en-GB"/>
              <a:t>REPEATING</a:t>
            </a:r>
          </a:p>
          <a:p>
            <a:r>
              <a:rPr lang="en-GB"/>
              <a:t>COUNTING</a:t>
            </a:r>
          </a:p>
          <a:p>
            <a:r>
              <a:rPr lang="en-GB"/>
              <a:t>ORDERING</a:t>
            </a:r>
          </a:p>
          <a:p>
            <a:r>
              <a:rPr lang="en-GB"/>
              <a:t>ARRANGING</a:t>
            </a:r>
          </a:p>
          <a:p>
            <a:r>
              <a:rPr lang="en-GB"/>
              <a:t>HOARDING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GB"/>
              <a:t>Symptom Dimensions</a:t>
            </a:r>
          </a:p>
        </p:txBody>
      </p:sp>
      <p:graphicFrame>
        <p:nvGraphicFramePr>
          <p:cNvPr id="169004" name="Group 44"/>
          <p:cNvGraphicFramePr>
            <a:graphicFrameLocks noGrp="1"/>
          </p:cNvGraphicFramePr>
          <p:nvPr>
            <p:ph/>
          </p:nvPr>
        </p:nvGraphicFramePr>
        <p:xfrm>
          <a:off x="457200" y="1989138"/>
          <a:ext cx="8229600" cy="3168652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305050"/>
                <a:gridCol w="1809750"/>
              </a:tblGrid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Aggressive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Symmetry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Contamination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Hoarding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Sexual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Repeating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Cleaning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Religious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Counting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Somatic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Sorting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Checking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OCD:OCD AND TOURETTE SYNDROME</a:t>
            </a:r>
            <a:br>
              <a:rPr lang="en-GB" sz="3200"/>
            </a:br>
            <a:endParaRPr lang="en-GB" sz="320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Male </a:t>
            </a:r>
          </a:p>
          <a:p>
            <a:r>
              <a:rPr lang="en-GB"/>
              <a:t>Earlier age of onset of OCD symptoms </a:t>
            </a:r>
          </a:p>
          <a:p>
            <a:r>
              <a:rPr lang="en-GB"/>
              <a:t>Obsessions related to aggressive and sexual thoughts, compulsions related to touching, hoarding and counting rituals </a:t>
            </a:r>
          </a:p>
          <a:p>
            <a:r>
              <a:rPr lang="en-GB"/>
              <a:t>OCD without tics tend to have more obsessions around contamination and cleaning </a:t>
            </a:r>
          </a:p>
          <a:p>
            <a:r>
              <a:rPr lang="en-GB"/>
              <a:t>Treatment-SSRI’s and neuroleptics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TS:Motor Symptoms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Simple Motor tics:</a:t>
            </a:r>
          </a:p>
          <a:p>
            <a:pPr>
              <a:buFont typeface="Wingdings" pitchFamily="2" charset="2"/>
              <a:buNone/>
            </a:pPr>
            <a:r>
              <a:rPr lang="en-GB"/>
              <a:t>	eye blinking, eye rolling, facial grimacing, nose twitching, lip pouting, mouth opening, head nodding, head jerking, shoulder shrugging, arm jerking, abdominal tensing, etc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r>
              <a:rPr lang="en-GB"/>
              <a:t>Complex Motor tics:</a:t>
            </a:r>
          </a:p>
          <a:p>
            <a:pPr>
              <a:buFont typeface="Wingdings" pitchFamily="2" charset="2"/>
              <a:buNone/>
            </a:pPr>
            <a:r>
              <a:rPr lang="en-GB"/>
              <a:t>	hopping, jumping, touching objects, twirling,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1631950"/>
            <a:ext cx="8637588" cy="2101850"/>
          </a:xfrm>
        </p:spPr>
        <p:txBody>
          <a:bodyPr/>
          <a:lstStyle/>
          <a:p>
            <a:r>
              <a:rPr lang="en-GB"/>
              <a:t>Do some patients with OCD and/or Tourette syndrome have PANDAS?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725" y="4267200"/>
            <a:ext cx="8524875" cy="2438400"/>
          </a:xfrm>
        </p:spPr>
        <p:txBody>
          <a:bodyPr/>
          <a:lstStyle/>
          <a:p>
            <a:r>
              <a:rPr lang="en-GB" sz="3600"/>
              <a:t>In OCD and TS cohorts</a:t>
            </a:r>
          </a:p>
          <a:p>
            <a:pPr lvl="1"/>
            <a:r>
              <a:rPr lang="en-GB" sz="3200"/>
              <a:t>Evidence of recent streptococcal infection</a:t>
            </a:r>
          </a:p>
          <a:p>
            <a:pPr lvl="1"/>
            <a:r>
              <a:rPr lang="en-GB" sz="3200"/>
              <a:t>Anti-basal ganglia antibodies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382000" cy="1219200"/>
          </a:xfrm>
        </p:spPr>
        <p:txBody>
          <a:bodyPr/>
          <a:lstStyle/>
          <a:p>
            <a:r>
              <a:rPr lang="en-GB" b="0"/>
              <a:t>Treatment of post-streptococcal OCD/tics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786688" cy="4371975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GB" sz="3200"/>
              <a:t>Now several population studies supporting the association</a:t>
            </a:r>
          </a:p>
          <a:p>
            <a:pPr lvl="1">
              <a:lnSpc>
                <a:spcPct val="90000"/>
              </a:lnSpc>
            </a:pPr>
            <a:r>
              <a:rPr lang="en-GB" sz="3200"/>
              <a:t>Children with abrupt onset OCD/tics should have a throat culture</a:t>
            </a:r>
          </a:p>
          <a:p>
            <a:pPr lvl="1">
              <a:lnSpc>
                <a:spcPct val="90000"/>
              </a:lnSpc>
            </a:pPr>
            <a:r>
              <a:rPr lang="en-GB" sz="3200"/>
              <a:t>If positive they should have antibiotic treatment</a:t>
            </a:r>
          </a:p>
          <a:p>
            <a:pPr lvl="1">
              <a:lnSpc>
                <a:spcPct val="90000"/>
              </a:lnSpc>
            </a:pPr>
            <a:r>
              <a:rPr lang="en-GB" sz="3200"/>
              <a:t>Clinical trials of antibiotic prophylaxis  +ve and -ve</a:t>
            </a:r>
          </a:p>
          <a:p>
            <a:pPr lvl="1">
              <a:lnSpc>
                <a:spcPct val="90000"/>
              </a:lnSpc>
            </a:pPr>
            <a:r>
              <a:rPr lang="en-GB" sz="3200"/>
              <a:t>OCD and tics should be treated in the usual way</a:t>
            </a:r>
          </a:p>
          <a:p>
            <a:pPr>
              <a:lnSpc>
                <a:spcPct val="90000"/>
              </a:lnSpc>
            </a:pP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TS:Vocal Tics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Simple Vocal Tics:</a:t>
            </a:r>
          </a:p>
          <a:p>
            <a:pPr>
              <a:buFont typeface="Wingdings" pitchFamily="2" charset="2"/>
              <a:buNone/>
            </a:pPr>
            <a:r>
              <a:rPr lang="en-GB"/>
              <a:t>	throat clearing, grunting, barking, whistling, sniffing, etc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r>
              <a:rPr lang="en-GB"/>
              <a:t>Complex Vocal Tics:</a:t>
            </a:r>
          </a:p>
          <a:p>
            <a:pPr>
              <a:buFont typeface="Wingdings" pitchFamily="2" charset="2"/>
              <a:buNone/>
            </a:pPr>
            <a:r>
              <a:rPr lang="en-GB"/>
              <a:t>	phrases- ‘oh boy’, ‘shut up’</a:t>
            </a:r>
          </a:p>
          <a:p>
            <a:pPr>
              <a:buFont typeface="Wingdings" pitchFamily="2" charset="2"/>
              <a:buNone/>
            </a:pPr>
            <a:r>
              <a:rPr lang="en-GB"/>
              <a:t>	coprolalia and echolalia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TS:ICD 10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Transient Tic disorder</a:t>
            </a:r>
          </a:p>
          <a:p>
            <a:endParaRPr lang="en-GB"/>
          </a:p>
          <a:p>
            <a:r>
              <a:rPr lang="en-GB"/>
              <a:t>Chronic Motor or Vocal Tics</a:t>
            </a:r>
          </a:p>
          <a:p>
            <a:endParaRPr lang="en-GB"/>
          </a:p>
          <a:p>
            <a:r>
              <a:rPr lang="en-GB"/>
              <a:t>Combined Multiple Motor and Vocal Tics (Tourette Syndrome)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TS:Tourette Syndrome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Multiple motor tics and one or more vocal tics-not necessarily concurrently</a:t>
            </a:r>
          </a:p>
          <a:p>
            <a:r>
              <a:rPr lang="en-GB"/>
              <a:t>Frequency must be many times a day, nearly every day, for more than one year, with no period of remission lasting longer than 2 months</a:t>
            </a:r>
          </a:p>
          <a:p>
            <a:r>
              <a:rPr lang="en-GB"/>
              <a:t>Anatomical location, number, frequency, type, complexity or severity of tics change over time</a:t>
            </a:r>
          </a:p>
          <a:p>
            <a:pPr>
              <a:buFont typeface="Wingdings" pitchFamily="2" charset="2"/>
              <a:buNone/>
            </a:pPr>
            <a:r>
              <a:rPr lang="en-GB"/>
              <a:t>				</a:t>
            </a:r>
            <a:r>
              <a:rPr lang="en-GB" sz="1800"/>
              <a:t>Tourette Syndrome Classification Study Group (1993)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TS:Clinical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Onset is mild and infrequent- age 7</a:t>
            </a:r>
          </a:p>
          <a:p>
            <a:r>
              <a:rPr lang="en-GB"/>
              <a:t>Tics fluctuate in frequency and severity</a:t>
            </a:r>
          </a:p>
          <a:p>
            <a:pPr>
              <a:buFont typeface="Wingdings" pitchFamily="2" charset="2"/>
              <a:buNone/>
            </a:pPr>
            <a:r>
              <a:rPr lang="en-GB"/>
              <a:t>	 ‘wax and wane’</a:t>
            </a:r>
          </a:p>
          <a:p>
            <a:r>
              <a:rPr lang="en-GB"/>
              <a:t>Premonitory Sensory Urges-bodily sensations localised to discrete anatomical regions</a:t>
            </a:r>
          </a:p>
          <a:p>
            <a:r>
              <a:rPr lang="en-GB"/>
              <a:t>Control over 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TS:Associated features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ADHD (50-70%)</a:t>
            </a:r>
          </a:p>
          <a:p>
            <a:pPr>
              <a:buFont typeface="Wingdings" pitchFamily="2" charset="2"/>
              <a:buNone/>
            </a:pPr>
            <a:endParaRPr lang="en-GB"/>
          </a:p>
          <a:p>
            <a:r>
              <a:rPr lang="en-GB"/>
              <a:t>OCD (30-60%)</a:t>
            </a:r>
          </a:p>
          <a:p>
            <a:endParaRPr lang="en-GB"/>
          </a:p>
          <a:p>
            <a:r>
              <a:rPr lang="en-GB"/>
              <a:t>Anxiety disorders</a:t>
            </a:r>
          </a:p>
          <a:p>
            <a:endParaRPr lang="en-GB"/>
          </a:p>
          <a:p>
            <a:r>
              <a:rPr lang="en-GB"/>
              <a:t>Depression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Timing of comorbidities</a:t>
            </a:r>
          </a:p>
        </p:txBody>
      </p:sp>
      <p:sp>
        <p:nvSpPr>
          <p:cNvPr id="438275" name="Rectangle 3"/>
          <p:cNvSpPr>
            <a:spLocks noGrp="1" noChangeArrowheads="1" noTextEdit="1"/>
          </p:cNvSpPr>
          <p:nvPr>
            <p:ph type="dgm" idx="1"/>
          </p:nvPr>
        </p:nvSpPr>
        <p:spPr/>
      </p:sp>
      <p:pic>
        <p:nvPicPr>
          <p:cNvPr id="438276" name="Picture 4" descr="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828800"/>
            <a:ext cx="6629400" cy="4665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1936</TotalTime>
  <Words>689</Words>
  <Application>Microsoft Office PowerPoint</Application>
  <PresentationFormat>On-screen Show (4:3)</PresentationFormat>
  <Paragraphs>281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Stream</vt:lpstr>
      <vt:lpstr>PowerPoint Presentation</vt:lpstr>
      <vt:lpstr>TS:What is a tic?</vt:lpstr>
      <vt:lpstr>TS:Motor Symptoms</vt:lpstr>
      <vt:lpstr>TS:Vocal Tics</vt:lpstr>
      <vt:lpstr>TS:ICD 10</vt:lpstr>
      <vt:lpstr>TS:Tourette Syndrome</vt:lpstr>
      <vt:lpstr>TS:Clinical</vt:lpstr>
      <vt:lpstr>TS:Associated features</vt:lpstr>
      <vt:lpstr>Timing of comorbidities</vt:lpstr>
      <vt:lpstr>TS:Epidemiology</vt:lpstr>
      <vt:lpstr>TS:Aetiology</vt:lpstr>
      <vt:lpstr>TS:Assessment</vt:lpstr>
      <vt:lpstr>Differential Diagnosis</vt:lpstr>
      <vt:lpstr>TS:Management</vt:lpstr>
      <vt:lpstr>Medication</vt:lpstr>
      <vt:lpstr>Medication</vt:lpstr>
      <vt:lpstr>Antipsychotics in Treatment of Tics</vt:lpstr>
      <vt:lpstr>Side-effects with Antipsychotics</vt:lpstr>
      <vt:lpstr>Non-Antipsychotics</vt:lpstr>
      <vt:lpstr>Other medication</vt:lpstr>
      <vt:lpstr>Non-Antipsychotics in Treatment of Tics</vt:lpstr>
      <vt:lpstr>Other drugs</vt:lpstr>
      <vt:lpstr>Psychological Treatments</vt:lpstr>
      <vt:lpstr>Prognosis</vt:lpstr>
      <vt:lpstr>OCD: What is OCD?</vt:lpstr>
      <vt:lpstr>OCD:Obsessions</vt:lpstr>
      <vt:lpstr>OCD:Compulsions</vt:lpstr>
      <vt:lpstr>Symptom Dimensions</vt:lpstr>
      <vt:lpstr>OCD:OCD AND TOURETTE SYNDROME </vt:lpstr>
      <vt:lpstr>Do some patients with OCD and/or Tourette syndrome have PANDAS?</vt:lpstr>
      <vt:lpstr>Treatment of post-streptococcal OCD/tics</vt:lpstr>
    </vt:vector>
  </TitlesOfParts>
  <Company>Great Ormond Street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tourettes</dc:title>
  <dc:creator>UChowdhury</dc:creator>
  <cp:lastModifiedBy>Rohricht Frank</cp:lastModifiedBy>
  <cp:revision>64</cp:revision>
  <dcterms:created xsi:type="dcterms:W3CDTF">2005-07-12T22:41:57Z</dcterms:created>
  <dcterms:modified xsi:type="dcterms:W3CDTF">2015-09-24T09:30:22Z</dcterms:modified>
</cp:coreProperties>
</file>